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89" r:id="rId3"/>
    <p:sldId id="292" r:id="rId4"/>
    <p:sldId id="310" r:id="rId5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61"/>
    <p:restoredTop sz="95659"/>
  </p:normalViewPr>
  <p:slideViewPr>
    <p:cSldViewPr snapToGrid="0">
      <p:cViewPr>
        <p:scale>
          <a:sx n="140" d="100"/>
          <a:sy n="140" d="100"/>
        </p:scale>
        <p:origin x="-288" y="-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E84EC-3C28-4E4F-8FA0-6CB814D85BEC}" type="datetimeFigureOut">
              <a:rPr lang="en-TW" smtClean="0"/>
              <a:t>8/28/24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51FA6-9E93-6447-9CF2-2909A00E3EF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205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00941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5C0EE-820A-AC04-C628-17BC2A097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7A8404B-AEA6-C887-1096-966BAEB6B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3266690-A8F7-242C-7230-1F0188CA5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79117C-E30C-0C7C-7103-A4A2F3D5E0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8427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圖片 2" descr="一張含有 文字, 字型, 圖形, 標誌 的圖片&#10;&#10;自動產生的描述">
            <a:extLst>
              <a:ext uri="{FF2B5EF4-FFF2-40B4-BE49-F238E27FC236}">
                <a16:creationId xmlns:a16="http://schemas.microsoft.com/office/drawing/2014/main" id="{F717FB1C-CB30-CB66-E6DB-2CD6FF5BA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364" y="6120011"/>
            <a:ext cx="2788416" cy="69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3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896C479-5D78-0140-8533-0F589A892647}" type="datetimeFigureOut">
              <a:rPr lang="en-TW" smtClean="0"/>
              <a:pPr/>
              <a:t>8/28/24</a:t>
            </a:fld>
            <a:endParaRPr lang="en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TW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43782C5-BB22-3D48-B8A3-E7430680A2C2}" type="slidenum">
              <a:rPr lang="en-TW" smtClean="0"/>
              <a:pPr/>
              <a:t>‹#›</a:t>
            </a:fld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3172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951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defRPr>
            </a:lvl1pPr>
          </a:lstStyle>
          <a:p>
            <a:pPr marL="0" lvl="0" indent="0" rtl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  <p:sp>
        <p:nvSpPr>
          <p:cNvPr id="13" name="內容預留位置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noProof="0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1270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dirty="0"/>
              <a:t>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896C479-5D78-0140-8533-0F589A892647}" type="datetimeFigureOut">
              <a:rPr lang="en-TW" smtClean="0"/>
              <a:pPr/>
              <a:t>8/28/24</a:t>
            </a:fld>
            <a:endParaRPr lang="en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TW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</a:defRPr>
            </a:lvl1pPr>
          </a:lstStyle>
          <a:p>
            <a:fld id="{443782C5-BB22-3D48-B8A3-E7430680A2C2}" type="slidenum">
              <a:rPr lang="en-TW" smtClean="0"/>
              <a:pPr/>
              <a:t>‹#›</a:t>
            </a:fld>
            <a:endParaRPr lang="en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218698E-0366-E8AF-4F2D-521B4E2CB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6368" y="6464231"/>
            <a:ext cx="581417" cy="2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8ED4-B4E6-7A63-C0F5-6EA338A5D64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58812" y="2205039"/>
            <a:ext cx="9764335" cy="1458912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sz="48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ETL </a:t>
            </a:r>
            <a:r>
              <a:rPr lang="en-US" altLang="zh-TW" sz="36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(Extract-Transform-Load)</a:t>
            </a:r>
            <a:endParaRPr lang="en-US" sz="3600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457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ETL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DB87E1-1BC0-9294-1689-CC8959D62A1D}"/>
              </a:ext>
            </a:extLst>
          </p:cNvPr>
          <p:cNvSpPr txBox="1"/>
          <p:nvPr/>
        </p:nvSpPr>
        <p:spPr>
          <a:xfrm>
            <a:off x="454169" y="1699711"/>
            <a:ext cx="11080333" cy="2049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ETL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包括了擷取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(Extract)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、轉換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(Transform)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和載入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en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Load)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三個動作．目的是將來自多個來源的資料合併至大型中央儲存庫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稱為資料倉儲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Data warehouse)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的程序。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ETL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使用一組業務規則來清理和整理原始資料，並做好準備以進行儲存、資料分析和機器學習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en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ML)</a:t>
            </a:r>
            <a:r>
              <a:rPr lang="zh-TW" altLang="en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之後企業組織可以透過資料分析來滿足特定的商業智慧需求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例如預測商業決策的結果、產生</a:t>
            </a:r>
            <a:r>
              <a:rPr lang="zh-TW" altLang="en-US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報告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和</a:t>
            </a:r>
            <a:r>
              <a:rPr lang="zh-TW" altLang="en-US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儀表板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和</a:t>
            </a:r>
            <a:r>
              <a:rPr lang="zh-TW" altLang="en-US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工單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、增加營運效率等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</a:p>
        </p:txBody>
      </p:sp>
      <p:pic>
        <p:nvPicPr>
          <p:cNvPr id="1032" name="Picture 8" descr="1 how etl works">
            <a:extLst>
              <a:ext uri="{FF2B5EF4-FFF2-40B4-BE49-F238E27FC236}">
                <a16:creationId xmlns:a16="http://schemas.microsoft.com/office/drawing/2014/main" id="{7E0735AE-6953-3AC0-7DC6-54B3FEBA5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4184819"/>
            <a:ext cx="3918857" cy="189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0C0869E-EBC8-3051-9662-D15546F3F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27" y="4223484"/>
            <a:ext cx="4069153" cy="186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2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Text File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5F65ADA-B031-452F-C646-C9D7ECDC657B}"/>
              </a:ext>
            </a:extLst>
          </p:cNvPr>
          <p:cNvSpPr txBox="1"/>
          <p:nvPr/>
        </p:nvSpPr>
        <p:spPr>
          <a:xfrm>
            <a:off x="495003" y="1617419"/>
            <a:ext cx="1120199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擷取純文字檔，主要的動作就是開啟檔案並讀取其內容，這個過程看似簡單，但其實也會遇到一些問題</a:t>
            </a:r>
            <a:endParaRPr kumimoji="1"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kumimoji="1"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檔案太大而無法放入記憶體做進一步的操作，此時需要重新改寫程式碼把檔案分段來處理、例如改為一次只處理一行的資料。</a:t>
            </a:r>
            <a:endParaRPr kumimoji="1"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kumimoji="1"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來源資料可能使用不同的編碼方式</a:t>
            </a:r>
            <a:r>
              <a:rPr kumimoji="1"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(ASCII, Unicode or UTF-8)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讀取文字檔時的預設編碼是 </a:t>
            </a:r>
            <a:r>
              <a:rPr kumimoji="1" lang="en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UTF-8, </a:t>
            </a:r>
            <a:r>
              <a: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因為 </a:t>
            </a:r>
            <a:r>
              <a:rPr kumimoji="1" lang="en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UTF-8 </a:t>
            </a:r>
            <a:r>
              <a: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被用於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85%</a:t>
            </a:r>
            <a:r>
              <a: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以上的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kumimoji="1" lang="en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 </a:t>
            </a:r>
            <a:r>
              <a: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網頁</a:t>
            </a:r>
            <a:endParaRPr kumimoji="1"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</a:t>
            </a:r>
            <a:r>
              <a: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 </a:t>
            </a:r>
            <a:r>
              <a:rPr kumimoji="1" lang="en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open() </a:t>
            </a:r>
            <a:r>
              <a: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函式提供了 </a:t>
            </a:r>
            <a:r>
              <a:rPr kumimoji="1" lang="en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encoding </a:t>
            </a:r>
            <a:r>
              <a: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參數，可以用來指定編碼方式</a:t>
            </a:r>
            <a:endParaRPr kumimoji="1"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利用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errors </a:t>
            </a:r>
            <a:r>
              <a: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參數值來避免程式錯誤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D0E903-6A8F-9DE5-86E4-8450692A7535}"/>
              </a:ext>
            </a:extLst>
          </p:cNvPr>
          <p:cNvSpPr txBox="1"/>
          <p:nvPr/>
        </p:nvSpPr>
        <p:spPr>
          <a:xfrm>
            <a:off x="941712" y="3429000"/>
            <a:ext cx="3820293" cy="31700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from pathlib import Path</a:t>
            </a:r>
          </a:p>
          <a:p>
            <a:endParaRPr lang="en-US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determine path</a:t>
            </a:r>
          </a:p>
          <a:p>
            <a:r>
              <a:rPr lang="zh-TW" altLang="en-US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path = Path.cwd() /'特殊符號.txt'</a:t>
            </a:r>
          </a:p>
          <a:p>
            <a:endParaRPr lang="zh-TW" altLang="en-US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write content</a:t>
            </a:r>
          </a:p>
          <a:p>
            <a:r>
              <a:rPr lang="zh-TW" altLang="en-US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with path.open(mode='wb') as file:</a:t>
            </a:r>
          </a:p>
          <a:p>
            <a:r>
              <a:rPr lang="zh-TW" altLang="en-US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file.write(bytes([65, 66, 67, 255, 192, 193]))</a:t>
            </a:r>
          </a:p>
          <a:p>
            <a:endParaRPr lang="zh-TW" altLang="en-US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with path.open(mode='r', errors='</a:t>
            </a:r>
            <a:r>
              <a:rPr lang="zh-TW" altLang="en-US" sz="10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ignore</a:t>
            </a:r>
            <a:r>
              <a:rPr lang="zh-TW" altLang="en-US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') as file:</a:t>
            </a:r>
          </a:p>
          <a:p>
            <a:r>
              <a:rPr lang="zh-TW" altLang="en-US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text1 = file.read()</a:t>
            </a:r>
          </a:p>
          <a:p>
            <a:r>
              <a:rPr lang="zh-TW" altLang="en-US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print(text1)</a:t>
            </a:r>
          </a:p>
          <a:p>
            <a:endParaRPr lang="zh-TW" altLang="en-US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with path.open(mode='r', errors='</a:t>
            </a:r>
            <a:r>
              <a:rPr lang="zh-TW" altLang="en-US" sz="10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replace</a:t>
            </a:r>
            <a:r>
              <a:rPr lang="zh-TW" altLang="en-US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') as file:</a:t>
            </a:r>
          </a:p>
          <a:p>
            <a:r>
              <a:rPr lang="zh-TW" altLang="en-US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text2 = file.read()</a:t>
            </a:r>
          </a:p>
          <a:p>
            <a:r>
              <a:rPr lang="zh-TW" altLang="en-US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print(text2)</a:t>
            </a:r>
          </a:p>
          <a:p>
            <a:endParaRPr lang="zh-TW" altLang="en-US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with path.open(mode='r') as file:</a:t>
            </a:r>
          </a:p>
          <a:p>
            <a:r>
              <a:rPr lang="zh-TW" altLang="en-US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text5 = file.read()</a:t>
            </a:r>
          </a:p>
          <a:p>
            <a:r>
              <a:rPr lang="zh-TW" altLang="en-US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print(text5)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76687C-9811-DAE0-2F16-B058FBED1EF7}"/>
              </a:ext>
            </a:extLst>
          </p:cNvPr>
          <p:cNvSpPr txBox="1"/>
          <p:nvPr/>
        </p:nvSpPr>
        <p:spPr>
          <a:xfrm>
            <a:off x="7655626" y="2655388"/>
            <a:ext cx="3820293" cy="40934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TW" sz="10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</a:t>
            </a:r>
            <a:r>
              <a:rPr lang="zh-TW" altLang="en-US" sz="10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雙城記文本分析之</a:t>
            </a:r>
            <a:r>
              <a:rPr lang="en-US" altLang="zh-TW" sz="10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ETL</a:t>
            </a: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from 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pathlib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import Path</a:t>
            </a:r>
          </a:p>
          <a:p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in_path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Path.cwd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 / 'demo source files' /'</a:t>
            </a:r>
            <a:r>
              <a:rPr lang="zh-TW" altLang="en-US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雙城記開頭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txt'</a:t>
            </a:r>
          </a:p>
          <a:p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out_path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Path.cwd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 / 'demo source files' /'</a:t>
            </a:r>
            <a:r>
              <a:rPr lang="zh-TW" altLang="en-US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雙城記斷字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txt'</a:t>
            </a:r>
          </a:p>
          <a:p>
            <a:endParaRPr lang="en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" altLang="zh-TW" sz="1000" b="1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Extract</a:t>
            </a:r>
            <a:endParaRPr lang="en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with 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in_path.open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(mode='r', encoding='utf-8') as file:</a:t>
            </a: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content = 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file.read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endParaRPr lang="en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" altLang="zh-TW" sz="1000" b="1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Transform</a:t>
            </a:r>
            <a:endParaRPr lang="en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text = 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content.lower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().replace(',','').replace('.','')</a:t>
            </a: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units = 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text.split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('\n\n')</a:t>
            </a: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foo = units[0].split()</a:t>
            </a:r>
          </a:p>
          <a:p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foo.extend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(units[1].split())</a:t>
            </a:r>
          </a:p>
          <a:p>
            <a:endParaRPr lang="en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count_dict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{}</a:t>
            </a: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for word in foo:</a:t>
            </a: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if word in 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count_dict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count_dict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[word] += 1</a:t>
            </a: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else:</a:t>
            </a: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count_dict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[word] = 1</a:t>
            </a:r>
          </a:p>
          <a:p>
            <a:endParaRPr lang="en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" altLang="zh-TW" sz="1000" b="1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#Load</a:t>
            </a:r>
            <a:endParaRPr lang="en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with 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out_path.open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(mode='w', encoding='utf-8') as file:</a:t>
            </a: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for key, value in 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count_dict.items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():</a:t>
            </a: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file.write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(key + '|' + str(value) + '\n')</a:t>
            </a:r>
          </a:p>
        </p:txBody>
      </p:sp>
    </p:spTree>
    <p:extLst>
      <p:ext uri="{BB962C8B-B14F-4D97-AF65-F5344CB8AC3E}">
        <p14:creationId xmlns:p14="http://schemas.microsoft.com/office/powerpoint/2010/main" val="354690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E0C78-7149-8CAA-5E10-7A1E81947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874746E-877C-B067-96D8-EEE36002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" y="115911"/>
            <a:ext cx="10749367" cy="1208868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CSV File</a:t>
            </a:r>
            <a:endParaRPr kumimoji="1" lang="zh-TW" altLang="en-US" dirty="0"/>
          </a:p>
        </p:txBody>
      </p:sp>
      <p:sp>
        <p:nvSpPr>
          <p:cNvPr id="7" name="向右箭號 6">
            <a:extLst>
              <a:ext uri="{FF2B5EF4-FFF2-40B4-BE49-F238E27FC236}">
                <a16:creationId xmlns:a16="http://schemas.microsoft.com/office/drawing/2014/main" id="{44DBA2DA-73E3-F0F0-0BE2-81D33B1F6E4F}"/>
              </a:ext>
            </a:extLst>
          </p:cNvPr>
          <p:cNvSpPr/>
          <p:nvPr/>
        </p:nvSpPr>
        <p:spPr>
          <a:xfrm>
            <a:off x="2369675" y="3433569"/>
            <a:ext cx="437321" cy="3412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883DBB-4BED-8381-1FA0-F921CFAE88F1}"/>
              </a:ext>
            </a:extLst>
          </p:cNvPr>
          <p:cNvSpPr txBox="1"/>
          <p:nvPr/>
        </p:nvSpPr>
        <p:spPr>
          <a:xfrm>
            <a:off x="604435" y="1703969"/>
            <a:ext cx="4959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讀取</a:t>
            </a:r>
            <a:r>
              <a:rPr kumimoji="1" lang="en-US" altLang="zh-TW" dirty="0" err="1"/>
              <a:t>score.csv</a:t>
            </a:r>
            <a:r>
              <a:rPr kumimoji="1" lang="zh-TW" altLang="en-US" dirty="0"/>
              <a:t>的姓名及分數，幫每個人算出最高成績，最後將最高成績寫入</a:t>
            </a:r>
            <a:r>
              <a:rPr kumimoji="1" lang="en-US" altLang="zh-TW" dirty="0" err="1"/>
              <a:t>score_h.csv</a:t>
            </a:r>
            <a:endParaRPr kumimoji="1"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1D9DF49-AC09-CC63-34BC-CF0A3AEB93F2}"/>
              </a:ext>
            </a:extLst>
          </p:cNvPr>
          <p:cNvSpPr txBox="1"/>
          <p:nvPr/>
        </p:nvSpPr>
        <p:spPr>
          <a:xfrm>
            <a:off x="5677237" y="1546561"/>
            <a:ext cx="3820293" cy="51706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from 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pathlib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import Path</a:t>
            </a: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csv</a:t>
            </a: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path = 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Path.cwd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 / 'demo source files' / '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score.csv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’</a:t>
            </a:r>
          </a:p>
          <a:p>
            <a:endParaRPr lang="en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" altLang="zh-TW" sz="1000" b="1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Extract</a:t>
            </a:r>
          </a:p>
          <a:p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h_score_dict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{}</a:t>
            </a: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with 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path.open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(mode='r', encoding='utf-8') as file:</a:t>
            </a:r>
          </a:p>
          <a:p>
            <a:endParaRPr lang="en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reader = 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csv.DictReader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(file)</a:t>
            </a:r>
          </a:p>
          <a:p>
            <a:endParaRPr lang="en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header = 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reader.fieldnames</a:t>
            </a:r>
            <a:endParaRPr lang="en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" altLang="zh-TW" sz="1000" b="1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Transform</a:t>
            </a:r>
            <a:endParaRPr lang="en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for row in reader:</a:t>
            </a: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if row['name'] not in 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h_score_dict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h_score_dict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[row['name']] = int(row['score'])</a:t>
            </a: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elif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int(row['score']) &gt; 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h_score_dict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[row['name']]:</a:t>
            </a: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h_score_dict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[row['name']] = int(row['score’])</a:t>
            </a:r>
          </a:p>
          <a:p>
            <a:endParaRPr lang="en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" altLang="zh-TW" sz="1000" b="1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Load</a:t>
            </a:r>
            <a:endParaRPr lang="en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output_list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[]</a:t>
            </a: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for key, value in 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h_score_dict.items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():</a:t>
            </a: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output_dict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{} </a:t>
            </a: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output_dict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['name'] = key</a:t>
            </a: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output_dict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['score'] = value</a:t>
            </a: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output_list.append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output_dict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print(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output_list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out_path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Path.cwd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 / 'demo source files' / '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score_h.csv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</a:t>
            </a: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with 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out_path.open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(mode='w', encoding='utf-8', newline='') as file:</a:t>
            </a: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writer = 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csv.DictWriter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(file, fieldnames = ['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name','score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'])</a:t>
            </a: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writer.writeheader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writer.writerows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en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output_list</a:t>
            </a:r>
            <a:r>
              <a:rPr lang="en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F14FCC-5BB1-6AE6-6AA9-2D9B366AC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04" y="3774812"/>
            <a:ext cx="1816100" cy="1727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1DE0DDC-9356-E507-F14C-579B00B44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72" y="3749144"/>
            <a:ext cx="1435100" cy="25908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7E560D3-A9B6-F7E6-4CA7-FD2C7535E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72" y="2461191"/>
            <a:ext cx="914400" cy="1143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82EE216-7DB1-904B-6BAD-359DE682AE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2254" y="2484110"/>
            <a:ext cx="927100" cy="635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AD9AB47-3640-DCBD-0349-B4422006397F}"/>
              </a:ext>
            </a:extLst>
          </p:cNvPr>
          <p:cNvSpPr txBox="1"/>
          <p:nvPr/>
        </p:nvSpPr>
        <p:spPr>
          <a:xfrm>
            <a:off x="2256331" y="5593452"/>
            <a:ext cx="330756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[{'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name':'Jacky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', ‘score’:100},</a:t>
            </a:r>
          </a:p>
          <a:p>
            <a:pPr>
              <a:spcBef>
                <a:spcPts val="600"/>
              </a:spcBef>
            </a:pP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{'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name':'Mary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', ‘score’:70},</a:t>
            </a:r>
          </a:p>
          <a:p>
            <a:pPr>
              <a:spcBef>
                <a:spcPts val="600"/>
              </a:spcBef>
            </a:pP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{'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name’:’John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', ‘score’:80}]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2085300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課程介紹" id="{CCE60D5E-F36C-694B-A09C-93069535DBA1}" vid="{A942D4C0-ED02-7340-B55E-AF7FA01CCB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職訓局上課講義</Template>
  <TotalTime>27965</TotalTime>
  <Words>914</Words>
  <Application>Microsoft Macintosh PowerPoint</Application>
  <PresentationFormat>寬螢幕</PresentationFormat>
  <Paragraphs>97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Microsoft JhengHei UI</vt:lpstr>
      <vt:lpstr>Microsoft YaHei UI</vt:lpstr>
      <vt:lpstr>Arial</vt:lpstr>
      <vt:lpstr>Calibri</vt:lpstr>
      <vt:lpstr>Wingdings</vt:lpstr>
      <vt:lpstr>WelcomeDoc</vt:lpstr>
      <vt:lpstr>ETL (Extract-Transform-Load)</vt:lpstr>
      <vt:lpstr>ETL</vt:lpstr>
      <vt:lpstr>Text File</vt:lpstr>
      <vt:lpstr>CSV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科學計算入門</dc:title>
  <dc:creator>Jacky Lin</dc:creator>
  <cp:lastModifiedBy>Jacky Lin</cp:lastModifiedBy>
  <cp:revision>65</cp:revision>
  <dcterms:created xsi:type="dcterms:W3CDTF">2023-10-05T14:19:30Z</dcterms:created>
  <dcterms:modified xsi:type="dcterms:W3CDTF">2024-08-28T05:52:43Z</dcterms:modified>
</cp:coreProperties>
</file>