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0"/>
  </p:notesMasterIdLst>
  <p:sldIdLst>
    <p:sldId id="296" r:id="rId2"/>
    <p:sldId id="293" r:id="rId3"/>
    <p:sldId id="290" r:id="rId4"/>
    <p:sldId id="298" r:id="rId5"/>
    <p:sldId id="299" r:id="rId6"/>
    <p:sldId id="301" r:id="rId7"/>
    <p:sldId id="300" r:id="rId8"/>
    <p:sldId id="297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F93"/>
    <a:srgbClr val="E14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4"/>
    <p:restoredTop sz="93089"/>
  </p:normalViewPr>
  <p:slideViewPr>
    <p:cSldViewPr snapToGrid="0">
      <p:cViewPr varScale="1">
        <p:scale>
          <a:sx n="77" d="100"/>
          <a:sy n="77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E84EC-3C28-4E4F-8FA0-6CB814D85BEC}" type="datetimeFigureOut">
              <a:rPr lang="en-TW" smtClean="0"/>
              <a:t>8/7/24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1FA6-9E93-6447-9CF2-2909A00E3EF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205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7237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effectLst/>
              <a:latin typeface="Helvetica" pitchFamily="2" charset="0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0159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TW" altLang="en-US" dirty="0">
                <a:effectLst/>
                <a:latin typeface="Helvetica" pitchFamily="2" charset="0"/>
              </a:rPr>
            </a:br>
            <a:endParaRPr lang="zh-TW" altLang="en-US" dirty="0">
              <a:effectLst/>
              <a:latin typeface="Helvetica" pitchFamily="2" charset="0"/>
            </a:endParaRPr>
          </a:p>
          <a:p>
            <a:r>
              <a:rPr lang="en-US" altLang="zh-TW" dirty="0">
                <a:effectLst/>
                <a:latin typeface="Helvetica" pitchFamily="2" charset="0"/>
              </a:rPr>
              <a:t>•</a:t>
            </a:r>
            <a:br>
              <a:rPr lang="en-US" altLang="zh-TW" dirty="0">
                <a:effectLst/>
                <a:latin typeface="Helvetica" pitchFamily="2" charset="0"/>
              </a:rPr>
            </a:br>
            <a:r>
              <a:rPr lang="zh-TW" altLang="en-US" dirty="0">
                <a:effectLst/>
                <a:latin typeface="Helvetica" pitchFamily="2" charset="0"/>
              </a:rPr>
              <a:t>第四章 容器賀料型別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› [c(0] for c in grade]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167,71,771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› max([c[-1] for c in grade])</a:t>
            </a:r>
            <a:br>
              <a:rPr lang="en-US" altLang="zh-TW" dirty="0">
                <a:effectLst/>
                <a:latin typeface="Helvetica" pitchFamily="2" charset="0"/>
              </a:rPr>
            </a:br>
            <a:r>
              <a:rPr lang="en-US" altLang="zh-TW" dirty="0">
                <a:effectLst/>
                <a:latin typeface="Helvetica" pitchFamily="2" charset="0"/>
              </a:rPr>
              <a:t>69</a:t>
            </a:r>
          </a:p>
          <a:p>
            <a:r>
              <a:rPr lang="zh-TW" altLang="en-US" dirty="0">
                <a:effectLst/>
                <a:latin typeface="Helvetica" pitchFamily="2" charset="0"/>
              </a:rPr>
              <a:t>分，在下一章中會有較詳細的說明。</a:t>
            </a:r>
          </a:p>
          <a:p>
            <a:r>
              <a:rPr lang="zh-TW" altLang="en-US" dirty="0">
                <a:effectLst/>
                <a:latin typeface="Helvetica" pitchFamily="2" charset="0"/>
              </a:rPr>
              <a:t>這是利用串列生成式配合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grade </a:t>
            </a:r>
            <a:r>
              <a:rPr lang="zh-TW" altLang="en-US" dirty="0">
                <a:effectLst/>
                <a:latin typeface="Helvetica" pitchFamily="2" charset="0"/>
              </a:rPr>
              <a:t>最後一行的最大值。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4.2 tuple </a:t>
            </a:r>
            <a:r>
              <a:rPr lang="zh-TW" altLang="en-US" dirty="0">
                <a:effectLst/>
                <a:latin typeface="Helvetica" pitchFamily="2" charset="0"/>
              </a:rPr>
              <a:t>資料型別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ape</a:t>
            </a:r>
            <a:r>
              <a:rPr lang="zh-TW" altLang="en-US" dirty="0">
                <a:effectLst/>
                <a:latin typeface="Helvetica" pitchFamily="2" charset="0"/>
              </a:rPr>
              <a:t>和</a:t>
            </a:r>
            <a:r>
              <a:rPr lang="en-US" altLang="zh-TW" dirty="0">
                <a:effectLst/>
                <a:latin typeface="Helvetica" pitchFamily="2" charset="0"/>
              </a:rPr>
              <a:t>A </a:t>
            </a:r>
            <a:r>
              <a:rPr lang="zh-TW" altLang="en-US" dirty="0">
                <a:effectLst/>
                <a:latin typeface="Helvetica" pitchFamily="2" charset="0"/>
              </a:rPr>
              <a:t>類似、也是由一連串有序的資料所組成，不過 </a:t>
            </a:r>
            <a:r>
              <a:rPr lang="en-US" altLang="zh-TW" dirty="0" err="1">
                <a:effectLst/>
                <a:latin typeface="Helvetica" pitchFamily="2" charset="0"/>
              </a:rPr>
              <a:t>wuple</a:t>
            </a:r>
            <a:r>
              <a:rPr lang="zh-TW" altLang="en-US" dirty="0">
                <a:effectLst/>
                <a:latin typeface="Helvetica" pitchFamily="2" charset="0"/>
              </a:rPr>
              <a:t>一旦定韆之後，種酸東就不能更改（</a:t>
            </a:r>
            <a:r>
              <a:rPr lang="en-US" altLang="zh-TW" dirty="0" err="1">
                <a:effectLst/>
                <a:latin typeface="Helvetica" pitchFamily="2" charset="0"/>
              </a:rPr>
              <a:t>Inmutable</a:t>
            </a:r>
            <a:r>
              <a:rPr lang="zh-TW" altLang="en-US" dirty="0">
                <a:effectLst/>
                <a:latin typeface="Helvetica" pitchFamily="2" charset="0"/>
              </a:rPr>
              <a:t>）。在中文裡並沒有一個很貼切的名稱來翻譯 </a:t>
            </a:r>
            <a:r>
              <a:rPr lang="en-US" altLang="zh-TW" dirty="0">
                <a:effectLst/>
                <a:latin typeface="Helvetica" pitchFamily="2" charset="0"/>
              </a:rPr>
              <a:t>tuple</a:t>
            </a:r>
            <a:r>
              <a:rPr lang="zh-TW" altLang="en-US" dirty="0">
                <a:effectLst/>
                <a:latin typeface="Helvetica" pitchFamily="2" charset="0"/>
              </a:rPr>
              <a:t>，一股時觀譯成「元組」或「序對」。本書習慣把 </a:t>
            </a:r>
            <a:r>
              <a:rPr lang="en-US" altLang="zh-TW" dirty="0">
                <a:effectLst/>
                <a:latin typeface="Helvetica" pitchFamily="2" charset="0"/>
              </a:rPr>
              <a:t>tuple </a:t>
            </a:r>
            <a:r>
              <a:rPr lang="zh-TW" altLang="en-US" dirty="0">
                <a:effectLst/>
                <a:latin typeface="Helvetica" pitchFamily="2" charset="0"/>
              </a:rPr>
              <a:t>稱為序對，或是直接以 </a:t>
            </a:r>
            <a:r>
              <a:rPr lang="en-US" altLang="zh-TW" dirty="0">
                <a:effectLst/>
                <a:latin typeface="Helvetica" pitchFamily="2" charset="0"/>
              </a:rPr>
              <a:t>tuple </a:t>
            </a:r>
            <a:r>
              <a:rPr lang="zh-TW" altLang="en-US" dirty="0">
                <a:effectLst/>
                <a:latin typeface="Helvetica" pitchFamily="2" charset="0"/>
              </a:rPr>
              <a:t>來稱呼包，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4.2.1 </a:t>
            </a:r>
            <a:r>
              <a:rPr lang="zh-TW" altLang="en-US" dirty="0">
                <a:effectLst/>
                <a:latin typeface="Helvetica" pitchFamily="2" charset="0"/>
              </a:rPr>
              <a:t>序對的建立</a:t>
            </a:r>
          </a:p>
          <a:p>
            <a:r>
              <a:rPr lang="zh-TW" altLang="en-US" dirty="0">
                <a:effectLst/>
                <a:latin typeface="Helvetica" pitchFamily="2" charset="0"/>
              </a:rPr>
              <a:t>序對是以逗號區隔元素來表示，但是在可能會混淆語法的地方應加上圓括號區隔開，避解譯錯誤。我們也可以利用</a:t>
            </a:r>
            <a:r>
              <a:rPr lang="en-US" altLang="zh-TW" dirty="0">
                <a:effectLst/>
                <a:latin typeface="Helvetica" pitchFamily="2" charset="0"/>
              </a:rPr>
              <a:t>tuple</a:t>
            </a:r>
            <a:r>
              <a:rPr lang="zh-TW" altLang="en-US" dirty="0">
                <a:effectLst/>
                <a:latin typeface="Helvetica" pitchFamily="2" charset="0"/>
              </a:rPr>
              <a:t>（函數來建立一個序對。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•tuple</a:t>
            </a:r>
            <a:r>
              <a:rPr lang="zh-TW" altLang="en-US" dirty="0">
                <a:effectLst/>
                <a:latin typeface="Helvetica" pitchFamily="2" charset="0"/>
              </a:rPr>
              <a:t>（ 函數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Helvetica" pitchFamily="2" charset="0"/>
              </a:rPr>
              <a:t>﻿［（</a:t>
            </a:r>
            <a:r>
              <a:rPr lang="en-US" altLang="zh-TW" dirty="0">
                <a:effectLst/>
                <a:latin typeface="Helvetica" pitchFamily="2" charset="0"/>
              </a:rPr>
              <a:t>7,3,9</a:t>
            </a:r>
            <a:r>
              <a:rPr lang="zh-TW" altLang="en-US" dirty="0">
                <a:effectLst/>
                <a:latin typeface="Helvetica" pitchFamily="2" charset="0"/>
              </a:rPr>
              <a:t>）</a:t>
            </a:r>
            <a:br>
              <a:rPr lang="zh-TW" altLang="en-US" dirty="0">
                <a:effectLst/>
                <a:latin typeface="Helvetica" pitchFamily="2" charset="0"/>
              </a:rPr>
            </a:br>
            <a:r>
              <a:rPr lang="zh-TW" altLang="en-US" dirty="0">
                <a:effectLst/>
                <a:latin typeface="Helvetica" pitchFamily="2" charset="0"/>
              </a:rPr>
              <a:t>［（</a:t>
            </a:r>
            <a:r>
              <a:rPr lang="en-US" altLang="zh-TW" dirty="0">
                <a:effectLst/>
                <a:latin typeface="Helvetica" pitchFamily="2" charset="0"/>
              </a:rPr>
              <a:t>7.3,9</a:t>
            </a:r>
            <a:r>
              <a:rPr lang="zh-TW" altLang="en-US" dirty="0">
                <a:effectLst/>
                <a:latin typeface="Helvetica" pitchFamily="2" charset="0"/>
              </a:rPr>
              <a:t>）</a:t>
            </a:r>
            <a:r>
              <a:rPr lang="en-US" altLang="zh-TW" dirty="0">
                <a:effectLst/>
                <a:latin typeface="Helvetica" pitchFamily="2" charset="0"/>
              </a:rPr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Helvetica" pitchFamily="2" charset="0"/>
              </a:rPr>
              <a:t>﻿﻿list ((7,3,9))</a:t>
            </a:r>
            <a:br>
              <a:rPr lang="en-US" altLang="zh-TW" dirty="0">
                <a:effectLst/>
                <a:latin typeface="Helvetica" pitchFamily="2" charset="0"/>
              </a:rPr>
            </a:br>
            <a:r>
              <a:rPr lang="en-US" altLang="zh-TW" dirty="0">
                <a:effectLst/>
                <a:latin typeface="Helvetica" pitchFamily="2" charset="0"/>
              </a:rPr>
              <a:t>【7 3,91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Helvetica" pitchFamily="2" charset="0"/>
              </a:rPr>
              <a:t>﻿﻿tuple (range</a:t>
            </a:r>
            <a:br>
              <a:rPr lang="en-US" altLang="zh-TW" dirty="0">
                <a:effectLst/>
                <a:latin typeface="Helvetica" pitchFamily="2" charset="0"/>
              </a:rPr>
            </a:br>
            <a:r>
              <a:rPr lang="zh-TW" altLang="en-US" dirty="0">
                <a:effectLst/>
                <a:latin typeface="Helvetica" pitchFamily="2" charset="0"/>
              </a:rPr>
              <a:t>（</a:t>
            </a:r>
            <a:r>
              <a:rPr lang="en-US" altLang="zh-TW" dirty="0">
                <a:effectLst/>
                <a:latin typeface="Helvetica" pitchFamily="2" charset="0"/>
              </a:rPr>
              <a:t>5,6,7</a:t>
            </a:r>
            <a:r>
              <a:rPr lang="zh-TW" altLang="en-US" dirty="0">
                <a:effectLst/>
                <a:latin typeface="Helvetica" pitchFamily="2" charset="0"/>
              </a:rPr>
              <a:t>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Helvetica" pitchFamily="2" charset="0"/>
              </a:rPr>
              <a:t>﻿﻿</a:t>
            </a:r>
            <a:r>
              <a:rPr lang="en-US" altLang="zh-TW" dirty="0">
                <a:effectLst/>
                <a:latin typeface="Helvetica" pitchFamily="2" charset="0"/>
              </a:rPr>
              <a:t>tuple([1,4</a:t>
            </a:r>
            <a:br>
              <a:rPr lang="en-US" altLang="zh-TW" dirty="0">
                <a:effectLst/>
                <a:latin typeface="Helvetica" pitchFamily="2" charset="0"/>
              </a:rPr>
            </a:br>
            <a:r>
              <a:rPr lang="zh-TW" altLang="en-US" dirty="0">
                <a:effectLst/>
                <a:latin typeface="Helvetica" pitchFamily="2" charset="0"/>
              </a:rPr>
              <a:t>（</a:t>
            </a:r>
            <a:r>
              <a:rPr lang="en-US" altLang="zh-TW" dirty="0">
                <a:effectLst/>
                <a:latin typeface="Helvetica" pitchFamily="2" charset="0"/>
              </a:rPr>
              <a:t>1,4,8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Helvetica" pitchFamily="2" charset="0"/>
              </a:rPr>
              <a:t>﻿﻿tuple('r</a:t>
            </a:r>
            <a:br>
              <a:rPr lang="en-US" altLang="zh-TW" dirty="0">
                <a:effectLst/>
                <a:latin typeface="Helvetica" pitchFamily="2" charset="0"/>
              </a:rPr>
            </a:br>
            <a:r>
              <a:rPr lang="zh-TW" altLang="en-US" dirty="0">
                <a:effectLst/>
                <a:latin typeface="Helvetica" pitchFamily="2" charset="0"/>
              </a:rPr>
              <a:t>（</a:t>
            </a:r>
            <a:r>
              <a:rPr lang="en-US" altLang="zh-TW" dirty="0">
                <a:effectLst/>
                <a:latin typeface="Helvetica" pitchFamily="2" charset="0"/>
              </a:rPr>
              <a:t>'</a:t>
            </a:r>
            <a:endParaRPr lang="zh-TW" altLang="en-US" dirty="0">
              <a:effectLst/>
              <a:latin typeface="Helvetica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413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shallow copy</a:t>
            </a:r>
          </a:p>
          <a:p>
            <a:r>
              <a:rPr kumimoji="1" lang="en-US" altLang="zh-TW" dirty="0"/>
              <a:t># left </a:t>
            </a:r>
            <a:r>
              <a:rPr kumimoji="1" lang="en-US" altLang="zh-TW" dirty="0" err="1"/>
              <a:t>exmaple</a:t>
            </a:r>
            <a:endParaRPr kumimoji="1" lang="en-US" altLang="zh-TW" dirty="0"/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 = ['a','d']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 = foo.copy()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 = id(foo)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 = id(boo)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o_foo_0 = id(foo[0])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o_boo_0 = id(boo[0])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 = id(foo[1])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 = id(boo[1])</a:t>
            </a:r>
          </a:p>
          <a:p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boo[0] = 1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 = id(foo)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 = id(boo)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m_foo_0 = id(foo[0])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m_boo_0 = id(boo[0])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 = id(foo[1])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 = id(boo[1])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right example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 = ['a',['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c','d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']]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foo.copy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id(foo)</a:t>
            </a:r>
          </a:p>
          <a:p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id(boo)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o_foo_0 = id(foo[0])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o_boo_0 = id(boo[0])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 = id(foo[1])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 = id(boo[1])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o_foo_1_0 = id(foo[1][0])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o_boo_1_0 = id(boo[1][0])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o_foo_1_1 = id(foo[1][1])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o_boo_1_1 = id(boo[1][1])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boo[1][0] = 100</a:t>
            </a:r>
          </a:p>
          <a:p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id(foo)</a:t>
            </a:r>
          </a:p>
          <a:p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id(boo)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m_foo_0 = id(foo[0])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m_boo_0 = id(boo[0])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 = id(foo[1])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 = id(boo[1])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m_foo_1_0 = id(foo[1][0])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m_boo_1_0 = id(boo[1][0])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m_foo_1_1 = id(foo[1][1])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m_boo_1_1 = id(boo[1][1])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8659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5117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TW" altLang="en-US" dirty="0">
                <a:effectLst/>
                <a:latin typeface="Helvetica" pitchFamily="2" charset="0"/>
              </a:rPr>
            </a:br>
            <a:endParaRPr lang="zh-TW" altLang="en-US" dirty="0">
              <a:effectLst/>
              <a:latin typeface="Helvetica" pitchFamily="2" charset="0"/>
            </a:endParaRPr>
          </a:p>
          <a:p>
            <a:r>
              <a:rPr lang="en-US" altLang="zh-TW" dirty="0">
                <a:effectLst/>
                <a:latin typeface="Helvetica" pitchFamily="2" charset="0"/>
              </a:rPr>
              <a:t>•</a:t>
            </a:r>
            <a:br>
              <a:rPr lang="en-US" altLang="zh-TW" dirty="0">
                <a:effectLst/>
                <a:latin typeface="Helvetica" pitchFamily="2" charset="0"/>
              </a:rPr>
            </a:br>
            <a:r>
              <a:rPr lang="zh-TW" altLang="en-US" dirty="0">
                <a:effectLst/>
                <a:latin typeface="Helvetica" pitchFamily="2" charset="0"/>
              </a:rPr>
              <a:t>第四章 容器賀料型別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› [c(0] for c in grade]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167,71,771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› max([c[-1] for c in grade])</a:t>
            </a:r>
            <a:br>
              <a:rPr lang="en-US" altLang="zh-TW" dirty="0">
                <a:effectLst/>
                <a:latin typeface="Helvetica" pitchFamily="2" charset="0"/>
              </a:rPr>
            </a:br>
            <a:r>
              <a:rPr lang="en-US" altLang="zh-TW" dirty="0">
                <a:effectLst/>
                <a:latin typeface="Helvetica" pitchFamily="2" charset="0"/>
              </a:rPr>
              <a:t>69</a:t>
            </a:r>
          </a:p>
          <a:p>
            <a:r>
              <a:rPr lang="zh-TW" altLang="en-US" dirty="0">
                <a:effectLst/>
                <a:latin typeface="Helvetica" pitchFamily="2" charset="0"/>
              </a:rPr>
              <a:t>分，在下一章中會有較詳細的說明。</a:t>
            </a:r>
          </a:p>
          <a:p>
            <a:r>
              <a:rPr lang="zh-TW" altLang="en-US" dirty="0">
                <a:effectLst/>
                <a:latin typeface="Helvetica" pitchFamily="2" charset="0"/>
              </a:rPr>
              <a:t>這是利用串列生成式配合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grade </a:t>
            </a:r>
            <a:r>
              <a:rPr lang="zh-TW" altLang="en-US" dirty="0">
                <a:effectLst/>
                <a:latin typeface="Helvetica" pitchFamily="2" charset="0"/>
              </a:rPr>
              <a:t>最後一行的最大值。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4.2 tuple </a:t>
            </a:r>
            <a:r>
              <a:rPr lang="zh-TW" altLang="en-US" dirty="0">
                <a:effectLst/>
                <a:latin typeface="Helvetica" pitchFamily="2" charset="0"/>
              </a:rPr>
              <a:t>資料型別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ape</a:t>
            </a:r>
            <a:r>
              <a:rPr lang="zh-TW" altLang="en-US" dirty="0">
                <a:effectLst/>
                <a:latin typeface="Helvetica" pitchFamily="2" charset="0"/>
              </a:rPr>
              <a:t>和</a:t>
            </a:r>
            <a:r>
              <a:rPr lang="en-US" altLang="zh-TW" dirty="0">
                <a:effectLst/>
                <a:latin typeface="Helvetica" pitchFamily="2" charset="0"/>
              </a:rPr>
              <a:t>A </a:t>
            </a:r>
            <a:r>
              <a:rPr lang="zh-TW" altLang="en-US" dirty="0">
                <a:effectLst/>
                <a:latin typeface="Helvetica" pitchFamily="2" charset="0"/>
              </a:rPr>
              <a:t>類似、也是由一連串有序的資料所組成，不過 </a:t>
            </a:r>
            <a:r>
              <a:rPr lang="en-US" altLang="zh-TW" dirty="0" err="1">
                <a:effectLst/>
                <a:latin typeface="Helvetica" pitchFamily="2" charset="0"/>
              </a:rPr>
              <a:t>wuple</a:t>
            </a:r>
            <a:r>
              <a:rPr lang="zh-TW" altLang="en-US" dirty="0">
                <a:effectLst/>
                <a:latin typeface="Helvetica" pitchFamily="2" charset="0"/>
              </a:rPr>
              <a:t>一旦定韆之後，種酸東就不能更改（</a:t>
            </a:r>
            <a:r>
              <a:rPr lang="en-US" altLang="zh-TW" dirty="0" err="1">
                <a:effectLst/>
                <a:latin typeface="Helvetica" pitchFamily="2" charset="0"/>
              </a:rPr>
              <a:t>Inmutable</a:t>
            </a:r>
            <a:r>
              <a:rPr lang="zh-TW" altLang="en-US" dirty="0">
                <a:effectLst/>
                <a:latin typeface="Helvetica" pitchFamily="2" charset="0"/>
              </a:rPr>
              <a:t>）。在中文裡並沒有一個很貼切的名稱來翻譯 </a:t>
            </a:r>
            <a:r>
              <a:rPr lang="en-US" altLang="zh-TW" dirty="0">
                <a:effectLst/>
                <a:latin typeface="Helvetica" pitchFamily="2" charset="0"/>
              </a:rPr>
              <a:t>tuple</a:t>
            </a:r>
            <a:r>
              <a:rPr lang="zh-TW" altLang="en-US" dirty="0">
                <a:effectLst/>
                <a:latin typeface="Helvetica" pitchFamily="2" charset="0"/>
              </a:rPr>
              <a:t>，一股時觀譯成「元組」或「序對」。本書習慣把 </a:t>
            </a:r>
            <a:r>
              <a:rPr lang="en-US" altLang="zh-TW" dirty="0">
                <a:effectLst/>
                <a:latin typeface="Helvetica" pitchFamily="2" charset="0"/>
              </a:rPr>
              <a:t>tuple </a:t>
            </a:r>
            <a:r>
              <a:rPr lang="zh-TW" altLang="en-US" dirty="0">
                <a:effectLst/>
                <a:latin typeface="Helvetica" pitchFamily="2" charset="0"/>
              </a:rPr>
              <a:t>稱為序對，或是直接以 </a:t>
            </a:r>
            <a:r>
              <a:rPr lang="en-US" altLang="zh-TW" dirty="0">
                <a:effectLst/>
                <a:latin typeface="Helvetica" pitchFamily="2" charset="0"/>
              </a:rPr>
              <a:t>tuple </a:t>
            </a:r>
            <a:r>
              <a:rPr lang="zh-TW" altLang="en-US" dirty="0">
                <a:effectLst/>
                <a:latin typeface="Helvetica" pitchFamily="2" charset="0"/>
              </a:rPr>
              <a:t>來稱呼包，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4.2.1 </a:t>
            </a:r>
            <a:r>
              <a:rPr lang="zh-TW" altLang="en-US" dirty="0">
                <a:effectLst/>
                <a:latin typeface="Helvetica" pitchFamily="2" charset="0"/>
              </a:rPr>
              <a:t>序對的建立</a:t>
            </a:r>
          </a:p>
          <a:p>
            <a:r>
              <a:rPr lang="zh-TW" altLang="en-US" dirty="0">
                <a:effectLst/>
                <a:latin typeface="Helvetica" pitchFamily="2" charset="0"/>
              </a:rPr>
              <a:t>序對是以逗號區隔元素來表示，但是在可能會混淆語法的地方應加上圓括號區隔開，避解譯錯誤。我們也可以利用</a:t>
            </a:r>
            <a:r>
              <a:rPr lang="en-US" altLang="zh-TW" dirty="0">
                <a:effectLst/>
                <a:latin typeface="Helvetica" pitchFamily="2" charset="0"/>
              </a:rPr>
              <a:t>tuple</a:t>
            </a:r>
            <a:r>
              <a:rPr lang="zh-TW" altLang="en-US" dirty="0">
                <a:effectLst/>
                <a:latin typeface="Helvetica" pitchFamily="2" charset="0"/>
              </a:rPr>
              <a:t>（函數來建立一個序對。</a:t>
            </a:r>
          </a:p>
          <a:p>
            <a:r>
              <a:rPr lang="en-US" altLang="zh-TW" dirty="0">
                <a:effectLst/>
                <a:latin typeface="Helvetica" pitchFamily="2" charset="0"/>
              </a:rPr>
              <a:t>•tuple</a:t>
            </a:r>
            <a:r>
              <a:rPr lang="zh-TW" altLang="en-US" dirty="0">
                <a:effectLst/>
                <a:latin typeface="Helvetica" pitchFamily="2" charset="0"/>
              </a:rPr>
              <a:t>（ 函數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Helvetica" pitchFamily="2" charset="0"/>
              </a:rPr>
              <a:t>﻿［（</a:t>
            </a:r>
            <a:r>
              <a:rPr lang="en-US" altLang="zh-TW" dirty="0">
                <a:effectLst/>
                <a:latin typeface="Helvetica" pitchFamily="2" charset="0"/>
              </a:rPr>
              <a:t>7,3,9</a:t>
            </a:r>
            <a:r>
              <a:rPr lang="zh-TW" altLang="en-US" dirty="0">
                <a:effectLst/>
                <a:latin typeface="Helvetica" pitchFamily="2" charset="0"/>
              </a:rPr>
              <a:t>）</a:t>
            </a:r>
            <a:br>
              <a:rPr lang="zh-TW" altLang="en-US" dirty="0">
                <a:effectLst/>
                <a:latin typeface="Helvetica" pitchFamily="2" charset="0"/>
              </a:rPr>
            </a:br>
            <a:r>
              <a:rPr lang="zh-TW" altLang="en-US" dirty="0">
                <a:effectLst/>
                <a:latin typeface="Helvetica" pitchFamily="2" charset="0"/>
              </a:rPr>
              <a:t>［（</a:t>
            </a:r>
            <a:r>
              <a:rPr lang="en-US" altLang="zh-TW" dirty="0">
                <a:effectLst/>
                <a:latin typeface="Helvetica" pitchFamily="2" charset="0"/>
              </a:rPr>
              <a:t>7.3,9</a:t>
            </a:r>
            <a:r>
              <a:rPr lang="zh-TW" altLang="en-US" dirty="0">
                <a:effectLst/>
                <a:latin typeface="Helvetica" pitchFamily="2" charset="0"/>
              </a:rPr>
              <a:t>）</a:t>
            </a:r>
            <a:r>
              <a:rPr lang="en-US" altLang="zh-TW" dirty="0">
                <a:effectLst/>
                <a:latin typeface="Helvetica" pitchFamily="2" charset="0"/>
              </a:rPr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Helvetica" pitchFamily="2" charset="0"/>
              </a:rPr>
              <a:t>﻿﻿list ((7,3,9))</a:t>
            </a:r>
            <a:br>
              <a:rPr lang="en-US" altLang="zh-TW" dirty="0">
                <a:effectLst/>
                <a:latin typeface="Helvetica" pitchFamily="2" charset="0"/>
              </a:rPr>
            </a:br>
            <a:r>
              <a:rPr lang="en-US" altLang="zh-TW" dirty="0">
                <a:effectLst/>
                <a:latin typeface="Helvetica" pitchFamily="2" charset="0"/>
              </a:rPr>
              <a:t>【7 3,91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Helvetica" pitchFamily="2" charset="0"/>
              </a:rPr>
              <a:t>﻿﻿tuple (range</a:t>
            </a:r>
            <a:br>
              <a:rPr lang="en-US" altLang="zh-TW" dirty="0">
                <a:effectLst/>
                <a:latin typeface="Helvetica" pitchFamily="2" charset="0"/>
              </a:rPr>
            </a:br>
            <a:r>
              <a:rPr lang="zh-TW" altLang="en-US" dirty="0">
                <a:effectLst/>
                <a:latin typeface="Helvetica" pitchFamily="2" charset="0"/>
              </a:rPr>
              <a:t>（</a:t>
            </a:r>
            <a:r>
              <a:rPr lang="en-US" altLang="zh-TW" dirty="0">
                <a:effectLst/>
                <a:latin typeface="Helvetica" pitchFamily="2" charset="0"/>
              </a:rPr>
              <a:t>5,6,7</a:t>
            </a:r>
            <a:r>
              <a:rPr lang="zh-TW" altLang="en-US" dirty="0">
                <a:effectLst/>
                <a:latin typeface="Helvetica" pitchFamily="2" charset="0"/>
              </a:rPr>
              <a:t>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Helvetica" pitchFamily="2" charset="0"/>
              </a:rPr>
              <a:t>﻿﻿</a:t>
            </a:r>
            <a:r>
              <a:rPr lang="en-US" altLang="zh-TW" dirty="0">
                <a:effectLst/>
                <a:latin typeface="Helvetica" pitchFamily="2" charset="0"/>
              </a:rPr>
              <a:t>tuple([1,4</a:t>
            </a:r>
            <a:br>
              <a:rPr lang="en-US" altLang="zh-TW" dirty="0">
                <a:effectLst/>
                <a:latin typeface="Helvetica" pitchFamily="2" charset="0"/>
              </a:rPr>
            </a:br>
            <a:r>
              <a:rPr lang="zh-TW" altLang="en-US" dirty="0">
                <a:effectLst/>
                <a:latin typeface="Helvetica" pitchFamily="2" charset="0"/>
              </a:rPr>
              <a:t>（</a:t>
            </a:r>
            <a:r>
              <a:rPr lang="en-US" altLang="zh-TW" dirty="0">
                <a:effectLst/>
                <a:latin typeface="Helvetica" pitchFamily="2" charset="0"/>
              </a:rPr>
              <a:t>1,4,8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Helvetica" pitchFamily="2" charset="0"/>
              </a:rPr>
              <a:t>﻿﻿tuple('r</a:t>
            </a:r>
            <a:br>
              <a:rPr lang="en-US" altLang="zh-TW" dirty="0">
                <a:effectLst/>
                <a:latin typeface="Helvetica" pitchFamily="2" charset="0"/>
              </a:rPr>
            </a:br>
            <a:r>
              <a:rPr lang="zh-TW" altLang="en-US" dirty="0">
                <a:effectLst/>
                <a:latin typeface="Helvetica" pitchFamily="2" charset="0"/>
              </a:rPr>
              <a:t>（</a:t>
            </a:r>
            <a:r>
              <a:rPr lang="en-US" altLang="zh-TW" dirty="0">
                <a:effectLst/>
                <a:latin typeface="Helvetica" pitchFamily="2" charset="0"/>
              </a:rPr>
              <a:t>'</a:t>
            </a:r>
            <a:endParaRPr lang="zh-TW" altLang="en-US" dirty="0">
              <a:effectLst/>
              <a:latin typeface="Helvetica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297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 descr="一張含有 文字, 字型, 圖形, 標誌 的圖片&#10;&#10;自動產生的描述">
            <a:extLst>
              <a:ext uri="{FF2B5EF4-FFF2-40B4-BE49-F238E27FC236}">
                <a16:creationId xmlns:a16="http://schemas.microsoft.com/office/drawing/2014/main" id="{F717FB1C-CB30-CB66-E6DB-2CD6FF5B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4" y="6120011"/>
            <a:ext cx="2788416" cy="69710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920C78F-9CDC-E1CD-9700-033D7E3D1094}"/>
              </a:ext>
            </a:extLst>
          </p:cNvPr>
          <p:cNvSpPr txBox="1"/>
          <p:nvPr/>
        </p:nvSpPr>
        <p:spPr>
          <a:xfrm>
            <a:off x="10608510" y="6576043"/>
            <a:ext cx="149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sz="1200" b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講師：林志偉</a:t>
            </a:r>
          </a:p>
        </p:txBody>
      </p:sp>
    </p:spTree>
    <p:extLst>
      <p:ext uri="{BB962C8B-B14F-4D97-AF65-F5344CB8AC3E}">
        <p14:creationId xmlns:p14="http://schemas.microsoft.com/office/powerpoint/2010/main" val="323456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70" y="135464"/>
            <a:ext cx="12180230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31801" y="1800225"/>
            <a:ext cx="10749367" cy="4351338"/>
          </a:xfrm>
        </p:spPr>
        <p:txBody>
          <a:bodyPr lIns="72000" tIns="72000" rIns="0" bIns="0" rtlCol="0"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33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8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60406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1E4C-C9F6-ECD6-123F-BC639F0330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32100"/>
            <a:ext cx="9144000" cy="1193800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7575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72000" tIns="72000" rIns="91440" bIns="45720" rtlCol="0">
            <a:normAutofit/>
          </a:bodyPr>
          <a:lstStyle/>
          <a:p>
            <a:pPr lvl="0" rtl="0"/>
            <a:r>
              <a:rPr lang="zh-tw" dirty="0"/>
              <a:t>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18698E-0366-E8AF-4F2D-521B4E2CB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368" y="6464231"/>
            <a:ext cx="581417" cy="2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8ED4-B4E6-7A63-C0F5-6EA338A5D64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27288" y="2205038"/>
            <a:ext cx="9764712" cy="1458912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Copy for List, </a:t>
            </a:r>
            <a:r>
              <a:rPr lang="en-US" sz="4800" dirty="0" err="1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Dict</a:t>
            </a:r>
            <a:endParaRPr lang="en-US" sz="48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88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3" y="104504"/>
            <a:ext cx="10749367" cy="1208868"/>
          </a:xfrm>
        </p:spPr>
        <p:txBody>
          <a:bodyPr>
            <a:normAutofit/>
          </a:bodyPr>
          <a:lstStyle/>
          <a:p>
            <a:r>
              <a:rPr lang="en-US" dirty="0" err="1"/>
              <a:t>建立及使用別名</a:t>
            </a:r>
            <a:endParaRPr lang="en-TW" sz="36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BA33188-FC0D-2894-206F-C5034356866E}"/>
              </a:ext>
            </a:extLst>
          </p:cNvPr>
          <p:cNvGrpSpPr/>
          <p:nvPr/>
        </p:nvGrpSpPr>
        <p:grpSpPr>
          <a:xfrm>
            <a:off x="416154" y="1799989"/>
            <a:ext cx="2353938" cy="1836489"/>
            <a:chOff x="9243040" y="1695890"/>
            <a:chExt cx="3023443" cy="216013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8D6CCB2-70C8-6F31-FED9-74061AE53D7A}"/>
                </a:ext>
              </a:extLst>
            </p:cNvPr>
            <p:cNvSpPr txBox="1"/>
            <p:nvPr/>
          </p:nvSpPr>
          <p:spPr>
            <a:xfrm>
              <a:off x="10632002" y="1695890"/>
              <a:ext cx="7857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[1, 2, 3]</a:t>
              </a:r>
              <a:endPara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E860475-709A-D97E-CAE1-FC9CC95591FE}"/>
                </a:ext>
              </a:extLst>
            </p:cNvPr>
            <p:cNvSpPr txBox="1"/>
            <p:nvPr/>
          </p:nvSpPr>
          <p:spPr>
            <a:xfrm>
              <a:off x="9243040" y="1695890"/>
              <a:ext cx="605737" cy="362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foo</a:t>
              </a:r>
              <a:endPara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58460367-1BD4-79CE-ED1D-9945A03E8042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9848777" y="1849779"/>
              <a:ext cx="783225" cy="27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632707-BE25-EA1C-4462-4C2F8ADCF80F}"/>
                </a:ext>
              </a:extLst>
            </p:cNvPr>
            <p:cNvSpPr txBox="1"/>
            <p:nvPr/>
          </p:nvSpPr>
          <p:spPr>
            <a:xfrm>
              <a:off x="9243040" y="2253593"/>
              <a:ext cx="675741" cy="362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boo</a:t>
              </a:r>
              <a:endPara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56157950-7C80-5917-6BCF-16408238E166}"/>
                </a:ext>
              </a:extLst>
            </p:cNvPr>
            <p:cNvCxnSpPr>
              <a:cxnSpLocks/>
              <a:stCxn id="12" idx="3"/>
              <a:endCxn id="6" idx="1"/>
            </p:cNvCxnSpPr>
            <p:nvPr/>
          </p:nvCxnSpPr>
          <p:spPr>
            <a:xfrm flipV="1">
              <a:off x="9918781" y="1849779"/>
              <a:ext cx="713221" cy="584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AFAB6F-E243-3A49-90FA-3F9F8CAC0B2A}"/>
                </a:ext>
              </a:extLst>
            </p:cNvPr>
            <p:cNvSpPr txBox="1"/>
            <p:nvPr/>
          </p:nvSpPr>
          <p:spPr>
            <a:xfrm>
              <a:off x="10641448" y="2936310"/>
              <a:ext cx="949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[1,100, 3]</a:t>
              </a:r>
              <a:endPara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F65C0C2-0551-681C-5AE5-73E1FAB5D23E}"/>
                </a:ext>
              </a:extLst>
            </p:cNvPr>
            <p:cNvSpPr txBox="1"/>
            <p:nvPr/>
          </p:nvSpPr>
          <p:spPr>
            <a:xfrm>
              <a:off x="9252486" y="2936310"/>
              <a:ext cx="605737" cy="362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foo</a:t>
              </a:r>
              <a:endPara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74A7131B-16C9-F7E4-515E-C243F4077A94}"/>
                </a:ext>
              </a:extLst>
            </p:cNvPr>
            <p:cNvCxnSpPr>
              <a:cxnSpLocks/>
              <a:stCxn id="15" idx="3"/>
              <a:endCxn id="14" idx="1"/>
            </p:cNvCxnSpPr>
            <p:nvPr/>
          </p:nvCxnSpPr>
          <p:spPr>
            <a:xfrm flipV="1">
              <a:off x="9858223" y="3090199"/>
              <a:ext cx="783225" cy="27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55CF085-A357-7015-CA9A-7895AC2C2C0E}"/>
                </a:ext>
              </a:extLst>
            </p:cNvPr>
            <p:cNvSpPr txBox="1"/>
            <p:nvPr/>
          </p:nvSpPr>
          <p:spPr>
            <a:xfrm>
              <a:off x="9252486" y="3494012"/>
              <a:ext cx="675741" cy="3620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4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boo</a:t>
              </a:r>
              <a:endPara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7CA670B8-F939-0E6F-AA2C-6EEF06AE467A}"/>
                </a:ext>
              </a:extLst>
            </p:cNvPr>
            <p:cNvCxnSpPr>
              <a:cxnSpLocks/>
              <a:stCxn id="17" idx="3"/>
              <a:endCxn id="14" idx="1"/>
            </p:cNvCxnSpPr>
            <p:nvPr/>
          </p:nvCxnSpPr>
          <p:spPr>
            <a:xfrm flipV="1">
              <a:off x="9928226" y="3090199"/>
              <a:ext cx="713221" cy="584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向下箭號 18">
              <a:extLst>
                <a:ext uri="{FF2B5EF4-FFF2-40B4-BE49-F238E27FC236}">
                  <a16:creationId xmlns:a16="http://schemas.microsoft.com/office/drawing/2014/main" id="{918A524B-0914-9483-8F49-7704952A7486}"/>
                </a:ext>
              </a:extLst>
            </p:cNvPr>
            <p:cNvSpPr/>
            <p:nvPr/>
          </p:nvSpPr>
          <p:spPr>
            <a:xfrm>
              <a:off x="10628888" y="2440164"/>
              <a:ext cx="264553" cy="30867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4B4B34C-CC2F-9F63-5B6E-6FEC27E56B48}"/>
                </a:ext>
              </a:extLst>
            </p:cNvPr>
            <p:cNvSpPr txBox="1"/>
            <p:nvPr/>
          </p:nvSpPr>
          <p:spPr>
            <a:xfrm>
              <a:off x="10793181" y="2366492"/>
              <a:ext cx="1473302" cy="325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200" dirty="0">
                  <a:solidFill>
                    <a:srgbClr val="C00000"/>
                  </a:solidFill>
                </a:rPr>
                <a:t>boo[1] = 100</a:t>
              </a:r>
              <a:endParaRPr kumimoji="1" lang="zh-TW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1AB3D80-3D44-5EA0-8F03-ACD326AF0EDA}"/>
              </a:ext>
            </a:extLst>
          </p:cNvPr>
          <p:cNvSpPr txBox="1"/>
          <p:nvPr/>
        </p:nvSpPr>
        <p:spPr>
          <a:xfrm>
            <a:off x="2783540" y="1761565"/>
            <a:ext cx="3644154" cy="16004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 = [1, 2, 3]</a:t>
            </a:r>
          </a:p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 = foo </a:t>
            </a:r>
            <a:r>
              <a:rPr kumimoji="1" lang="en-US" altLang="zh-TW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</a:t>
            </a:r>
            <a:r>
              <a:rPr kumimoji="1" lang="zh-TW" altLang="en-US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建立 </a:t>
            </a:r>
            <a:r>
              <a:rPr kumimoji="1" lang="en-US" altLang="zh-TW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 </a:t>
            </a:r>
            <a:r>
              <a:rPr kumimoji="1" lang="zh-TW" altLang="en-US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為</a:t>
            </a:r>
            <a:r>
              <a:rPr kumimoji="1" lang="en-US" altLang="zh-TW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</a:t>
            </a:r>
            <a:r>
              <a:rPr kumimoji="1" lang="zh-TW" altLang="en-US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的別名</a:t>
            </a:r>
            <a:r>
              <a:rPr kumimoji="1" lang="en-US" altLang="zh-TW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alias</a:t>
            </a:r>
          </a:p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boo[1] = 100</a:t>
            </a:r>
          </a:p>
          <a:p>
            <a:endParaRPr kumimoji="1"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sz="1400" b="1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where is foo and boo</a:t>
            </a:r>
          </a:p>
          <a:p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foo_address</a:t>
            </a: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id(foo)</a:t>
            </a:r>
          </a:p>
          <a:p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boo_address</a:t>
            </a: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id(boo)</a:t>
            </a:r>
            <a:endParaRPr kumimoji="1"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77A5C3E-4C0D-71E5-4A27-50FD78F5CAAD}"/>
              </a:ext>
            </a:extLst>
          </p:cNvPr>
          <p:cNvSpPr txBox="1"/>
          <p:nvPr/>
        </p:nvSpPr>
        <p:spPr>
          <a:xfrm>
            <a:off x="2774575" y="3863788"/>
            <a:ext cx="2205319" cy="24622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 = ['me', '</a:t>
            </a:r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']</a:t>
            </a:r>
          </a:p>
          <a:p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foo_address</a:t>
            </a: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id(foo)</a:t>
            </a:r>
          </a:p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 = foo</a:t>
            </a:r>
          </a:p>
          <a:p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boo_address</a:t>
            </a: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id(boo)</a:t>
            </a:r>
          </a:p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spam = ['me', '</a:t>
            </a:r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']</a:t>
            </a:r>
          </a:p>
          <a:p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spam_address</a:t>
            </a: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id(spam)</a:t>
            </a:r>
          </a:p>
          <a:p>
            <a:endParaRPr kumimoji="1"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chk1 = foo is boo</a:t>
            </a:r>
          </a:p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chk2 = foo is spam</a:t>
            </a:r>
          </a:p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chk3 = (foo == spam)</a:t>
            </a:r>
            <a:endParaRPr kumimoji="1"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457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" y="114304"/>
            <a:ext cx="10749367" cy="1208868"/>
          </a:xfrm>
        </p:spPr>
        <p:txBody>
          <a:bodyPr/>
          <a:lstStyle/>
          <a:p>
            <a:r>
              <a:rPr lang="en-US" dirty="0"/>
              <a:t>Methods to Copy Mutable Objects</a:t>
            </a:r>
            <a:endParaRPr lang="en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416D6B-ABE7-F2C4-670C-8A1474D4094A}"/>
              </a:ext>
            </a:extLst>
          </p:cNvPr>
          <p:cNvSpPr txBox="1"/>
          <p:nvPr/>
        </p:nvSpPr>
        <p:spPr>
          <a:xfrm>
            <a:off x="160384" y="1392401"/>
            <a:ext cx="3887181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複製出完全一樣的可修改物件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nl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list(l) or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nl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l.copy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nd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dict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(d) or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nd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d.copy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ns = set(s) or ns =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s.copy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複製出排序好的新串列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走訪可修改物件來處理其中的元素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8A7D4B-D6D7-CDA1-CDBA-4E0BBDF9B67A}"/>
              </a:ext>
            </a:extLst>
          </p:cNvPr>
          <p:cNvSpPr txBox="1"/>
          <p:nvPr/>
        </p:nvSpPr>
        <p:spPr>
          <a:xfrm>
            <a:off x="4289041" y="1623369"/>
            <a:ext cx="2712944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spam = [1, 2, 3, 4]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 = spam </a:t>
            </a:r>
            <a:r>
              <a:rPr lang="zh-TW" altLang="en-US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alias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eggs = </a:t>
            </a:r>
            <a:r>
              <a:rPr lang="zh-TW" altLang="en-US" sz="1400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list(spam)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copy a list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spam_id = id(spam)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foo_id = id(foo)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eggs_id = id(eggs)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D346A6-80B9-B89C-97F4-D69382BD8987}"/>
              </a:ext>
            </a:extLst>
          </p:cNvPr>
          <p:cNvSpPr txBox="1"/>
          <p:nvPr/>
        </p:nvSpPr>
        <p:spPr>
          <a:xfrm>
            <a:off x="4289041" y="3209804"/>
            <a:ext cx="3286687" cy="16004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ages = [23, 4, 67, 2]</a:t>
            </a:r>
          </a:p>
          <a:p>
            <a:r>
              <a:rPr lang="en-US" altLang="zh-TW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in place sort</a:t>
            </a:r>
          </a:p>
          <a:p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ages.sort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scores = [2, 1, 3]</a:t>
            </a:r>
          </a:p>
          <a:p>
            <a:r>
              <a:rPr lang="en-US" altLang="zh-TW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NOT in place sort</a:t>
            </a:r>
          </a:p>
          <a:p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sorted_score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sorted(scores)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6B85645-9DB7-3BC8-58E0-46766EA54167}"/>
              </a:ext>
            </a:extLst>
          </p:cNvPr>
          <p:cNvSpPr txBox="1"/>
          <p:nvPr/>
        </p:nvSpPr>
        <p:spPr>
          <a:xfrm>
            <a:off x="4289041" y="5011683"/>
            <a:ext cx="3286687" cy="16004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songs = [1, 1, 5, 4]</a:t>
            </a:r>
          </a:p>
          <a:p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songs_copy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songs.copy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songs = []</a:t>
            </a:r>
          </a:p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s in 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songs_copy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if s != 1:</a:t>
            </a:r>
          </a:p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songs.append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(s)</a:t>
            </a:r>
          </a:p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print(songs) 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5799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220D4-9808-0CE1-FFCC-8BCA4378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4" y="113469"/>
            <a:ext cx="10749367" cy="1208868"/>
          </a:xfrm>
        </p:spPr>
        <p:txBody>
          <a:bodyPr/>
          <a:lstStyle/>
          <a:p>
            <a:r>
              <a:rPr lang="zh-TW" altLang="en-US" dirty="0"/>
              <a:t>淺層複製</a:t>
            </a:r>
            <a:r>
              <a:rPr lang="en-US" altLang="zh-TW" dirty="0"/>
              <a:t>(Shallow Copy) </a:t>
            </a:r>
            <a:endParaRPr kumimoji="1" lang="zh-TW" altLang="en-US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BC2B53D2-53F9-E6A2-54C8-D316B8534C25}"/>
              </a:ext>
            </a:extLst>
          </p:cNvPr>
          <p:cNvGrpSpPr/>
          <p:nvPr/>
        </p:nvGrpSpPr>
        <p:grpSpPr>
          <a:xfrm>
            <a:off x="506922" y="1781514"/>
            <a:ext cx="1764750" cy="2571221"/>
            <a:chOff x="1061390" y="1842004"/>
            <a:chExt cx="1764750" cy="25712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793C50A-3BA2-A15C-E914-ED9BFF3AB00F}"/>
                </a:ext>
              </a:extLst>
            </p:cNvPr>
            <p:cNvSpPr/>
            <p:nvPr/>
          </p:nvSpPr>
          <p:spPr>
            <a:xfrm>
              <a:off x="1061390" y="1842004"/>
              <a:ext cx="1696730" cy="6745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foo (9136)</a:t>
              </a:r>
              <a:r>
                <a:rPr kumimoji="1"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['a' , 'd']</a:t>
              </a:r>
            </a:p>
            <a:p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329B79C-135B-A8E3-E7A3-ACBFCF7756CA}"/>
                </a:ext>
              </a:extLst>
            </p:cNvPr>
            <p:cNvSpPr/>
            <p:nvPr/>
          </p:nvSpPr>
          <p:spPr>
            <a:xfrm>
              <a:off x="1129410" y="3743754"/>
              <a:ext cx="1696730" cy="66947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</a:p>
            <a:p>
              <a:pPr algn="ctr"/>
              <a:endPara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boo (3472) ['a', 'd']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368B6F-3949-6F44-0768-8D79FAE1B97B}"/>
                </a:ext>
              </a:extLst>
            </p:cNvPr>
            <p:cNvSpPr/>
            <p:nvPr/>
          </p:nvSpPr>
          <p:spPr>
            <a:xfrm>
              <a:off x="1262458" y="2891466"/>
              <a:ext cx="612000" cy="493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'a'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(8272)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7BB320F6-A459-DF6E-751E-98F29AD41598}"/>
                </a:ext>
              </a:extLst>
            </p:cNvPr>
            <p:cNvCxnSpPr>
              <a:cxnSpLocks/>
            </p:cNvCxnSpPr>
            <p:nvPr/>
          </p:nvCxnSpPr>
          <p:spPr>
            <a:xfrm>
              <a:off x="1568458" y="2531636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ACFF1BE0-9284-EC6E-B629-C0C53209D7B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1568458" y="3384730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214080-4F84-25ED-03E2-EF3B6C5F2376}"/>
                </a:ext>
              </a:extLst>
            </p:cNvPr>
            <p:cNvSpPr/>
            <p:nvPr/>
          </p:nvSpPr>
          <p:spPr>
            <a:xfrm>
              <a:off x="2038546" y="2891466"/>
              <a:ext cx="612000" cy="493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'd'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(6912)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D969483B-5ACA-C955-9D3B-BD6109B5ADA9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2344546" y="3384730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DF5AD178-4E12-7DA7-0395-24C1F9137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410" y="2531636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1CF1312-B109-1628-62D5-673AD93C2835}"/>
              </a:ext>
            </a:extLst>
          </p:cNvPr>
          <p:cNvSpPr txBox="1"/>
          <p:nvPr/>
        </p:nvSpPr>
        <p:spPr>
          <a:xfrm>
            <a:off x="2170591" y="144671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boo[0] = 1</a:t>
            </a:r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8E1415BE-CD41-2B69-B000-73405C7E9132}"/>
              </a:ext>
            </a:extLst>
          </p:cNvPr>
          <p:cNvGrpSpPr/>
          <p:nvPr/>
        </p:nvGrpSpPr>
        <p:grpSpPr>
          <a:xfrm>
            <a:off x="2949978" y="1781514"/>
            <a:ext cx="1764750" cy="3459367"/>
            <a:chOff x="2949978" y="2238714"/>
            <a:chExt cx="1764750" cy="3459367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0E36E95-C790-3D13-05E7-C79CB42BBBD5}"/>
                </a:ext>
              </a:extLst>
            </p:cNvPr>
            <p:cNvSpPr/>
            <p:nvPr/>
          </p:nvSpPr>
          <p:spPr>
            <a:xfrm>
              <a:off x="2949978" y="2238714"/>
              <a:ext cx="1696730" cy="6745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foo (9136) ['a', 'd']</a:t>
              </a:r>
            </a:p>
            <a:p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DD39E97-C20C-D446-2455-285989C12E00}"/>
                </a:ext>
              </a:extLst>
            </p:cNvPr>
            <p:cNvSpPr/>
            <p:nvPr/>
          </p:nvSpPr>
          <p:spPr>
            <a:xfrm>
              <a:off x="3017998" y="4140464"/>
              <a:ext cx="1696730" cy="66947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</a:p>
            <a:p>
              <a:pPr algn="ctr"/>
              <a:endPara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boo (3472) [1, 'd']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A0ABA67-105E-FFB5-3D09-53CD00B03A29}"/>
                </a:ext>
              </a:extLst>
            </p:cNvPr>
            <p:cNvSpPr/>
            <p:nvPr/>
          </p:nvSpPr>
          <p:spPr>
            <a:xfrm>
              <a:off x="3151046" y="3288176"/>
              <a:ext cx="612000" cy="493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'a'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(8272)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AB9BE53D-9705-980F-F0EA-90032F068AC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046" y="2928346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28B3AC-D49F-703B-25E5-EC1DF77A8191}"/>
                </a:ext>
              </a:extLst>
            </p:cNvPr>
            <p:cNvSpPr/>
            <p:nvPr/>
          </p:nvSpPr>
          <p:spPr>
            <a:xfrm>
              <a:off x="3927134" y="3288176"/>
              <a:ext cx="612000" cy="493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'd'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(6912)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58" name="直線箭頭接點 57">
              <a:extLst>
                <a:ext uri="{FF2B5EF4-FFF2-40B4-BE49-F238E27FC236}">
                  <a16:creationId xmlns:a16="http://schemas.microsoft.com/office/drawing/2014/main" id="{8FA29BD6-EA6A-7562-DF1A-65DEB9E71F9C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4233134" y="3781440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箭頭接點 58">
              <a:extLst>
                <a:ext uri="{FF2B5EF4-FFF2-40B4-BE49-F238E27FC236}">
                  <a16:creationId xmlns:a16="http://schemas.microsoft.com/office/drawing/2014/main" id="{9CD12BFB-1EA6-E9D2-01CD-CDA31E400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3998" y="2928346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E2FD3E1-F51B-B232-4EF3-A91DFDCE77E8}"/>
                </a:ext>
              </a:extLst>
            </p:cNvPr>
            <p:cNvSpPr/>
            <p:nvPr/>
          </p:nvSpPr>
          <p:spPr>
            <a:xfrm>
              <a:off x="3146832" y="5204816"/>
              <a:ext cx="685800" cy="493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rgbClr val="C0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1</a:t>
              </a:r>
            </a:p>
            <a:p>
              <a:pPr algn="ctr"/>
              <a:r>
                <a:rPr kumimoji="1" lang="en-US" altLang="zh-TW" sz="1200" dirty="0">
                  <a:solidFill>
                    <a:srgbClr val="C0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(7632)</a:t>
              </a:r>
              <a:endParaRPr kumimoji="1" lang="zh-TW" altLang="en-US" sz="12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62" name="直線箭頭接點 61">
              <a:extLst>
                <a:ext uri="{FF2B5EF4-FFF2-40B4-BE49-F238E27FC236}">
                  <a16:creationId xmlns:a16="http://schemas.microsoft.com/office/drawing/2014/main" id="{D72907CF-FF5A-E53C-83DB-6A69726B86FF}"/>
                </a:ext>
              </a:extLst>
            </p:cNvPr>
            <p:cNvCxnSpPr>
              <a:cxnSpLocks/>
            </p:cNvCxnSpPr>
            <p:nvPr/>
          </p:nvCxnSpPr>
          <p:spPr>
            <a:xfrm>
              <a:off x="3489732" y="4827236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C34F7DF-51FC-80A1-7099-A1B293186033}"/>
              </a:ext>
            </a:extLst>
          </p:cNvPr>
          <p:cNvSpPr txBox="1"/>
          <p:nvPr/>
        </p:nvSpPr>
        <p:spPr>
          <a:xfrm>
            <a:off x="7134644" y="144671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boo[1][0] = 100</a:t>
            </a:r>
          </a:p>
        </p:txBody>
      </p: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ACD66421-2945-5E0E-0DA2-3CD3346B273B}"/>
              </a:ext>
            </a:extLst>
          </p:cNvPr>
          <p:cNvGrpSpPr/>
          <p:nvPr/>
        </p:nvGrpSpPr>
        <p:grpSpPr>
          <a:xfrm>
            <a:off x="5470974" y="1781514"/>
            <a:ext cx="2774531" cy="3549121"/>
            <a:chOff x="5470974" y="2238714"/>
            <a:chExt cx="2774531" cy="354912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04D166F-5992-DD80-5544-B6F89CE845D4}"/>
                </a:ext>
              </a:extLst>
            </p:cNvPr>
            <p:cNvSpPr/>
            <p:nvPr/>
          </p:nvSpPr>
          <p:spPr>
            <a:xfrm>
              <a:off x="5470974" y="2238714"/>
              <a:ext cx="1856087" cy="6745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foo (6080)</a:t>
              </a:r>
              <a:r>
                <a:rPr kumimoji="1"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['a' , ['c', 'd']]</a:t>
              </a:r>
            </a:p>
            <a:p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11C96ED8-19A3-6AA3-ACB6-0AF5A58A021B}"/>
                </a:ext>
              </a:extLst>
            </p:cNvPr>
            <p:cNvSpPr/>
            <p:nvPr/>
          </p:nvSpPr>
          <p:spPr>
            <a:xfrm>
              <a:off x="5538994" y="5118364"/>
              <a:ext cx="1788057" cy="66947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</a:p>
            <a:p>
              <a:pPr algn="ctr"/>
              <a:endPara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boo (6144) ['a', ['c', 'd']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5D59FBB-656C-EFE8-AC08-46886CAA15FA}"/>
                </a:ext>
              </a:extLst>
            </p:cNvPr>
            <p:cNvSpPr/>
            <p:nvPr/>
          </p:nvSpPr>
          <p:spPr>
            <a:xfrm>
              <a:off x="5672043" y="3288176"/>
              <a:ext cx="612000" cy="493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'a'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(3904)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70" name="直線箭頭接點 69">
              <a:extLst>
                <a:ext uri="{FF2B5EF4-FFF2-40B4-BE49-F238E27FC236}">
                  <a16:creationId xmlns:a16="http://schemas.microsoft.com/office/drawing/2014/main" id="{336A4C16-EEB7-1E61-13EC-4B12C0CC8309}"/>
                </a:ext>
              </a:extLst>
            </p:cNvPr>
            <p:cNvCxnSpPr>
              <a:cxnSpLocks/>
            </p:cNvCxnSpPr>
            <p:nvPr/>
          </p:nvCxnSpPr>
          <p:spPr>
            <a:xfrm>
              <a:off x="5978043" y="2928346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箭頭接點 70">
              <a:extLst>
                <a:ext uri="{FF2B5EF4-FFF2-40B4-BE49-F238E27FC236}">
                  <a16:creationId xmlns:a16="http://schemas.microsoft.com/office/drawing/2014/main" id="{AD355FC9-FA0A-36C0-D310-9F1CBD36F1E4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V="1">
              <a:off x="5978043" y="3781441"/>
              <a:ext cx="0" cy="13378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0981FA2-3E7A-7F15-7DA8-EB7B49E2DE69}"/>
                </a:ext>
              </a:extLst>
            </p:cNvPr>
            <p:cNvSpPr/>
            <p:nvPr/>
          </p:nvSpPr>
          <p:spPr>
            <a:xfrm>
              <a:off x="6448131" y="3288176"/>
              <a:ext cx="612000" cy="49326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,    ]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(4786)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73" name="直線箭頭接點 72">
              <a:extLst>
                <a:ext uri="{FF2B5EF4-FFF2-40B4-BE49-F238E27FC236}">
                  <a16:creationId xmlns:a16="http://schemas.microsoft.com/office/drawing/2014/main" id="{14E9C019-07F1-FD4F-ACF2-B76708F80B00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 flipV="1">
              <a:off x="6754131" y="3781441"/>
              <a:ext cx="0" cy="13378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箭頭接點 73">
              <a:extLst>
                <a:ext uri="{FF2B5EF4-FFF2-40B4-BE49-F238E27FC236}">
                  <a16:creationId xmlns:a16="http://schemas.microsoft.com/office/drawing/2014/main" id="{A376D43F-12B5-EA06-1E04-25B457990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995" y="2928346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AA56A1C-80E9-EAE0-6763-18EE99DFB1D3}"/>
                </a:ext>
              </a:extLst>
            </p:cNvPr>
            <p:cNvSpPr/>
            <p:nvPr/>
          </p:nvSpPr>
          <p:spPr>
            <a:xfrm>
              <a:off x="7256583" y="3517832"/>
              <a:ext cx="988922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'd' (2544)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BAB13EDC-77BD-EB3C-BD4F-796EBF91FA5A}"/>
                </a:ext>
              </a:extLst>
            </p:cNvPr>
            <p:cNvSpPr/>
            <p:nvPr/>
          </p:nvSpPr>
          <p:spPr>
            <a:xfrm>
              <a:off x="7255703" y="3213030"/>
              <a:ext cx="988921" cy="277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'c' (2800)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88" name="直線箭頭接點 87">
              <a:extLst>
                <a:ext uri="{FF2B5EF4-FFF2-40B4-BE49-F238E27FC236}">
                  <a16:creationId xmlns:a16="http://schemas.microsoft.com/office/drawing/2014/main" id="{E1AF966B-8782-7EAE-F926-BC1FA8AE043D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 flipV="1">
              <a:off x="6635876" y="3351530"/>
              <a:ext cx="619827" cy="10311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箭頭接點 90">
              <a:extLst>
                <a:ext uri="{FF2B5EF4-FFF2-40B4-BE49-F238E27FC236}">
                  <a16:creationId xmlns:a16="http://schemas.microsoft.com/office/drawing/2014/main" id="{92204A74-A34E-B513-CB65-437A490113B6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6837996" y="3490030"/>
              <a:ext cx="418587" cy="1663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AF633545-22D4-97C3-6010-FA9E4A046AEF}"/>
              </a:ext>
            </a:extLst>
          </p:cNvPr>
          <p:cNvGrpSpPr/>
          <p:nvPr/>
        </p:nvGrpSpPr>
        <p:grpSpPr>
          <a:xfrm>
            <a:off x="8734955" y="1781514"/>
            <a:ext cx="2774531" cy="3549121"/>
            <a:chOff x="5470974" y="2238714"/>
            <a:chExt cx="2774531" cy="3549121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1C68D4B-5380-8383-6528-8D06D9AE0076}"/>
                </a:ext>
              </a:extLst>
            </p:cNvPr>
            <p:cNvSpPr/>
            <p:nvPr/>
          </p:nvSpPr>
          <p:spPr>
            <a:xfrm>
              <a:off x="5470974" y="2238714"/>
              <a:ext cx="1958442" cy="6745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foo (6080)</a:t>
              </a:r>
              <a:r>
                <a:rPr kumimoji="1"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['a' , [100, 'd']]</a:t>
              </a:r>
            </a:p>
            <a:p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6B931236-8365-E043-B750-18F19D2AC790}"/>
                </a:ext>
              </a:extLst>
            </p:cNvPr>
            <p:cNvSpPr/>
            <p:nvPr/>
          </p:nvSpPr>
          <p:spPr>
            <a:xfrm>
              <a:off x="5538994" y="5118364"/>
              <a:ext cx="1890419" cy="66947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</a:p>
            <a:p>
              <a:pPr algn="ctr"/>
              <a:endPara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boo (6144) ['a', [100, 'd']</a:t>
              </a: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8EBB170-CD55-2BFD-57A1-F8E6A0AEDC6B}"/>
                </a:ext>
              </a:extLst>
            </p:cNvPr>
            <p:cNvSpPr/>
            <p:nvPr/>
          </p:nvSpPr>
          <p:spPr>
            <a:xfrm>
              <a:off x="5672043" y="3288176"/>
              <a:ext cx="612000" cy="493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'a'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(3904)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20" name="直線箭頭接點 119">
              <a:extLst>
                <a:ext uri="{FF2B5EF4-FFF2-40B4-BE49-F238E27FC236}">
                  <a16:creationId xmlns:a16="http://schemas.microsoft.com/office/drawing/2014/main" id="{EFF5F96A-FBEB-9795-6F79-009C57E5F90E}"/>
                </a:ext>
              </a:extLst>
            </p:cNvPr>
            <p:cNvCxnSpPr>
              <a:cxnSpLocks/>
            </p:cNvCxnSpPr>
            <p:nvPr/>
          </p:nvCxnSpPr>
          <p:spPr>
            <a:xfrm>
              <a:off x="5978043" y="2928346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箭頭接點 120">
              <a:extLst>
                <a:ext uri="{FF2B5EF4-FFF2-40B4-BE49-F238E27FC236}">
                  <a16:creationId xmlns:a16="http://schemas.microsoft.com/office/drawing/2014/main" id="{7AF7E6F1-7673-C389-778D-7AF052E6459F}"/>
                </a:ext>
              </a:extLst>
            </p:cNvPr>
            <p:cNvCxnSpPr>
              <a:cxnSpLocks/>
              <a:endCxn id="119" idx="2"/>
            </p:cNvCxnSpPr>
            <p:nvPr/>
          </p:nvCxnSpPr>
          <p:spPr>
            <a:xfrm flipV="1">
              <a:off x="5978043" y="3781441"/>
              <a:ext cx="0" cy="13378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BC446A51-761E-8291-6478-B6F6D3CCAD0E}"/>
                </a:ext>
              </a:extLst>
            </p:cNvPr>
            <p:cNvSpPr/>
            <p:nvPr/>
          </p:nvSpPr>
          <p:spPr>
            <a:xfrm>
              <a:off x="6448131" y="3288176"/>
              <a:ext cx="612000" cy="49326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,    ]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(4786)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23" name="直線箭頭接點 122">
              <a:extLst>
                <a:ext uri="{FF2B5EF4-FFF2-40B4-BE49-F238E27FC236}">
                  <a16:creationId xmlns:a16="http://schemas.microsoft.com/office/drawing/2014/main" id="{B504F384-82EA-EE4D-BD97-B96CD659F2E9}"/>
                </a:ext>
              </a:extLst>
            </p:cNvPr>
            <p:cNvCxnSpPr>
              <a:cxnSpLocks/>
              <a:endCxn id="122" idx="2"/>
            </p:cNvCxnSpPr>
            <p:nvPr/>
          </p:nvCxnSpPr>
          <p:spPr>
            <a:xfrm flipV="1">
              <a:off x="6754131" y="3781441"/>
              <a:ext cx="0" cy="13378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箭頭接點 123">
              <a:extLst>
                <a:ext uri="{FF2B5EF4-FFF2-40B4-BE49-F238E27FC236}">
                  <a16:creationId xmlns:a16="http://schemas.microsoft.com/office/drawing/2014/main" id="{E3D98095-B197-E63F-B6E6-DD4A18E10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995" y="2928346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0FD8DA79-1784-2DDE-35C8-20DD83295500}"/>
                </a:ext>
              </a:extLst>
            </p:cNvPr>
            <p:cNvSpPr/>
            <p:nvPr/>
          </p:nvSpPr>
          <p:spPr>
            <a:xfrm>
              <a:off x="7256583" y="3301932"/>
              <a:ext cx="988922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'd' (2544)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BCB52891-8528-F05E-4B35-604914BAF7CD}"/>
                </a:ext>
              </a:extLst>
            </p:cNvPr>
            <p:cNvSpPr/>
            <p:nvPr/>
          </p:nvSpPr>
          <p:spPr>
            <a:xfrm>
              <a:off x="7255703" y="3646409"/>
              <a:ext cx="988921" cy="277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rgbClr val="C0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100</a:t>
              </a:r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(</a:t>
              </a:r>
              <a:r>
                <a:rPr kumimoji="1" lang="en-US" altLang="zh-TW" sz="1200" dirty="0">
                  <a:solidFill>
                    <a:srgbClr val="C0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6432</a:t>
              </a:r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27" name="直線箭頭接點 126">
              <a:extLst>
                <a:ext uri="{FF2B5EF4-FFF2-40B4-BE49-F238E27FC236}">
                  <a16:creationId xmlns:a16="http://schemas.microsoft.com/office/drawing/2014/main" id="{8294600B-D77F-B878-9C1E-DCB404499A9C}"/>
                </a:ext>
              </a:extLst>
            </p:cNvPr>
            <p:cNvCxnSpPr>
              <a:cxnSpLocks/>
              <a:endCxn id="126" idx="1"/>
            </p:cNvCxnSpPr>
            <p:nvPr/>
          </p:nvCxnSpPr>
          <p:spPr>
            <a:xfrm>
              <a:off x="6660965" y="3517832"/>
              <a:ext cx="594738" cy="26707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線箭頭接點 1023">
              <a:extLst>
                <a:ext uri="{FF2B5EF4-FFF2-40B4-BE49-F238E27FC236}">
                  <a16:creationId xmlns:a16="http://schemas.microsoft.com/office/drawing/2014/main" id="{34D8A9DA-CDF2-6F69-EA1F-3A643503B328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>
              <a:off x="6857919" y="3440432"/>
              <a:ext cx="398664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5" name="矩形 1024">
            <a:extLst>
              <a:ext uri="{FF2B5EF4-FFF2-40B4-BE49-F238E27FC236}">
                <a16:creationId xmlns:a16="http://schemas.microsoft.com/office/drawing/2014/main" id="{7D2FFDA9-78B3-26A5-B543-1E8DA2E6FD6F}"/>
              </a:ext>
            </a:extLst>
          </p:cNvPr>
          <p:cNvSpPr/>
          <p:nvPr/>
        </p:nvSpPr>
        <p:spPr>
          <a:xfrm>
            <a:off x="10519684" y="2535412"/>
            <a:ext cx="988921" cy="27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'c' (2800)</a:t>
            </a:r>
            <a:endParaRPr kumimoji="1" lang="zh-TW" altLang="en-US" sz="12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32" name="文字方塊 1031">
            <a:extLst>
              <a:ext uri="{FF2B5EF4-FFF2-40B4-BE49-F238E27FC236}">
                <a16:creationId xmlns:a16="http://schemas.microsoft.com/office/drawing/2014/main" id="{497AAA39-0E4D-7937-62A1-5D6BA01A6B68}"/>
              </a:ext>
            </a:extLst>
          </p:cNvPr>
          <p:cNvSpPr txBox="1"/>
          <p:nvPr/>
        </p:nvSpPr>
        <p:spPr>
          <a:xfrm>
            <a:off x="546197" y="4489633"/>
            <a:ext cx="2027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 = ['a','d']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 = foo.copy()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 = id(foo)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 = id(boo)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o_foo_0 = id(foo[0])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o_boo_0 = id(boo[0])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 = id(foo[1])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 = id(boo[1])</a:t>
            </a:r>
          </a:p>
          <a:p>
            <a:endParaRPr lang="en-US" altLang="zh-TW" sz="9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boo[0] = 1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 = id(foo)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 = id(boo)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m_foo_0 = id(foo[0])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m_boo_0 = id(boo[0])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 = id(foo[1])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 = id(boo[1])</a:t>
            </a:r>
          </a:p>
        </p:txBody>
      </p:sp>
      <p:sp>
        <p:nvSpPr>
          <p:cNvPr id="1034" name="文字方塊 1033">
            <a:extLst>
              <a:ext uri="{FF2B5EF4-FFF2-40B4-BE49-F238E27FC236}">
                <a16:creationId xmlns:a16="http://schemas.microsoft.com/office/drawing/2014/main" id="{4933BB7F-CB69-E639-2B33-7F8E703F8DEB}"/>
              </a:ext>
            </a:extLst>
          </p:cNvPr>
          <p:cNvSpPr txBox="1"/>
          <p:nvPr/>
        </p:nvSpPr>
        <p:spPr>
          <a:xfrm>
            <a:off x="7369288" y="3717387"/>
            <a:ext cx="19330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 = ['a',['c','d']]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 = foo.copy()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 = id(foo)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 = id(boo)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o_foo_0 = id(foo[0])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 = id(foo[1])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o_boo_0 = id(boo[0])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 = id(boo[1])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o_foo_1_0 = id(foo[1][0])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o_foo_1_1 = id(foo[1][1])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o_boo_1_0 = id(boo[1][0])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o_boo_1_1 = id(boo[1][1])</a:t>
            </a:r>
          </a:p>
          <a:p>
            <a:endParaRPr lang="zh-TW" altLang="en-US" sz="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boo[1][0] = 100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 = id(foo)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 = id(boo)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m_foo_0 = id(foo[0])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m_boo_0 = id(boo[0])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 = id(foo[1])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 = id(boo[1])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m_foo_1_0 = id(foo[1][0])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m_boo_1_0 = id(boo[1][0])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m_foo_1_1 = id(foo[1][1])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m_boo_1_1 = id(boo[1][1])</a:t>
            </a:r>
          </a:p>
        </p:txBody>
      </p:sp>
    </p:spTree>
    <p:extLst>
      <p:ext uri="{BB962C8B-B14F-4D97-AF65-F5344CB8AC3E}">
        <p14:creationId xmlns:p14="http://schemas.microsoft.com/office/powerpoint/2010/main" val="137675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220D4-9808-0CE1-FFCC-8BCA4378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4" y="113469"/>
            <a:ext cx="10749367" cy="1208868"/>
          </a:xfrm>
        </p:spPr>
        <p:txBody>
          <a:bodyPr/>
          <a:lstStyle/>
          <a:p>
            <a:r>
              <a:rPr lang="zh-TW" altLang="en-US" dirty="0"/>
              <a:t>深層複製</a:t>
            </a:r>
            <a:r>
              <a:rPr lang="en-US" altLang="zh-TW" dirty="0"/>
              <a:t>(Deep Copy)</a:t>
            </a:r>
            <a:endParaRPr kumimoji="1" lang="zh-TW" altLang="en-US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BC2B53D2-53F9-E6A2-54C8-D316B8534C25}"/>
              </a:ext>
            </a:extLst>
          </p:cNvPr>
          <p:cNvGrpSpPr/>
          <p:nvPr/>
        </p:nvGrpSpPr>
        <p:grpSpPr>
          <a:xfrm>
            <a:off x="428061" y="1673668"/>
            <a:ext cx="1764750" cy="2571221"/>
            <a:chOff x="1061390" y="1842004"/>
            <a:chExt cx="1764750" cy="25712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793C50A-3BA2-A15C-E914-ED9BFF3AB00F}"/>
                </a:ext>
              </a:extLst>
            </p:cNvPr>
            <p:cNvSpPr/>
            <p:nvPr/>
          </p:nvSpPr>
          <p:spPr>
            <a:xfrm>
              <a:off x="1061390" y="1842004"/>
              <a:ext cx="1696730" cy="6745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foo (3696)</a:t>
              </a:r>
              <a:r>
                <a:rPr kumimoji="1"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['a' , 'd']</a:t>
              </a:r>
            </a:p>
            <a:p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329B79C-135B-A8E3-E7A3-ACBFCF7756CA}"/>
                </a:ext>
              </a:extLst>
            </p:cNvPr>
            <p:cNvSpPr/>
            <p:nvPr/>
          </p:nvSpPr>
          <p:spPr>
            <a:xfrm>
              <a:off x="1129410" y="3743754"/>
              <a:ext cx="1696730" cy="66947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</a:p>
            <a:p>
              <a:pPr algn="ctr"/>
              <a:endPara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boo (8288) ['a', 'd']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368B6F-3949-6F44-0768-8D79FAE1B97B}"/>
                </a:ext>
              </a:extLst>
            </p:cNvPr>
            <p:cNvSpPr/>
            <p:nvPr/>
          </p:nvSpPr>
          <p:spPr>
            <a:xfrm>
              <a:off x="1262458" y="2891466"/>
              <a:ext cx="612000" cy="493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'a'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(2832)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7BB320F6-A459-DF6E-751E-98F29AD41598}"/>
                </a:ext>
              </a:extLst>
            </p:cNvPr>
            <p:cNvCxnSpPr>
              <a:cxnSpLocks/>
            </p:cNvCxnSpPr>
            <p:nvPr/>
          </p:nvCxnSpPr>
          <p:spPr>
            <a:xfrm>
              <a:off x="1568458" y="2531636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ACFF1BE0-9284-EC6E-B629-C0C53209D7B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H="1" flipV="1">
              <a:off x="1568458" y="3384730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214080-4F84-25ED-03E2-EF3B6C5F2376}"/>
                </a:ext>
              </a:extLst>
            </p:cNvPr>
            <p:cNvSpPr/>
            <p:nvPr/>
          </p:nvSpPr>
          <p:spPr>
            <a:xfrm>
              <a:off x="2038546" y="2891466"/>
              <a:ext cx="612000" cy="493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'd'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(1472)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D969483B-5ACA-C955-9D3B-BD6109B5ADA9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2344546" y="3384730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DF5AD178-4E12-7DA7-0395-24C1F9137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410" y="2531636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1CF1312-B109-1628-62D5-673AD93C2835}"/>
              </a:ext>
            </a:extLst>
          </p:cNvPr>
          <p:cNvSpPr txBox="1"/>
          <p:nvPr/>
        </p:nvSpPr>
        <p:spPr>
          <a:xfrm>
            <a:off x="2091730" y="1338864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boo[0] = 1</a:t>
            </a:r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8E1415BE-CD41-2B69-B000-73405C7E9132}"/>
              </a:ext>
            </a:extLst>
          </p:cNvPr>
          <p:cNvGrpSpPr/>
          <p:nvPr/>
        </p:nvGrpSpPr>
        <p:grpSpPr>
          <a:xfrm>
            <a:off x="2871117" y="1673668"/>
            <a:ext cx="1764750" cy="3459367"/>
            <a:chOff x="2949978" y="2238714"/>
            <a:chExt cx="1764750" cy="3459367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0E36E95-C790-3D13-05E7-C79CB42BBBD5}"/>
                </a:ext>
              </a:extLst>
            </p:cNvPr>
            <p:cNvSpPr/>
            <p:nvPr/>
          </p:nvSpPr>
          <p:spPr>
            <a:xfrm>
              <a:off x="2949978" y="2238714"/>
              <a:ext cx="1696730" cy="6745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foo (3696) ['a', 'd']</a:t>
              </a:r>
            </a:p>
            <a:p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DD39E97-C20C-D446-2455-285989C12E00}"/>
                </a:ext>
              </a:extLst>
            </p:cNvPr>
            <p:cNvSpPr/>
            <p:nvPr/>
          </p:nvSpPr>
          <p:spPr>
            <a:xfrm>
              <a:off x="3017998" y="4140464"/>
              <a:ext cx="1696730" cy="66947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</a:p>
            <a:p>
              <a:pPr algn="ctr"/>
              <a:endPara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boo (8288) [1, 'd']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A0ABA67-105E-FFB5-3D09-53CD00B03A29}"/>
                </a:ext>
              </a:extLst>
            </p:cNvPr>
            <p:cNvSpPr/>
            <p:nvPr/>
          </p:nvSpPr>
          <p:spPr>
            <a:xfrm>
              <a:off x="3151046" y="3288176"/>
              <a:ext cx="612000" cy="493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'a'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(2832)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AB9BE53D-9705-980F-F0EA-90032F068AC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046" y="2928346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028B3AC-D49F-703B-25E5-EC1DF77A8191}"/>
                </a:ext>
              </a:extLst>
            </p:cNvPr>
            <p:cNvSpPr/>
            <p:nvPr/>
          </p:nvSpPr>
          <p:spPr>
            <a:xfrm>
              <a:off x="3927134" y="3288176"/>
              <a:ext cx="612000" cy="493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'd'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(1472)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58" name="直線箭頭接點 57">
              <a:extLst>
                <a:ext uri="{FF2B5EF4-FFF2-40B4-BE49-F238E27FC236}">
                  <a16:creationId xmlns:a16="http://schemas.microsoft.com/office/drawing/2014/main" id="{8FA29BD6-EA6A-7562-DF1A-65DEB9E71F9C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4233134" y="3781440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箭頭接點 58">
              <a:extLst>
                <a:ext uri="{FF2B5EF4-FFF2-40B4-BE49-F238E27FC236}">
                  <a16:creationId xmlns:a16="http://schemas.microsoft.com/office/drawing/2014/main" id="{9CD12BFB-1EA6-E9D2-01CD-CDA31E400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3998" y="2928346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E2FD3E1-F51B-B232-4EF3-A91DFDCE77E8}"/>
                </a:ext>
              </a:extLst>
            </p:cNvPr>
            <p:cNvSpPr/>
            <p:nvPr/>
          </p:nvSpPr>
          <p:spPr>
            <a:xfrm>
              <a:off x="3146832" y="5204816"/>
              <a:ext cx="685800" cy="493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rgbClr val="C0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1</a:t>
              </a:r>
            </a:p>
            <a:p>
              <a:pPr algn="ctr"/>
              <a:r>
                <a:rPr kumimoji="1" lang="en-US" altLang="zh-TW" sz="1200" dirty="0">
                  <a:solidFill>
                    <a:srgbClr val="C0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(2192)</a:t>
              </a:r>
              <a:endParaRPr kumimoji="1" lang="zh-TW" altLang="en-US" sz="12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62" name="直線箭頭接點 61">
              <a:extLst>
                <a:ext uri="{FF2B5EF4-FFF2-40B4-BE49-F238E27FC236}">
                  <a16:creationId xmlns:a16="http://schemas.microsoft.com/office/drawing/2014/main" id="{D72907CF-FF5A-E53C-83DB-6A69726B86FF}"/>
                </a:ext>
              </a:extLst>
            </p:cNvPr>
            <p:cNvCxnSpPr>
              <a:cxnSpLocks/>
            </p:cNvCxnSpPr>
            <p:nvPr/>
          </p:nvCxnSpPr>
          <p:spPr>
            <a:xfrm>
              <a:off x="3489732" y="4827236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C34F7DF-51FC-80A1-7099-A1B293186033}"/>
              </a:ext>
            </a:extLst>
          </p:cNvPr>
          <p:cNvSpPr txBox="1"/>
          <p:nvPr/>
        </p:nvSpPr>
        <p:spPr>
          <a:xfrm>
            <a:off x="7045863" y="1355893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boo[1][0] = 100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C14826-D094-F466-20E4-DEF17DE329D4}"/>
              </a:ext>
            </a:extLst>
          </p:cNvPr>
          <p:cNvSpPr txBox="1"/>
          <p:nvPr/>
        </p:nvSpPr>
        <p:spPr>
          <a:xfrm>
            <a:off x="548981" y="4312537"/>
            <a:ext cx="1781028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copy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 = ['a','d']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 = copy.deepcopy(foo)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 = id(foo)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 = id(boo)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o_foo_0 = id(foo[0])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o_boo_0 = id(boo[0])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 = id(foo[1])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 = id(boo[1])</a:t>
            </a:r>
          </a:p>
          <a:p>
            <a:endParaRPr lang="zh-TW" altLang="en-US" sz="9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boo[0] = 1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 = id(foo)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 = id(boo)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m_foo_0 = id(foo[0])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m_boo_0 = id(boo[0])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 = id(foo[1])</a:t>
            </a:r>
          </a:p>
          <a:p>
            <a:r>
              <a:rPr lang="zh-TW" altLang="en-US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 = id(boo[1])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9E24B9-D228-76FC-C80D-0C72A09F2C7E}"/>
              </a:ext>
            </a:extLst>
          </p:cNvPr>
          <p:cNvSpPr/>
          <p:nvPr/>
        </p:nvSpPr>
        <p:spPr>
          <a:xfrm>
            <a:off x="10743536" y="3540860"/>
            <a:ext cx="988921" cy="27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100 (1408)</a:t>
            </a:r>
            <a:endParaRPr kumimoji="1" lang="zh-TW" altLang="en-US" sz="1200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873000A6-F0A3-06ED-5FB5-48753724EB9F}"/>
              </a:ext>
            </a:extLst>
          </p:cNvPr>
          <p:cNvGrpSpPr/>
          <p:nvPr/>
        </p:nvGrpSpPr>
        <p:grpSpPr>
          <a:xfrm>
            <a:off x="5382193" y="1690697"/>
            <a:ext cx="2774531" cy="3549121"/>
            <a:chOff x="5382193" y="1690697"/>
            <a:chExt cx="2774531" cy="354912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04D166F-5992-DD80-5544-B6F89CE845D4}"/>
                </a:ext>
              </a:extLst>
            </p:cNvPr>
            <p:cNvSpPr/>
            <p:nvPr/>
          </p:nvSpPr>
          <p:spPr>
            <a:xfrm>
              <a:off x="5382193" y="1690697"/>
              <a:ext cx="1856087" cy="6745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foo (1312)</a:t>
              </a:r>
              <a:r>
                <a:rPr kumimoji="1"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['a' , ['c', 'd']]</a:t>
              </a:r>
            </a:p>
            <a:p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11C96ED8-19A3-6AA3-ACB6-0AF5A58A021B}"/>
                </a:ext>
              </a:extLst>
            </p:cNvPr>
            <p:cNvSpPr/>
            <p:nvPr/>
          </p:nvSpPr>
          <p:spPr>
            <a:xfrm>
              <a:off x="5450213" y="4570347"/>
              <a:ext cx="1788057" cy="66947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</a:p>
            <a:p>
              <a:pPr algn="ctr"/>
              <a:endPara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boo (1376) ['a', ['c', 'd']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5D59FBB-656C-EFE8-AC08-46886CAA15FA}"/>
                </a:ext>
              </a:extLst>
            </p:cNvPr>
            <p:cNvSpPr/>
            <p:nvPr/>
          </p:nvSpPr>
          <p:spPr>
            <a:xfrm>
              <a:off x="5583262" y="2740159"/>
              <a:ext cx="612000" cy="493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'a'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(8880)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70" name="直線箭頭接點 69">
              <a:extLst>
                <a:ext uri="{FF2B5EF4-FFF2-40B4-BE49-F238E27FC236}">
                  <a16:creationId xmlns:a16="http://schemas.microsoft.com/office/drawing/2014/main" id="{336A4C16-EEB7-1E61-13EC-4B12C0CC8309}"/>
                </a:ext>
              </a:extLst>
            </p:cNvPr>
            <p:cNvCxnSpPr>
              <a:cxnSpLocks/>
            </p:cNvCxnSpPr>
            <p:nvPr/>
          </p:nvCxnSpPr>
          <p:spPr>
            <a:xfrm>
              <a:off x="5889262" y="2380329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箭頭接點 70">
              <a:extLst>
                <a:ext uri="{FF2B5EF4-FFF2-40B4-BE49-F238E27FC236}">
                  <a16:creationId xmlns:a16="http://schemas.microsoft.com/office/drawing/2014/main" id="{AD355FC9-FA0A-36C0-D310-9F1CBD36F1E4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V="1">
              <a:off x="5889262" y="3233424"/>
              <a:ext cx="0" cy="13378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箭頭接點 72">
              <a:extLst>
                <a:ext uri="{FF2B5EF4-FFF2-40B4-BE49-F238E27FC236}">
                  <a16:creationId xmlns:a16="http://schemas.microsoft.com/office/drawing/2014/main" id="{14E9C019-07F1-FD4F-ACF2-B76708F80B00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6703899" y="4047592"/>
              <a:ext cx="0" cy="52275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箭頭接點 73">
              <a:extLst>
                <a:ext uri="{FF2B5EF4-FFF2-40B4-BE49-F238E27FC236}">
                  <a16:creationId xmlns:a16="http://schemas.microsoft.com/office/drawing/2014/main" id="{A376D43F-12B5-EA06-1E04-25B457990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6214" y="2380329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FFDE950-6187-8770-25AD-AACAD8F952D1}"/>
                </a:ext>
              </a:extLst>
            </p:cNvPr>
            <p:cNvGrpSpPr/>
            <p:nvPr/>
          </p:nvGrpSpPr>
          <p:grpSpPr>
            <a:xfrm>
              <a:off x="6359350" y="2665013"/>
              <a:ext cx="1797374" cy="581801"/>
              <a:chOff x="6359350" y="2665013"/>
              <a:chExt cx="1797374" cy="581801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0981FA2-3E7A-7F15-7DA8-EB7B49E2DE69}"/>
                  </a:ext>
                </a:extLst>
              </p:cNvPr>
              <p:cNvSpPr/>
              <p:nvPr/>
            </p:nvSpPr>
            <p:spPr>
              <a:xfrm>
                <a:off x="6359350" y="2740159"/>
                <a:ext cx="612000" cy="4932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[    ,    ]</a:t>
                </a:r>
              </a:p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(9744)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AA56A1C-80E9-EAE0-6763-18EE99DFB1D3}"/>
                  </a:ext>
                </a:extLst>
              </p:cNvPr>
              <p:cNvSpPr/>
              <p:nvPr/>
            </p:nvSpPr>
            <p:spPr>
              <a:xfrm>
                <a:off x="7167802" y="2969815"/>
                <a:ext cx="988922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'd' (7520)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BAB13EDC-77BD-EB3C-BD4F-796EBF91FA5A}"/>
                  </a:ext>
                </a:extLst>
              </p:cNvPr>
              <p:cNvSpPr/>
              <p:nvPr/>
            </p:nvSpPr>
            <p:spPr>
              <a:xfrm>
                <a:off x="7166922" y="2665013"/>
                <a:ext cx="988921" cy="277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'c' (7776)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88" name="直線箭頭接點 87">
                <a:extLst>
                  <a:ext uri="{FF2B5EF4-FFF2-40B4-BE49-F238E27FC236}">
                    <a16:creationId xmlns:a16="http://schemas.microsoft.com/office/drawing/2014/main" id="{E1AF966B-8782-7EAE-F926-BC1FA8AE043D}"/>
                  </a:ext>
                </a:extLst>
              </p:cNvPr>
              <p:cNvCxnSpPr>
                <a:cxnSpLocks/>
                <a:endCxn id="87" idx="1"/>
              </p:cNvCxnSpPr>
              <p:nvPr/>
            </p:nvCxnSpPr>
            <p:spPr>
              <a:xfrm flipV="1">
                <a:off x="6547095" y="2803513"/>
                <a:ext cx="619827" cy="10311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箭頭接點 90">
                <a:extLst>
                  <a:ext uri="{FF2B5EF4-FFF2-40B4-BE49-F238E27FC236}">
                    <a16:creationId xmlns:a16="http://schemas.microsoft.com/office/drawing/2014/main" id="{92204A74-A34E-B513-CB65-437A490113B6}"/>
                  </a:ext>
                </a:extLst>
              </p:cNvPr>
              <p:cNvCxnSpPr>
                <a:cxnSpLocks/>
                <a:endCxn id="86" idx="1"/>
              </p:cNvCxnSpPr>
              <p:nvPr/>
            </p:nvCxnSpPr>
            <p:spPr>
              <a:xfrm>
                <a:off x="6749215" y="2942013"/>
                <a:ext cx="418587" cy="16630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17FA92E-6EBA-91F8-0010-468B28E5D45C}"/>
                </a:ext>
              </a:extLst>
            </p:cNvPr>
            <p:cNvSpPr/>
            <p:nvPr/>
          </p:nvSpPr>
          <p:spPr>
            <a:xfrm>
              <a:off x="6397899" y="3554327"/>
              <a:ext cx="612000" cy="49326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,    ]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(1632)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15" name="直線箭頭接點 14">
              <a:extLst>
                <a:ext uri="{FF2B5EF4-FFF2-40B4-BE49-F238E27FC236}">
                  <a16:creationId xmlns:a16="http://schemas.microsoft.com/office/drawing/2014/main" id="{437B22BC-87EA-6A57-119B-F20ECE0C34B8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 flipV="1">
              <a:off x="6585644" y="2803513"/>
              <a:ext cx="581278" cy="91728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98D905AE-1846-2707-95D6-D8B4CA3BA17A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 flipV="1">
              <a:off x="6787764" y="3108315"/>
              <a:ext cx="380038" cy="64786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5505C7B-6B5A-6617-0FF9-F6D0C6053055}"/>
              </a:ext>
            </a:extLst>
          </p:cNvPr>
          <p:cNvGrpSpPr/>
          <p:nvPr/>
        </p:nvGrpSpPr>
        <p:grpSpPr>
          <a:xfrm>
            <a:off x="8913710" y="1690697"/>
            <a:ext cx="2774531" cy="3549121"/>
            <a:chOff x="5382193" y="1690697"/>
            <a:chExt cx="2774531" cy="3549121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7C7C0AA-50F9-38D1-5815-79CD62D97A23}"/>
                </a:ext>
              </a:extLst>
            </p:cNvPr>
            <p:cNvSpPr/>
            <p:nvPr/>
          </p:nvSpPr>
          <p:spPr>
            <a:xfrm>
              <a:off x="5382193" y="1690697"/>
              <a:ext cx="1856087" cy="67452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foo (1312)</a:t>
              </a:r>
              <a:r>
                <a:rPr kumimoji="1" lang="zh-TW" altLang="en-US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</a:t>
              </a:r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 ['a' , ['c', 'd']]</a:t>
              </a:r>
            </a:p>
            <a:p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  <a:endPara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7C4CC7A-909B-2554-C319-D82422275EAD}"/>
                </a:ext>
              </a:extLst>
            </p:cNvPr>
            <p:cNvSpPr/>
            <p:nvPr/>
          </p:nvSpPr>
          <p:spPr>
            <a:xfrm>
              <a:off x="5450213" y="4570347"/>
              <a:ext cx="1952990" cy="66947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           ,               ]</a:t>
              </a:r>
            </a:p>
            <a:p>
              <a:pPr algn="ctr"/>
              <a:endPara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r>
                <a:rPr kumimoji="1" lang="en-US" altLang="zh-TW" sz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boo (1376) ['a', [100, 'd']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777789D-446C-29A6-A151-EA0C405486EB}"/>
                </a:ext>
              </a:extLst>
            </p:cNvPr>
            <p:cNvSpPr/>
            <p:nvPr/>
          </p:nvSpPr>
          <p:spPr>
            <a:xfrm>
              <a:off x="5583262" y="2740159"/>
              <a:ext cx="612000" cy="4932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'a'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(8880)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36" name="直線箭頭接點 35">
              <a:extLst>
                <a:ext uri="{FF2B5EF4-FFF2-40B4-BE49-F238E27FC236}">
                  <a16:creationId xmlns:a16="http://schemas.microsoft.com/office/drawing/2014/main" id="{6F4B2BE3-75AD-8D94-2BDE-5D9B40D91620}"/>
                </a:ext>
              </a:extLst>
            </p:cNvPr>
            <p:cNvCxnSpPr>
              <a:cxnSpLocks/>
            </p:cNvCxnSpPr>
            <p:nvPr/>
          </p:nvCxnSpPr>
          <p:spPr>
            <a:xfrm>
              <a:off x="5889262" y="2380329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78BFCBC0-BE26-E99D-C265-919F1C2512E9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5889262" y="3233424"/>
              <a:ext cx="0" cy="13378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箭頭接點 37">
              <a:extLst>
                <a:ext uri="{FF2B5EF4-FFF2-40B4-BE49-F238E27FC236}">
                  <a16:creationId xmlns:a16="http://schemas.microsoft.com/office/drawing/2014/main" id="{A5790FF4-EED2-296B-3D17-6D6CCDF91DE5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6703899" y="4047592"/>
              <a:ext cx="0" cy="52275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8C44F409-9089-3149-B329-097CD6C55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6214" y="2380329"/>
              <a:ext cx="0" cy="36000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509B301E-56FB-482E-6EDC-DFB09EA090D3}"/>
                </a:ext>
              </a:extLst>
            </p:cNvPr>
            <p:cNvGrpSpPr/>
            <p:nvPr/>
          </p:nvGrpSpPr>
          <p:grpSpPr>
            <a:xfrm>
              <a:off x="6359350" y="2665013"/>
              <a:ext cx="1797374" cy="581801"/>
              <a:chOff x="6359350" y="2665013"/>
              <a:chExt cx="1797374" cy="581801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5D3B6AD-99AD-F48E-4119-A2771F1AB15E}"/>
                  </a:ext>
                </a:extLst>
              </p:cNvPr>
              <p:cNvSpPr/>
              <p:nvPr/>
            </p:nvSpPr>
            <p:spPr>
              <a:xfrm>
                <a:off x="6359350" y="2740159"/>
                <a:ext cx="612000" cy="49326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[    ,    ]</a:t>
                </a:r>
              </a:p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(9744)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07F179D-0A87-F3BE-800C-49AE341FE89A}"/>
                  </a:ext>
                </a:extLst>
              </p:cNvPr>
              <p:cNvSpPr/>
              <p:nvPr/>
            </p:nvSpPr>
            <p:spPr>
              <a:xfrm>
                <a:off x="7167802" y="2969815"/>
                <a:ext cx="988922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'd' (7520)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15ECAD8-760F-110A-5FDE-849898613438}"/>
                  </a:ext>
                </a:extLst>
              </p:cNvPr>
              <p:cNvSpPr/>
              <p:nvPr/>
            </p:nvSpPr>
            <p:spPr>
              <a:xfrm>
                <a:off x="7166922" y="2665013"/>
                <a:ext cx="988921" cy="277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'c' (7776)</a:t>
                </a:r>
                <a:endParaRPr kumimoji="1" lang="zh-TW" altLang="en-US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endParaRPr>
              </a:p>
            </p:txBody>
          </p:sp>
          <p:cxnSp>
            <p:nvCxnSpPr>
              <p:cNvPr id="47" name="直線箭頭接點 46">
                <a:extLst>
                  <a:ext uri="{FF2B5EF4-FFF2-40B4-BE49-F238E27FC236}">
                    <a16:creationId xmlns:a16="http://schemas.microsoft.com/office/drawing/2014/main" id="{CBB1EBEE-B667-4B14-8473-1FE366C1A662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 flipV="1">
                <a:off x="6547095" y="2803513"/>
                <a:ext cx="619827" cy="10311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箭頭接點 47">
                <a:extLst>
                  <a:ext uri="{FF2B5EF4-FFF2-40B4-BE49-F238E27FC236}">
                    <a16:creationId xmlns:a16="http://schemas.microsoft.com/office/drawing/2014/main" id="{203B22C2-8961-0B22-F4B8-4F766F31B9BB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>
                <a:off x="6749215" y="2942013"/>
                <a:ext cx="418587" cy="16630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DE07062-16EF-FFAF-50B9-E11A098C83E5}"/>
                </a:ext>
              </a:extLst>
            </p:cNvPr>
            <p:cNvSpPr/>
            <p:nvPr/>
          </p:nvSpPr>
          <p:spPr>
            <a:xfrm>
              <a:off x="6397899" y="3554327"/>
              <a:ext cx="612000" cy="49326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[    ,    ]</a:t>
              </a:r>
            </a:p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(1632)</a:t>
              </a:r>
              <a:endParaRPr kumimoji="1" lang="zh-TW" altLang="en-US" sz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cxnSp>
          <p:nvCxnSpPr>
            <p:cNvPr id="42" name="直線箭頭接點 41">
              <a:extLst>
                <a:ext uri="{FF2B5EF4-FFF2-40B4-BE49-F238E27FC236}">
                  <a16:creationId xmlns:a16="http://schemas.microsoft.com/office/drawing/2014/main" id="{0B94E563-4859-FEE4-0F34-B4D8383B1F5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585644" y="3679360"/>
              <a:ext cx="626375" cy="4143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箭頭接點 42">
              <a:extLst>
                <a:ext uri="{FF2B5EF4-FFF2-40B4-BE49-F238E27FC236}">
                  <a16:creationId xmlns:a16="http://schemas.microsoft.com/office/drawing/2014/main" id="{E3B4691C-FF29-44DF-24B9-64CC95CCE1A2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6787764" y="3108315"/>
              <a:ext cx="380038" cy="64786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0050AF1-63D9-5677-9454-FADAAE13D2D6}"/>
              </a:ext>
            </a:extLst>
          </p:cNvPr>
          <p:cNvSpPr txBox="1"/>
          <p:nvPr/>
        </p:nvSpPr>
        <p:spPr>
          <a:xfrm>
            <a:off x="7292635" y="3608364"/>
            <a:ext cx="185608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copy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 = ['a',['c','d']]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 = copy.deepcopy(foo)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 = id(foo)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 = id(boo)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o_foo_0 = id(foo[0])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o_boo_0 = id(boo[0])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 = id(foo[1])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 = id(boo[1])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o_foo_1_0 = id(foo[1][0])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o_boo_1_0 = id(boo[1][0])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o_foo_1_1 = id(foo[1][1])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o_boo_1_1 = id(boo[1][1])</a:t>
            </a:r>
          </a:p>
          <a:p>
            <a:endParaRPr lang="zh-TW" altLang="en-US" sz="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boo[1][0] = 100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 = id(foo)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 = id(boo)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m_foo_0 = id(foo[0])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m_boo_0 = id(boo[0])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 = id(foo[1])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 = id(boo[1])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m_foo_1_0 = id(foo[1][0])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m_boo_1_0 = id(boo[1][0])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m_foo_1_1 = id(foo[1][1])</a:t>
            </a:r>
          </a:p>
          <a:p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m_boo_1_1 = id(boo[1][1])</a:t>
            </a:r>
          </a:p>
        </p:txBody>
      </p:sp>
    </p:spTree>
    <p:extLst>
      <p:ext uri="{BB962C8B-B14F-4D97-AF65-F5344CB8AC3E}">
        <p14:creationId xmlns:p14="http://schemas.microsoft.com/office/powerpoint/2010/main" val="335437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29491-93E9-898D-BE8E-A2C40F1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b="1" dirty="0"/>
              <a:t>帶你搞懂 </a:t>
            </a:r>
            <a:r>
              <a:rPr kumimoji="1" lang="en-US" altLang="zh-TW" sz="2800" b="1" dirty="0"/>
              <a:t>Python </a:t>
            </a:r>
            <a:r>
              <a:rPr kumimoji="1" lang="zh-TW" altLang="en-US" sz="2800" b="1" dirty="0"/>
              <a:t>的淺層複製</a:t>
            </a:r>
            <a:r>
              <a:rPr kumimoji="1" lang="en-US" altLang="zh-TW" sz="2800" b="1" dirty="0"/>
              <a:t>(shallow copy)</a:t>
            </a:r>
            <a:r>
              <a:rPr kumimoji="1" lang="zh-TW" altLang="en-US" sz="2800" b="1" dirty="0"/>
              <a:t>與深層複製</a:t>
            </a:r>
            <a:r>
              <a:rPr kumimoji="1" lang="en-US" altLang="zh-TW" sz="2800" b="1" dirty="0"/>
              <a:t>(deep copy)</a:t>
            </a:r>
            <a:endParaRPr kumimoji="1" lang="zh-TW" altLang="en-US" sz="28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F2E46-60CC-228F-BFB9-3A31EC99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1538970"/>
            <a:ext cx="11949404" cy="5183566"/>
          </a:xfrm>
        </p:spPr>
        <p:txBody>
          <a:bodyPr>
            <a:noAutofit/>
          </a:bodyPr>
          <a:lstStyle/>
          <a:p>
            <a:r>
              <a:rPr kumimoji="1" lang="en-US" altLang="zh-TW" sz="1600" dirty="0"/>
              <a:t>https://</a:t>
            </a:r>
            <a:r>
              <a:rPr kumimoji="1" lang="en-US" altLang="zh-TW" sz="1600" dirty="0" err="1"/>
              <a:t>www.myapollo.com.tw</a:t>
            </a:r>
            <a:r>
              <a:rPr kumimoji="1" lang="en-US" altLang="zh-TW" sz="1600" dirty="0"/>
              <a:t>/blog/python-shallow-copy-vs-deep-</a:t>
            </a:r>
            <a:r>
              <a:rPr kumimoji="1" lang="en-US" altLang="zh-TW" sz="1600" dirty="0" err="1"/>
              <a:t>cpoy</a:t>
            </a:r>
            <a:r>
              <a:rPr kumimoji="1" lang="en-US" altLang="zh-TW" sz="1600" dirty="0"/>
              <a:t>/?</a:t>
            </a:r>
            <a:r>
              <a:rPr kumimoji="1" lang="en-US" altLang="zh-TW" sz="1600" dirty="0" err="1"/>
              <a:t>fbclid</a:t>
            </a:r>
            <a:r>
              <a:rPr kumimoji="1" lang="en-US" altLang="zh-TW" sz="1600" dirty="0"/>
              <a:t>=IwZXh0bgNhZW0CMTEAAR3OPRPZ2qHaeFt1v_-LZ2Hxyu55XY70DHr3useLTX2I4JIGxIOmQaXmPmM_aem_D_4z8dxlWgKha8fn_cijXg</a:t>
            </a:r>
          </a:p>
          <a:p>
            <a:r>
              <a:rPr kumimoji="1" lang="en-US" altLang="zh-TW" sz="1600" b="1" dirty="0"/>
              <a:t>Assignment statements </a:t>
            </a:r>
            <a:r>
              <a:rPr kumimoji="1" lang="en-US" altLang="zh-TW" sz="1600" dirty="0"/>
              <a:t>in Python do not copy objects, they create bindings between a target and an object.</a:t>
            </a:r>
          </a:p>
          <a:p>
            <a:r>
              <a:rPr kumimoji="1" lang="en-US" altLang="zh-TW" sz="1600" dirty="0"/>
              <a:t>For collections that are mutable or contain mutable items, a copy is sometimes needed so one can change one copy without changing the other.</a:t>
            </a:r>
          </a:p>
          <a:p>
            <a:r>
              <a:rPr kumimoji="1" lang="en-US" altLang="zh-TW" sz="1600" dirty="0"/>
              <a:t>A </a:t>
            </a:r>
            <a:r>
              <a:rPr kumimoji="1" lang="en-US" altLang="zh-TW" sz="1600" b="1" dirty="0"/>
              <a:t>shallow copy </a:t>
            </a:r>
            <a:r>
              <a:rPr kumimoji="1" lang="en-US" altLang="zh-TW" sz="1600" dirty="0"/>
              <a:t>constructs a new compound object and then (to the extent possible) inserts references into it to the objects found in the original.</a:t>
            </a:r>
          </a:p>
          <a:p>
            <a:r>
              <a:rPr kumimoji="1" lang="en-US" altLang="zh-TW" sz="1600" dirty="0"/>
              <a:t>Shallow copies of dictionaries can be made using </a:t>
            </a:r>
            <a:r>
              <a:rPr kumimoji="1" lang="en-US" altLang="zh-TW" sz="1600" dirty="0" err="1"/>
              <a:t>dict.copy</a:t>
            </a:r>
            <a:r>
              <a:rPr kumimoji="1" lang="en-US" altLang="zh-TW" sz="1600" dirty="0"/>
              <a:t>(), and of lists by assigning a slice of the entire list, for example, </a:t>
            </a:r>
            <a:r>
              <a:rPr kumimoji="1" lang="en-US" altLang="zh-TW" sz="1600" dirty="0" err="1"/>
              <a:t>copied_list</a:t>
            </a:r>
            <a:r>
              <a:rPr kumimoji="1" lang="en-US" altLang="zh-TW" sz="1600" dirty="0"/>
              <a:t> = </a:t>
            </a:r>
            <a:r>
              <a:rPr kumimoji="1" lang="en-US" altLang="zh-TW" sz="1600" dirty="0" err="1"/>
              <a:t>original_list</a:t>
            </a:r>
            <a:r>
              <a:rPr kumimoji="1" lang="en-US" altLang="zh-TW" sz="1600" dirty="0"/>
              <a:t>[:] or  </a:t>
            </a:r>
            <a:r>
              <a:rPr kumimoji="1" lang="en-US" altLang="zh-TW" sz="1600" dirty="0" err="1"/>
              <a:t>copy.copy</a:t>
            </a:r>
            <a:r>
              <a:rPr kumimoji="1" lang="en-US" altLang="zh-TW" sz="1600" dirty="0"/>
              <a:t>()</a:t>
            </a:r>
          </a:p>
          <a:p>
            <a:r>
              <a:rPr kumimoji="1" lang="en-US" altLang="zh-TW" sz="1600" dirty="0"/>
              <a:t>A </a:t>
            </a:r>
            <a:r>
              <a:rPr kumimoji="1" lang="en-US" altLang="zh-TW" sz="1600" b="1" dirty="0"/>
              <a:t>deep copy </a:t>
            </a:r>
            <a:r>
              <a:rPr kumimoji="1" lang="en-US" altLang="zh-TW" sz="1600" dirty="0"/>
              <a:t>constructs a new compound object and then, recursively, inserts copies into it of the objects found in the original.</a:t>
            </a:r>
          </a:p>
          <a:p>
            <a:r>
              <a:rPr kumimoji="1" lang="en-US" altLang="zh-TW" sz="1600" b="1" dirty="0"/>
              <a:t>Compound objects </a:t>
            </a:r>
            <a:r>
              <a:rPr kumimoji="1" lang="en-US" altLang="zh-TW" sz="1600" dirty="0"/>
              <a:t>(objects that contain other objects, like lists or class instances)</a:t>
            </a:r>
          </a:p>
          <a:p>
            <a:r>
              <a:rPr kumimoji="1" lang="en-US" altLang="zh-TW" sz="1600" dirty="0"/>
              <a:t>deep copy </a:t>
            </a:r>
            <a:r>
              <a:rPr kumimoji="1" lang="zh-TW" altLang="en-US" sz="1600" dirty="0"/>
              <a:t>就是符合直覺的複製</a:t>
            </a:r>
            <a:r>
              <a:rPr kumimoji="1" lang="en-US" altLang="zh-TW" sz="1600" dirty="0"/>
              <a:t>(copy)</a:t>
            </a:r>
            <a:r>
              <a:rPr kumimoji="1" lang="zh-TW" altLang="en-US" sz="1600" dirty="0"/>
              <a:t>，而且不管 </a:t>
            </a:r>
            <a:r>
              <a:rPr kumimoji="1" lang="en-US" altLang="zh-TW" sz="1600" dirty="0"/>
              <a:t>compound object </a:t>
            </a:r>
            <a:r>
              <a:rPr kumimoji="1" lang="zh-TW" altLang="en-US" sz="1600" dirty="0"/>
              <a:t>有多深，都會用遞迴的方式建立新的 </a:t>
            </a:r>
            <a:r>
              <a:rPr kumimoji="1" lang="en-US" altLang="zh-TW" sz="1600" dirty="0"/>
              <a:t>compound object </a:t>
            </a:r>
            <a:r>
              <a:rPr kumimoji="1" lang="zh-TW" altLang="en-US" sz="1600" dirty="0"/>
              <a:t>。</a:t>
            </a:r>
          </a:p>
          <a:p>
            <a:r>
              <a:rPr kumimoji="1" lang="zh-TW" altLang="en-US" sz="1600" dirty="0"/>
              <a:t>深層複製只需要呼叫 </a:t>
            </a:r>
            <a:r>
              <a:rPr kumimoji="1" lang="en-US" altLang="zh-TW" sz="1600" dirty="0" err="1"/>
              <a:t>copy.deepcopy</a:t>
            </a:r>
            <a:r>
              <a:rPr kumimoji="1" lang="en-US" altLang="zh-TW" sz="16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84441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CA2BD-0920-6046-7670-AEC5B1B43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Backup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9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" y="114304"/>
            <a:ext cx="10749367" cy="1208868"/>
          </a:xfrm>
        </p:spPr>
        <p:txBody>
          <a:bodyPr/>
          <a:lstStyle/>
          <a:p>
            <a:r>
              <a:rPr lang="zh-TW" altLang="en-US" dirty="0"/>
              <a:t>淺層複製</a:t>
            </a:r>
            <a:r>
              <a:rPr lang="en-US" altLang="zh-TW" dirty="0"/>
              <a:t>(</a:t>
            </a:r>
            <a:r>
              <a:rPr lang="en-US" dirty="0"/>
              <a:t>Shallow Copy) </a:t>
            </a:r>
            <a:r>
              <a:rPr lang="zh-TW" altLang="en-US" dirty="0"/>
              <a:t>與</a:t>
            </a:r>
            <a:r>
              <a:rPr lang="en-US" altLang="zh-TW" dirty="0"/>
              <a:t> </a:t>
            </a:r>
            <a:r>
              <a:rPr lang="zh-TW" altLang="en-US" dirty="0"/>
              <a:t>深層複製</a:t>
            </a:r>
            <a:r>
              <a:rPr lang="en-US" altLang="zh-TW" dirty="0"/>
              <a:t>(</a:t>
            </a:r>
            <a:r>
              <a:rPr lang="en-US" dirty="0"/>
              <a:t>Deep Copy)</a:t>
            </a:r>
            <a:endParaRPr lang="en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416D6B-ABE7-F2C4-670C-8A1474D4094A}"/>
              </a:ext>
            </a:extLst>
          </p:cNvPr>
          <p:cNvSpPr txBox="1"/>
          <p:nvPr/>
        </p:nvSpPr>
        <p:spPr>
          <a:xfrm>
            <a:off x="160384" y="1392401"/>
            <a:ext cx="28923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淺層複製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(Shallow Copy)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992F62-779D-9A74-1359-29F71AE1D8C1}"/>
              </a:ext>
            </a:extLst>
          </p:cNvPr>
          <p:cNvSpPr txBox="1"/>
          <p:nvPr/>
        </p:nvSpPr>
        <p:spPr>
          <a:xfrm>
            <a:off x="139118" y="1730955"/>
            <a:ext cx="2380646" cy="31700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 = ['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a','d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']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 =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foo.copy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id(foo)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id(boo)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o_foo_0 = id(foo[0])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o_boo_0 = id(boo[0])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 = id(foo[1])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 = id(boo[1])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after assign new object 1 to boo[0]</a:t>
            </a:r>
          </a:p>
          <a:p>
            <a:r>
              <a:rPr lang="en-US" altLang="zh-TW" sz="10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id of boo[0] will be changed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boo[0] = 1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id(foo)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id(boo)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m_foo_0 = id(foo[0])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m_boo_0 = id(boo[0])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 = id(foo[1])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 = id(boo[1])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49C22F-74EF-7A4D-6B25-61A0D1C51DC1}"/>
              </a:ext>
            </a:extLst>
          </p:cNvPr>
          <p:cNvSpPr txBox="1"/>
          <p:nvPr/>
        </p:nvSpPr>
        <p:spPr>
          <a:xfrm>
            <a:off x="2572043" y="1740602"/>
            <a:ext cx="2647071" cy="33239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 = ['a',['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c','d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']]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 =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foo.copy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id(foo)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id(boo)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o_foo_0 = id(foo[0])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o_boo_0 = id(boo[0])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 = id(foo[1])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 = id(boo[1])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o_foo_1_0 = id(foo[1][0])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o_boo_1_0 = id(boo[1][0])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boo[1][0] = 100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id(foo)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id(boo)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m_foo_0 = id(foo[0])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m_boo_0 = id(boo[0])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 = id(foo[1])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 = id(boo[1])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m_foo_1_0 = id(foo[1][0])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m_boo_1_0 = id(boo[1][0])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202B58-6117-CB2F-507B-706A535BF898}"/>
              </a:ext>
            </a:extLst>
          </p:cNvPr>
          <p:cNvSpPr txBox="1"/>
          <p:nvPr/>
        </p:nvSpPr>
        <p:spPr>
          <a:xfrm>
            <a:off x="6361891" y="1392401"/>
            <a:ext cx="28923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深層複製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(Deep Copy)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51E88DF-8CDF-1654-C321-81DD6396839D}"/>
              </a:ext>
            </a:extLst>
          </p:cNvPr>
          <p:cNvSpPr txBox="1"/>
          <p:nvPr/>
        </p:nvSpPr>
        <p:spPr>
          <a:xfrm>
            <a:off x="6484507" y="1794179"/>
            <a:ext cx="2647071" cy="40934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copy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foo = ['a',['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c','d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']]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 =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copy.deepcopy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(foo)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id(foo)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id(boo)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o_foo_0 = id(foo[0])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o_boo_0 = id(boo[0])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 = id(foo[1])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 = id(boo[1])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o_foo_1_0 = id(foo[1][0])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o_boo_1_0 = id(boo[1][0])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boo[1][0] = 100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id(foo)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id(boo)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m_foo_0 = id(foo[0])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m_boo_0 = id(boo[0])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 = id(foo[1])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 = id(boo[1])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m_foo_1_0 = id(foo[1][0])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m_boo_1_0 = id(boo[1][0])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2C3A94D-9E12-144F-535B-6C0D3BEFC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906" y="1739020"/>
            <a:ext cx="1512810" cy="16653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C15B7A-404E-116C-EF3E-8093372E6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4" y="5088280"/>
            <a:ext cx="1668416" cy="120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5B68F2-970C-B2B6-1E5C-E12E9BD4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93" y="3530992"/>
            <a:ext cx="2135602" cy="141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3061A225-E147-0BEE-6827-0B515491F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445" y="5318484"/>
            <a:ext cx="2380646" cy="113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83C41DB8-44B3-30DC-0D3B-154F56F41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73" y="5088280"/>
            <a:ext cx="2562966" cy="11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688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職訓局上課講義.potx" id="{B97D62D1-45A4-7F49-984B-F4B3109E1773}" vid="{561C55C9-093E-0341-8163-07F7DA27B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職訓局上課講義</Template>
  <TotalTime>32074</TotalTime>
  <Words>3171</Words>
  <Application>Microsoft Macintosh PowerPoint</Application>
  <PresentationFormat>寬螢幕</PresentationFormat>
  <Paragraphs>404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JhengHei UI</vt:lpstr>
      <vt:lpstr>Microsoft YaHei UI</vt:lpstr>
      <vt:lpstr>Arial</vt:lpstr>
      <vt:lpstr>Calibri</vt:lpstr>
      <vt:lpstr>Helvetica</vt:lpstr>
      <vt:lpstr>Wingdings</vt:lpstr>
      <vt:lpstr>WelcomeDoc</vt:lpstr>
      <vt:lpstr>Copy for List, Dict</vt:lpstr>
      <vt:lpstr>建立及使用別名</vt:lpstr>
      <vt:lpstr>Methods to Copy Mutable Objects</vt:lpstr>
      <vt:lpstr>淺層複製(Shallow Copy) </vt:lpstr>
      <vt:lpstr>深層複製(Deep Copy)</vt:lpstr>
      <vt:lpstr>帶你搞懂 Python 的淺層複製(shallow copy)與深層複製(deep copy)</vt:lpstr>
      <vt:lpstr>Backup</vt:lpstr>
      <vt:lpstr>淺層複製(Shallow Copy) 與 深層複製(Deep Copy)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科學計算入門</dc:title>
  <dc:creator>Jacky Lin</dc:creator>
  <cp:lastModifiedBy>Jacky Lin</cp:lastModifiedBy>
  <cp:revision>103</cp:revision>
  <cp:lastPrinted>2023-11-21T08:14:57Z</cp:lastPrinted>
  <dcterms:created xsi:type="dcterms:W3CDTF">2023-10-05T14:19:30Z</dcterms:created>
  <dcterms:modified xsi:type="dcterms:W3CDTF">2024-08-07T06:18:37Z</dcterms:modified>
</cp:coreProperties>
</file>