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90" r:id="rId3"/>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3"/>
    <p:restoredTop sz="94346"/>
  </p:normalViewPr>
  <p:slideViewPr>
    <p:cSldViewPr snapToGrid="0">
      <p:cViewPr varScale="1">
        <p:scale>
          <a:sx n="87" d="100"/>
          <a:sy n="87" d="100"/>
        </p:scale>
        <p:origin x="79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E84EC-3C28-4E4F-8FA0-6CB814D85BEC}" type="datetimeFigureOut">
              <a:rPr lang="en-TW" smtClean="0"/>
              <a:t>3/14/24</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1FA6-9E93-6447-9CF2-2909A00E3EF6}" type="slidenum">
              <a:rPr lang="en-TW" smtClean="0"/>
              <a:t>‹#›</a:t>
            </a:fld>
            <a:endParaRPr lang="en-TW"/>
          </a:p>
        </p:txBody>
      </p:sp>
    </p:spTree>
    <p:extLst>
      <p:ext uri="{BB962C8B-B14F-4D97-AF65-F5344CB8AC3E}">
        <p14:creationId xmlns:p14="http://schemas.microsoft.com/office/powerpoint/2010/main" val="142051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5151FA6-9E93-6447-9CF2-2909A00E3EF6}" type="slidenum">
              <a:rPr lang="en-TW" smtClean="0"/>
              <a:t>2</a:t>
            </a:fld>
            <a:endParaRPr lang="en-TW"/>
          </a:p>
        </p:txBody>
      </p:sp>
    </p:spTree>
    <p:extLst>
      <p:ext uri="{BB962C8B-B14F-4D97-AF65-F5344CB8AC3E}">
        <p14:creationId xmlns:p14="http://schemas.microsoft.com/office/powerpoint/2010/main" val="3554055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標題投影片">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pic>
        <p:nvPicPr>
          <p:cNvPr id="3" name="圖片 2" descr="一張含有 文字, 字型, 圖形, 標誌 的圖片&#10;&#10;自動產生的描述">
            <a:extLst>
              <a:ext uri="{FF2B5EF4-FFF2-40B4-BE49-F238E27FC236}">
                <a16:creationId xmlns:a16="http://schemas.microsoft.com/office/drawing/2014/main" id="{F717FB1C-CB30-CB66-E6DB-2CD6FF5BA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364" y="6120011"/>
            <a:ext cx="2788416" cy="697104"/>
          </a:xfrm>
          <a:prstGeom prst="rect">
            <a:avLst/>
          </a:prstGeom>
        </p:spPr>
      </p:pic>
    </p:spTree>
    <p:extLst>
      <p:ext uri="{BB962C8B-B14F-4D97-AF65-F5344CB8AC3E}">
        <p14:creationId xmlns:p14="http://schemas.microsoft.com/office/powerpoint/2010/main" val="92373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04434" y="0"/>
            <a:ext cx="10749367" cy="1208868"/>
          </a:xfrm>
        </p:spPr>
        <p:txBody>
          <a:bodyPr rtlCol="0" anchor="b">
            <a:normAutofit/>
          </a:bodyPr>
          <a:lstStyle>
            <a:lvl1pPr>
              <a:defRPr sz="3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按一下以編輯母片標題樣式</a:t>
            </a:r>
            <a:endParaRPr lang="en-US" dirty="0"/>
          </a:p>
        </p:txBody>
      </p:sp>
      <p:sp>
        <p:nvSpPr>
          <p:cNvPr id="3" name="內容預留位置 2"/>
          <p:cNvSpPr>
            <a:spLocks noGrp="1"/>
          </p:cNvSpPr>
          <p:nvPr>
            <p:ph idx="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vl2pPr>
              <a:lnSpc>
                <a:spcPct val="130000"/>
              </a:lnSpc>
              <a:spcBef>
                <a:spcPts val="500"/>
              </a:spcBef>
              <a:spcAft>
                <a:spcPts val="1000"/>
              </a:spcAft>
              <a:defRPr sz="14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2pPr>
            <a:lvl3pPr>
              <a:lnSpc>
                <a:spcPct val="130000"/>
              </a:lnSpc>
              <a:spcAft>
                <a:spcPts val="1000"/>
              </a:spcAft>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3pPr>
            <a:lvl4pPr>
              <a:lnSpc>
                <a:spcPct val="130000"/>
              </a:lnSpc>
              <a:spcAft>
                <a:spcPts val="1000"/>
              </a:spcAft>
              <a:defRPr sz="11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4pPr>
            <a:lvl5pPr>
              <a:lnSpc>
                <a:spcPct val="130000"/>
              </a:lnSpc>
              <a:spcAft>
                <a:spcPts val="1000"/>
              </a:spcAft>
              <a:defRPr sz="11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5p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endParaRPr lang="en-US" dirty="0"/>
          </a:p>
        </p:txBody>
      </p:sp>
      <p:sp>
        <p:nvSpPr>
          <p:cNvPr id="4" name="日期版面配置區 3"/>
          <p:cNvSpPr>
            <a:spLocks noGrp="1"/>
          </p:cNvSpPr>
          <p:nvPr>
            <p:ph type="dt" sz="half" idx="10"/>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E896C479-5D78-0140-8533-0F589A892647}" type="datetimeFigureOut">
              <a:rPr lang="en-TW" smtClean="0"/>
              <a:pPr/>
              <a:t>3/14/24</a:t>
            </a:fld>
            <a:endParaRPr lang="en-TW" dirty="0"/>
          </a:p>
        </p:txBody>
      </p:sp>
      <p:sp>
        <p:nvSpPr>
          <p:cNvPr id="5" name="頁尾版面配置區 4"/>
          <p:cNvSpPr>
            <a:spLocks noGrp="1"/>
          </p:cNvSpPr>
          <p:nvPr>
            <p:ph type="ftr" sz="quarter" idx="11"/>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en-TW" dirty="0"/>
          </a:p>
        </p:txBody>
      </p:sp>
      <p:sp>
        <p:nvSpPr>
          <p:cNvPr id="6" name="投影片編號預留位置 5"/>
          <p:cNvSpPr>
            <a:spLocks noGrp="1"/>
          </p:cNvSpPr>
          <p:nvPr>
            <p:ph type="sldNum" sz="quarter" idx="12"/>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443782C5-BB22-3D48-B8A3-E7430680A2C2}" type="slidenum">
              <a:rPr lang="en-TW" smtClean="0"/>
              <a:pPr/>
              <a:t>‹#›</a:t>
            </a:fld>
            <a:endParaRPr lang="en-TW" dirty="0"/>
          </a:p>
        </p:txBody>
      </p:sp>
    </p:spTree>
    <p:extLst>
      <p:ext uri="{BB962C8B-B14F-4D97-AF65-F5344CB8AC3E}">
        <p14:creationId xmlns:p14="http://schemas.microsoft.com/office/powerpoint/2010/main" val="13172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章節標題">
    <p:spTree>
      <p:nvGrpSpPr>
        <p:cNvPr id="1" name=""/>
        <p:cNvGrpSpPr/>
        <p:nvPr/>
      </p:nvGrpSpPr>
      <p:grpSpPr>
        <a:xfrm>
          <a:off x="0" y="0"/>
          <a:ext cx="0" cy="0"/>
          <a:chOff x="0" y="0"/>
          <a:chExt cx="0" cy="0"/>
        </a:xfrm>
      </p:grpSpPr>
      <p:sp>
        <p:nvSpPr>
          <p:cNvPr id="9" name="矩形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254951"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Microsoft JhengHei UI" panose="020B0604030504040204" pitchFamily="34" charset="-120"/>
                <a:ea typeface="Microsoft JhengHei UI" panose="020B0604030504040204" pitchFamily="34" charset="-120"/>
                <a:cs typeface="Arial" panose="020B0604020202020204" pitchFamily="34" charset="0"/>
              </a:defRPr>
            </a:lvl1pPr>
          </a:lstStyle>
          <a:p>
            <a:pPr marL="0" lvl="0" indent="0" rtl="0">
              <a:lnSpc>
                <a:spcPct val="90000"/>
              </a:lnSpc>
              <a:spcBef>
                <a:spcPct val="30000"/>
              </a:spcBef>
              <a:buFont typeface="Arial" panose="020B0604020202020204" pitchFamily="34" charset="0"/>
            </a:pPr>
            <a:r>
              <a:rPr lang="zh-TW" altLang="en-US" noProof="0"/>
              <a:t>按一下以編輯母片標題樣式</a:t>
            </a:r>
          </a:p>
        </p:txBody>
      </p:sp>
      <p:sp>
        <p:nvSpPr>
          <p:cNvPr id="13" name="內容預留位置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icrosoft JhengHei UI" panose="020B0604030504040204" pitchFamily="34" charset="-120"/>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rtl="0">
              <a:lnSpc>
                <a:spcPct val="150000"/>
              </a:lnSpc>
              <a:spcAft>
                <a:spcPts val="1200"/>
              </a:spcAft>
              <a:buNone/>
            </a:pPr>
            <a:r>
              <a:rPr lang="zh-TW" altLang="en-US" noProof="0" dirty="0"/>
              <a:t>按一下以編輯母片文字樣式</a:t>
            </a:r>
          </a:p>
        </p:txBody>
      </p:sp>
    </p:spTree>
    <p:extLst>
      <p:ext uri="{BB962C8B-B14F-4D97-AF65-F5344CB8AC3E}">
        <p14:creationId xmlns:p14="http://schemas.microsoft.com/office/powerpoint/2010/main" val="41127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1E4C-C9F6-ECD6-123F-BC639F0330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dirty="0"/>
              <a:t>按一下以編輯母片標題樣式</a:t>
            </a:r>
            <a:endParaRPr lang="en-TW"/>
          </a:p>
        </p:txBody>
      </p:sp>
      <p:sp>
        <p:nvSpPr>
          <p:cNvPr id="3" name="Subtitle 2">
            <a:extLst>
              <a:ext uri="{FF2B5EF4-FFF2-40B4-BE49-F238E27FC236}">
                <a16:creationId xmlns:a16="http://schemas.microsoft.com/office/drawing/2014/main" id="{50AF7D6F-FDA9-7633-C657-8AF352CE0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TW"/>
          </a:p>
        </p:txBody>
      </p:sp>
      <p:sp>
        <p:nvSpPr>
          <p:cNvPr id="4" name="Date Placeholder 3">
            <a:extLst>
              <a:ext uri="{FF2B5EF4-FFF2-40B4-BE49-F238E27FC236}">
                <a16:creationId xmlns:a16="http://schemas.microsoft.com/office/drawing/2014/main" id="{388E0C05-43C1-9ACF-4778-1926F272674B}"/>
              </a:ext>
            </a:extLst>
          </p:cNvPr>
          <p:cNvSpPr>
            <a:spLocks noGrp="1"/>
          </p:cNvSpPr>
          <p:nvPr>
            <p:ph type="dt" sz="half" idx="10"/>
          </p:nvPr>
        </p:nvSpPr>
        <p:spPr/>
        <p:txBody>
          <a:bodyPr/>
          <a:lstStyle/>
          <a:p>
            <a:fld id="{E896C479-5D78-0140-8533-0F589A892647}" type="datetimeFigureOut">
              <a:rPr lang="en-TW" smtClean="0"/>
              <a:pPr/>
              <a:t>3/14/24</a:t>
            </a:fld>
            <a:endParaRPr lang="en-TW" dirty="0"/>
          </a:p>
        </p:txBody>
      </p:sp>
      <p:sp>
        <p:nvSpPr>
          <p:cNvPr id="5" name="Footer Placeholder 4">
            <a:extLst>
              <a:ext uri="{FF2B5EF4-FFF2-40B4-BE49-F238E27FC236}">
                <a16:creationId xmlns:a16="http://schemas.microsoft.com/office/drawing/2014/main" id="{FDB67C00-DD92-2488-D1D7-0857EB2E0B5D}"/>
              </a:ext>
            </a:extLst>
          </p:cNvPr>
          <p:cNvSpPr>
            <a:spLocks noGrp="1"/>
          </p:cNvSpPr>
          <p:nvPr>
            <p:ph type="ftr" sz="quarter" idx="11"/>
          </p:nvPr>
        </p:nvSpPr>
        <p:spPr/>
        <p:txBody>
          <a:bodyPr/>
          <a:lstStyle/>
          <a:p>
            <a:endParaRPr lang="en-TW" dirty="0"/>
          </a:p>
        </p:txBody>
      </p:sp>
      <p:sp>
        <p:nvSpPr>
          <p:cNvPr id="6" name="Slide Number Placeholder 5">
            <a:extLst>
              <a:ext uri="{FF2B5EF4-FFF2-40B4-BE49-F238E27FC236}">
                <a16:creationId xmlns:a16="http://schemas.microsoft.com/office/drawing/2014/main" id="{3BFF2E3E-6B50-554D-34FE-811D346E72F2}"/>
              </a:ext>
            </a:extLst>
          </p:cNvPr>
          <p:cNvSpPr>
            <a:spLocks noGrp="1"/>
          </p:cNvSpPr>
          <p:nvPr>
            <p:ph type="sldNum" sz="quarter" idx="12"/>
          </p:nvPr>
        </p:nvSpPr>
        <p:spPr/>
        <p:txBody>
          <a:bodyPr/>
          <a:lstStyle/>
          <a:p>
            <a:fld id="{443782C5-BB22-3D48-B8A3-E7430680A2C2}" type="slidenum">
              <a:rPr lang="en-TW" smtClean="0"/>
              <a:pPr/>
              <a:t>‹#›</a:t>
            </a:fld>
            <a:endParaRPr lang="en-TW" dirty="0"/>
          </a:p>
        </p:txBody>
      </p:sp>
    </p:spTree>
    <p:extLst>
      <p:ext uri="{BB962C8B-B14F-4D97-AF65-F5344CB8AC3E}">
        <p14:creationId xmlns:p14="http://schemas.microsoft.com/office/powerpoint/2010/main" val="1984104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dirty="0"/>
              <a:t>編輯母片文字樣式</a:t>
            </a:r>
          </a:p>
          <a:p>
            <a:pPr lvl="1" rtl="0"/>
            <a:r>
              <a:rPr lang="zh-tw" dirty="0"/>
              <a:t>第二層</a:t>
            </a:r>
          </a:p>
          <a:p>
            <a:pPr lvl="2" rtl="0"/>
            <a:r>
              <a:rPr lang="zh-tw" dirty="0"/>
              <a:t>第三層</a:t>
            </a:r>
          </a:p>
          <a:p>
            <a:pPr lvl="3" rtl="0"/>
            <a:r>
              <a:rPr lang="zh-tw" dirty="0"/>
              <a:t>第四層</a:t>
            </a:r>
          </a:p>
          <a:p>
            <a:pPr lvl="4" rtl="0"/>
            <a:r>
              <a:rPr lang="zh-tw" dirty="0"/>
              <a:t>第五層</a:t>
            </a:r>
            <a:endParaRPr lang="en-US" dirty="0"/>
          </a:p>
        </p:txBody>
      </p:sp>
      <p:sp>
        <p:nvSpPr>
          <p:cNvPr id="4" name="日期版面配置區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E896C479-5D78-0140-8533-0F589A892647}" type="datetimeFigureOut">
              <a:rPr lang="en-TW" smtClean="0"/>
              <a:pPr/>
              <a:t>3/14/24</a:t>
            </a:fld>
            <a:endParaRPr lang="en-TW" dirty="0"/>
          </a:p>
        </p:txBody>
      </p:sp>
      <p:sp>
        <p:nvSpPr>
          <p:cNvPr id="5" name="頁尾版面配置區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en-TW" dirty="0"/>
          </a:p>
        </p:txBody>
      </p:sp>
      <p:sp>
        <p:nvSpPr>
          <p:cNvPr id="6" name="投影片編號預留位置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JhengHei UI" panose="020B0604030504040204" pitchFamily="34" charset="-120"/>
              </a:defRPr>
            </a:lvl1pPr>
          </a:lstStyle>
          <a:p>
            <a:fld id="{443782C5-BB22-3D48-B8A3-E7430680A2C2}" type="slidenum">
              <a:rPr lang="en-TW" smtClean="0"/>
              <a:pPr/>
              <a:t>‹#›</a:t>
            </a:fld>
            <a:endParaRPr lang="en-TW" dirty="0"/>
          </a:p>
        </p:txBody>
      </p:sp>
      <p:pic>
        <p:nvPicPr>
          <p:cNvPr id="7" name="圖片 6">
            <a:extLst>
              <a:ext uri="{FF2B5EF4-FFF2-40B4-BE49-F238E27FC236}">
                <a16:creationId xmlns:a16="http://schemas.microsoft.com/office/drawing/2014/main" id="{A218698E-0366-E8AF-4F2D-521B4E2CB21D}"/>
              </a:ext>
            </a:extLst>
          </p:cNvPr>
          <p:cNvPicPr>
            <a:picLocks noChangeAspect="1"/>
          </p:cNvPicPr>
          <p:nvPr/>
        </p:nvPicPr>
        <p:blipFill>
          <a:blip r:embed="rId6"/>
          <a:stretch>
            <a:fillRect/>
          </a:stretch>
        </p:blipFill>
        <p:spPr>
          <a:xfrm>
            <a:off x="11486368" y="6464231"/>
            <a:ext cx="581417" cy="257246"/>
          </a:xfrm>
          <a:prstGeom prst="rect">
            <a:avLst/>
          </a:prstGeom>
        </p:spPr>
      </p:pic>
    </p:spTree>
    <p:extLst>
      <p:ext uri="{BB962C8B-B14F-4D97-AF65-F5344CB8AC3E}">
        <p14:creationId xmlns:p14="http://schemas.microsoft.com/office/powerpoint/2010/main" val="9178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8ED4-B4E6-7A63-C0F5-6EA338A5D645}"/>
              </a:ext>
            </a:extLst>
          </p:cNvPr>
          <p:cNvSpPr>
            <a:spLocks noGrp="1"/>
          </p:cNvSpPr>
          <p:nvPr>
            <p:ph type="ctrTitle" idx="4294967295"/>
          </p:nvPr>
        </p:nvSpPr>
        <p:spPr>
          <a:xfrm>
            <a:off x="2138363" y="2205039"/>
            <a:ext cx="9764335" cy="1458912"/>
          </a:xfrm>
        </p:spPr>
        <p:txBody>
          <a:bodyPr anchor="b">
            <a:normAutofit/>
          </a:bodyPr>
          <a:lstStyle/>
          <a:p>
            <a:pPr algn="l"/>
            <a:r>
              <a:rPr lang="zh-TW" altLang="en-US" dirty="0">
                <a:solidFill>
                  <a:srgbClr val="FFFFFF"/>
                </a:solidFill>
              </a:rPr>
              <a:t>浮點數潛在的誤差</a:t>
            </a:r>
            <a:endParaRPr lang="en-US" dirty="0">
              <a:solidFill>
                <a:srgbClr val="FFFFFF"/>
              </a:solidFill>
            </a:endParaRPr>
          </a:p>
        </p:txBody>
      </p:sp>
    </p:spTree>
    <p:extLst>
      <p:ext uri="{BB962C8B-B14F-4D97-AF65-F5344CB8AC3E}">
        <p14:creationId xmlns:p14="http://schemas.microsoft.com/office/powerpoint/2010/main" val="200457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FA595F5-45D9-4D72-9E10-9CF061A11F49}"/>
              </a:ext>
            </a:extLst>
          </p:cNvPr>
          <p:cNvSpPr>
            <a:spLocks noGrp="1"/>
          </p:cNvSpPr>
          <p:nvPr>
            <p:ph type="title"/>
          </p:nvPr>
        </p:nvSpPr>
        <p:spPr>
          <a:xfrm>
            <a:off x="12003" y="115911"/>
            <a:ext cx="10749367" cy="1208868"/>
          </a:xfrm>
        </p:spPr>
        <p:txBody>
          <a:bodyPr>
            <a:normAutofit/>
          </a:bodyPr>
          <a:lstStyle/>
          <a:p>
            <a:r>
              <a:rPr lang="zh-TW" altLang="en-US" sz="3200" dirty="0"/>
              <a:t>浮點數潛在的誤差</a:t>
            </a:r>
          </a:p>
        </p:txBody>
      </p:sp>
      <p:pic>
        <p:nvPicPr>
          <p:cNvPr id="2" name="圖片 1">
            <a:extLst>
              <a:ext uri="{FF2B5EF4-FFF2-40B4-BE49-F238E27FC236}">
                <a16:creationId xmlns:a16="http://schemas.microsoft.com/office/drawing/2014/main" id="{A2FAA103-0B6C-539D-52C7-E2381D7A55B8}"/>
              </a:ext>
            </a:extLst>
          </p:cNvPr>
          <p:cNvPicPr>
            <a:picLocks noChangeAspect="1"/>
          </p:cNvPicPr>
          <p:nvPr/>
        </p:nvPicPr>
        <p:blipFill>
          <a:blip r:embed="rId3"/>
          <a:stretch>
            <a:fillRect/>
          </a:stretch>
        </p:blipFill>
        <p:spPr>
          <a:xfrm>
            <a:off x="645306" y="4104245"/>
            <a:ext cx="2142864" cy="1156298"/>
          </a:xfrm>
          <a:prstGeom prst="rect">
            <a:avLst/>
          </a:prstGeom>
        </p:spPr>
      </p:pic>
      <p:sp>
        <p:nvSpPr>
          <p:cNvPr id="6" name="文字方塊 5">
            <a:extLst>
              <a:ext uri="{FF2B5EF4-FFF2-40B4-BE49-F238E27FC236}">
                <a16:creationId xmlns:a16="http://schemas.microsoft.com/office/drawing/2014/main" id="{D7E6814E-9E1F-8A1D-7C86-575C230702D0}"/>
              </a:ext>
            </a:extLst>
          </p:cNvPr>
          <p:cNvSpPr txBox="1"/>
          <p:nvPr/>
        </p:nvSpPr>
        <p:spPr>
          <a:xfrm>
            <a:off x="222805" y="1730433"/>
            <a:ext cx="11269980" cy="2339102"/>
          </a:xfrm>
          <a:prstGeom prst="rect">
            <a:avLst/>
          </a:prstGeom>
          <a:noFill/>
        </p:spPr>
        <p:txBody>
          <a:bodyPr wrap="square">
            <a:spAutoFit/>
          </a:bodyPr>
          <a:lstStyle/>
          <a:p>
            <a:pPr marL="285750" indent="-285750">
              <a:spcBef>
                <a:spcPts val="600"/>
              </a:spcBef>
              <a:buFont typeface="Wingdings" pitchFamily="2" charset="2"/>
              <a:buChar char="l"/>
            </a:pPr>
            <a:r>
              <a:rPr lang="zh-TW" altLang="en-US" sz="1400" dirty="0">
                <a:latin typeface="Microsoft JhengHei UI" panose="020B0604030504040204" pitchFamily="34" charset="-120"/>
                <a:ea typeface="Microsoft JhengHei UI" panose="020B0604030504040204" pitchFamily="34" charset="-120"/>
              </a:rPr>
              <a:t>在計算機架構中，浮點數 </a:t>
            </a:r>
            <a:r>
              <a:rPr lang="en-US" altLang="zh-TW" sz="1400" dirty="0">
                <a:latin typeface="Microsoft JhengHei UI" panose="020B0604030504040204" pitchFamily="34" charset="-120"/>
                <a:ea typeface="Microsoft JhengHei UI" panose="020B0604030504040204" pitchFamily="34" charset="-120"/>
              </a:rPr>
              <a:t>(floating-point number) </a:t>
            </a:r>
            <a:r>
              <a:rPr lang="zh-TW" altLang="en-US" sz="1400" dirty="0">
                <a:latin typeface="Microsoft JhengHei UI" panose="020B0604030504040204" pitchFamily="34" charset="-120"/>
                <a:ea typeface="Microsoft JhengHei UI" panose="020B0604030504040204" pitchFamily="34" charset="-120"/>
              </a:rPr>
              <a:t>是以基數為 </a:t>
            </a:r>
            <a:r>
              <a:rPr lang="en-US" altLang="zh-TW" sz="1400" dirty="0">
                <a:latin typeface="Microsoft JhengHei UI" panose="020B0604030504040204" pitchFamily="34" charset="-120"/>
                <a:ea typeface="Microsoft JhengHei UI" panose="020B0604030504040204" pitchFamily="34" charset="-120"/>
              </a:rPr>
              <a:t>2</a:t>
            </a:r>
            <a:r>
              <a:rPr lang="zh-TW" altLang="en-US" sz="1400" dirty="0">
                <a:latin typeface="Microsoft JhengHei UI" panose="020B0604030504040204" pitchFamily="34" charset="-120"/>
                <a:ea typeface="Microsoft JhengHei UI" panose="020B0604030504040204" pitchFamily="34" charset="-120"/>
              </a:rPr>
              <a:t>（二進位）的小數表示。例如說，在十進位小數中 </a:t>
            </a:r>
            <a:r>
              <a:rPr lang="en-US" altLang="zh-TW" sz="1400" dirty="0">
                <a:latin typeface="Microsoft JhengHei UI" panose="020B0604030504040204" pitchFamily="34" charset="-120"/>
                <a:ea typeface="Microsoft JhengHei UI" panose="020B0604030504040204" pitchFamily="34" charset="-120"/>
              </a:rPr>
              <a:t>0.625 </a:t>
            </a:r>
            <a:r>
              <a:rPr lang="zh-TW" altLang="en-US" sz="1400" dirty="0">
                <a:latin typeface="Microsoft JhengHei UI" panose="020B0604030504040204" pitchFamily="34" charset="-120"/>
                <a:ea typeface="Microsoft JhengHei UI" panose="020B0604030504040204" pitchFamily="34" charset="-120"/>
              </a:rPr>
              <a:t>可被分為 </a:t>
            </a:r>
            <a:r>
              <a:rPr lang="en-US" altLang="zh-TW" sz="1400" dirty="0">
                <a:latin typeface="Microsoft JhengHei UI" panose="020B0604030504040204" pitchFamily="34" charset="-120"/>
                <a:ea typeface="Microsoft JhengHei UI" panose="020B0604030504040204" pitchFamily="34" charset="-120"/>
              </a:rPr>
              <a:t>6/10 + 2/100 + 5/1000</a:t>
            </a:r>
            <a:r>
              <a:rPr lang="zh-TW" altLang="en-US" sz="1400" dirty="0">
                <a:latin typeface="Microsoft JhengHei UI" panose="020B0604030504040204" pitchFamily="34" charset="-120"/>
                <a:ea typeface="Microsoft JhengHei UI" panose="020B0604030504040204" pitchFamily="34" charset="-120"/>
              </a:rPr>
              <a:t>，同樣的道理，二進位小數 </a:t>
            </a:r>
            <a:r>
              <a:rPr lang="en-US" altLang="zh-TW" sz="1400" dirty="0">
                <a:latin typeface="Microsoft JhengHei UI" panose="020B0604030504040204" pitchFamily="34" charset="-120"/>
                <a:ea typeface="Microsoft JhengHei UI" panose="020B0604030504040204" pitchFamily="34" charset="-120"/>
              </a:rPr>
              <a:t>0.101 </a:t>
            </a:r>
            <a:r>
              <a:rPr lang="zh-TW" altLang="en-US" sz="1400" dirty="0">
                <a:latin typeface="Microsoft JhengHei UI" panose="020B0604030504040204" pitchFamily="34" charset="-120"/>
                <a:ea typeface="Microsoft JhengHei UI" panose="020B0604030504040204" pitchFamily="34" charset="-120"/>
              </a:rPr>
              <a:t>可被分為 </a:t>
            </a:r>
            <a:r>
              <a:rPr lang="en-US" altLang="zh-TW" sz="1400" dirty="0">
                <a:latin typeface="Microsoft JhengHei UI" panose="020B0604030504040204" pitchFamily="34" charset="-120"/>
                <a:ea typeface="Microsoft JhengHei UI" panose="020B0604030504040204" pitchFamily="34" charset="-120"/>
              </a:rPr>
              <a:t>1/2 + 0/4 + 1/8</a:t>
            </a:r>
            <a:r>
              <a:rPr lang="zh-TW" altLang="en-US" sz="1400" dirty="0">
                <a:latin typeface="Microsoft JhengHei UI" panose="020B0604030504040204" pitchFamily="34" charset="-120"/>
                <a:ea typeface="Microsoft JhengHei UI" panose="020B0604030504040204" pitchFamily="34" charset="-120"/>
              </a:rPr>
              <a:t>。這兩個小數有相同的數值，而唯一真正的不同在於前者以十進位表示，後者以二進位表示。</a:t>
            </a:r>
          </a:p>
          <a:p>
            <a:pPr marL="285750" indent="-285750">
              <a:spcBef>
                <a:spcPts val="600"/>
              </a:spcBef>
              <a:buFont typeface="Wingdings" pitchFamily="2" charset="2"/>
              <a:buChar char="l"/>
            </a:pPr>
            <a:r>
              <a:rPr lang="zh-TW" altLang="en-US" sz="1400" dirty="0">
                <a:latin typeface="Microsoft JhengHei UI" panose="020B0604030504040204" pitchFamily="34" charset="-120"/>
                <a:ea typeface="Microsoft JhengHei UI" panose="020B0604030504040204" pitchFamily="34" charset="-120"/>
              </a:rPr>
              <a:t>不幸的是，大多數十進位小數無法精準地以二進位小數表示。一般的結果為，你輸入的十進位浮點數只能由實際儲存在計算機中的二進位浮點數近似。當只顯示幾位小數時是分辨不出來的</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但若是顯示多位小數</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就可以看出差別</a:t>
            </a:r>
            <a:endParaRPr lang="en-US" altLang="zh-TW" sz="1400" dirty="0">
              <a:latin typeface="Microsoft JhengHei UI" panose="020B0604030504040204" pitchFamily="34" charset="-120"/>
              <a:ea typeface="Microsoft JhengHei UI" panose="020B0604030504040204" pitchFamily="34" charset="-120"/>
            </a:endParaRPr>
          </a:p>
          <a:p>
            <a:pPr marL="285750" indent="-285750">
              <a:spcBef>
                <a:spcPts val="600"/>
              </a:spcBef>
              <a:buFont typeface="Wingdings" pitchFamily="2" charset="2"/>
              <a:buChar char="l"/>
            </a:pPr>
            <a:r>
              <a:rPr lang="zh-TW" altLang="en-US" sz="1400" dirty="0">
                <a:latin typeface="Microsoft JhengHei UI" panose="020B0604030504040204" pitchFamily="34" charset="-120"/>
                <a:ea typeface="Microsoft JhengHei UI" panose="020B0604030504040204" pitchFamily="34" charset="-120"/>
              </a:rPr>
              <a:t>如果對於浮點數的誤差很介意</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那麼可以試試看使用 </a:t>
            </a:r>
            <a:r>
              <a:rPr lang="en-US" altLang="zh-TW" sz="1400" dirty="0">
                <a:solidFill>
                  <a:schemeClr val="accent5"/>
                </a:solidFill>
                <a:latin typeface="Microsoft JhengHei UI" panose="020B0604030504040204" pitchFamily="34" charset="-120"/>
                <a:ea typeface="Microsoft JhengHei UI" panose="020B0604030504040204" pitchFamily="34" charset="-120"/>
              </a:rPr>
              <a:t>decimal </a:t>
            </a:r>
            <a:r>
              <a:rPr lang="zh-TW" altLang="en-US" sz="1400" dirty="0">
                <a:solidFill>
                  <a:schemeClr val="accent5"/>
                </a:solidFill>
                <a:latin typeface="Microsoft JhengHei UI" panose="020B0604030504040204" pitchFamily="34" charset="-120"/>
                <a:ea typeface="Microsoft JhengHei UI" panose="020B0604030504040204" pitchFamily="34" charset="-120"/>
              </a:rPr>
              <a:t>模組內的 </a:t>
            </a:r>
            <a:r>
              <a:rPr lang="en-US" altLang="zh-TW" sz="1400" dirty="0">
                <a:solidFill>
                  <a:schemeClr val="accent5"/>
                </a:solidFill>
                <a:latin typeface="Microsoft JhengHei UI" panose="020B0604030504040204" pitchFamily="34" charset="-120"/>
                <a:ea typeface="Microsoft JhengHei UI" panose="020B0604030504040204" pitchFamily="34" charset="-120"/>
              </a:rPr>
              <a:t>Decimal </a:t>
            </a:r>
            <a:r>
              <a:rPr lang="zh-TW" altLang="en-US" sz="1400" dirty="0">
                <a:solidFill>
                  <a:schemeClr val="accent5"/>
                </a:solidFill>
                <a:latin typeface="Microsoft JhengHei UI" panose="020B0604030504040204" pitchFamily="34" charset="-120"/>
                <a:ea typeface="Microsoft JhengHei UI" panose="020B0604030504040204" pitchFamily="34" charset="-120"/>
              </a:rPr>
              <a:t>類別</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這是專以 </a:t>
            </a:r>
            <a:r>
              <a:rPr lang="en-US" altLang="zh-TW" sz="1400" dirty="0">
                <a:latin typeface="Microsoft JhengHei UI" panose="020B0604030504040204" pitchFamily="34" charset="-120"/>
                <a:ea typeface="Microsoft JhengHei UI" panose="020B0604030504040204" pitchFamily="34" charset="-120"/>
              </a:rPr>
              <a:t>10 </a:t>
            </a:r>
            <a:r>
              <a:rPr lang="zh-TW" altLang="en-US" sz="1400" dirty="0">
                <a:latin typeface="Microsoft JhengHei UI" panose="020B0604030504040204" pitchFamily="34" charset="-120"/>
                <a:ea typeface="Microsoft JhengHei UI" panose="020B0604030504040204" pitchFamily="34" charset="-120"/>
              </a:rPr>
              <a:t>進位觀點設計的數值類別</a:t>
            </a:r>
            <a:endParaRPr lang="en-US" altLang="zh-TW" sz="1400" dirty="0">
              <a:latin typeface="Microsoft JhengHei UI" panose="020B0604030504040204" pitchFamily="34" charset="-120"/>
              <a:ea typeface="Microsoft JhengHei UI" panose="020B0604030504040204" pitchFamily="34" charset="-120"/>
            </a:endParaRPr>
          </a:p>
          <a:p>
            <a:pPr marL="285750" indent="-285750">
              <a:spcBef>
                <a:spcPts val="600"/>
              </a:spcBef>
              <a:buFont typeface="Wingdings" pitchFamily="2" charset="2"/>
              <a:buChar char="l"/>
            </a:pPr>
            <a:r>
              <a:rPr lang="zh-TW" altLang="en-US" sz="1400" dirty="0">
                <a:latin typeface="Microsoft JhengHei UI" panose="020B0604030504040204" pitchFamily="34" charset="-120"/>
                <a:ea typeface="Microsoft JhengHei UI" panose="020B0604030504040204" pitchFamily="34" charset="-120"/>
              </a:rPr>
              <a:t>不要使用浮點數進行相等比較</a:t>
            </a:r>
            <a:r>
              <a:rPr lang="en-US" altLang="zh-TW" sz="1400" dirty="0">
                <a:latin typeface="Microsoft JhengHei UI" panose="020B0604030504040204" pitchFamily="34" charset="-120"/>
                <a:ea typeface="Microsoft JhengHei UI" panose="020B0604030504040204" pitchFamily="34" charset="-120"/>
              </a:rPr>
              <a:t>: 0.1 + 0.2 == 0.3 (return False),</a:t>
            </a:r>
            <a:r>
              <a:rPr lang="zh-TW" altLang="en-US" sz="1400" dirty="0">
                <a:latin typeface="Microsoft JhengHei UI" panose="020B0604030504040204" pitchFamily="34" charset="-120"/>
                <a:ea typeface="Microsoft JhengHei UI" panose="020B0604030504040204" pitchFamily="34" charset="-120"/>
              </a:rPr>
              <a:t> 可以改用 </a:t>
            </a:r>
            <a:r>
              <a:rPr lang="en-US" altLang="zh-TW" sz="1400" dirty="0" err="1">
                <a:latin typeface="Microsoft JhengHei UI" panose="020B0604030504040204" pitchFamily="34" charset="-120"/>
                <a:ea typeface="Microsoft JhengHei UI" panose="020B0604030504040204" pitchFamily="34" charset="-120"/>
              </a:rPr>
              <a:t>math.isclose</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函數進行相等比較</a:t>
            </a:r>
            <a:endParaRPr lang="en-US" altLang="zh-TW" sz="1400" dirty="0">
              <a:latin typeface="Microsoft JhengHei UI" panose="020B0604030504040204" pitchFamily="34" charset="-120"/>
              <a:ea typeface="Microsoft JhengHei UI" panose="020B0604030504040204" pitchFamily="34" charset="-120"/>
            </a:endParaRPr>
          </a:p>
          <a:p>
            <a:pPr marL="285750" indent="-285750">
              <a:spcBef>
                <a:spcPts val="600"/>
              </a:spcBef>
              <a:buFont typeface="Wingdings" pitchFamily="2" charset="2"/>
              <a:buChar char="l"/>
            </a:pPr>
            <a:r>
              <a:rPr lang="zh-TW" altLang="en-US" sz="1400" dirty="0">
                <a:latin typeface="Microsoft JhengHei UI" panose="020B0604030504040204" pitchFamily="34" charset="-120"/>
                <a:ea typeface="Microsoft JhengHei UI" panose="020B0604030504040204" pitchFamily="34" charset="-120"/>
              </a:rPr>
              <a:t>不要將浮點數轉換為整數</a:t>
            </a:r>
            <a:r>
              <a:rPr lang="en-US" altLang="zh-TW" sz="1400" dirty="0">
                <a:latin typeface="Microsoft JhengHei UI" panose="020B0604030504040204" pitchFamily="34" charset="-120"/>
                <a:ea typeface="Microsoft JhengHei UI" panose="020B0604030504040204" pitchFamily="34" charset="-120"/>
              </a:rPr>
              <a:t>:</a:t>
            </a:r>
            <a:r>
              <a:rPr lang="zh-TW" altLang="en-US" sz="1400" dirty="0">
                <a:latin typeface="Microsoft JhengHei UI" panose="020B0604030504040204" pitchFamily="34" charset="-120"/>
                <a:ea typeface="Microsoft JhengHei UI" panose="020B0604030504040204" pitchFamily="34" charset="-120"/>
              </a:rPr>
              <a:t>當你將一個浮點數轉換為整數時，可能會出現意外的結果。如果浮點數的值大於最大整數，則轉換後的整數將會是錯誤的</a:t>
            </a:r>
            <a:r>
              <a:rPr lang="en-US" altLang="zh-TW" sz="1400" dirty="0">
                <a:latin typeface="Microsoft JhengHei UI" panose="020B0604030504040204" pitchFamily="34" charset="-120"/>
                <a:ea typeface="Microsoft JhengHei UI" panose="020B0604030504040204" pitchFamily="34" charset="-120"/>
              </a:rPr>
              <a:t>,</a:t>
            </a:r>
            <a:r>
              <a:rPr lang="zh-TW" altLang="en-US" sz="1400" dirty="0">
                <a:latin typeface="Microsoft JhengHei UI" panose="020B0604030504040204" pitchFamily="34" charset="-120"/>
                <a:ea typeface="Microsoft JhengHei UI" panose="020B0604030504040204" pitchFamily="34" charset="-120"/>
              </a:rPr>
              <a:t>為了避免這種情況，你可以使用 </a:t>
            </a:r>
            <a:r>
              <a:rPr lang="en-US" altLang="zh-TW" sz="1400" dirty="0" err="1">
                <a:latin typeface="Microsoft JhengHei UI" panose="020B0604030504040204" pitchFamily="34" charset="-120"/>
                <a:ea typeface="Microsoft JhengHei UI" panose="020B0604030504040204" pitchFamily="34" charset="-120"/>
              </a:rPr>
              <a:t>math.floor</a:t>
            </a:r>
            <a:r>
              <a:rPr lang="en-US" altLang="zh-TW" sz="1400" dirty="0">
                <a:latin typeface="Microsoft JhengHei UI" panose="020B0604030504040204" pitchFamily="34" charset="-120"/>
                <a:ea typeface="Microsoft JhengHei UI" panose="020B0604030504040204" pitchFamily="34" charset="-120"/>
              </a:rPr>
              <a:t>() </a:t>
            </a:r>
            <a:r>
              <a:rPr lang="zh-TW" altLang="en-US" sz="1400" dirty="0">
                <a:latin typeface="Microsoft JhengHei UI" panose="020B0604030504040204" pitchFamily="34" charset="-120"/>
                <a:ea typeface="Microsoft JhengHei UI" panose="020B0604030504040204" pitchFamily="34" charset="-120"/>
              </a:rPr>
              <a:t>或 </a:t>
            </a:r>
            <a:r>
              <a:rPr lang="en-US" altLang="zh-TW" sz="1400" dirty="0" err="1">
                <a:latin typeface="Microsoft JhengHei UI" panose="020B0604030504040204" pitchFamily="34" charset="-120"/>
                <a:ea typeface="Microsoft JhengHei UI" panose="020B0604030504040204" pitchFamily="34" charset="-120"/>
              </a:rPr>
              <a:t>math.ceil</a:t>
            </a:r>
            <a:r>
              <a:rPr lang="en-US" altLang="zh-TW" sz="1400" dirty="0">
                <a:latin typeface="Microsoft JhengHei UI" panose="020B0604030504040204" pitchFamily="34" charset="-120"/>
                <a:ea typeface="Microsoft JhengHei UI" panose="020B0604030504040204" pitchFamily="34" charset="-120"/>
              </a:rPr>
              <a:t>() </a:t>
            </a:r>
            <a:r>
              <a:rPr lang="zh-TW" altLang="en-US" sz="1400">
                <a:latin typeface="Microsoft JhengHei UI" panose="020B0604030504040204" pitchFamily="34" charset="-120"/>
                <a:ea typeface="Microsoft JhengHei UI" panose="020B0604030504040204" pitchFamily="34" charset="-120"/>
              </a:rPr>
              <a:t>函數將浮點數轉換為最接近的整數</a:t>
            </a:r>
            <a:endParaRPr lang="en-US" altLang="zh-TW" sz="1400" dirty="0">
              <a:latin typeface="Microsoft JhengHei UI" panose="020B0604030504040204" pitchFamily="34" charset="-120"/>
              <a:ea typeface="Microsoft JhengHei UI" panose="020B0604030504040204" pitchFamily="34" charset="-120"/>
            </a:endParaRPr>
          </a:p>
        </p:txBody>
      </p:sp>
      <p:pic>
        <p:nvPicPr>
          <p:cNvPr id="9" name="圖片 8">
            <a:extLst>
              <a:ext uri="{FF2B5EF4-FFF2-40B4-BE49-F238E27FC236}">
                <a16:creationId xmlns:a16="http://schemas.microsoft.com/office/drawing/2014/main" id="{A16BD432-4A58-D442-05C6-04634260161B}"/>
              </a:ext>
            </a:extLst>
          </p:cNvPr>
          <p:cNvPicPr>
            <a:picLocks noChangeAspect="1"/>
          </p:cNvPicPr>
          <p:nvPr/>
        </p:nvPicPr>
        <p:blipFill>
          <a:blip r:embed="rId4"/>
          <a:stretch>
            <a:fillRect/>
          </a:stretch>
        </p:blipFill>
        <p:spPr>
          <a:xfrm>
            <a:off x="2914812" y="4104245"/>
            <a:ext cx="2142864" cy="1800811"/>
          </a:xfrm>
          <a:prstGeom prst="rect">
            <a:avLst/>
          </a:prstGeom>
        </p:spPr>
      </p:pic>
      <p:grpSp>
        <p:nvGrpSpPr>
          <p:cNvPr id="8" name="群組 7">
            <a:extLst>
              <a:ext uri="{FF2B5EF4-FFF2-40B4-BE49-F238E27FC236}">
                <a16:creationId xmlns:a16="http://schemas.microsoft.com/office/drawing/2014/main" id="{58476800-2238-4B3B-6B9C-9E9042E9FBF9}"/>
              </a:ext>
            </a:extLst>
          </p:cNvPr>
          <p:cNvGrpSpPr/>
          <p:nvPr/>
        </p:nvGrpSpPr>
        <p:grpSpPr>
          <a:xfrm>
            <a:off x="5306637" y="4104244"/>
            <a:ext cx="3970551" cy="1800811"/>
            <a:chOff x="4936788" y="3041649"/>
            <a:chExt cx="3970551" cy="1800811"/>
          </a:xfrm>
        </p:grpSpPr>
        <p:pic>
          <p:nvPicPr>
            <p:cNvPr id="5" name="圖片 4">
              <a:extLst>
                <a:ext uri="{FF2B5EF4-FFF2-40B4-BE49-F238E27FC236}">
                  <a16:creationId xmlns:a16="http://schemas.microsoft.com/office/drawing/2014/main" id="{63DC0CB6-EA7A-3D56-7377-690D0BB2303B}"/>
                </a:ext>
              </a:extLst>
            </p:cNvPr>
            <p:cNvPicPr>
              <a:picLocks noChangeAspect="1"/>
            </p:cNvPicPr>
            <p:nvPr/>
          </p:nvPicPr>
          <p:blipFill>
            <a:blip r:embed="rId5"/>
            <a:stretch>
              <a:fillRect/>
            </a:stretch>
          </p:blipFill>
          <p:spPr>
            <a:xfrm>
              <a:off x="4936788" y="3041649"/>
              <a:ext cx="1827689" cy="1800811"/>
            </a:xfrm>
            <a:prstGeom prst="rect">
              <a:avLst/>
            </a:prstGeom>
          </p:spPr>
        </p:pic>
        <p:sp>
          <p:nvSpPr>
            <p:cNvPr id="7" name="圓角矩形圖說文字 6">
              <a:extLst>
                <a:ext uri="{FF2B5EF4-FFF2-40B4-BE49-F238E27FC236}">
                  <a16:creationId xmlns:a16="http://schemas.microsoft.com/office/drawing/2014/main" id="{88ADCDBB-4A39-31C4-2D2B-2351E1059348}"/>
                </a:ext>
              </a:extLst>
            </p:cNvPr>
            <p:cNvSpPr/>
            <p:nvPr/>
          </p:nvSpPr>
          <p:spPr>
            <a:xfrm>
              <a:off x="6799497" y="3430931"/>
              <a:ext cx="2107842" cy="785808"/>
            </a:xfrm>
            <a:prstGeom prst="wedgeRoundRectCallout">
              <a:avLst>
                <a:gd name="adj1" fmla="val -53909"/>
                <a:gd name="adj2" fmla="val -9725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Microsoft JhengHei UI" panose="020B0604030504040204" pitchFamily="34" charset="-120"/>
                  <a:ea typeface="Microsoft JhengHei UI" panose="020B0604030504040204" pitchFamily="34" charset="-120"/>
                </a:rPr>
                <a:t>round() 是取最接近的數值, 當往前與往後的數值等距時, 會取偶數</a:t>
              </a:r>
              <a:endParaRPr lang="en-US" altLang="zh-TW" sz="1200" dirty="0">
                <a:latin typeface="Microsoft JhengHei UI" panose="020B0604030504040204" pitchFamily="34" charset="-120"/>
                <a:ea typeface="Microsoft JhengHei UI" panose="020B0604030504040204" pitchFamily="34" charset="-120"/>
              </a:endParaRPr>
            </a:p>
          </p:txBody>
        </p:sp>
      </p:grpSp>
      <p:pic>
        <p:nvPicPr>
          <p:cNvPr id="3" name="圖片 2">
            <a:extLst>
              <a:ext uri="{FF2B5EF4-FFF2-40B4-BE49-F238E27FC236}">
                <a16:creationId xmlns:a16="http://schemas.microsoft.com/office/drawing/2014/main" id="{9E05C365-15B8-5304-5795-8CAD10DAA443}"/>
              </a:ext>
            </a:extLst>
          </p:cNvPr>
          <p:cNvPicPr>
            <a:picLocks noChangeAspect="1"/>
          </p:cNvPicPr>
          <p:nvPr/>
        </p:nvPicPr>
        <p:blipFill>
          <a:blip r:embed="rId6"/>
          <a:stretch>
            <a:fillRect/>
          </a:stretch>
        </p:blipFill>
        <p:spPr>
          <a:xfrm>
            <a:off x="450867" y="6086293"/>
            <a:ext cx="7772400" cy="655796"/>
          </a:xfrm>
          <a:prstGeom prst="rect">
            <a:avLst/>
          </a:prstGeom>
        </p:spPr>
      </p:pic>
    </p:spTree>
    <p:extLst>
      <p:ext uri="{BB962C8B-B14F-4D97-AF65-F5344CB8AC3E}">
        <p14:creationId xmlns:p14="http://schemas.microsoft.com/office/powerpoint/2010/main" val="275873759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課程介紹" id="{CCE60D5E-F36C-694B-A09C-93069535DBA1}" vid="{A942D4C0-ED02-7340-B55E-AF7FA01CCB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職訓局上課講義</Template>
  <TotalTime>26831</TotalTime>
  <Words>322</Words>
  <Application>Microsoft Macintosh PowerPoint</Application>
  <PresentationFormat>寬螢幕</PresentationFormat>
  <Paragraphs>9</Paragraphs>
  <Slides>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Microsoft JhengHei UI</vt:lpstr>
      <vt:lpstr>Arial</vt:lpstr>
      <vt:lpstr>Calibri</vt:lpstr>
      <vt:lpstr>Wingdings</vt:lpstr>
      <vt:lpstr>WelcomeDoc</vt:lpstr>
      <vt:lpstr>浮點數潛在的誤差</vt:lpstr>
      <vt:lpstr>浮點數潛在的誤差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科學計算入門</dc:title>
  <dc:creator>Jacky Lin</dc:creator>
  <cp:lastModifiedBy>Jacky Lin</cp:lastModifiedBy>
  <cp:revision>46</cp:revision>
  <dcterms:created xsi:type="dcterms:W3CDTF">2023-10-05T14:19:30Z</dcterms:created>
  <dcterms:modified xsi:type="dcterms:W3CDTF">2024-03-14T11:36:29Z</dcterms:modified>
</cp:coreProperties>
</file>