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313" r:id="rId3"/>
    <p:sldId id="314" r:id="rId4"/>
    <p:sldId id="315" r:id="rId5"/>
    <p:sldId id="322" r:id="rId6"/>
    <p:sldId id="316" r:id="rId7"/>
    <p:sldId id="317" r:id="rId8"/>
    <p:sldId id="318" r:id="rId9"/>
    <p:sldId id="323" r:id="rId10"/>
    <p:sldId id="321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3"/>
    <p:restoredTop sz="92261"/>
  </p:normalViewPr>
  <p:slideViewPr>
    <p:cSldViewPr snapToGrid="0">
      <p:cViewPr varScale="1">
        <p:scale>
          <a:sx n="72" d="100"/>
          <a:sy n="72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84EC-3C28-4E4F-8FA0-6CB814D85BEC}" type="datetimeFigureOut">
              <a:rPr lang="en-TW" smtClean="0"/>
              <a:t>9/8/24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1FA6-9E93-6447-9CF2-2909A00E3E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05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6090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F717FB1C-CB30-CB66-E6DB-2CD6FF5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6120011"/>
            <a:ext cx="2788416" cy="69710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20C78F-9CDC-E1CD-9700-033D7E3D1094}"/>
              </a:ext>
            </a:extLst>
          </p:cNvPr>
          <p:cNvSpPr txBox="1"/>
          <p:nvPr/>
        </p:nvSpPr>
        <p:spPr>
          <a:xfrm>
            <a:off x="10608510" y="6576043"/>
            <a:ext cx="149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1200" b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講師：林志偉</a:t>
            </a:r>
          </a:p>
        </p:txBody>
      </p:sp>
    </p:spTree>
    <p:extLst>
      <p:ext uri="{BB962C8B-B14F-4D97-AF65-F5344CB8AC3E}">
        <p14:creationId xmlns:p14="http://schemas.microsoft.com/office/powerpoint/2010/main" val="385763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70" y="135464"/>
            <a:ext cx="12180230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31801" y="1800225"/>
            <a:ext cx="10749367" cy="4351338"/>
          </a:xfrm>
        </p:spPr>
        <p:txBody>
          <a:bodyPr lIns="72000" tIns="72000" rIns="0" bIns="0" rtlCol="0"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33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8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7150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E4C-C9F6-ECD6-123F-BC639F0330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32100"/>
            <a:ext cx="9144000" cy="1193800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09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72000" tIns="72000" rIns="91440" bIns="45720" rtlCol="0">
            <a:normAutofit/>
          </a:bodyPr>
          <a:lstStyle/>
          <a:p>
            <a:pPr lvl="0" rtl="0"/>
            <a:r>
              <a:rPr lang="zh-tw" dirty="0"/>
              <a:t>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8698E-0366-E8AF-4F2D-521B4E2C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368" y="6464231"/>
            <a:ext cx="581417" cy="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aw.githubusercontent.com/fivethirtyeight/data/master/nba-elo/nbaallelo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8ED4-B4E6-7A63-C0F5-6EA338A5D6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64766" y="2860131"/>
            <a:ext cx="9764712" cy="1458912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 err="1">
                <a:solidFill>
                  <a:srgbClr val="FFFFFF"/>
                </a:solidFill>
              </a:rPr>
              <a:t>資料分析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3211B14-9C5D-42E1-44AA-38947CE27C84}"/>
              </a:ext>
            </a:extLst>
          </p:cNvPr>
          <p:cNvSpPr txBox="1"/>
          <p:nvPr/>
        </p:nvSpPr>
        <p:spPr>
          <a:xfrm>
            <a:off x="1764766" y="4835517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Analysis Process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FF3EC4-3EA4-8A55-33BD-81D082425FDC}"/>
              </a:ext>
            </a:extLst>
          </p:cNvPr>
          <p:cNvSpPr txBox="1"/>
          <p:nvPr/>
        </p:nvSpPr>
        <p:spPr>
          <a:xfrm>
            <a:off x="13648" y="6543260"/>
            <a:ext cx="6100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https://www.sightingdata.com/post/how-to-do-eda/</a:t>
            </a:r>
          </a:p>
        </p:txBody>
      </p:sp>
    </p:spTree>
    <p:extLst>
      <p:ext uri="{BB962C8B-B14F-4D97-AF65-F5344CB8AC3E}">
        <p14:creationId xmlns:p14="http://schemas.microsoft.com/office/powerpoint/2010/main" val="200457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Appendix - NBA</a:t>
            </a:r>
            <a:r>
              <a:rPr kumimoji="1" lang="zh-TW" altLang="en-US" dirty="0"/>
              <a:t>資料集內欄位名稱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2E44E0-4387-6773-1C32-CEAA034085CA}"/>
              </a:ext>
            </a:extLst>
          </p:cNvPr>
          <p:cNvSpPr txBox="1"/>
          <p:nvPr/>
        </p:nvSpPr>
        <p:spPr>
          <a:xfrm>
            <a:off x="397042" y="1492710"/>
            <a:ext cx="3324726" cy="315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index: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系統創建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gameorder: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場次順序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game_id: 每場比賽的唯一識別碼。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date_game: 比賽的日期。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year_id: 比賽的年份。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team_id: 進行比賽的隊伍ID。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team_name: 隊伍的名稱。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team_abbr: 隊伍名稱的縮寫。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team_elo_i: 比賽前隊伍的Elo評分。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team_elo_n: 比賽後隊伍的Elo評分。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team_elo_i_rank: 比賽前隊伍的Elo評分排名。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team_elo_n_rank: 比賽後隊伍的Elo評分排名。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D44D18-0B41-77BE-CDBA-8FCD421A8170}"/>
              </a:ext>
            </a:extLst>
          </p:cNvPr>
          <p:cNvSpPr txBox="1"/>
          <p:nvPr/>
        </p:nvSpPr>
        <p:spPr>
          <a:xfrm>
            <a:off x="3834062" y="1492710"/>
            <a:ext cx="4387515" cy="315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opp_id: 對手的ID。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opp_name: 對手的名稱。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opp_abbr: 對手名稱的縮寫。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opp_elo_i: 比賽前對手的Elo評分。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opp_elo_n: 比賽後對手的Elo評分。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opp_elo_i_rank: 比賽前對手的Elo評分排名。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opp_elo_n_rank: 比賽後對手的Elo評分排名。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pts: 隊伍得分。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opp_pts: 對手得分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game_result: 比賽結果（W贏，L輸）。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is_playoffs: 指示比賽是否為季後賽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(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1為季後賽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0為常規賽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location: 比賽地點（H主場，A客場）。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C5C635-9264-728F-3E8C-A99BC815CAB0}"/>
              </a:ext>
            </a:extLst>
          </p:cNvPr>
          <p:cNvSpPr txBox="1"/>
          <p:nvPr/>
        </p:nvSpPr>
        <p:spPr>
          <a:xfrm>
            <a:off x="8349916" y="1492710"/>
            <a:ext cx="3569370" cy="315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neutral: 指示比賽是否在中立地點（1中立，0否）。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capacity: 比賽場地的容量。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attendance: 比賽的觀眾人數。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score_margin: 勝利或輸敗的分數差。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score_diff: 隊伍與對手的分數差。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fran_id: 加盟球隊的ID。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fran_name: 加盟球隊的名稱。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fran_abbr: 加盟球隊名稱的縮寫。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fran_elo_i: 比賽前加盟球隊的Elo評分。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fran_elo_n: 比賽後加盟球隊的Elo評分。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fran_elo_i_rank: 比賽前加盟球隊的Elo評分排名。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fran_elo_n_rank: 比賽後加盟球隊的Elo評分排名。</a:t>
            </a:r>
          </a:p>
        </p:txBody>
      </p:sp>
    </p:spTree>
    <p:extLst>
      <p:ext uri="{BB962C8B-B14F-4D97-AF65-F5344CB8AC3E}">
        <p14:creationId xmlns:p14="http://schemas.microsoft.com/office/powerpoint/2010/main" val="229019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(1) Ask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426881" y="1564177"/>
            <a:ext cx="11338237" cy="2357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數據集可以回答許多有關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的問題，包括：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分析不同隊伍的歷史表現，包括勝率、排名等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Elo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評分系統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衡量西洋棋玩家或其他雙人制競賽的相對實力評比系統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來評估每場比賽的贏家和輸家的能力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研究不同球員和教練對隊伍成績的影響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分析球員和隊伍的移動和轉會如何影響比賽結果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探索不同球場的比賽結果差異</a:t>
            </a:r>
          </a:p>
        </p:txBody>
      </p:sp>
    </p:spTree>
    <p:extLst>
      <p:ext uri="{BB962C8B-B14F-4D97-AF65-F5344CB8AC3E}">
        <p14:creationId xmlns:p14="http://schemas.microsoft.com/office/powerpoint/2010/main" val="125303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(2) Prepare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306363" y="1439670"/>
            <a:ext cx="54260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Prepare NBA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資料集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是由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FiveThirtyEight (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專注於民調分析、政治、經濟與體育的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Blog)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提供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檔名為 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nba_all_elo.csv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這個數據集包含了從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1947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年至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2015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所有比賽的數據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用本機下載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2"/>
              </a:rPr>
              <a:t>https://raw.githubusercontent.com/fivethirtyeight/data/master/nba-elo/nbaallelo.csv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then, move the 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cvs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file to Google drive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或用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CoLab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直接下載至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Google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雲端硬碟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9833E0-26A6-F70C-BD22-7D0FA5E62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78" y="4270962"/>
            <a:ext cx="5639093" cy="23915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AFD863C-B686-918D-A84F-0F9AFD19C32F}"/>
              </a:ext>
            </a:extLst>
          </p:cNvPr>
          <p:cNvSpPr txBox="1"/>
          <p:nvPr/>
        </p:nvSpPr>
        <p:spPr>
          <a:xfrm>
            <a:off x="6415550" y="1498846"/>
            <a:ext cx="5470087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requests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from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pathlib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import Path</a:t>
            </a:r>
          </a:p>
          <a:p>
            <a:endParaRPr kumimoji="1"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downloadurl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"https://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raw.githubusercontent.com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fivethirtyeight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/data/\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master/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nba-elo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nbaallelo.csv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</a:t>
            </a:r>
          </a:p>
          <a:p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target_csv_path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Path.cwd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'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nba_all_elo.csv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</a:t>
            </a:r>
          </a:p>
          <a:p>
            <a:endParaRPr kumimoji="1"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response =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requests.get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downloadurl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response.status_code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==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requests.codes.ok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with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target_csv_path.open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(mode='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wb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') as file: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file.write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response.content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print("Download ready.")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else: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print("Can NOT download.")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244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(3) Process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觀察數據集的組成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400319" y="1694544"/>
            <a:ext cx="622039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Process NBA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資料集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了解資料集結構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098550" lvl="2" indent="-184150"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type(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 /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len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 /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nba.shape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 marL="1098550" lvl="2" indent="-184150">
              <a:buFont typeface="Arial" panose="020B0604020202020204" pitchFamily="34" charset="0"/>
              <a:buChar char="•"/>
            </a:pP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nba.head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nba.head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(10) /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nba.tail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nba.tail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(10)</a:t>
            </a:r>
          </a:p>
          <a:p>
            <a:pPr marL="1098550" lvl="2" indent="-184150">
              <a:buFont typeface="Arial" panose="020B0604020202020204" pitchFamily="34" charset="0"/>
              <a:buChar char="•"/>
            </a:pP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pd.set_option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("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display.max.columns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", None)</a:t>
            </a:r>
          </a:p>
          <a:p>
            <a:pPr marL="1098550" lvl="2" indent="-184150">
              <a:buFont typeface="Arial" panose="020B0604020202020204" pitchFamily="34" charset="0"/>
              <a:buChar char="•"/>
            </a:pP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pd.set_option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("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display.precision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", 2)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基本統計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(basic statistics)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來觀察數據分佈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119188" lvl="2" indent="-204788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nba.info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1119188" lvl="2" indent="-204788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nba.describe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# basic statistics for all int, float columns</a:t>
            </a:r>
          </a:p>
          <a:p>
            <a:pPr marL="1119188" lvl="2" indent="-204788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nba.describe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(include=object) #basic statistics for all object columns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8555888-6FCE-D5D0-F627-50327D1D3ADF}"/>
              </a:ext>
            </a:extLst>
          </p:cNvPr>
          <p:cNvGrpSpPr/>
          <p:nvPr/>
        </p:nvGrpSpPr>
        <p:grpSpPr>
          <a:xfrm>
            <a:off x="6940952" y="1926782"/>
            <a:ext cx="4724400" cy="1346200"/>
            <a:chOff x="6096000" y="3848180"/>
            <a:chExt cx="4724400" cy="13462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A866090-854A-7F4D-759E-9243498BE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848180"/>
              <a:ext cx="4724400" cy="13462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3B43D8-0956-2E52-3354-C5B5ED05A41A}"/>
                </a:ext>
              </a:extLst>
            </p:cNvPr>
            <p:cNvSpPr/>
            <p:nvPr/>
          </p:nvSpPr>
          <p:spPr>
            <a:xfrm>
              <a:off x="8244068" y="4259484"/>
              <a:ext cx="818909" cy="19676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01496A2-CF80-45DB-50E9-BE42F9480FBF}"/>
                </a:ext>
              </a:extLst>
            </p:cNvPr>
            <p:cNvSpPr/>
            <p:nvPr/>
          </p:nvSpPr>
          <p:spPr>
            <a:xfrm>
              <a:off x="8257570" y="4608658"/>
              <a:ext cx="818909" cy="19676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233A10-2A88-783C-4B77-9E092F1B237A}"/>
              </a:ext>
            </a:extLst>
          </p:cNvPr>
          <p:cNvSpPr txBox="1"/>
          <p:nvPr/>
        </p:nvSpPr>
        <p:spPr>
          <a:xfrm>
            <a:off x="6883077" y="1615325"/>
            <a:ext cx="1571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待回答問題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A26DF8-0ED1-3141-89B0-CA8B52825D51}"/>
              </a:ext>
            </a:extLst>
          </p:cNvPr>
          <p:cNvSpPr txBox="1"/>
          <p:nvPr/>
        </p:nvSpPr>
        <p:spPr>
          <a:xfrm>
            <a:off x="6620718" y="3446519"/>
            <a:ext cx="550101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nba["team_id"].value_counts()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["fran_id"].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value_counts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nba.loc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["fran_id"] == "Lakers", "team_id"].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value_counts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date_played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"]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pd.to_datetime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["date_game"])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nba.loc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["team_id"] == "MNL", "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date_played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"].min()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nba.loc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["team_id"] == "MNL", "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date_played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"].max()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nba.loc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["team_id"] == "MNL", "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date_played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"].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agg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(["min", "max"])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60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NBA</a:t>
            </a:r>
            <a:r>
              <a:rPr kumimoji="1" lang="zh-TW" altLang="en-US" dirty="0"/>
              <a:t>資料集內欄位名稱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106DA9-821B-6278-24AE-8A479A16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51896"/>
              </p:ext>
            </p:extLst>
          </p:nvPr>
        </p:nvGraphicFramePr>
        <p:xfrm>
          <a:off x="159995" y="1399388"/>
          <a:ext cx="6588045" cy="5395728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4093259917"/>
                    </a:ext>
                  </a:extLst>
                </a:gridCol>
                <a:gridCol w="1263782">
                  <a:extLst>
                    <a:ext uri="{9D8B030D-6E8A-4147-A177-3AD203B41FA5}">
                      <a16:colId xmlns:a16="http://schemas.microsoft.com/office/drawing/2014/main" val="3180642348"/>
                    </a:ext>
                  </a:extLst>
                </a:gridCol>
                <a:gridCol w="5000263">
                  <a:extLst>
                    <a:ext uri="{9D8B030D-6E8A-4147-A177-3AD203B41FA5}">
                      <a16:colId xmlns:a16="http://schemas.microsoft.com/office/drawing/2014/main" val="1794725911"/>
                    </a:ext>
                  </a:extLst>
                </a:gridCol>
              </a:tblGrid>
              <a:tr h="30240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#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欄位名稱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欄位描述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2769192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index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i="0" u="none" strike="noStrike" dirty="0" err="1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系統橫列索引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8143732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gameorder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NBA</a:t>
                      </a: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歷史上的比賽順序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683752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game_id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每場比賽的唯一識別碼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6891153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lg_id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比賽在哪個聯賽中進行</a:t>
                      </a:r>
                      <a:endParaRPr lang="en-US" sz="1100" b="0" u="none" strike="noStrike" kern="1200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4090911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_iscopy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if this game_id has already </a:t>
                      </a:r>
                      <a:r>
                        <a:rPr lang="en-US" sz="1100" b="0" u="none" strike="noStrike" dirty="0" err="1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occured</a:t>
                      </a:r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for the opposing team in the same matchup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0795472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5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year_id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賽季</a:t>
                      </a:r>
                      <a:r>
                        <a:rPr lang="en-US" altLang="zh-TW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ID</a:t>
                      </a:r>
                      <a:r>
                        <a:rPr lang="zh-TW" alt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，根據賽季結束的年份命名</a:t>
                      </a:r>
                      <a:endParaRPr lang="en-US" sz="1100" b="0" u="none" strike="noStrike" kern="1200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12974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date_game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Game date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1088604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7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is_playoffs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比賽是否為季後賽 </a:t>
                      </a:r>
                      <a:r>
                        <a:rPr lang="en-US" altLang="zh-TW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(1</a:t>
                      </a: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為季後賽</a:t>
                      </a:r>
                      <a:r>
                        <a:rPr lang="en-US" altLang="zh-TW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0</a:t>
                      </a: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為常規賽</a:t>
                      </a:r>
                      <a:r>
                        <a:rPr lang="en-US" altLang="zh-TW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)</a:t>
                      </a: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605934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team_id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球隊名稱的三個字母代碼</a:t>
                      </a:r>
                      <a:endParaRPr lang="en-US" sz="1100" b="0" u="none" strike="noStrike" kern="1200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5364356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fran_id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特許經營</a:t>
                      </a:r>
                      <a:r>
                        <a:rPr lang="en-US" altLang="zh-TW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ID</a:t>
                      </a:r>
                      <a:endParaRPr lang="en-US" sz="1100" b="0" u="none" strike="noStrike" kern="1200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5790824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10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pts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得分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9604680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11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elo_i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比賽前隊伍的</a:t>
                      </a:r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Elo</a:t>
                      </a: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評分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4514273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12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elo_n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比賽後隊伍的</a:t>
                      </a:r>
                      <a:r>
                        <a:rPr lang="en-US" altLang="zh-TW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Elo</a:t>
                      </a: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評分</a:t>
                      </a:r>
                      <a:endParaRPr lang="en-US" altLang="zh-TW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0986472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13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win_equiv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C00000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Equivalent number of wins in a 82-game season for a team of elo_n quality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5113257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14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opp_id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Team id of opponent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45540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15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opp_fran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Franchise id of opponent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3415734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16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opp_pts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Points scored by opponent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0097435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17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opp_elo_i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Opponent elo entering the game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538656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18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opp_elo_n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Opponent elo following the game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56162405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19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game_location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Home (H), away (A), or neutral (N)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6329707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20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game_result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Win or loss for team in the </a:t>
                      </a:r>
                      <a:r>
                        <a:rPr lang="en-US" sz="1100" b="0" u="none" strike="noStrike" dirty="0" err="1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team_id</a:t>
                      </a:r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column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9788609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21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forecast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TW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team_id </a:t>
                      </a:r>
                      <a:r>
                        <a:rPr lang="zh-TW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欄中團隊獲勝的機會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41203503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22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notes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Additional information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386514864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57E15B33-692F-9757-B227-AC826610D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61" y="3429000"/>
            <a:ext cx="5029200" cy="812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EBAF74-245B-7637-E98B-3A85ACA09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461" y="4287308"/>
            <a:ext cx="3517900" cy="8128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89A94C-F1BE-30B1-ACC4-70008E18B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461" y="5100108"/>
            <a:ext cx="1881850" cy="9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2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(4) Analysis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597089" y="1949187"/>
            <a:ext cx="11338237" cy="318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find pattern, relationship, trend and noisy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Analysis methods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敘述統計來測量樣本和對有關的內容提供簡單的總結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(summary statistics),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比如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mean, median, variance, range,..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線性回歸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資料分類和分群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決策樹分析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機器學習演算法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時間序列分析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5A578A1-D24A-4896-5C9B-C338B8A23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9" y="5071068"/>
            <a:ext cx="3238944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5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(5) Share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597089" y="1949187"/>
            <a:ext cx="11338237" cy="208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data-driven storytelling, communication with stakeholder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Communication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資料視覺化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Dashboard and charting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DA075E-0230-BECB-7087-C3E4BD5B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9" y="5071068"/>
            <a:ext cx="3238944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55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/>
              <a:t>(6) Act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597089" y="1949187"/>
            <a:ext cx="11338237" cy="500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according to analysis result to take actions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DA075E-0230-BECB-7087-C3E4BD5B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9" y="5071068"/>
            <a:ext cx="3238944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6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335F6-1629-FD46-7AB4-6345A2170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Backup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32251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職訓局上課講義.potx" id="{B97D62D1-45A4-7F49-984B-F4B3109E1773}" vid="{561C55C9-093E-0341-8163-07F7DA27B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職訓局上課講義</Template>
  <TotalTime>29177</TotalTime>
  <Words>1235</Words>
  <Application>Microsoft Macintosh PowerPoint</Application>
  <PresentationFormat>寬螢幕</PresentationFormat>
  <Paragraphs>177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 UI</vt:lpstr>
      <vt:lpstr>Arial</vt:lpstr>
      <vt:lpstr>Calibri</vt:lpstr>
      <vt:lpstr>Wingdings</vt:lpstr>
      <vt:lpstr>WelcomeDoc</vt:lpstr>
      <vt:lpstr>資料分析</vt:lpstr>
      <vt:lpstr>(1) Ask</vt:lpstr>
      <vt:lpstr>(2) Prepare</vt:lpstr>
      <vt:lpstr>(3) Process – 觀察數據集的組成</vt:lpstr>
      <vt:lpstr>NBA資料集內欄位名稱</vt:lpstr>
      <vt:lpstr>(4) Analysis</vt:lpstr>
      <vt:lpstr>(5) Share</vt:lpstr>
      <vt:lpstr>(6) Act</vt:lpstr>
      <vt:lpstr>Backup</vt:lpstr>
      <vt:lpstr>Appendix - NBA資料集內欄位名稱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科學計算入門</dc:title>
  <dc:creator>Jacky Lin</dc:creator>
  <cp:lastModifiedBy>Jacky Lin</cp:lastModifiedBy>
  <cp:revision>63</cp:revision>
  <dcterms:created xsi:type="dcterms:W3CDTF">2023-10-05T14:19:30Z</dcterms:created>
  <dcterms:modified xsi:type="dcterms:W3CDTF">2024-09-08T14:49:41Z</dcterms:modified>
</cp:coreProperties>
</file>