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4" r:id="rId1"/>
  </p:sldMasterIdLst>
  <p:notesMasterIdLst>
    <p:notesMasterId r:id="rId15"/>
  </p:notesMasterIdLst>
  <p:sldIdLst>
    <p:sldId id="256" r:id="rId2"/>
    <p:sldId id="312" r:id="rId3"/>
    <p:sldId id="289" r:id="rId4"/>
    <p:sldId id="313" r:id="rId5"/>
    <p:sldId id="314" r:id="rId6"/>
    <p:sldId id="315" r:id="rId7"/>
    <p:sldId id="322" r:id="rId8"/>
    <p:sldId id="316" r:id="rId9"/>
    <p:sldId id="317" r:id="rId10"/>
    <p:sldId id="318" r:id="rId11"/>
    <p:sldId id="323" r:id="rId12"/>
    <p:sldId id="324" r:id="rId13"/>
    <p:sldId id="321" r:id="rId14"/>
  </p:sldIdLst>
  <p:sldSz cx="12192000" cy="6858000"/>
  <p:notesSz cx="6858000" cy="9144000"/>
  <p:defaultTextStyle>
    <a:defPPr rtl="0"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5758FB7-9AC5-4552-8A53-C91805E547FA}" styleName="佈景主題樣式 1 - 輔色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佈景主題樣式 1 - 輔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775DCB02-9BB8-47FD-8907-85C794F793BA}" styleName="佈景主題樣式 1 - 輔色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8"/>
    <p:restoredTop sz="92261"/>
  </p:normalViewPr>
  <p:slideViewPr>
    <p:cSldViewPr snapToGrid="0">
      <p:cViewPr varScale="1">
        <p:scale>
          <a:sx n="72" d="100"/>
          <a:sy n="72" d="100"/>
        </p:scale>
        <p:origin x="9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TW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FE84EC-3C28-4E4F-8FA0-6CB814D85BEC}" type="datetimeFigureOut">
              <a:rPr lang="en-TW" smtClean="0"/>
              <a:t>9/7/24</a:t>
            </a:fld>
            <a:endParaRPr lang="en-TW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TW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151FA6-9E93-6447-9CF2-2909A00E3EF6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4205153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151FA6-9E93-6447-9CF2-2909A00E3EF6}" type="slidenum">
              <a:rPr lang="en-TW" smtClean="0"/>
              <a:t>7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0609028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sz="1800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pic>
        <p:nvPicPr>
          <p:cNvPr id="3" name="圖片 2" descr="一張含有 文字, 字型, 圖形, 標誌 的圖片&#10;&#10;自動產生的描述">
            <a:extLst>
              <a:ext uri="{FF2B5EF4-FFF2-40B4-BE49-F238E27FC236}">
                <a16:creationId xmlns:a16="http://schemas.microsoft.com/office/drawing/2014/main" id="{F717FB1C-CB30-CB66-E6DB-2CD6FF5BAE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9364" y="6120011"/>
            <a:ext cx="2788416" cy="697104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C920C78F-9CDC-E1CD-9700-033D7E3D1094}"/>
              </a:ext>
            </a:extLst>
          </p:cNvPr>
          <p:cNvSpPr txBox="1"/>
          <p:nvPr/>
        </p:nvSpPr>
        <p:spPr>
          <a:xfrm>
            <a:off x="10608510" y="6576043"/>
            <a:ext cx="1498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zh-TW" altLang="en-US" sz="1200" b="0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講師：林志偉</a:t>
            </a:r>
          </a:p>
        </p:txBody>
      </p:sp>
    </p:spTree>
    <p:extLst>
      <p:ext uri="{BB962C8B-B14F-4D97-AF65-F5344CB8AC3E}">
        <p14:creationId xmlns:p14="http://schemas.microsoft.com/office/powerpoint/2010/main" val="3857633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sz="1800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770" y="135464"/>
            <a:ext cx="12180230" cy="1208868"/>
          </a:xfrm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431801" y="1800225"/>
            <a:ext cx="10749367" cy="4351338"/>
          </a:xfrm>
        </p:spPr>
        <p:txBody>
          <a:bodyPr lIns="72000" tIns="72000" rIns="0" bIns="0" rtlCol="0">
            <a:normAutofit/>
          </a:bodyPr>
          <a:lstStyle>
            <a:lvl1pPr marL="285750" indent="-2857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l"/>
              <a:defRPr sz="18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533400" indent="-2286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  <a:tabLst/>
              <a:defRPr sz="14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787400" indent="-2286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tabLst/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11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11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</p:txBody>
      </p:sp>
    </p:spTree>
    <p:extLst>
      <p:ext uri="{BB962C8B-B14F-4D97-AF65-F5344CB8AC3E}">
        <p14:creationId xmlns:p14="http://schemas.microsoft.com/office/powerpoint/2010/main" val="2715055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81E4C-C9F6-ECD6-123F-BC639F03306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832100"/>
            <a:ext cx="9144000" cy="1193800"/>
          </a:xfrm>
        </p:spPr>
        <p:txBody>
          <a:bodyPr anchor="ctr">
            <a:normAutofit/>
          </a:bodyPr>
          <a:lstStyle>
            <a:lvl1pPr algn="l">
              <a:defRPr sz="3600" b="1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440980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預留位置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tw" dirty="0"/>
              <a:t>按一下以編輯母片標題樣式</a:t>
            </a:r>
            <a:endParaRPr 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72000" tIns="72000" rIns="91440" bIns="45720" rtlCol="0">
            <a:normAutofit/>
          </a:bodyPr>
          <a:lstStyle/>
          <a:p>
            <a:pPr lvl="0" rtl="0"/>
            <a:r>
              <a:rPr lang="zh-tw" dirty="0"/>
              <a:t>編輯母片文字樣式</a:t>
            </a:r>
          </a:p>
          <a:p>
            <a:pPr lvl="1" rtl="0"/>
            <a:r>
              <a:rPr lang="zh-tw" dirty="0"/>
              <a:t>第二層</a:t>
            </a:r>
          </a:p>
          <a:p>
            <a:pPr lvl="2" rtl="0"/>
            <a:r>
              <a:rPr lang="zh-tw" dirty="0"/>
              <a:t>第三層</a:t>
            </a:r>
          </a:p>
          <a:p>
            <a:pPr lvl="3" rtl="0"/>
            <a:r>
              <a:rPr lang="zh-tw" dirty="0"/>
              <a:t>第四層</a:t>
            </a:r>
          </a:p>
          <a:p>
            <a:pPr lvl="4" rtl="0"/>
            <a:r>
              <a:rPr lang="zh-tw" dirty="0"/>
              <a:t>第五層</a:t>
            </a:r>
            <a:endParaRPr 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A218698E-0366-E8AF-4F2D-521B4E2CB2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86368" y="6464231"/>
            <a:ext cx="581417" cy="257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906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raw.githubusercontent.com/fivethirtyeight/data/master/nba-elo/nbaallelo.csv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08ED4-B4E6-7A63-C0F5-6EA338A5D645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764766" y="2860131"/>
            <a:ext cx="9764712" cy="1458912"/>
          </a:xfrm>
        </p:spPr>
        <p:txBody>
          <a:bodyPr anchor="b">
            <a:normAutofit/>
          </a:bodyPr>
          <a:lstStyle/>
          <a:p>
            <a:pPr algn="l"/>
            <a:r>
              <a:rPr lang="en-US" sz="4800" b="1" dirty="0" err="1">
                <a:solidFill>
                  <a:srgbClr val="FFFFFF"/>
                </a:solidFill>
              </a:rPr>
              <a:t>資料分析</a:t>
            </a:r>
            <a:endParaRPr lang="en-US" sz="4800" b="1" dirty="0">
              <a:solidFill>
                <a:srgbClr val="FFFFFF"/>
              </a:solidFill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F3211B14-9C5D-42E1-44AA-38947CE27C84}"/>
              </a:ext>
            </a:extLst>
          </p:cNvPr>
          <p:cNvSpPr txBox="1"/>
          <p:nvPr/>
        </p:nvSpPr>
        <p:spPr>
          <a:xfrm>
            <a:off x="1764766" y="4835517"/>
            <a:ext cx="60987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zh-TW" sz="2400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Data Analysis Process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67FF3EC4-3EA4-8A55-33BD-81D082425FDC}"/>
              </a:ext>
            </a:extLst>
          </p:cNvPr>
          <p:cNvSpPr txBox="1"/>
          <p:nvPr/>
        </p:nvSpPr>
        <p:spPr>
          <a:xfrm>
            <a:off x="13648" y="6543260"/>
            <a:ext cx="610054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400" dirty="0">
                <a:solidFill>
                  <a:schemeClr val="bg1">
                    <a:lumMod val="6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https://www.sightingdata.com/post/how-to-do-eda/</a:t>
            </a:r>
          </a:p>
        </p:txBody>
      </p:sp>
    </p:spTree>
    <p:extLst>
      <p:ext uri="{BB962C8B-B14F-4D97-AF65-F5344CB8AC3E}">
        <p14:creationId xmlns:p14="http://schemas.microsoft.com/office/powerpoint/2010/main" val="2004573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DB08D0-1562-8F58-26B9-BBE9A5508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77" y="109184"/>
            <a:ext cx="10749367" cy="1208868"/>
          </a:xfrm>
        </p:spPr>
        <p:txBody>
          <a:bodyPr/>
          <a:lstStyle/>
          <a:p>
            <a:r>
              <a:rPr kumimoji="1" lang="en-US" altLang="zh-TW"/>
              <a:t>(6) Act</a:t>
            </a:r>
            <a:endParaRPr kumimoji="1"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A7E2E9C2-4494-ACE7-34F4-AB8DBF1BAA8B}"/>
              </a:ext>
            </a:extLst>
          </p:cNvPr>
          <p:cNvSpPr txBox="1"/>
          <p:nvPr/>
        </p:nvSpPr>
        <p:spPr>
          <a:xfrm>
            <a:off x="597089" y="1949187"/>
            <a:ext cx="11338237" cy="5002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TW" sz="2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Objective: according to analysis result to take actions</a:t>
            </a:r>
            <a:endParaRPr lang="en-US" altLang="zh-TW" sz="16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pic>
        <p:nvPicPr>
          <p:cNvPr id="3" name="Picture 6">
            <a:extLst>
              <a:ext uri="{FF2B5EF4-FFF2-40B4-BE49-F238E27FC236}">
                <a16:creationId xmlns:a16="http://schemas.microsoft.com/office/drawing/2014/main" id="{00DA075E-0230-BECB-7087-C3E4BD5BA3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3979" y="5071068"/>
            <a:ext cx="3238944" cy="1203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47625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5335F6-1629-FD46-7AB4-6345A21708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TW" dirty="0"/>
              <a:t>Backup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333225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DB08D0-1562-8F58-26B9-BBE9A5508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77" y="109184"/>
            <a:ext cx="12015397" cy="1208868"/>
          </a:xfrm>
        </p:spPr>
        <p:txBody>
          <a:bodyPr>
            <a:normAutofit/>
          </a:bodyPr>
          <a:lstStyle/>
          <a:p>
            <a:r>
              <a:rPr kumimoji="1" lang="en-US" altLang="zh-TW" sz="1600" dirty="0"/>
              <a:t>#Lab</a:t>
            </a:r>
            <a:br>
              <a:rPr kumimoji="1" lang="en-US" altLang="zh-TW" dirty="0"/>
            </a:br>
            <a:r>
              <a:rPr kumimoji="1" lang="zh-TW" altLang="en-US" sz="3200" dirty="0"/>
              <a:t>分析教室規模對於測驗分數的影響</a:t>
            </a:r>
            <a:r>
              <a:rPr kumimoji="1" lang="en-US" altLang="zh-TW" sz="3200" dirty="0"/>
              <a:t> </a:t>
            </a:r>
            <a:r>
              <a:rPr kumimoji="1" lang="en-US" altLang="zh-TW" sz="1800" dirty="0"/>
              <a:t>(</a:t>
            </a:r>
            <a:r>
              <a:rPr kumimoji="1" lang="en-US" altLang="zh-TW" sz="1600" dirty="0"/>
              <a:t>/</a:t>
            </a:r>
            <a:r>
              <a:rPr kumimoji="1" lang="en-US" altLang="zh-TW" sz="1600" dirty="0" err="1"/>
              <a:t>GoogleDrive</a:t>
            </a:r>
            <a:r>
              <a:rPr kumimoji="1" lang="en-US" altLang="zh-TW" sz="1600" dirty="0"/>
              <a:t>/</a:t>
            </a:r>
            <a:r>
              <a:rPr kumimoji="1" lang="en-US" altLang="zh-TW" sz="1600" dirty="0" err="1"/>
              <a:t>myDrive</a:t>
            </a:r>
            <a:r>
              <a:rPr kumimoji="1" lang="en-US" altLang="zh-TW" sz="1600" dirty="0"/>
              <a:t>/</a:t>
            </a:r>
            <a:r>
              <a:rPr kumimoji="1" lang="zh-TW" altLang="en-US" sz="1600" dirty="0"/>
              <a:t>資料分析案例實作</a:t>
            </a:r>
            <a:r>
              <a:rPr kumimoji="1" lang="en-US" altLang="zh-TW" sz="1600" dirty="0"/>
              <a:t>/star/</a:t>
            </a:r>
            <a:r>
              <a:rPr kumimoji="1" lang="en-US" altLang="zh-TW" sz="1600" dirty="0" err="1"/>
              <a:t>star.ipynb</a:t>
            </a:r>
            <a:r>
              <a:rPr kumimoji="1" lang="en-US" altLang="zh-TW" sz="1600" dirty="0"/>
              <a:t>)</a:t>
            </a:r>
            <a:endParaRPr kumimoji="1" lang="zh-TW" altLang="en-US" sz="1800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A7E2E9C2-4494-ACE7-34F4-AB8DBF1BAA8B}"/>
              </a:ext>
            </a:extLst>
          </p:cNvPr>
          <p:cNvSpPr txBox="1"/>
          <p:nvPr/>
        </p:nvSpPr>
        <p:spPr>
          <a:xfrm>
            <a:off x="579077" y="1618919"/>
            <a:ext cx="11338237" cy="38703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l"/>
            </a:pPr>
            <a:r>
              <a:rPr lang="zh-TW" altLang="en-US" sz="2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這個資料集我們將用來檢驗教室規模對於測驗分數的影響</a:t>
            </a:r>
            <a:r>
              <a:rPr lang="en-US" altLang="zh-TW" sz="2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, </a:t>
            </a:r>
            <a:r>
              <a:rPr lang="zh-TW" altLang="en-US" sz="2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每個樣本都包含以下欄位</a:t>
            </a:r>
          </a:p>
          <a:p>
            <a:pPr lvl="1">
              <a:lnSpc>
                <a:spcPct val="150000"/>
              </a:lnSpc>
            </a:pPr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1. </a:t>
            </a:r>
            <a:r>
              <a:rPr lang="en-US" altLang="zh-TW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tmathssk</a:t>
            </a:r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</a:t>
            </a: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數學量表分數總和</a:t>
            </a:r>
          </a:p>
          <a:p>
            <a:pPr lvl="1">
              <a:lnSpc>
                <a:spcPct val="150000"/>
              </a:lnSpc>
            </a:pPr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2. </a:t>
            </a:r>
            <a:r>
              <a:rPr lang="en-US" altLang="zh-TW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treadssk</a:t>
            </a:r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</a:t>
            </a: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閱讀量表分數總和</a:t>
            </a:r>
          </a:p>
          <a:p>
            <a:pPr lvl="1">
              <a:lnSpc>
                <a:spcPct val="150000"/>
              </a:lnSpc>
            </a:pPr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3. </a:t>
            </a:r>
            <a:r>
              <a:rPr lang="en-US" altLang="zh-TW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classk</a:t>
            </a:r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  </a:t>
            </a: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課程類型</a:t>
            </a:r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(regular, </a:t>
            </a:r>
            <a:r>
              <a:rPr lang="en-US" altLang="zh-TW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regular.with.aide</a:t>
            </a:r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, </a:t>
            </a:r>
            <a:r>
              <a:rPr lang="en-US" altLang="zh-TW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small.class</a:t>
            </a:r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4. </a:t>
            </a:r>
            <a:r>
              <a:rPr lang="en-US" altLang="zh-TW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totexpk</a:t>
            </a:r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 </a:t>
            </a: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教師的教學總年資</a:t>
            </a:r>
          </a:p>
          <a:p>
            <a:pPr lvl="1">
              <a:lnSpc>
                <a:spcPct val="150000"/>
              </a:lnSpc>
            </a:pPr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5. sex      </a:t>
            </a: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學生性別</a:t>
            </a:r>
          </a:p>
          <a:p>
            <a:pPr lvl="1">
              <a:lnSpc>
                <a:spcPct val="150000"/>
              </a:lnSpc>
            </a:pPr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6. </a:t>
            </a:r>
            <a:r>
              <a:rPr lang="en-US" altLang="zh-TW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freelunk</a:t>
            </a:r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</a:t>
            </a: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是否符合免費午餐資格</a:t>
            </a:r>
          </a:p>
          <a:p>
            <a:pPr lvl="1">
              <a:lnSpc>
                <a:spcPct val="150000"/>
              </a:lnSpc>
            </a:pPr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7. race     </a:t>
            </a: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族裔</a:t>
            </a:r>
          </a:p>
          <a:p>
            <a:pPr lvl="1">
              <a:lnSpc>
                <a:spcPct val="150000"/>
              </a:lnSpc>
            </a:pPr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8. </a:t>
            </a:r>
            <a:r>
              <a:rPr lang="en-US" altLang="zh-TW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schidkn</a:t>
            </a:r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 </a:t>
            </a: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學校評鑑指標名次</a:t>
            </a:r>
            <a:endParaRPr lang="en-US" altLang="zh-TW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354696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DB08D0-1562-8F58-26B9-BBE9A5508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77" y="109184"/>
            <a:ext cx="10749367" cy="1208868"/>
          </a:xfrm>
        </p:spPr>
        <p:txBody>
          <a:bodyPr/>
          <a:lstStyle/>
          <a:p>
            <a:r>
              <a:rPr kumimoji="1" lang="en-US" altLang="zh-TW" dirty="0"/>
              <a:t>Appendix - NBA</a:t>
            </a:r>
            <a:r>
              <a:rPr kumimoji="1" lang="zh-TW" altLang="en-US" dirty="0"/>
              <a:t>資料集內欄位名稱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072E44E0-4387-6773-1C32-CEAA034085CA}"/>
              </a:ext>
            </a:extLst>
          </p:cNvPr>
          <p:cNvSpPr txBox="1"/>
          <p:nvPr/>
        </p:nvSpPr>
        <p:spPr>
          <a:xfrm>
            <a:off x="397042" y="1492710"/>
            <a:ext cx="3324726" cy="31547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index: </a:t>
            </a:r>
            <a:r>
              <a:rPr lang="zh-TW" altLang="en-US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系統創建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</a:t>
            </a:r>
          </a:p>
          <a:p>
            <a:pPr>
              <a:spcBef>
                <a:spcPts val="600"/>
              </a:spcBef>
            </a:pP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gameorder: </a:t>
            </a:r>
            <a:r>
              <a:rPr lang="zh-TW" altLang="en-US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場次順序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</a:t>
            </a:r>
          </a:p>
          <a:p>
            <a:pPr>
              <a:spcBef>
                <a:spcPts val="600"/>
              </a:spcBef>
            </a:pPr>
            <a:r>
              <a:rPr lang="zh-TW" altLang="en-US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game_id: 每場比賽的唯一識別碼。</a:t>
            </a:r>
          </a:p>
          <a:p>
            <a:pPr>
              <a:spcBef>
                <a:spcPts val="600"/>
              </a:spcBef>
            </a:pPr>
            <a:r>
              <a:rPr lang="zh-TW" altLang="en-US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date_game: 比賽的日期。</a:t>
            </a:r>
          </a:p>
          <a:p>
            <a:pPr>
              <a:spcBef>
                <a:spcPts val="600"/>
              </a:spcBef>
            </a:pPr>
            <a:r>
              <a:rPr lang="zh-TW" altLang="en-US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year_id: 比賽的年份。</a:t>
            </a:r>
          </a:p>
          <a:p>
            <a:pPr>
              <a:spcBef>
                <a:spcPts val="600"/>
              </a:spcBef>
            </a:pPr>
            <a:r>
              <a:rPr lang="zh-TW" altLang="en-US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team_id: 進行比賽的隊伍ID。</a:t>
            </a:r>
          </a:p>
          <a:p>
            <a:pPr>
              <a:spcBef>
                <a:spcPts val="600"/>
              </a:spcBef>
            </a:pPr>
            <a:r>
              <a:rPr lang="zh-TW" altLang="en-US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team_name: 隊伍的名稱。</a:t>
            </a:r>
          </a:p>
          <a:p>
            <a:pPr>
              <a:spcBef>
                <a:spcPts val="600"/>
              </a:spcBef>
            </a:pPr>
            <a:r>
              <a:rPr lang="zh-TW" altLang="en-US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team_abbr: 隊伍名稱的縮寫。</a:t>
            </a:r>
          </a:p>
          <a:p>
            <a:pPr>
              <a:spcBef>
                <a:spcPts val="600"/>
              </a:spcBef>
            </a:pPr>
            <a:r>
              <a:rPr lang="zh-TW" altLang="en-US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team_elo_i: 比賽前隊伍的Elo評分。</a:t>
            </a:r>
          </a:p>
          <a:p>
            <a:pPr>
              <a:spcBef>
                <a:spcPts val="600"/>
              </a:spcBef>
            </a:pPr>
            <a:r>
              <a:rPr lang="zh-TW" altLang="en-US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team_elo_n: 比賽後隊伍的Elo評分。</a:t>
            </a:r>
          </a:p>
          <a:p>
            <a:pPr>
              <a:spcBef>
                <a:spcPts val="600"/>
              </a:spcBef>
            </a:pPr>
            <a:r>
              <a:rPr lang="zh-TW" altLang="en-US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team_elo_i_rank: 比賽前隊伍的Elo評分排名。</a:t>
            </a:r>
          </a:p>
          <a:p>
            <a:pPr>
              <a:spcBef>
                <a:spcPts val="600"/>
              </a:spcBef>
            </a:pPr>
            <a:r>
              <a:rPr lang="zh-TW" altLang="en-US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team_elo_n_rank: 比賽後隊伍的Elo評分排名。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5FD44D18-0B41-77BE-CDBA-8FCD421A8170}"/>
              </a:ext>
            </a:extLst>
          </p:cNvPr>
          <p:cNvSpPr txBox="1"/>
          <p:nvPr/>
        </p:nvSpPr>
        <p:spPr>
          <a:xfrm>
            <a:off x="3834062" y="1492710"/>
            <a:ext cx="4387515" cy="31547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zh-TW" altLang="en-US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opp_id: 對手的ID。</a:t>
            </a:r>
          </a:p>
          <a:p>
            <a:pPr>
              <a:spcBef>
                <a:spcPts val="600"/>
              </a:spcBef>
            </a:pPr>
            <a:r>
              <a:rPr lang="zh-TW" altLang="en-US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opp_name: 對手的名稱。</a:t>
            </a:r>
          </a:p>
          <a:p>
            <a:pPr>
              <a:spcBef>
                <a:spcPts val="600"/>
              </a:spcBef>
            </a:pPr>
            <a:r>
              <a:rPr lang="zh-TW" altLang="en-US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opp_abbr: 對手名稱的縮寫。</a:t>
            </a:r>
          </a:p>
          <a:p>
            <a:pPr>
              <a:spcBef>
                <a:spcPts val="600"/>
              </a:spcBef>
            </a:pPr>
            <a:r>
              <a:rPr lang="zh-TW" altLang="en-US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opp_elo_i: 比賽前對手的Elo評分。</a:t>
            </a:r>
          </a:p>
          <a:p>
            <a:pPr>
              <a:spcBef>
                <a:spcPts val="600"/>
              </a:spcBef>
            </a:pPr>
            <a:r>
              <a:rPr lang="zh-TW" altLang="en-US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opp_elo_n: 比賽後對手的Elo評分。</a:t>
            </a:r>
            <a:endParaRPr lang="en-US" altLang="zh-TW" sz="12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>
              <a:spcBef>
                <a:spcPts val="600"/>
              </a:spcBef>
            </a:pPr>
            <a:r>
              <a:rPr lang="zh-TW" altLang="en-US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opp_elo_i_rank: 比賽前對手的Elo評分排名。</a:t>
            </a:r>
            <a:endParaRPr lang="en-US" altLang="zh-TW" sz="12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>
              <a:spcBef>
                <a:spcPts val="600"/>
              </a:spcBef>
            </a:pPr>
            <a:r>
              <a:rPr lang="zh-TW" altLang="en-US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opp_elo_n_rank: 比賽後對手的Elo評分排名。</a:t>
            </a:r>
            <a:endParaRPr lang="en-US" altLang="zh-TW" sz="12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>
              <a:spcBef>
                <a:spcPts val="600"/>
              </a:spcBef>
            </a:pPr>
            <a:r>
              <a:rPr lang="zh-TW" altLang="en-US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pts: 隊伍得分。</a:t>
            </a:r>
          </a:p>
          <a:p>
            <a:pPr>
              <a:spcBef>
                <a:spcPts val="600"/>
              </a:spcBef>
            </a:pPr>
            <a:r>
              <a:rPr lang="zh-TW" altLang="en-US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opp_pts: 對手得分</a:t>
            </a:r>
            <a:endParaRPr lang="en-US" altLang="zh-TW" sz="12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>
              <a:spcBef>
                <a:spcPts val="600"/>
              </a:spcBef>
            </a:pPr>
            <a:r>
              <a:rPr lang="zh-TW" altLang="en-US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game_result: 比賽結果（W贏，L輸）。</a:t>
            </a:r>
          </a:p>
          <a:p>
            <a:pPr>
              <a:spcBef>
                <a:spcPts val="600"/>
              </a:spcBef>
            </a:pPr>
            <a:r>
              <a:rPr lang="zh-TW" altLang="en-US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is_playoffs: 指示比賽是否為季後賽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(</a:t>
            </a:r>
            <a:r>
              <a:rPr lang="zh-TW" altLang="en-US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1為季後賽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, </a:t>
            </a:r>
            <a:r>
              <a:rPr lang="zh-TW" altLang="en-US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0為常規賽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)</a:t>
            </a:r>
            <a:endParaRPr lang="zh-TW" altLang="en-US" sz="12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>
              <a:spcBef>
                <a:spcPts val="600"/>
              </a:spcBef>
            </a:pPr>
            <a:r>
              <a:rPr lang="zh-TW" altLang="en-US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location: 比賽地點（H主場，A客場）。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81C5C635-9264-728F-3E8C-A99BC815CAB0}"/>
              </a:ext>
            </a:extLst>
          </p:cNvPr>
          <p:cNvSpPr txBox="1"/>
          <p:nvPr/>
        </p:nvSpPr>
        <p:spPr>
          <a:xfrm>
            <a:off x="8349916" y="1492710"/>
            <a:ext cx="3569370" cy="31547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zh-TW" altLang="en-US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neutral: 指示比賽是否在中立地點（1中立，0否）。</a:t>
            </a:r>
          </a:p>
          <a:p>
            <a:pPr>
              <a:spcBef>
                <a:spcPts val="600"/>
              </a:spcBef>
            </a:pPr>
            <a:r>
              <a:rPr lang="zh-TW" altLang="en-US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capacity: 比賽場地的容量。</a:t>
            </a:r>
          </a:p>
          <a:p>
            <a:pPr>
              <a:spcBef>
                <a:spcPts val="600"/>
              </a:spcBef>
            </a:pPr>
            <a:r>
              <a:rPr lang="zh-TW" altLang="en-US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attendance: 比賽的觀眾人數。</a:t>
            </a:r>
          </a:p>
          <a:p>
            <a:pPr>
              <a:spcBef>
                <a:spcPts val="600"/>
              </a:spcBef>
            </a:pPr>
            <a:r>
              <a:rPr lang="zh-TW" altLang="en-US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score_margin: 勝利或輸敗的分數差。</a:t>
            </a:r>
          </a:p>
          <a:p>
            <a:pPr>
              <a:spcBef>
                <a:spcPts val="600"/>
              </a:spcBef>
            </a:pPr>
            <a:r>
              <a:rPr lang="zh-TW" altLang="en-US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score_diff: 隊伍與對手的分數差。</a:t>
            </a:r>
          </a:p>
          <a:p>
            <a:pPr>
              <a:spcBef>
                <a:spcPts val="600"/>
              </a:spcBef>
            </a:pPr>
            <a:r>
              <a:rPr lang="zh-TW" altLang="en-US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fran_id: 加盟球隊的ID。</a:t>
            </a:r>
          </a:p>
          <a:p>
            <a:pPr>
              <a:spcBef>
                <a:spcPts val="600"/>
              </a:spcBef>
            </a:pPr>
            <a:r>
              <a:rPr lang="zh-TW" altLang="en-US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fran_name: 加盟球隊的名稱。</a:t>
            </a:r>
          </a:p>
          <a:p>
            <a:pPr>
              <a:spcBef>
                <a:spcPts val="600"/>
              </a:spcBef>
            </a:pPr>
            <a:r>
              <a:rPr lang="zh-TW" altLang="en-US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fran_abbr: 加盟球隊名稱的縮寫。</a:t>
            </a:r>
          </a:p>
          <a:p>
            <a:pPr>
              <a:spcBef>
                <a:spcPts val="600"/>
              </a:spcBef>
            </a:pPr>
            <a:r>
              <a:rPr lang="zh-TW" altLang="en-US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fran_elo_i: 比賽前加盟球隊的Elo評分。</a:t>
            </a:r>
          </a:p>
          <a:p>
            <a:pPr>
              <a:spcBef>
                <a:spcPts val="600"/>
              </a:spcBef>
            </a:pPr>
            <a:r>
              <a:rPr lang="zh-TW" altLang="en-US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fran_elo_n: 比賽後加盟球隊的Elo評分。</a:t>
            </a:r>
          </a:p>
          <a:p>
            <a:pPr>
              <a:spcBef>
                <a:spcPts val="600"/>
              </a:spcBef>
            </a:pPr>
            <a:r>
              <a:rPr lang="zh-TW" altLang="en-US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fran_elo_i_rank: 比賽前加盟球隊的Elo評分排名。</a:t>
            </a:r>
          </a:p>
          <a:p>
            <a:pPr>
              <a:spcBef>
                <a:spcPts val="600"/>
              </a:spcBef>
            </a:pPr>
            <a:r>
              <a:rPr lang="zh-TW" altLang="en-US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fran_elo_n_rank: 比賽後加盟球隊的Elo評分排名。</a:t>
            </a:r>
          </a:p>
        </p:txBody>
      </p:sp>
    </p:spTree>
    <p:extLst>
      <p:ext uri="{BB962C8B-B14F-4D97-AF65-F5344CB8AC3E}">
        <p14:creationId xmlns:p14="http://schemas.microsoft.com/office/powerpoint/2010/main" val="2290194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DB08D0-1562-8F58-26B9-BBE9A5508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77" y="109184"/>
            <a:ext cx="10749367" cy="1208868"/>
          </a:xfrm>
        </p:spPr>
        <p:txBody>
          <a:bodyPr/>
          <a:lstStyle/>
          <a:p>
            <a:r>
              <a:rPr kumimoji="1" lang="en-US" altLang="zh-TW" dirty="0"/>
              <a:t>Six Phases of Google Data Analysis</a:t>
            </a:r>
            <a:endParaRPr kumimoji="1" lang="zh-TW" altLang="en-US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5455F630-917B-2A14-7841-F73CA4BC11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2308" y="2000915"/>
            <a:ext cx="8779332" cy="3260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96DD4E41-92C2-A753-0506-8FDAF08E47C9}"/>
              </a:ext>
            </a:extLst>
          </p:cNvPr>
          <p:cNvSpPr txBox="1"/>
          <p:nvPr/>
        </p:nvSpPr>
        <p:spPr>
          <a:xfrm>
            <a:off x="3780028" y="5966253"/>
            <a:ext cx="4385404" cy="46166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TW" sz="2400" b="1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Use case: </a:t>
            </a:r>
            <a:r>
              <a:rPr lang="zh-TW" altLang="en-US" sz="2400" b="1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分析 NBA 資料集</a:t>
            </a:r>
          </a:p>
        </p:txBody>
      </p:sp>
    </p:spTree>
    <p:extLst>
      <p:ext uri="{BB962C8B-B14F-4D97-AF65-F5344CB8AC3E}">
        <p14:creationId xmlns:p14="http://schemas.microsoft.com/office/powerpoint/2010/main" val="4207174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DB08D0-1562-8F58-26B9-BBE9A5508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77" y="109184"/>
            <a:ext cx="10749367" cy="1208868"/>
          </a:xfrm>
        </p:spPr>
        <p:txBody>
          <a:bodyPr/>
          <a:lstStyle/>
          <a:p>
            <a:r>
              <a:rPr kumimoji="1" lang="en-US" altLang="zh-TW" dirty="0"/>
              <a:t>EDA </a:t>
            </a:r>
            <a:r>
              <a:rPr kumimoji="1" lang="en-US" altLang="zh-TW" sz="2400" dirty="0"/>
              <a:t>(Exploratory Data Analysis, </a:t>
            </a:r>
            <a:r>
              <a:rPr kumimoji="1" lang="zh-TW" altLang="en-US" sz="2400" dirty="0"/>
              <a:t>探索式資料分析</a:t>
            </a:r>
            <a:r>
              <a:rPr kumimoji="1" lang="en-US" altLang="zh-TW" sz="2400" dirty="0"/>
              <a:t>)</a:t>
            </a:r>
            <a:endParaRPr kumimoji="1" lang="zh-TW" altLang="en-US" sz="24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6DB87E1-1BC0-9294-1689-CC8959D62A1D}"/>
              </a:ext>
            </a:extLst>
          </p:cNvPr>
          <p:cNvSpPr txBox="1"/>
          <p:nvPr/>
        </p:nvSpPr>
        <p:spPr>
          <a:xfrm>
            <a:off x="398939" y="1786932"/>
            <a:ext cx="11062786" cy="36779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Bef>
                <a:spcPts val="600"/>
              </a:spcBef>
              <a:buFont typeface="Wingdings" pitchFamily="2" charset="2"/>
              <a:buChar char="l"/>
            </a:pPr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EDA </a:t>
            </a: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是一套包含資料處理，資料分析，</a:t>
            </a:r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</a:t>
            </a: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資料視覺化及統計等技術的數據分析方法，</a:t>
            </a:r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</a:t>
            </a: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其主要目的是從各個面向探索數據，找出回答已定義問題的線索，並進一步確認各面向間關聯，以合適的圖表與關係利害人溝通。</a:t>
            </a:r>
            <a:endParaRPr lang="en-US" altLang="zh-TW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285750" indent="-285750">
              <a:spcBef>
                <a:spcPts val="600"/>
              </a:spcBef>
              <a:buFont typeface="Wingdings" pitchFamily="2" charset="2"/>
              <a:buChar char="l"/>
            </a:pPr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EDA </a:t>
            </a: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通常沒有固定可依循的步驟，而是以一連串的啟發式的提問</a:t>
            </a:r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-</a:t>
            </a: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回答的循環逐漸的釐清問題的核心，從數據中挖掘對問題深度的見解</a:t>
            </a:r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(insights)</a:t>
            </a:r>
          </a:p>
          <a:p>
            <a:pPr marL="285750" indent="-285750">
              <a:spcBef>
                <a:spcPts val="600"/>
              </a:spcBef>
              <a:buFont typeface="Wingdings" pitchFamily="2" charset="2"/>
              <a:buChar char="l"/>
            </a:pPr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EDA </a:t>
            </a: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常用的基本技能</a:t>
            </a:r>
          </a:p>
          <a:p>
            <a:pPr marL="742950" lvl="1" indent="-285750">
              <a:spcBef>
                <a:spcPts val="600"/>
              </a:spcBef>
              <a:buFont typeface="Wingdings" pitchFamily="2" charset="2"/>
              <a:buChar char="Ø"/>
            </a:pP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觀察數據集組成</a:t>
            </a:r>
            <a:endParaRPr lang="en-US" altLang="zh-TW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742950" lvl="1" indent="-285750">
              <a:spcBef>
                <a:spcPts val="600"/>
              </a:spcBef>
              <a:buFont typeface="Wingdings" pitchFamily="2" charset="2"/>
              <a:buChar char="Ø"/>
            </a:pP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數據處理</a:t>
            </a:r>
            <a:endParaRPr lang="en-US" altLang="zh-TW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742950" lvl="1" indent="-285750">
              <a:spcBef>
                <a:spcPts val="600"/>
              </a:spcBef>
              <a:buFont typeface="Wingdings" pitchFamily="2" charset="2"/>
              <a:buChar char="Ø"/>
            </a:pP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數據視覺化</a:t>
            </a:r>
          </a:p>
          <a:p>
            <a:pPr marL="742950" lvl="1" indent="-285750">
              <a:spcBef>
                <a:spcPts val="600"/>
              </a:spcBef>
              <a:buFont typeface="Wingdings" pitchFamily="2" charset="2"/>
              <a:buChar char="Ø"/>
            </a:pP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基礎統計</a:t>
            </a:r>
            <a:endParaRPr lang="en-US" altLang="zh-TW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742950" lvl="1" indent="-285750">
              <a:spcBef>
                <a:spcPts val="600"/>
              </a:spcBef>
              <a:buFont typeface="Wingdings" pitchFamily="2" charset="2"/>
              <a:buChar char="Ø"/>
            </a:pP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數據分析文件化</a:t>
            </a:r>
          </a:p>
        </p:txBody>
      </p:sp>
      <p:pic>
        <p:nvPicPr>
          <p:cNvPr id="3" name="Picture 6">
            <a:extLst>
              <a:ext uri="{FF2B5EF4-FFF2-40B4-BE49-F238E27FC236}">
                <a16:creationId xmlns:a16="http://schemas.microsoft.com/office/drawing/2014/main" id="{4A609CDB-7A3C-A76F-B2BA-52A02A3846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3979" y="5071068"/>
            <a:ext cx="3238944" cy="1203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圓角矩形 4">
            <a:extLst>
              <a:ext uri="{FF2B5EF4-FFF2-40B4-BE49-F238E27FC236}">
                <a16:creationId xmlns:a16="http://schemas.microsoft.com/office/drawing/2014/main" id="{CD3FA7BD-BE3D-1AAA-383F-E3EC89971A27}"/>
              </a:ext>
            </a:extLst>
          </p:cNvPr>
          <p:cNvSpPr/>
          <p:nvPr/>
        </p:nvSpPr>
        <p:spPr>
          <a:xfrm>
            <a:off x="9432758" y="5071068"/>
            <a:ext cx="1668379" cy="1203036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973524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DB08D0-1562-8F58-26B9-BBE9A5508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77" y="109184"/>
            <a:ext cx="10749367" cy="1208868"/>
          </a:xfrm>
        </p:spPr>
        <p:txBody>
          <a:bodyPr/>
          <a:lstStyle/>
          <a:p>
            <a:r>
              <a:rPr kumimoji="1" lang="en-US" altLang="zh-TW" dirty="0"/>
              <a:t>(1) Ask</a:t>
            </a:r>
            <a:endParaRPr kumimoji="1"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A7E2E9C2-4494-ACE7-34F4-AB8DBF1BAA8B}"/>
              </a:ext>
            </a:extLst>
          </p:cNvPr>
          <p:cNvSpPr txBox="1"/>
          <p:nvPr/>
        </p:nvSpPr>
        <p:spPr>
          <a:xfrm>
            <a:off x="426881" y="1564177"/>
            <a:ext cx="11338237" cy="47582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TW" sz="2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Objective: problem-solving, define the business problem and involved stakeholder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TW" sz="2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Examples of problem statement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zh-TW" altLang="en-US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了解組織如何提高新員工的留任率</a:t>
            </a:r>
            <a:endParaRPr lang="en-US" altLang="zh-TW" sz="16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zh-TW" altLang="en-US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了解客戶滿意度如何影響我們在線商店的回客率和營收</a:t>
            </a:r>
            <a:endParaRPr lang="en-US" altLang="zh-TW" sz="16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zh-TW" altLang="en-US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了解貸款者屬性和貸款內容如何影響貸款核准與否</a:t>
            </a:r>
            <a:endParaRPr lang="en-US" altLang="zh-TW" sz="16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zh-TW" altLang="en-US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了解班級規模對學習成績的影響</a:t>
            </a:r>
            <a:endParaRPr lang="en-US" altLang="zh-TW" sz="16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TW" sz="2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NBA</a:t>
            </a:r>
            <a:r>
              <a:rPr lang="zh-TW" altLang="en-US" sz="2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數據集可以回答許多有關 </a:t>
            </a:r>
            <a:r>
              <a:rPr lang="en-US" altLang="zh-TW" sz="2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NBA </a:t>
            </a:r>
            <a:r>
              <a:rPr lang="zh-TW" altLang="en-US" sz="2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的問題，包括：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zh-TW" altLang="en-US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分析不同隊伍的歷史表現，包括勝率、排名等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zh-TW" altLang="en-US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利用 </a:t>
            </a:r>
            <a:r>
              <a:rPr lang="en-US" altLang="zh-TW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Elo </a:t>
            </a:r>
            <a:r>
              <a:rPr lang="zh-TW" altLang="en-US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評分系統 </a:t>
            </a:r>
            <a:r>
              <a:rPr lang="en-US" altLang="zh-TW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</a:t>
            </a:r>
            <a:r>
              <a:rPr lang="zh-TW" altLang="en-US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衡量西洋棋玩家或其他雙人制競賽的相對實力評比系統</a:t>
            </a:r>
            <a:r>
              <a:rPr lang="en-US" altLang="zh-TW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) </a:t>
            </a:r>
            <a:r>
              <a:rPr lang="zh-TW" altLang="en-US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來評估每場比賽的贏家和輸家的能力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zh-TW" altLang="en-US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研究不同球員和教練對隊伍成績的影響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zh-TW" altLang="en-US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分析球員和隊伍的移動和轉會如何影響比賽結果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zh-TW" altLang="en-US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探索不同球場的比賽結果差異</a:t>
            </a:r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4BBAAC99-07DF-9916-81A8-9D8771D22C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1916" y="109184"/>
            <a:ext cx="3062507" cy="1137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3039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DB08D0-1562-8F58-26B9-BBE9A5508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77" y="109184"/>
            <a:ext cx="10749367" cy="1208868"/>
          </a:xfrm>
        </p:spPr>
        <p:txBody>
          <a:bodyPr/>
          <a:lstStyle/>
          <a:p>
            <a:r>
              <a:rPr kumimoji="1" lang="en-US" altLang="zh-TW" dirty="0"/>
              <a:t>(2) Prepare</a:t>
            </a:r>
            <a:endParaRPr kumimoji="1"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A7E2E9C2-4494-ACE7-34F4-AB8DBF1BAA8B}"/>
              </a:ext>
            </a:extLst>
          </p:cNvPr>
          <p:cNvSpPr txBox="1"/>
          <p:nvPr/>
        </p:nvSpPr>
        <p:spPr>
          <a:xfrm>
            <a:off x="306363" y="1439670"/>
            <a:ext cx="5426016" cy="53091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Bef>
                <a:spcPts val="600"/>
              </a:spcBef>
              <a:buFont typeface="Wingdings" pitchFamily="2" charset="2"/>
              <a:buChar char="l"/>
            </a:pPr>
            <a:r>
              <a:rPr lang="en-US" altLang="zh-TW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Objective: collect and store data set</a:t>
            </a:r>
          </a:p>
          <a:p>
            <a:pPr marL="285750" indent="-285750">
              <a:spcBef>
                <a:spcPts val="600"/>
              </a:spcBef>
              <a:buFont typeface="Wingdings" pitchFamily="2" charset="2"/>
              <a:buChar char="l"/>
            </a:pPr>
            <a:r>
              <a:rPr lang="en-US" altLang="zh-TW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Collect data</a:t>
            </a:r>
          </a:p>
          <a:p>
            <a:pPr marL="742950" lvl="1" indent="-285750">
              <a:spcBef>
                <a:spcPts val="600"/>
              </a:spcBef>
              <a:buFont typeface="Wingdings" pitchFamily="2" charset="2"/>
              <a:buChar char="ü"/>
            </a:pPr>
            <a:r>
              <a:rPr lang="zh-TW" altLang="en-US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問卷</a:t>
            </a:r>
            <a:endParaRPr lang="en-US" altLang="zh-TW" sz="14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742950" lvl="1" indent="-285750">
              <a:spcBef>
                <a:spcPts val="600"/>
              </a:spcBef>
              <a:buFont typeface="Wingdings" pitchFamily="2" charset="2"/>
              <a:buChar char="ü"/>
            </a:pPr>
            <a:r>
              <a:rPr lang="zh-TW" altLang="en-US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網路爬蟲收集外部資料</a:t>
            </a:r>
            <a:endParaRPr lang="en-US" altLang="zh-TW" sz="14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742950" lvl="1" indent="-285750">
              <a:spcBef>
                <a:spcPts val="600"/>
              </a:spcBef>
              <a:buFont typeface="Wingdings" pitchFamily="2" charset="2"/>
              <a:buChar char="ü"/>
            </a:pPr>
            <a:r>
              <a:rPr lang="zh-TW" altLang="en-US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銷售資料庫</a:t>
            </a:r>
            <a:endParaRPr lang="en-US" altLang="zh-TW" sz="14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742950" lvl="1" indent="-285750">
              <a:spcBef>
                <a:spcPts val="600"/>
              </a:spcBef>
              <a:buFont typeface="Wingdings" pitchFamily="2" charset="2"/>
              <a:buChar char="ü"/>
            </a:pPr>
            <a:r>
              <a:rPr lang="zh-TW" altLang="en-US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機台監測數據</a:t>
            </a:r>
            <a:endParaRPr lang="en-US" altLang="zh-TW" sz="14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285750" indent="-285750">
              <a:spcBef>
                <a:spcPts val="600"/>
              </a:spcBef>
              <a:buFont typeface="Wingdings" pitchFamily="2" charset="2"/>
              <a:buChar char="l"/>
            </a:pPr>
            <a:r>
              <a:rPr lang="en-US" altLang="zh-TW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Store </a:t>
            </a:r>
          </a:p>
          <a:p>
            <a:pPr marL="742950" lvl="1" indent="-285750">
              <a:spcBef>
                <a:spcPts val="600"/>
              </a:spcBef>
              <a:buFont typeface="Wingdings" pitchFamily="2" charset="2"/>
              <a:buChar char="ü"/>
            </a:pPr>
            <a:r>
              <a:rPr lang="zh-TW" altLang="en-US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檔案系統</a:t>
            </a:r>
            <a:r>
              <a:rPr lang="en-US" altLang="zh-TW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(TXT, CSV, JSON)</a:t>
            </a:r>
          </a:p>
          <a:p>
            <a:pPr marL="742950" lvl="1" indent="-285750">
              <a:spcBef>
                <a:spcPts val="600"/>
              </a:spcBef>
              <a:buFont typeface="Wingdings" pitchFamily="2" charset="2"/>
              <a:buChar char="ü"/>
            </a:pPr>
            <a:r>
              <a:rPr lang="zh-TW" altLang="en-US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資料庫</a:t>
            </a:r>
            <a:r>
              <a:rPr lang="en-US" altLang="zh-TW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(SQL, NoSQL)</a:t>
            </a:r>
          </a:p>
          <a:p>
            <a:pPr marL="285750" indent="-285750">
              <a:spcBef>
                <a:spcPts val="600"/>
              </a:spcBef>
              <a:buFont typeface="Wingdings" pitchFamily="2" charset="2"/>
              <a:buChar char="l"/>
            </a:pPr>
            <a:r>
              <a:rPr lang="en-US" altLang="zh-TW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Prepare NBA</a:t>
            </a:r>
            <a:r>
              <a:rPr lang="zh-TW" altLang="en-US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資料集</a:t>
            </a:r>
            <a:endParaRPr lang="en-US" altLang="zh-TW" sz="16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742950" lvl="1" indent="-285750">
              <a:spcBef>
                <a:spcPts val="600"/>
              </a:spcBef>
              <a:buFont typeface="Wingdings" pitchFamily="2" charset="2"/>
              <a:buChar char="ü"/>
            </a:pPr>
            <a:r>
              <a:rPr lang="zh-TW" altLang="en-US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是由 </a:t>
            </a:r>
            <a:r>
              <a:rPr lang="en-US" altLang="zh-TW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FiveThirtyEight (</a:t>
            </a:r>
            <a:r>
              <a:rPr lang="zh-TW" altLang="en-US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專注於民調分析、政治、經濟與體育的</a:t>
            </a:r>
            <a:r>
              <a:rPr lang="en-US" altLang="zh-TW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Blog) </a:t>
            </a:r>
            <a:r>
              <a:rPr lang="zh-TW" altLang="en-US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提供</a:t>
            </a:r>
            <a:r>
              <a:rPr lang="en-US" altLang="zh-TW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, </a:t>
            </a:r>
            <a:r>
              <a:rPr lang="zh-TW" altLang="en-US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檔名為 </a:t>
            </a:r>
            <a:r>
              <a:rPr lang="en-US" altLang="zh-TW" sz="14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nba_all_elo.csv</a:t>
            </a:r>
            <a:endParaRPr lang="en-US" altLang="zh-TW" sz="14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742950" lvl="1" indent="-285750">
              <a:spcBef>
                <a:spcPts val="600"/>
              </a:spcBef>
              <a:buFont typeface="Wingdings" pitchFamily="2" charset="2"/>
              <a:buChar char="ü"/>
            </a:pPr>
            <a:r>
              <a:rPr lang="zh-TW" altLang="en-US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這個數據集包含了從 </a:t>
            </a:r>
            <a:r>
              <a:rPr lang="en-US" altLang="zh-TW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1947 </a:t>
            </a:r>
            <a:r>
              <a:rPr lang="zh-TW" altLang="en-US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年至 </a:t>
            </a:r>
            <a:r>
              <a:rPr lang="en-US" altLang="zh-TW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2015 </a:t>
            </a:r>
            <a:r>
              <a:rPr lang="zh-TW" altLang="en-US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年 </a:t>
            </a:r>
            <a:r>
              <a:rPr lang="en-US" altLang="zh-TW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NBA </a:t>
            </a:r>
            <a:r>
              <a:rPr lang="zh-TW" altLang="en-US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所有比賽的數據</a:t>
            </a:r>
            <a:endParaRPr lang="en-US" altLang="zh-TW" sz="14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742950" lvl="1" indent="-285750">
              <a:spcBef>
                <a:spcPts val="600"/>
              </a:spcBef>
              <a:buFont typeface="Wingdings" pitchFamily="2" charset="2"/>
              <a:buChar char="ü"/>
            </a:pPr>
            <a:r>
              <a:rPr lang="zh-TW" altLang="en-US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用本機下載 </a:t>
            </a:r>
            <a:r>
              <a:rPr lang="en-US" altLang="zh-TW" sz="1400" dirty="0">
                <a:latin typeface="Microsoft JhengHei UI" panose="020B0604030504040204" pitchFamily="34" charset="-120"/>
                <a:ea typeface="Microsoft JhengHei UI" panose="020B0604030504040204" pitchFamily="34" charset="-120"/>
                <a:hlinkClick r:id="rId2"/>
              </a:rPr>
              <a:t>https://raw.githubusercontent.com/fivethirtyeight/data/master/nba-elo/nbaallelo.csv</a:t>
            </a:r>
            <a:r>
              <a:rPr lang="en-US" altLang="zh-TW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, then, move the </a:t>
            </a:r>
            <a:r>
              <a:rPr lang="en-US" altLang="zh-TW" sz="14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cvs</a:t>
            </a:r>
            <a:r>
              <a:rPr lang="en-US" altLang="zh-TW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file to Google drive</a:t>
            </a:r>
          </a:p>
          <a:p>
            <a:pPr marL="742950" lvl="1" indent="-285750">
              <a:spcBef>
                <a:spcPts val="600"/>
              </a:spcBef>
              <a:buFont typeface="Wingdings" pitchFamily="2" charset="2"/>
              <a:buChar char="ü"/>
            </a:pPr>
            <a:r>
              <a:rPr lang="zh-TW" altLang="en-US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或用</a:t>
            </a:r>
            <a:r>
              <a:rPr lang="en-US" altLang="zh-TW" sz="14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CoLab</a:t>
            </a:r>
            <a:r>
              <a:rPr lang="zh-TW" altLang="en-US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直接下載至</a:t>
            </a:r>
            <a:r>
              <a:rPr lang="en-US" altLang="zh-TW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Google</a:t>
            </a:r>
            <a:r>
              <a:rPr lang="zh-TW" altLang="en-US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雲端硬碟</a:t>
            </a:r>
            <a:endParaRPr lang="en-US" altLang="zh-TW" sz="14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pic>
        <p:nvPicPr>
          <p:cNvPr id="3" name="Picture 6">
            <a:extLst>
              <a:ext uri="{FF2B5EF4-FFF2-40B4-BE49-F238E27FC236}">
                <a16:creationId xmlns:a16="http://schemas.microsoft.com/office/drawing/2014/main" id="{C8120207-DDEF-4FF7-9D56-38B4001759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5806" y="195519"/>
            <a:ext cx="2789765" cy="1036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DE9833E0-26A6-F70C-BD22-7D0FA5E62D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6478" y="4270962"/>
            <a:ext cx="5639093" cy="2391519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5AFD863C-B686-918D-A84F-0F9AFD19C32F}"/>
              </a:ext>
            </a:extLst>
          </p:cNvPr>
          <p:cNvSpPr txBox="1"/>
          <p:nvPr/>
        </p:nvSpPr>
        <p:spPr>
          <a:xfrm>
            <a:off x="6415550" y="1498846"/>
            <a:ext cx="5470087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import requests</a:t>
            </a:r>
          </a:p>
          <a:p>
            <a:r>
              <a:rPr kumimoji="1"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from </a:t>
            </a:r>
            <a:r>
              <a:rPr kumimoji="1"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pathlib</a:t>
            </a:r>
            <a:r>
              <a:rPr kumimoji="1"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import Path</a:t>
            </a:r>
          </a:p>
          <a:p>
            <a:endParaRPr kumimoji="1" lang="en-US" altLang="zh-TW" sz="12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r>
              <a:rPr kumimoji="1"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downloadurl</a:t>
            </a:r>
            <a:r>
              <a:rPr kumimoji="1"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= "https://</a:t>
            </a:r>
            <a:r>
              <a:rPr kumimoji="1"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raw.githubusercontent.com</a:t>
            </a:r>
            <a:r>
              <a:rPr kumimoji="1"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/</a:t>
            </a:r>
            <a:r>
              <a:rPr kumimoji="1"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fivethirtyeight</a:t>
            </a:r>
            <a:r>
              <a:rPr kumimoji="1"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/data/\</a:t>
            </a:r>
          </a:p>
          <a:p>
            <a:r>
              <a:rPr kumimoji="1"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master/</a:t>
            </a:r>
            <a:r>
              <a:rPr kumimoji="1"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nba-elo</a:t>
            </a:r>
            <a:r>
              <a:rPr kumimoji="1"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/</a:t>
            </a:r>
            <a:r>
              <a:rPr kumimoji="1"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nbaallelo.csv</a:t>
            </a:r>
            <a:r>
              <a:rPr kumimoji="1"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"</a:t>
            </a:r>
          </a:p>
          <a:p>
            <a:r>
              <a:rPr kumimoji="1"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target_csv_path</a:t>
            </a:r>
            <a:r>
              <a:rPr kumimoji="1"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= </a:t>
            </a:r>
            <a:r>
              <a:rPr kumimoji="1"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Path.cwd</a:t>
            </a:r>
            <a:r>
              <a:rPr kumimoji="1"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() / '</a:t>
            </a:r>
            <a:r>
              <a:rPr kumimoji="1"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nba_all_elo.csv</a:t>
            </a:r>
            <a:r>
              <a:rPr kumimoji="1"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'</a:t>
            </a:r>
          </a:p>
          <a:p>
            <a:endParaRPr kumimoji="1" lang="en-US" altLang="zh-TW" sz="12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r>
              <a:rPr kumimoji="1"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response = </a:t>
            </a:r>
            <a:r>
              <a:rPr kumimoji="1"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requests.get</a:t>
            </a:r>
            <a:r>
              <a:rPr kumimoji="1"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</a:t>
            </a:r>
            <a:r>
              <a:rPr kumimoji="1"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downloadurl</a:t>
            </a:r>
            <a:r>
              <a:rPr kumimoji="1"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)</a:t>
            </a:r>
          </a:p>
          <a:p>
            <a:r>
              <a:rPr kumimoji="1"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if </a:t>
            </a:r>
            <a:r>
              <a:rPr kumimoji="1"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response.status_code</a:t>
            </a:r>
            <a:r>
              <a:rPr kumimoji="1"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== </a:t>
            </a:r>
            <a:r>
              <a:rPr kumimoji="1"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requests.codes.ok</a:t>
            </a:r>
            <a:r>
              <a:rPr kumimoji="1"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:</a:t>
            </a:r>
          </a:p>
          <a:p>
            <a:r>
              <a:rPr kumimoji="1"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   with </a:t>
            </a:r>
            <a:r>
              <a:rPr kumimoji="1"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target_csv_path.open</a:t>
            </a:r>
            <a:r>
              <a:rPr kumimoji="1"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(mode='</a:t>
            </a:r>
            <a:r>
              <a:rPr kumimoji="1"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wb</a:t>
            </a:r>
            <a:r>
              <a:rPr kumimoji="1"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') as file:</a:t>
            </a:r>
          </a:p>
          <a:p>
            <a:r>
              <a:rPr kumimoji="1"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       </a:t>
            </a:r>
            <a:r>
              <a:rPr kumimoji="1"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file.write</a:t>
            </a:r>
            <a:r>
              <a:rPr kumimoji="1"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</a:t>
            </a:r>
            <a:r>
              <a:rPr kumimoji="1"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response.content</a:t>
            </a:r>
            <a:r>
              <a:rPr kumimoji="1"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)</a:t>
            </a:r>
          </a:p>
          <a:p>
            <a:r>
              <a:rPr kumimoji="1"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   print("Download ready.")</a:t>
            </a:r>
          </a:p>
          <a:p>
            <a:r>
              <a:rPr kumimoji="1"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else:</a:t>
            </a:r>
          </a:p>
          <a:p>
            <a:r>
              <a:rPr kumimoji="1"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   print("Can NOT download.")</a:t>
            </a:r>
            <a:endParaRPr kumimoji="1" lang="zh-TW" altLang="en-US" sz="12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92446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DB08D0-1562-8F58-26B9-BBE9A5508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77" y="109184"/>
            <a:ext cx="10749367" cy="1208868"/>
          </a:xfrm>
        </p:spPr>
        <p:txBody>
          <a:bodyPr/>
          <a:lstStyle/>
          <a:p>
            <a:r>
              <a:rPr kumimoji="1" lang="en-US" altLang="zh-TW" dirty="0"/>
              <a:t>(3) Process</a:t>
            </a:r>
            <a:r>
              <a:rPr kumimoji="1" lang="zh-TW" altLang="en-US" dirty="0"/>
              <a:t> </a:t>
            </a:r>
            <a:r>
              <a:rPr kumimoji="1" lang="en-US" altLang="zh-TW" dirty="0"/>
              <a:t>– </a:t>
            </a:r>
            <a:r>
              <a:rPr kumimoji="1" lang="zh-TW" altLang="en-US" dirty="0"/>
              <a:t>觀察數據集的組成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A7E2E9C2-4494-ACE7-34F4-AB8DBF1BAA8B}"/>
              </a:ext>
            </a:extLst>
          </p:cNvPr>
          <p:cNvSpPr txBox="1"/>
          <p:nvPr/>
        </p:nvSpPr>
        <p:spPr>
          <a:xfrm>
            <a:off x="400319" y="1694544"/>
            <a:ext cx="6220399" cy="42011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l"/>
            </a:pPr>
            <a:r>
              <a:rPr lang="en-US" altLang="zh-TW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Objective: clean data, transform data, check data quality</a:t>
            </a:r>
          </a:p>
          <a:p>
            <a:pPr marL="285750" indent="-285750">
              <a:buFont typeface="Wingdings" pitchFamily="2" charset="2"/>
              <a:buChar char="l"/>
            </a:pPr>
            <a:r>
              <a:rPr lang="en-US" altLang="zh-TW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Process data</a:t>
            </a:r>
          </a:p>
          <a:p>
            <a:pPr marL="742950" lvl="1" indent="-285750">
              <a:buFont typeface="Wingdings" pitchFamily="2" charset="2"/>
              <a:buChar char="ü"/>
            </a:pPr>
            <a:r>
              <a:rPr lang="zh-TW" altLang="en-US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空值的處理</a:t>
            </a:r>
            <a:endParaRPr lang="en-US" altLang="zh-TW" sz="12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742950" lvl="1" indent="-285750">
              <a:buFont typeface="Wingdings" pitchFamily="2" charset="2"/>
              <a:buChar char="ü"/>
            </a:pPr>
            <a:r>
              <a:rPr lang="zh-TW" altLang="en-US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去除重複資料</a:t>
            </a:r>
            <a:endParaRPr lang="en-US" altLang="zh-TW" sz="12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742950" lvl="1" indent="-285750">
              <a:buFont typeface="Wingdings" pitchFamily="2" charset="2"/>
              <a:buChar char="ü"/>
            </a:pPr>
            <a:r>
              <a:rPr lang="zh-TW" altLang="en-US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資料內容的置換</a:t>
            </a:r>
            <a:endParaRPr lang="en-US" altLang="zh-TW" sz="12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742950" lvl="1" indent="-285750">
              <a:buFont typeface="Wingdings" pitchFamily="2" charset="2"/>
              <a:buChar char="ü"/>
            </a:pPr>
            <a:r>
              <a:rPr lang="zh-TW" altLang="en-US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調整資料格式</a:t>
            </a:r>
            <a:endParaRPr lang="en-US" altLang="zh-TW" sz="12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742950" lvl="1" indent="-285750">
              <a:buFont typeface="Wingdings" pitchFamily="2" charset="2"/>
              <a:buChar char="ü"/>
            </a:pPr>
            <a:r>
              <a:rPr lang="zh-TW" altLang="en-US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異常值處理</a:t>
            </a:r>
            <a:endParaRPr lang="en-US" altLang="zh-TW" sz="12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742950" lvl="1" indent="-285750">
              <a:buFont typeface="Wingdings" pitchFamily="2" charset="2"/>
              <a:buChar char="ü"/>
            </a:pPr>
            <a:r>
              <a:rPr lang="zh-TW" altLang="en-US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避免垃圾進，垃圾出</a:t>
            </a:r>
            <a:endParaRPr lang="en-US" altLang="zh-TW" sz="12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285750" indent="-285750">
              <a:spcBef>
                <a:spcPts val="600"/>
              </a:spcBef>
              <a:buFont typeface="Wingdings" pitchFamily="2" charset="2"/>
              <a:buChar char="l"/>
            </a:pPr>
            <a:r>
              <a:rPr lang="en-US" altLang="zh-TW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Process NBA</a:t>
            </a:r>
            <a:r>
              <a:rPr lang="zh-TW" altLang="en-US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資料集</a:t>
            </a:r>
            <a:endParaRPr lang="en-US" altLang="zh-TW" sz="16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742950" lvl="1" indent="-285750">
              <a:spcBef>
                <a:spcPts val="600"/>
              </a:spcBef>
              <a:buFont typeface="Wingdings" pitchFamily="2" charset="2"/>
              <a:buChar char="ü"/>
            </a:pPr>
            <a:r>
              <a:rPr lang="zh-TW" altLang="en-US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了解資料集結構</a:t>
            </a:r>
            <a:endParaRPr lang="en-US" altLang="zh-TW" sz="12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1098550" lvl="2" indent="-184150">
              <a:buFont typeface="Arial" panose="020B0604020202020204" pitchFamily="34" charset="0"/>
              <a:buChar char="•"/>
            </a:pPr>
            <a:r>
              <a:rPr kumimoji="1"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type(</a:t>
            </a:r>
            <a:r>
              <a:rPr kumimoji="1"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nba</a:t>
            </a:r>
            <a:r>
              <a:rPr kumimoji="1"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) / </a:t>
            </a:r>
            <a:r>
              <a:rPr kumimoji="1"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len</a:t>
            </a:r>
            <a:r>
              <a:rPr kumimoji="1"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</a:t>
            </a:r>
            <a:r>
              <a:rPr kumimoji="1"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nba</a:t>
            </a:r>
            <a:r>
              <a:rPr kumimoji="1"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) / </a:t>
            </a:r>
            <a:r>
              <a:rPr kumimoji="1"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nba.shape</a:t>
            </a:r>
            <a:r>
              <a:rPr kumimoji="1"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</a:t>
            </a:r>
          </a:p>
          <a:p>
            <a:pPr marL="1098550" lvl="2" indent="-184150">
              <a:buFont typeface="Arial" panose="020B0604020202020204" pitchFamily="34" charset="0"/>
              <a:buChar char="•"/>
            </a:pPr>
            <a:r>
              <a:rPr kumimoji="1"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nba.head</a:t>
            </a:r>
            <a:r>
              <a:rPr kumimoji="1"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() / </a:t>
            </a:r>
            <a:r>
              <a:rPr kumimoji="1"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nba.head</a:t>
            </a:r>
            <a:r>
              <a:rPr kumimoji="1"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(10) / </a:t>
            </a:r>
            <a:r>
              <a:rPr kumimoji="1"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nba.tail</a:t>
            </a:r>
            <a:r>
              <a:rPr kumimoji="1"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() / </a:t>
            </a:r>
            <a:r>
              <a:rPr kumimoji="1"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nba.tail</a:t>
            </a:r>
            <a:r>
              <a:rPr kumimoji="1"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(10)</a:t>
            </a:r>
          </a:p>
          <a:p>
            <a:pPr marL="1098550" lvl="2" indent="-184150">
              <a:buFont typeface="Arial" panose="020B0604020202020204" pitchFamily="34" charset="0"/>
              <a:buChar char="•"/>
            </a:pPr>
            <a:r>
              <a:rPr kumimoji="1"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pd.set_option</a:t>
            </a:r>
            <a:r>
              <a:rPr kumimoji="1"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("</a:t>
            </a:r>
            <a:r>
              <a:rPr kumimoji="1"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display.max.columns</a:t>
            </a:r>
            <a:r>
              <a:rPr kumimoji="1"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", None)</a:t>
            </a:r>
          </a:p>
          <a:p>
            <a:pPr marL="1098550" lvl="2" indent="-184150">
              <a:buFont typeface="Arial" panose="020B0604020202020204" pitchFamily="34" charset="0"/>
              <a:buChar char="•"/>
            </a:pPr>
            <a:r>
              <a:rPr kumimoji="1"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pd.set_option</a:t>
            </a:r>
            <a:r>
              <a:rPr kumimoji="1"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("</a:t>
            </a:r>
            <a:r>
              <a:rPr kumimoji="1"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display.precision</a:t>
            </a:r>
            <a:r>
              <a:rPr kumimoji="1"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", 2)</a:t>
            </a:r>
            <a:endParaRPr lang="en-US" altLang="zh-TW" sz="12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742950" lvl="1" indent="-285750">
              <a:spcBef>
                <a:spcPts val="600"/>
              </a:spcBef>
              <a:buFont typeface="Wingdings" pitchFamily="2" charset="2"/>
              <a:buChar char="ü"/>
            </a:pPr>
            <a:r>
              <a:rPr lang="zh-TW" altLang="en-US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基本統計 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(basic statistics) </a:t>
            </a:r>
            <a:r>
              <a:rPr lang="zh-TW" altLang="en-US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來觀察數據分佈</a:t>
            </a:r>
            <a:endParaRPr lang="en-US" altLang="zh-TW" sz="12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1119188" lvl="2" indent="-204788">
              <a:buFont typeface="Arial" panose="020B0604020202020204" pitchFamily="34" charset="0"/>
              <a:buChar char="•"/>
            </a:pPr>
            <a:r>
              <a:rPr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nba.info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()</a:t>
            </a:r>
          </a:p>
          <a:p>
            <a:pPr marL="1119188" lvl="2" indent="-204788">
              <a:buFont typeface="Arial" panose="020B0604020202020204" pitchFamily="34" charset="0"/>
              <a:buChar char="•"/>
            </a:pPr>
            <a:r>
              <a:rPr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nba.describe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() # basic statistics for all int, float columns</a:t>
            </a:r>
          </a:p>
          <a:p>
            <a:pPr marL="1119188" lvl="2" indent="-204788">
              <a:buFont typeface="Arial" panose="020B0604020202020204" pitchFamily="34" charset="0"/>
              <a:buChar char="•"/>
            </a:pPr>
            <a:r>
              <a:rPr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nba.describe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(include=object) #basic statistics for all object columns</a:t>
            </a:r>
            <a:endParaRPr lang="zh-TW" altLang="en-US" sz="12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285750" indent="-285750">
              <a:buFont typeface="Wingdings" pitchFamily="2" charset="2"/>
              <a:buChar char="l"/>
            </a:pPr>
            <a:endParaRPr lang="zh-TW" altLang="en-US" sz="12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285750" indent="-285750">
              <a:buFont typeface="Wingdings" pitchFamily="2" charset="2"/>
              <a:buChar char="l"/>
            </a:pPr>
            <a:endParaRPr lang="en-US" altLang="zh-TW" sz="12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pic>
        <p:nvPicPr>
          <p:cNvPr id="3" name="Picture 6">
            <a:extLst>
              <a:ext uri="{FF2B5EF4-FFF2-40B4-BE49-F238E27FC236}">
                <a16:creationId xmlns:a16="http://schemas.microsoft.com/office/drawing/2014/main" id="{2C7A3912-0E55-28CB-1DA6-319356507E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2153" y="193689"/>
            <a:ext cx="2709581" cy="1006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群組 8">
            <a:extLst>
              <a:ext uri="{FF2B5EF4-FFF2-40B4-BE49-F238E27FC236}">
                <a16:creationId xmlns:a16="http://schemas.microsoft.com/office/drawing/2014/main" id="{88555888-6FCE-D5D0-F627-50327D1D3ADF}"/>
              </a:ext>
            </a:extLst>
          </p:cNvPr>
          <p:cNvGrpSpPr/>
          <p:nvPr/>
        </p:nvGrpSpPr>
        <p:grpSpPr>
          <a:xfrm>
            <a:off x="6940952" y="1926782"/>
            <a:ext cx="4724400" cy="1346200"/>
            <a:chOff x="6096000" y="3848180"/>
            <a:chExt cx="4724400" cy="1346200"/>
          </a:xfrm>
        </p:grpSpPr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CA866090-854A-7F4D-759E-9243498BEED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96000" y="3848180"/>
              <a:ext cx="4724400" cy="1346200"/>
            </a:xfrm>
            <a:prstGeom prst="rect">
              <a:avLst/>
            </a:prstGeom>
          </p:spPr>
        </p:pic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813B43D8-0956-2E52-3354-C5B5ED05A41A}"/>
                </a:ext>
              </a:extLst>
            </p:cNvPr>
            <p:cNvSpPr/>
            <p:nvPr/>
          </p:nvSpPr>
          <p:spPr>
            <a:xfrm>
              <a:off x="8244068" y="4259484"/>
              <a:ext cx="818909" cy="196769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C01496A2-CF80-45DB-50E9-BE42F9480FBF}"/>
                </a:ext>
              </a:extLst>
            </p:cNvPr>
            <p:cNvSpPr/>
            <p:nvPr/>
          </p:nvSpPr>
          <p:spPr>
            <a:xfrm>
              <a:off x="8257570" y="4608658"/>
              <a:ext cx="818909" cy="196769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BC233A10-2A88-783C-4B77-9E092F1B237A}"/>
              </a:ext>
            </a:extLst>
          </p:cNvPr>
          <p:cNvSpPr txBox="1"/>
          <p:nvPr/>
        </p:nvSpPr>
        <p:spPr>
          <a:xfrm>
            <a:off x="6883077" y="1615325"/>
            <a:ext cx="15712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400" dirty="0">
                <a:highlight>
                  <a:srgbClr val="FFFF00"/>
                </a:highlight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待回答問題</a:t>
            </a:r>
            <a:endParaRPr lang="zh-TW" altLang="en-US" sz="1400" dirty="0">
              <a:highlight>
                <a:srgbClr val="FFFF00"/>
              </a:highlight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66A26DF8-0ED1-3141-89B0-CA8B52825D51}"/>
              </a:ext>
            </a:extLst>
          </p:cNvPr>
          <p:cNvSpPr txBox="1"/>
          <p:nvPr/>
        </p:nvSpPr>
        <p:spPr>
          <a:xfrm>
            <a:off x="6620718" y="3446519"/>
            <a:ext cx="5501016" cy="1846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TW" altLang="en-US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nba["team_id"].value_counts()</a:t>
            </a:r>
            <a:endParaRPr lang="en-US" altLang="zh-TW" sz="12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nba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["fran_id"].</a:t>
            </a:r>
            <a:r>
              <a:rPr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value_counts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()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nba.loc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[</a:t>
            </a:r>
            <a:r>
              <a:rPr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nba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["fran_id"] == "Lakers", "team_id"].</a:t>
            </a:r>
            <a:r>
              <a:rPr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value_counts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()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nba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["</a:t>
            </a:r>
            <a:r>
              <a:rPr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date_played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"] = </a:t>
            </a:r>
            <a:r>
              <a:rPr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pd.to_datetime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</a:t>
            </a:r>
            <a:r>
              <a:rPr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nba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["date_game"])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nba.loc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[</a:t>
            </a:r>
            <a:r>
              <a:rPr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nba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["team_id"] == "MNL", "</a:t>
            </a:r>
            <a:r>
              <a:rPr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date_played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"].min()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nba.loc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[</a:t>
            </a:r>
            <a:r>
              <a:rPr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nba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["team_id"] == "MNL", "</a:t>
            </a:r>
            <a:r>
              <a:rPr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date_played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"].max()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nba.loc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[</a:t>
            </a:r>
            <a:r>
              <a:rPr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nba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["team_id"] == "MNL", "</a:t>
            </a:r>
            <a:r>
              <a:rPr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date_played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"].</a:t>
            </a:r>
            <a:r>
              <a:rPr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agg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(["min", "max"])</a:t>
            </a:r>
            <a:endParaRPr lang="zh-TW" altLang="en-US" sz="12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49608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DB08D0-1562-8F58-26B9-BBE9A5508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77" y="109184"/>
            <a:ext cx="10749367" cy="1208868"/>
          </a:xfrm>
        </p:spPr>
        <p:txBody>
          <a:bodyPr/>
          <a:lstStyle/>
          <a:p>
            <a:r>
              <a:rPr kumimoji="1" lang="en-US" altLang="zh-TW" dirty="0"/>
              <a:t>NBA</a:t>
            </a:r>
            <a:r>
              <a:rPr kumimoji="1" lang="zh-TW" altLang="en-US" dirty="0"/>
              <a:t>資料集內欄位名稱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C2106DA9-821B-6278-24AE-8A479A1669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1651896"/>
              </p:ext>
            </p:extLst>
          </p:nvPr>
        </p:nvGraphicFramePr>
        <p:xfrm>
          <a:off x="159995" y="1399388"/>
          <a:ext cx="6588045" cy="5395728"/>
        </p:xfrm>
        <a:graphic>
          <a:graphicData uri="http://schemas.openxmlformats.org/drawingml/2006/table">
            <a:tbl>
              <a:tblPr firstRow="1">
                <a:tableStyleId>{69C7853C-536D-4A76-A0AE-DD22124D55A5}</a:tableStyleId>
              </a:tblPr>
              <a:tblGrid>
                <a:gridCol w="324000">
                  <a:extLst>
                    <a:ext uri="{9D8B030D-6E8A-4147-A177-3AD203B41FA5}">
                      <a16:colId xmlns:a16="http://schemas.microsoft.com/office/drawing/2014/main" val="4093259917"/>
                    </a:ext>
                  </a:extLst>
                </a:gridCol>
                <a:gridCol w="1263782">
                  <a:extLst>
                    <a:ext uri="{9D8B030D-6E8A-4147-A177-3AD203B41FA5}">
                      <a16:colId xmlns:a16="http://schemas.microsoft.com/office/drawing/2014/main" val="3180642348"/>
                    </a:ext>
                  </a:extLst>
                </a:gridCol>
                <a:gridCol w="5000263">
                  <a:extLst>
                    <a:ext uri="{9D8B030D-6E8A-4147-A177-3AD203B41FA5}">
                      <a16:colId xmlns:a16="http://schemas.microsoft.com/office/drawing/2014/main" val="1794725911"/>
                    </a:ext>
                  </a:extLst>
                </a:gridCol>
              </a:tblGrid>
              <a:tr h="302404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#</a:t>
                      </a: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400" b="1" u="none" strike="noStrike" dirty="0">
                          <a:solidFill>
                            <a:schemeClr val="tx1"/>
                          </a:solidFill>
                          <a:effectLst/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欄位名稱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400" b="1" u="none" strike="noStrike" dirty="0">
                          <a:solidFill>
                            <a:schemeClr val="tx1"/>
                          </a:solidFill>
                          <a:effectLst/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欄位描述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 marL="6044" marR="6044" marT="6044" marB="0" anchor="ctr"/>
                </a:tc>
                <a:extLst>
                  <a:ext uri="{0D108BD9-81ED-4DB2-BD59-A6C34878D82A}">
                    <a16:rowId xmlns:a16="http://schemas.microsoft.com/office/drawing/2014/main" val="3276919275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72000" algn="ctr" fontAlgn="ctr"/>
                      <a:r>
                        <a:rPr lang="en-US" sz="1100" b="0" i="0" u="none" strike="noStrike" dirty="0">
                          <a:solidFill>
                            <a:srgbClr val="111A35"/>
                          </a:solidFill>
                          <a:effectLst/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0</a:t>
                      </a: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100" b="0" i="0" u="none" strike="noStrike" dirty="0">
                          <a:solidFill>
                            <a:srgbClr val="111A35"/>
                          </a:solidFill>
                          <a:effectLst/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index</a:t>
                      </a: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100" b="0" i="0" u="none" strike="noStrike" dirty="0" err="1">
                          <a:solidFill>
                            <a:srgbClr val="111A35"/>
                          </a:solidFill>
                          <a:effectLst/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系統橫列索引</a:t>
                      </a:r>
                      <a:endParaRPr lang="en-US" sz="1100" b="0" i="0" u="none" strike="noStrike" dirty="0">
                        <a:solidFill>
                          <a:srgbClr val="111A35"/>
                        </a:solidFill>
                        <a:effectLst/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 marL="6044" marR="6044" marT="6044" marB="0" anchor="ctr"/>
                </a:tc>
                <a:extLst>
                  <a:ext uri="{0D108BD9-81ED-4DB2-BD59-A6C34878D82A}">
                    <a16:rowId xmlns:a16="http://schemas.microsoft.com/office/drawing/2014/main" val="3181437329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72000" algn="ctr" fontAlgn="ctr"/>
                      <a:r>
                        <a:rPr lang="en-US" sz="1100" b="0" i="0" u="none" strike="noStrike" dirty="0">
                          <a:solidFill>
                            <a:srgbClr val="111A35"/>
                          </a:solidFill>
                          <a:effectLst/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1</a:t>
                      </a: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100" b="0" u="none" strike="noStrike" dirty="0">
                          <a:solidFill>
                            <a:srgbClr val="111A35"/>
                          </a:solidFill>
                          <a:effectLst/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gameorder</a:t>
                      </a:r>
                      <a:endParaRPr lang="en-US" sz="1100" b="0" i="0" u="none" strike="noStrike" dirty="0">
                        <a:solidFill>
                          <a:srgbClr val="111A35"/>
                        </a:solidFill>
                        <a:effectLst/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100" b="0" u="none" strike="noStrike" dirty="0">
                          <a:solidFill>
                            <a:srgbClr val="111A35"/>
                          </a:solidFill>
                          <a:effectLst/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NBA</a:t>
                      </a:r>
                      <a:r>
                        <a:rPr lang="zh-TW" altLang="en-US" sz="1100" b="0" u="none" strike="noStrike" dirty="0">
                          <a:solidFill>
                            <a:srgbClr val="111A35"/>
                          </a:solidFill>
                          <a:effectLst/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歷史上的比賽順序</a:t>
                      </a:r>
                      <a:endParaRPr lang="en-US" sz="1100" b="0" i="0" u="none" strike="noStrike" dirty="0">
                        <a:solidFill>
                          <a:srgbClr val="111A35"/>
                        </a:solidFill>
                        <a:effectLst/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 marL="6044" marR="6044" marT="6044" marB="0" anchor="ctr"/>
                </a:tc>
                <a:extLst>
                  <a:ext uri="{0D108BD9-81ED-4DB2-BD59-A6C34878D82A}">
                    <a16:rowId xmlns:a16="http://schemas.microsoft.com/office/drawing/2014/main" val="168375275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72000" algn="ctr" fontAlgn="ctr"/>
                      <a:r>
                        <a:rPr lang="en-US" sz="1100" b="0" i="0" u="none" strike="noStrike" dirty="0">
                          <a:solidFill>
                            <a:srgbClr val="111A35"/>
                          </a:solidFill>
                          <a:effectLst/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2</a:t>
                      </a: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100" b="0" u="none" strike="noStrike" dirty="0">
                          <a:solidFill>
                            <a:srgbClr val="111A35"/>
                          </a:solidFill>
                          <a:effectLst/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game_id</a:t>
                      </a:r>
                      <a:endParaRPr lang="en-US" sz="1100" b="0" i="0" u="none" strike="noStrike" dirty="0">
                        <a:solidFill>
                          <a:srgbClr val="111A35"/>
                        </a:solidFill>
                        <a:effectLst/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zh-TW" altLang="en-US" sz="1100" b="0" u="none" strike="noStrike" dirty="0">
                          <a:solidFill>
                            <a:srgbClr val="111A35"/>
                          </a:solidFill>
                          <a:effectLst/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每場比賽的唯一識別碼</a:t>
                      </a:r>
                      <a:endParaRPr lang="en-US" sz="1100" b="0" i="0" u="none" strike="noStrike" dirty="0">
                        <a:solidFill>
                          <a:srgbClr val="111A35"/>
                        </a:solidFill>
                        <a:effectLst/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 marL="6044" marR="6044" marT="6044" marB="0" anchor="ctr"/>
                </a:tc>
                <a:extLst>
                  <a:ext uri="{0D108BD9-81ED-4DB2-BD59-A6C34878D82A}">
                    <a16:rowId xmlns:a16="http://schemas.microsoft.com/office/drawing/2014/main" val="168911536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72000" algn="ctr" fontAlgn="ctr"/>
                      <a:r>
                        <a:rPr lang="en-US" sz="1100" b="0" u="none" strike="noStrike" kern="1200" dirty="0">
                          <a:solidFill>
                            <a:srgbClr val="111A35"/>
                          </a:solidFill>
                          <a:effectLst/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  <a:cs typeface="+mn-cs"/>
                        </a:rPr>
                        <a:t>3</a:t>
                      </a: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100" b="0" u="none" strike="noStrike" kern="1200" dirty="0">
                          <a:solidFill>
                            <a:srgbClr val="111A35"/>
                          </a:solidFill>
                          <a:effectLst/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  <a:cs typeface="+mn-cs"/>
                        </a:rPr>
                        <a:t>lg_id</a:t>
                      </a: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zh-TW" altLang="en-US" sz="1100" b="0" u="none" strike="noStrike" kern="1200" dirty="0">
                          <a:solidFill>
                            <a:srgbClr val="111A35"/>
                          </a:solidFill>
                          <a:effectLst/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  <a:cs typeface="+mn-cs"/>
                        </a:rPr>
                        <a:t>比賽在哪個聯賽中進行</a:t>
                      </a:r>
                      <a:endParaRPr lang="en-US" sz="1100" b="0" u="none" strike="noStrike" kern="1200" dirty="0">
                        <a:solidFill>
                          <a:srgbClr val="111A35"/>
                        </a:solidFill>
                        <a:effectLst/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  <a:cs typeface="+mn-cs"/>
                      </a:endParaRPr>
                    </a:p>
                  </a:txBody>
                  <a:tcPr marL="6044" marR="6044" marT="6044" marB="0" anchor="ctr"/>
                </a:tc>
                <a:extLst>
                  <a:ext uri="{0D108BD9-81ED-4DB2-BD59-A6C34878D82A}">
                    <a16:rowId xmlns:a16="http://schemas.microsoft.com/office/drawing/2014/main" val="409091195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72000" algn="ctr" fontAlgn="ctr"/>
                      <a:r>
                        <a:rPr lang="en-US" sz="1100" b="0" i="0" u="none" strike="noStrike" dirty="0">
                          <a:solidFill>
                            <a:srgbClr val="111A35"/>
                          </a:solidFill>
                          <a:effectLst/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4</a:t>
                      </a: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100" b="0" u="none" strike="noStrike" dirty="0">
                          <a:solidFill>
                            <a:srgbClr val="111A35"/>
                          </a:solidFill>
                          <a:effectLst/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_iscopy</a:t>
                      </a:r>
                      <a:endParaRPr lang="en-US" sz="1100" b="0" i="0" u="none" strike="noStrike" dirty="0">
                        <a:solidFill>
                          <a:srgbClr val="111A35"/>
                        </a:solidFill>
                        <a:effectLst/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100" b="0" u="none" strike="noStrike" dirty="0">
                          <a:solidFill>
                            <a:srgbClr val="111A35"/>
                          </a:solidFill>
                          <a:effectLst/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if this game_id has already </a:t>
                      </a:r>
                      <a:r>
                        <a:rPr lang="en-US" sz="1100" b="0" u="none" strike="noStrike" dirty="0" err="1">
                          <a:solidFill>
                            <a:srgbClr val="111A35"/>
                          </a:solidFill>
                          <a:effectLst/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occured</a:t>
                      </a:r>
                      <a:r>
                        <a:rPr lang="en-US" sz="1100" b="0" u="none" strike="noStrike" dirty="0">
                          <a:solidFill>
                            <a:srgbClr val="111A35"/>
                          </a:solidFill>
                          <a:effectLst/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 for the opposing team in the same matchup</a:t>
                      </a:r>
                      <a:endParaRPr lang="en-US" sz="1100" b="0" i="0" u="none" strike="noStrike" dirty="0">
                        <a:solidFill>
                          <a:srgbClr val="111A35"/>
                        </a:solidFill>
                        <a:effectLst/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 marL="6044" marR="6044" marT="6044" marB="0" anchor="ctr"/>
                </a:tc>
                <a:extLst>
                  <a:ext uri="{0D108BD9-81ED-4DB2-BD59-A6C34878D82A}">
                    <a16:rowId xmlns:a16="http://schemas.microsoft.com/office/drawing/2014/main" val="307954724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72000" algn="ctr" fontAlgn="ctr"/>
                      <a:r>
                        <a:rPr lang="en-US" sz="1100" b="0" i="0" u="none" strike="noStrike" dirty="0">
                          <a:solidFill>
                            <a:srgbClr val="111A35"/>
                          </a:solidFill>
                          <a:effectLst/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5</a:t>
                      </a: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100" b="0" u="none" strike="noStrike" dirty="0">
                          <a:solidFill>
                            <a:srgbClr val="111A35"/>
                          </a:solidFill>
                          <a:effectLst/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year_id</a:t>
                      </a:r>
                      <a:endParaRPr lang="en-US" sz="1100" b="0" i="0" u="none" strike="noStrike" dirty="0">
                        <a:solidFill>
                          <a:srgbClr val="111A35"/>
                        </a:solidFill>
                        <a:effectLst/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zh-TW" altLang="en-US" sz="1100" b="0" u="none" strike="noStrike" kern="1200" dirty="0">
                          <a:solidFill>
                            <a:srgbClr val="111A35"/>
                          </a:solidFill>
                          <a:effectLst/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  <a:cs typeface="+mn-cs"/>
                        </a:rPr>
                        <a:t>賽季</a:t>
                      </a:r>
                      <a:r>
                        <a:rPr lang="en-US" altLang="zh-TW" sz="1100" b="0" u="none" strike="noStrike" kern="1200" dirty="0">
                          <a:solidFill>
                            <a:srgbClr val="111A35"/>
                          </a:solidFill>
                          <a:effectLst/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  <a:cs typeface="+mn-cs"/>
                        </a:rPr>
                        <a:t>ID</a:t>
                      </a:r>
                      <a:r>
                        <a:rPr lang="zh-TW" altLang="en-US" sz="1100" b="0" u="none" strike="noStrike" kern="1200" dirty="0">
                          <a:solidFill>
                            <a:srgbClr val="111A35"/>
                          </a:solidFill>
                          <a:effectLst/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  <a:cs typeface="+mn-cs"/>
                        </a:rPr>
                        <a:t>，根據賽季結束的年份命名</a:t>
                      </a:r>
                      <a:endParaRPr lang="en-US" sz="1100" b="0" u="none" strike="noStrike" kern="1200" dirty="0">
                        <a:solidFill>
                          <a:srgbClr val="111A35"/>
                        </a:solidFill>
                        <a:effectLst/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  <a:cs typeface="+mn-cs"/>
                      </a:endParaRPr>
                    </a:p>
                  </a:txBody>
                  <a:tcPr marL="6044" marR="6044" marT="6044" marB="0" anchor="ctr"/>
                </a:tc>
                <a:extLst>
                  <a:ext uri="{0D108BD9-81ED-4DB2-BD59-A6C34878D82A}">
                    <a16:rowId xmlns:a16="http://schemas.microsoft.com/office/drawing/2014/main" val="2129749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72000" algn="ctr" fontAlgn="ctr"/>
                      <a:r>
                        <a:rPr lang="en-US" sz="1100" b="0" i="0" u="none" strike="noStrike" dirty="0">
                          <a:solidFill>
                            <a:srgbClr val="111A35"/>
                          </a:solidFill>
                          <a:effectLst/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6</a:t>
                      </a: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100" b="0" u="none" strike="noStrike" dirty="0">
                          <a:solidFill>
                            <a:srgbClr val="111A35"/>
                          </a:solidFill>
                          <a:effectLst/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date_game</a:t>
                      </a:r>
                      <a:endParaRPr lang="en-US" sz="1100" b="0" i="0" u="none" strike="noStrike" dirty="0">
                        <a:solidFill>
                          <a:srgbClr val="111A35"/>
                        </a:solidFill>
                        <a:effectLst/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100" b="0" u="none" strike="noStrike" dirty="0">
                          <a:solidFill>
                            <a:srgbClr val="111A35"/>
                          </a:solidFill>
                          <a:effectLst/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Game date</a:t>
                      </a:r>
                      <a:endParaRPr lang="en-US" sz="1100" b="0" i="0" u="none" strike="noStrike" dirty="0">
                        <a:solidFill>
                          <a:srgbClr val="111A35"/>
                        </a:solidFill>
                        <a:effectLst/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 marL="6044" marR="6044" marT="6044" marB="0" anchor="ctr"/>
                </a:tc>
                <a:extLst>
                  <a:ext uri="{0D108BD9-81ED-4DB2-BD59-A6C34878D82A}">
                    <a16:rowId xmlns:a16="http://schemas.microsoft.com/office/drawing/2014/main" val="2108860495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72000" algn="ctr" fontAlgn="ctr"/>
                      <a:r>
                        <a:rPr lang="en-US" sz="1100" b="0" i="0" u="none" strike="noStrike" dirty="0">
                          <a:solidFill>
                            <a:srgbClr val="111A35"/>
                          </a:solidFill>
                          <a:effectLst/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7</a:t>
                      </a: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100" b="0" u="none" strike="noStrike" dirty="0">
                          <a:solidFill>
                            <a:srgbClr val="111A35"/>
                          </a:solidFill>
                          <a:effectLst/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is_playoffs</a:t>
                      </a:r>
                      <a:endParaRPr lang="en-US" sz="1100" b="0" i="0" u="none" strike="noStrike" dirty="0">
                        <a:solidFill>
                          <a:srgbClr val="111A35"/>
                        </a:solidFill>
                        <a:effectLst/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zh-TW" altLang="en-US" sz="1100" b="0" u="none" strike="noStrike" dirty="0">
                          <a:solidFill>
                            <a:srgbClr val="111A35"/>
                          </a:solidFill>
                          <a:effectLst/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比賽是否為季後賽 </a:t>
                      </a:r>
                      <a:r>
                        <a:rPr lang="en-US" altLang="zh-TW" sz="1100" b="0" u="none" strike="noStrike" dirty="0">
                          <a:solidFill>
                            <a:srgbClr val="111A35"/>
                          </a:solidFill>
                          <a:effectLst/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(1</a:t>
                      </a:r>
                      <a:r>
                        <a:rPr lang="zh-TW" altLang="en-US" sz="1100" b="0" u="none" strike="noStrike" dirty="0">
                          <a:solidFill>
                            <a:srgbClr val="111A35"/>
                          </a:solidFill>
                          <a:effectLst/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為季後賽</a:t>
                      </a:r>
                      <a:r>
                        <a:rPr lang="en-US" altLang="zh-TW" sz="1100" b="0" u="none" strike="noStrike" dirty="0">
                          <a:solidFill>
                            <a:srgbClr val="111A35"/>
                          </a:solidFill>
                          <a:effectLst/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, 0</a:t>
                      </a:r>
                      <a:r>
                        <a:rPr lang="zh-TW" altLang="en-US" sz="1100" b="0" u="none" strike="noStrike" dirty="0">
                          <a:solidFill>
                            <a:srgbClr val="111A35"/>
                          </a:solidFill>
                          <a:effectLst/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為常規賽</a:t>
                      </a:r>
                      <a:r>
                        <a:rPr lang="en-US" altLang="zh-TW" sz="1100" b="0" u="none" strike="noStrike" dirty="0">
                          <a:solidFill>
                            <a:srgbClr val="111A35"/>
                          </a:solidFill>
                          <a:effectLst/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)</a:t>
                      </a:r>
                    </a:p>
                  </a:txBody>
                  <a:tcPr marL="6044" marR="6044" marT="6044" marB="0" anchor="ctr"/>
                </a:tc>
                <a:extLst>
                  <a:ext uri="{0D108BD9-81ED-4DB2-BD59-A6C34878D82A}">
                    <a16:rowId xmlns:a16="http://schemas.microsoft.com/office/drawing/2014/main" val="260593400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72000" algn="ctr" fontAlgn="ctr"/>
                      <a:r>
                        <a:rPr lang="en-US" sz="1100" b="0" i="0" u="none" strike="noStrike" dirty="0">
                          <a:solidFill>
                            <a:srgbClr val="111A35"/>
                          </a:solidFill>
                          <a:effectLst/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8</a:t>
                      </a: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100" b="0" u="none" strike="noStrike" dirty="0">
                          <a:solidFill>
                            <a:srgbClr val="111A35"/>
                          </a:solidFill>
                          <a:effectLst/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team_id</a:t>
                      </a:r>
                      <a:endParaRPr lang="en-US" sz="1100" b="0" i="0" u="none" strike="noStrike" dirty="0">
                        <a:solidFill>
                          <a:srgbClr val="111A35"/>
                        </a:solidFill>
                        <a:effectLst/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zh-TW" altLang="en-US" sz="1100" b="0" u="none" strike="noStrike" kern="1200" dirty="0">
                          <a:solidFill>
                            <a:srgbClr val="111A35"/>
                          </a:solidFill>
                          <a:effectLst/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  <a:cs typeface="+mn-cs"/>
                        </a:rPr>
                        <a:t>球隊名稱的三個字母代碼</a:t>
                      </a:r>
                      <a:endParaRPr lang="en-US" sz="1100" b="0" u="none" strike="noStrike" kern="1200" dirty="0">
                        <a:solidFill>
                          <a:srgbClr val="111A35"/>
                        </a:solidFill>
                        <a:effectLst/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  <a:cs typeface="+mn-cs"/>
                      </a:endParaRPr>
                    </a:p>
                  </a:txBody>
                  <a:tcPr marL="6044" marR="6044" marT="6044" marB="0" anchor="ctr"/>
                </a:tc>
                <a:extLst>
                  <a:ext uri="{0D108BD9-81ED-4DB2-BD59-A6C34878D82A}">
                    <a16:rowId xmlns:a16="http://schemas.microsoft.com/office/drawing/2014/main" val="536435635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72000" algn="ctr" fontAlgn="ctr"/>
                      <a:r>
                        <a:rPr lang="en-US" sz="1100" b="0" i="0" u="none" strike="noStrike" dirty="0">
                          <a:solidFill>
                            <a:srgbClr val="111A35"/>
                          </a:solidFill>
                          <a:effectLst/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9</a:t>
                      </a: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100" b="0" u="none" strike="noStrike" dirty="0">
                          <a:solidFill>
                            <a:srgbClr val="111A35"/>
                          </a:solidFill>
                          <a:effectLst/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fran_id</a:t>
                      </a:r>
                      <a:endParaRPr lang="en-US" sz="1100" b="0" i="0" u="none" strike="noStrike" dirty="0">
                        <a:solidFill>
                          <a:srgbClr val="111A35"/>
                        </a:solidFill>
                        <a:effectLst/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zh-TW" altLang="en-US" sz="1100" b="0" u="none" strike="noStrike" kern="1200" dirty="0">
                          <a:solidFill>
                            <a:srgbClr val="111A35"/>
                          </a:solidFill>
                          <a:effectLst/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  <a:cs typeface="+mn-cs"/>
                        </a:rPr>
                        <a:t>特許經營</a:t>
                      </a:r>
                      <a:r>
                        <a:rPr lang="en-US" altLang="zh-TW" sz="1100" b="0" u="none" strike="noStrike" kern="1200" dirty="0">
                          <a:solidFill>
                            <a:srgbClr val="111A35"/>
                          </a:solidFill>
                          <a:effectLst/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  <a:cs typeface="+mn-cs"/>
                        </a:rPr>
                        <a:t>ID</a:t>
                      </a:r>
                      <a:endParaRPr lang="en-US" sz="1100" b="0" u="none" strike="noStrike" kern="1200" dirty="0">
                        <a:solidFill>
                          <a:srgbClr val="111A35"/>
                        </a:solidFill>
                        <a:effectLst/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  <a:cs typeface="+mn-cs"/>
                      </a:endParaRPr>
                    </a:p>
                  </a:txBody>
                  <a:tcPr marL="6044" marR="6044" marT="6044" marB="0" anchor="ctr"/>
                </a:tc>
                <a:extLst>
                  <a:ext uri="{0D108BD9-81ED-4DB2-BD59-A6C34878D82A}">
                    <a16:rowId xmlns:a16="http://schemas.microsoft.com/office/drawing/2014/main" val="357908244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72000" algn="ctr" fontAlgn="ctr"/>
                      <a:r>
                        <a:rPr lang="en-US" sz="1100" b="0" i="0" u="none" strike="noStrike" dirty="0">
                          <a:solidFill>
                            <a:srgbClr val="111A35"/>
                          </a:solidFill>
                          <a:effectLst/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10</a:t>
                      </a: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100" b="0" u="none" strike="noStrike" dirty="0">
                          <a:solidFill>
                            <a:srgbClr val="111A35"/>
                          </a:solidFill>
                          <a:effectLst/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pts</a:t>
                      </a:r>
                      <a:endParaRPr lang="en-US" sz="1100" b="0" i="0" u="none" strike="noStrike" dirty="0">
                        <a:solidFill>
                          <a:srgbClr val="111A35"/>
                        </a:solidFill>
                        <a:effectLst/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zh-TW" altLang="en-US" sz="1100" b="0" i="0" u="none" strike="noStrike" dirty="0">
                          <a:solidFill>
                            <a:srgbClr val="111A35"/>
                          </a:solidFill>
                          <a:effectLst/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得分</a:t>
                      </a:r>
                      <a:endParaRPr lang="en-US" sz="1100" b="0" i="0" u="none" strike="noStrike" dirty="0">
                        <a:solidFill>
                          <a:srgbClr val="111A35"/>
                        </a:solidFill>
                        <a:effectLst/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 marL="6044" marR="6044" marT="6044" marB="0" anchor="ctr"/>
                </a:tc>
                <a:extLst>
                  <a:ext uri="{0D108BD9-81ED-4DB2-BD59-A6C34878D82A}">
                    <a16:rowId xmlns:a16="http://schemas.microsoft.com/office/drawing/2014/main" val="396046806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72000" algn="ctr" fontAlgn="ctr"/>
                      <a:r>
                        <a:rPr lang="en-US" sz="1100" b="0" i="0" u="none" strike="noStrike" dirty="0">
                          <a:solidFill>
                            <a:srgbClr val="111A35"/>
                          </a:solidFill>
                          <a:effectLst/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11</a:t>
                      </a: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100" b="0" u="none" strike="noStrike" dirty="0">
                          <a:solidFill>
                            <a:srgbClr val="111A35"/>
                          </a:solidFill>
                          <a:effectLst/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elo_i</a:t>
                      </a:r>
                      <a:endParaRPr lang="en-US" sz="1100" b="0" i="0" u="none" strike="noStrike" dirty="0">
                        <a:solidFill>
                          <a:srgbClr val="111A35"/>
                        </a:solidFill>
                        <a:effectLst/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zh-TW" altLang="en-US" sz="1100" b="0" u="none" strike="noStrike" dirty="0">
                          <a:solidFill>
                            <a:srgbClr val="111A35"/>
                          </a:solidFill>
                          <a:effectLst/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比賽前隊伍的</a:t>
                      </a:r>
                      <a:r>
                        <a:rPr lang="en-US" sz="1100" b="0" u="none" strike="noStrike" dirty="0">
                          <a:solidFill>
                            <a:srgbClr val="111A35"/>
                          </a:solidFill>
                          <a:effectLst/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Elo</a:t>
                      </a:r>
                      <a:r>
                        <a:rPr lang="zh-TW" altLang="en-US" sz="1100" b="0" u="none" strike="noStrike" dirty="0">
                          <a:solidFill>
                            <a:srgbClr val="111A35"/>
                          </a:solidFill>
                          <a:effectLst/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評分</a:t>
                      </a:r>
                      <a:endParaRPr lang="en-US" sz="1100" b="0" i="0" u="none" strike="noStrike" dirty="0">
                        <a:solidFill>
                          <a:srgbClr val="111A35"/>
                        </a:solidFill>
                        <a:effectLst/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 marL="6044" marR="6044" marT="6044" marB="0" anchor="ctr"/>
                </a:tc>
                <a:extLst>
                  <a:ext uri="{0D108BD9-81ED-4DB2-BD59-A6C34878D82A}">
                    <a16:rowId xmlns:a16="http://schemas.microsoft.com/office/drawing/2014/main" val="245142735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72000" algn="ctr" fontAlgn="ctr"/>
                      <a:r>
                        <a:rPr lang="en-US" sz="1100" b="0" i="0" u="none" strike="noStrike" dirty="0">
                          <a:solidFill>
                            <a:srgbClr val="111A35"/>
                          </a:solidFill>
                          <a:effectLst/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12</a:t>
                      </a: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100" b="0" u="none" strike="noStrike" dirty="0">
                          <a:solidFill>
                            <a:srgbClr val="111A35"/>
                          </a:solidFill>
                          <a:effectLst/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elo_n</a:t>
                      </a:r>
                      <a:endParaRPr lang="en-US" sz="1100" b="0" i="0" u="none" strike="noStrike" dirty="0">
                        <a:solidFill>
                          <a:srgbClr val="111A35"/>
                        </a:solidFill>
                        <a:effectLst/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100" b="0" u="none" strike="noStrike" dirty="0">
                          <a:solidFill>
                            <a:srgbClr val="111A35"/>
                          </a:solidFill>
                          <a:effectLst/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比賽後隊伍的</a:t>
                      </a:r>
                      <a:r>
                        <a:rPr lang="en-US" altLang="zh-TW" sz="1100" b="0" u="none" strike="noStrike" dirty="0">
                          <a:solidFill>
                            <a:srgbClr val="111A35"/>
                          </a:solidFill>
                          <a:effectLst/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Elo</a:t>
                      </a:r>
                      <a:r>
                        <a:rPr lang="zh-TW" altLang="en-US" sz="1100" b="0" u="none" strike="noStrike" dirty="0">
                          <a:solidFill>
                            <a:srgbClr val="111A35"/>
                          </a:solidFill>
                          <a:effectLst/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評分</a:t>
                      </a:r>
                      <a:endParaRPr lang="en-US" altLang="zh-TW" sz="1100" b="0" i="0" u="none" strike="noStrike" dirty="0">
                        <a:solidFill>
                          <a:srgbClr val="111A35"/>
                        </a:solidFill>
                        <a:effectLst/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 marL="6044" marR="6044" marT="6044" marB="0" anchor="ctr"/>
                </a:tc>
                <a:extLst>
                  <a:ext uri="{0D108BD9-81ED-4DB2-BD59-A6C34878D82A}">
                    <a16:rowId xmlns:a16="http://schemas.microsoft.com/office/drawing/2014/main" val="209864727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72000" algn="ctr" fontAlgn="ctr"/>
                      <a:r>
                        <a:rPr lang="en-US" sz="1100" b="0" i="0" u="none" strike="noStrike" dirty="0">
                          <a:solidFill>
                            <a:srgbClr val="111A35"/>
                          </a:solidFill>
                          <a:effectLst/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13</a:t>
                      </a: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100" b="0" u="none" strike="noStrike" dirty="0">
                          <a:solidFill>
                            <a:srgbClr val="111A35"/>
                          </a:solidFill>
                          <a:effectLst/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win_equiv</a:t>
                      </a:r>
                      <a:endParaRPr lang="en-US" sz="1100" b="0" i="0" u="none" strike="noStrike" dirty="0">
                        <a:solidFill>
                          <a:srgbClr val="111A35"/>
                        </a:solidFill>
                        <a:effectLst/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100" b="0" u="none" strike="noStrike" dirty="0">
                          <a:solidFill>
                            <a:srgbClr val="C00000"/>
                          </a:solidFill>
                          <a:effectLst/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Equivalent number of wins in a 82-game season for a team of elo_n quality</a:t>
                      </a:r>
                      <a:endParaRPr lang="en-US" sz="1100" b="0" i="0" u="none" strike="noStrike" dirty="0">
                        <a:solidFill>
                          <a:srgbClr val="C00000"/>
                        </a:solidFill>
                        <a:effectLst/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 marL="6044" marR="6044" marT="6044" marB="0" anchor="ctr"/>
                </a:tc>
                <a:extLst>
                  <a:ext uri="{0D108BD9-81ED-4DB2-BD59-A6C34878D82A}">
                    <a16:rowId xmlns:a16="http://schemas.microsoft.com/office/drawing/2014/main" val="351132574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72000" algn="ctr" fontAlgn="ctr"/>
                      <a:r>
                        <a:rPr lang="en-US" sz="1100" b="0" i="0" u="none" strike="noStrike" dirty="0">
                          <a:solidFill>
                            <a:srgbClr val="111A35"/>
                          </a:solidFill>
                          <a:effectLst/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14</a:t>
                      </a: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100" b="0" u="none" strike="noStrike" dirty="0">
                          <a:solidFill>
                            <a:srgbClr val="111A35"/>
                          </a:solidFill>
                          <a:effectLst/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opp_id</a:t>
                      </a:r>
                      <a:endParaRPr lang="en-US" sz="1100" b="0" i="0" u="none" strike="noStrike" dirty="0">
                        <a:solidFill>
                          <a:srgbClr val="111A35"/>
                        </a:solidFill>
                        <a:effectLst/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100" b="0" u="none" strike="noStrike" dirty="0">
                          <a:solidFill>
                            <a:srgbClr val="111A35"/>
                          </a:solidFill>
                          <a:effectLst/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Team id of opponent</a:t>
                      </a:r>
                      <a:endParaRPr lang="en-US" sz="1100" b="0" i="0" u="none" strike="noStrike" dirty="0">
                        <a:solidFill>
                          <a:srgbClr val="111A35"/>
                        </a:solidFill>
                        <a:effectLst/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 marL="6044" marR="6044" marT="6044" marB="0" anchor="ctr"/>
                </a:tc>
                <a:extLst>
                  <a:ext uri="{0D108BD9-81ED-4DB2-BD59-A6C34878D82A}">
                    <a16:rowId xmlns:a16="http://schemas.microsoft.com/office/drawing/2014/main" val="145540000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72000" algn="ctr" fontAlgn="ctr"/>
                      <a:r>
                        <a:rPr lang="en-US" sz="1100" b="0" i="0" u="none" strike="noStrike" dirty="0">
                          <a:solidFill>
                            <a:srgbClr val="111A35"/>
                          </a:solidFill>
                          <a:effectLst/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15</a:t>
                      </a: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100" b="0" u="none" strike="noStrike" dirty="0">
                          <a:solidFill>
                            <a:srgbClr val="111A35"/>
                          </a:solidFill>
                          <a:effectLst/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opp_fran</a:t>
                      </a:r>
                      <a:endParaRPr lang="en-US" sz="1100" b="0" i="0" u="none" strike="noStrike" dirty="0">
                        <a:solidFill>
                          <a:srgbClr val="111A35"/>
                        </a:solidFill>
                        <a:effectLst/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100" b="0" u="none" strike="noStrike" dirty="0">
                          <a:solidFill>
                            <a:srgbClr val="111A35"/>
                          </a:solidFill>
                          <a:effectLst/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Franchise id of opponent</a:t>
                      </a:r>
                      <a:endParaRPr lang="en-US" sz="1100" b="0" i="0" u="none" strike="noStrike" dirty="0">
                        <a:solidFill>
                          <a:srgbClr val="111A35"/>
                        </a:solidFill>
                        <a:effectLst/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 marL="6044" marR="6044" marT="6044" marB="0" anchor="ctr"/>
                </a:tc>
                <a:extLst>
                  <a:ext uri="{0D108BD9-81ED-4DB2-BD59-A6C34878D82A}">
                    <a16:rowId xmlns:a16="http://schemas.microsoft.com/office/drawing/2014/main" val="334157344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72000" algn="ctr" fontAlgn="ctr"/>
                      <a:r>
                        <a:rPr lang="en-US" sz="1100" b="0" i="0" u="none" strike="noStrike" dirty="0">
                          <a:solidFill>
                            <a:srgbClr val="111A35"/>
                          </a:solidFill>
                          <a:effectLst/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16</a:t>
                      </a: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100" b="0" u="none" strike="noStrike" dirty="0">
                          <a:solidFill>
                            <a:srgbClr val="111A35"/>
                          </a:solidFill>
                          <a:effectLst/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opp_pts</a:t>
                      </a:r>
                      <a:endParaRPr lang="en-US" sz="1100" b="0" i="0" u="none" strike="noStrike" dirty="0">
                        <a:solidFill>
                          <a:srgbClr val="111A35"/>
                        </a:solidFill>
                        <a:effectLst/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100" b="0" u="none" strike="noStrike" dirty="0">
                          <a:solidFill>
                            <a:srgbClr val="111A35"/>
                          </a:solidFill>
                          <a:effectLst/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Points scored by opponent</a:t>
                      </a:r>
                      <a:endParaRPr lang="en-US" sz="1100" b="0" i="0" u="none" strike="noStrike" dirty="0">
                        <a:solidFill>
                          <a:srgbClr val="111A35"/>
                        </a:solidFill>
                        <a:effectLst/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 marL="6044" marR="6044" marT="6044" marB="0" anchor="ctr"/>
                </a:tc>
                <a:extLst>
                  <a:ext uri="{0D108BD9-81ED-4DB2-BD59-A6C34878D82A}">
                    <a16:rowId xmlns:a16="http://schemas.microsoft.com/office/drawing/2014/main" val="100974357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72000" algn="ctr" fontAlgn="ctr"/>
                      <a:r>
                        <a:rPr lang="en-US" sz="1100" b="0" i="0" u="none" strike="noStrike" dirty="0">
                          <a:solidFill>
                            <a:srgbClr val="111A35"/>
                          </a:solidFill>
                          <a:effectLst/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17</a:t>
                      </a: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100" b="0" u="none" strike="noStrike" dirty="0">
                          <a:solidFill>
                            <a:srgbClr val="111A35"/>
                          </a:solidFill>
                          <a:effectLst/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opp_elo_i</a:t>
                      </a:r>
                      <a:endParaRPr lang="en-US" sz="1100" b="0" i="0" u="none" strike="noStrike" dirty="0">
                        <a:solidFill>
                          <a:srgbClr val="111A35"/>
                        </a:solidFill>
                        <a:effectLst/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100" b="0" u="none" strike="noStrike" dirty="0">
                          <a:solidFill>
                            <a:srgbClr val="111A35"/>
                          </a:solidFill>
                          <a:effectLst/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Opponent elo entering the game</a:t>
                      </a:r>
                      <a:endParaRPr lang="en-US" sz="1100" b="0" i="0" u="none" strike="noStrike" dirty="0">
                        <a:solidFill>
                          <a:srgbClr val="111A35"/>
                        </a:solidFill>
                        <a:effectLst/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 marL="6044" marR="6044" marT="6044" marB="0" anchor="ctr"/>
                </a:tc>
                <a:extLst>
                  <a:ext uri="{0D108BD9-81ED-4DB2-BD59-A6C34878D82A}">
                    <a16:rowId xmlns:a16="http://schemas.microsoft.com/office/drawing/2014/main" val="95386562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72000" algn="ctr" fontAlgn="ctr"/>
                      <a:r>
                        <a:rPr lang="en-US" sz="1100" b="0" i="0" u="none" strike="noStrike" dirty="0">
                          <a:solidFill>
                            <a:srgbClr val="111A35"/>
                          </a:solidFill>
                          <a:effectLst/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18</a:t>
                      </a: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100" b="0" u="none" strike="noStrike" dirty="0">
                          <a:solidFill>
                            <a:srgbClr val="111A35"/>
                          </a:solidFill>
                          <a:effectLst/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opp_elo_n</a:t>
                      </a:r>
                      <a:endParaRPr lang="en-US" sz="1100" b="0" i="0" u="none" strike="noStrike" dirty="0">
                        <a:solidFill>
                          <a:srgbClr val="111A35"/>
                        </a:solidFill>
                        <a:effectLst/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100" b="0" u="none" strike="noStrike" dirty="0">
                          <a:solidFill>
                            <a:srgbClr val="111A35"/>
                          </a:solidFill>
                          <a:effectLst/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Opponent elo following the game</a:t>
                      </a:r>
                      <a:endParaRPr lang="en-US" sz="1100" b="0" i="0" u="none" strike="noStrike" dirty="0">
                        <a:solidFill>
                          <a:srgbClr val="111A35"/>
                        </a:solidFill>
                        <a:effectLst/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 marL="6044" marR="6044" marT="6044" marB="0" anchor="ctr"/>
                </a:tc>
                <a:extLst>
                  <a:ext uri="{0D108BD9-81ED-4DB2-BD59-A6C34878D82A}">
                    <a16:rowId xmlns:a16="http://schemas.microsoft.com/office/drawing/2014/main" val="356162405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72000" algn="ctr" fontAlgn="ctr"/>
                      <a:r>
                        <a:rPr lang="en-US" sz="1100" b="0" i="0" u="none" strike="noStrike" dirty="0">
                          <a:solidFill>
                            <a:srgbClr val="111A35"/>
                          </a:solidFill>
                          <a:effectLst/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19</a:t>
                      </a: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100" b="0" u="none" strike="noStrike" dirty="0">
                          <a:solidFill>
                            <a:srgbClr val="111A35"/>
                          </a:solidFill>
                          <a:effectLst/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game_location</a:t>
                      </a:r>
                      <a:endParaRPr lang="en-US" sz="1100" b="0" i="0" u="none" strike="noStrike" dirty="0">
                        <a:solidFill>
                          <a:srgbClr val="111A35"/>
                        </a:solidFill>
                        <a:effectLst/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100" b="0" u="none" strike="noStrike" dirty="0">
                          <a:solidFill>
                            <a:srgbClr val="111A35"/>
                          </a:solidFill>
                          <a:effectLst/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Home (H), away (A), or neutral (N)</a:t>
                      </a:r>
                      <a:endParaRPr lang="en-US" sz="1100" b="0" i="0" u="none" strike="noStrike" dirty="0">
                        <a:solidFill>
                          <a:srgbClr val="111A35"/>
                        </a:solidFill>
                        <a:effectLst/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 marL="6044" marR="6044" marT="6044" marB="0" anchor="ctr"/>
                </a:tc>
                <a:extLst>
                  <a:ext uri="{0D108BD9-81ED-4DB2-BD59-A6C34878D82A}">
                    <a16:rowId xmlns:a16="http://schemas.microsoft.com/office/drawing/2014/main" val="163297077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72000" algn="ctr" fontAlgn="ctr"/>
                      <a:r>
                        <a:rPr lang="en-US" sz="1100" b="0" i="0" u="none" strike="noStrike" dirty="0">
                          <a:solidFill>
                            <a:srgbClr val="111A35"/>
                          </a:solidFill>
                          <a:effectLst/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20</a:t>
                      </a: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100" b="0" u="none" strike="noStrike" dirty="0">
                          <a:solidFill>
                            <a:srgbClr val="111A35"/>
                          </a:solidFill>
                          <a:effectLst/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game_result</a:t>
                      </a:r>
                      <a:endParaRPr lang="en-US" sz="1100" b="0" i="0" u="none" strike="noStrike" dirty="0">
                        <a:solidFill>
                          <a:srgbClr val="111A35"/>
                        </a:solidFill>
                        <a:effectLst/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100" b="0" u="none" strike="noStrike" dirty="0">
                          <a:solidFill>
                            <a:srgbClr val="111A35"/>
                          </a:solidFill>
                          <a:effectLst/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Win or loss for team in the </a:t>
                      </a:r>
                      <a:r>
                        <a:rPr lang="en-US" sz="1100" b="0" u="none" strike="noStrike" dirty="0" err="1">
                          <a:solidFill>
                            <a:srgbClr val="111A35"/>
                          </a:solidFill>
                          <a:effectLst/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team_id</a:t>
                      </a:r>
                      <a:r>
                        <a:rPr lang="en-US" sz="1100" b="0" u="none" strike="noStrike" dirty="0">
                          <a:solidFill>
                            <a:srgbClr val="111A35"/>
                          </a:solidFill>
                          <a:effectLst/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 column</a:t>
                      </a:r>
                      <a:endParaRPr lang="en-US" sz="1100" b="0" i="0" u="none" strike="noStrike" dirty="0">
                        <a:solidFill>
                          <a:srgbClr val="111A35"/>
                        </a:solidFill>
                        <a:effectLst/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 marL="6044" marR="6044" marT="6044" marB="0" anchor="ctr"/>
                </a:tc>
                <a:extLst>
                  <a:ext uri="{0D108BD9-81ED-4DB2-BD59-A6C34878D82A}">
                    <a16:rowId xmlns:a16="http://schemas.microsoft.com/office/drawing/2014/main" val="197886099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72000" algn="ctr" fontAlgn="ctr"/>
                      <a:r>
                        <a:rPr lang="en-US" sz="1100" b="0" i="0" u="none" strike="noStrike" dirty="0">
                          <a:solidFill>
                            <a:srgbClr val="111A35"/>
                          </a:solidFill>
                          <a:effectLst/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21</a:t>
                      </a: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100" b="0" u="none" strike="noStrike" dirty="0">
                          <a:solidFill>
                            <a:srgbClr val="111A35"/>
                          </a:solidFill>
                          <a:effectLst/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forecast</a:t>
                      </a:r>
                      <a:endParaRPr lang="en-US" sz="1100" b="0" i="0" u="none" strike="noStrike" dirty="0">
                        <a:solidFill>
                          <a:srgbClr val="111A35"/>
                        </a:solidFill>
                        <a:effectLst/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altLang="zh-TW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  <a:cs typeface="+mn-cs"/>
                        </a:rPr>
                        <a:t>team_id </a:t>
                      </a:r>
                      <a:r>
                        <a:rPr lang="zh-TW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  <a:cs typeface="+mn-cs"/>
                        </a:rPr>
                        <a:t>欄中團隊獲勝的機會</a:t>
                      </a:r>
                      <a:endParaRPr lang="en-US" sz="1100" b="0" i="0" u="none" strike="noStrike" dirty="0">
                        <a:solidFill>
                          <a:srgbClr val="111A35"/>
                        </a:solidFill>
                        <a:effectLst/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 marL="6044" marR="6044" marT="6044" marB="0" anchor="ctr"/>
                </a:tc>
                <a:extLst>
                  <a:ext uri="{0D108BD9-81ED-4DB2-BD59-A6C34878D82A}">
                    <a16:rowId xmlns:a16="http://schemas.microsoft.com/office/drawing/2014/main" val="412035033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100" b="0" i="0" u="none" strike="noStrike" dirty="0">
                          <a:solidFill>
                            <a:srgbClr val="111A35"/>
                          </a:solidFill>
                          <a:effectLst/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22</a:t>
                      </a: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100" b="0" u="none" strike="noStrike" dirty="0">
                          <a:solidFill>
                            <a:srgbClr val="111A35"/>
                          </a:solidFill>
                          <a:effectLst/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notes</a:t>
                      </a:r>
                      <a:endParaRPr lang="en-US" sz="1100" b="0" i="0" u="none" strike="noStrike" dirty="0">
                        <a:solidFill>
                          <a:srgbClr val="111A35"/>
                        </a:solidFill>
                        <a:effectLst/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100" b="0" u="none" strike="noStrike" dirty="0">
                          <a:solidFill>
                            <a:srgbClr val="111A35"/>
                          </a:solidFill>
                          <a:effectLst/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Additional information</a:t>
                      </a:r>
                      <a:endParaRPr lang="en-US" sz="1100" b="0" i="0" u="none" strike="noStrike" dirty="0">
                        <a:solidFill>
                          <a:srgbClr val="111A35"/>
                        </a:solidFill>
                        <a:effectLst/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 marL="6044" marR="6044" marT="6044" marB="0" anchor="ctr"/>
                </a:tc>
                <a:extLst>
                  <a:ext uri="{0D108BD9-81ED-4DB2-BD59-A6C34878D82A}">
                    <a16:rowId xmlns:a16="http://schemas.microsoft.com/office/drawing/2014/main" val="2386514864"/>
                  </a:ext>
                </a:extLst>
              </a:tr>
            </a:tbl>
          </a:graphicData>
        </a:graphic>
      </p:graphicFrame>
      <p:pic>
        <p:nvPicPr>
          <p:cNvPr id="6" name="圖片 5">
            <a:extLst>
              <a:ext uri="{FF2B5EF4-FFF2-40B4-BE49-F238E27FC236}">
                <a16:creationId xmlns:a16="http://schemas.microsoft.com/office/drawing/2014/main" id="{57E15B33-692F-9757-B227-AC826610DD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5461" y="3429000"/>
            <a:ext cx="5029200" cy="81280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E3EBAF74-245B-7637-E98B-3A85ACA094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5461" y="4287308"/>
            <a:ext cx="3517900" cy="812800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F389A94C-F1BE-30B1-ACC4-70008E18B4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45461" y="5100108"/>
            <a:ext cx="1881850" cy="961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229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DB08D0-1562-8F58-26B9-BBE9A5508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77" y="109184"/>
            <a:ext cx="10749367" cy="1208868"/>
          </a:xfrm>
        </p:spPr>
        <p:txBody>
          <a:bodyPr/>
          <a:lstStyle/>
          <a:p>
            <a:r>
              <a:rPr kumimoji="1" lang="en-US" altLang="zh-TW" dirty="0"/>
              <a:t>(4) Analysis</a:t>
            </a:r>
            <a:endParaRPr kumimoji="1"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A7E2E9C2-4494-ACE7-34F4-AB8DBF1BAA8B}"/>
              </a:ext>
            </a:extLst>
          </p:cNvPr>
          <p:cNvSpPr txBox="1"/>
          <p:nvPr/>
        </p:nvSpPr>
        <p:spPr>
          <a:xfrm>
            <a:off x="597089" y="1949187"/>
            <a:ext cx="11338237" cy="31886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TW" sz="2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Objective: find pattern, relationship, trend and noisy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TW" sz="2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Analysis methods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zh-TW" altLang="en-US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敘述統計來測量樣本和對有關的內容提供簡單的總結 </a:t>
            </a:r>
            <a:r>
              <a:rPr lang="en-US" altLang="zh-TW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(summary statistics), </a:t>
            </a:r>
            <a:r>
              <a:rPr lang="zh-TW" altLang="en-US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比如 </a:t>
            </a:r>
            <a:r>
              <a:rPr lang="en-US" altLang="zh-TW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mean, median, variance, range,..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zh-TW" altLang="en-US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線性回歸</a:t>
            </a:r>
            <a:endParaRPr lang="en-US" altLang="zh-TW" sz="16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zh-TW" altLang="en-US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資料分類和分群</a:t>
            </a:r>
            <a:endParaRPr lang="en-US" altLang="zh-TW" sz="16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zh-TW" altLang="en-US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決策樹分析</a:t>
            </a:r>
            <a:endParaRPr lang="en-US" altLang="zh-TW" sz="16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zh-TW" altLang="en-US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機器學習演算法</a:t>
            </a:r>
            <a:endParaRPr lang="en-US" altLang="zh-TW" sz="16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zh-TW" altLang="en-US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時間序列分析</a:t>
            </a:r>
            <a:endParaRPr lang="en-US" altLang="zh-TW" sz="16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pic>
        <p:nvPicPr>
          <p:cNvPr id="3" name="Picture 6">
            <a:extLst>
              <a:ext uri="{FF2B5EF4-FFF2-40B4-BE49-F238E27FC236}">
                <a16:creationId xmlns:a16="http://schemas.microsoft.com/office/drawing/2014/main" id="{45A578A1-D24A-4896-5C9B-C338B8A233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3979" y="5071068"/>
            <a:ext cx="3238944" cy="1203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70563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DB08D0-1562-8F58-26B9-BBE9A5508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77" y="109184"/>
            <a:ext cx="10749367" cy="1208868"/>
          </a:xfrm>
        </p:spPr>
        <p:txBody>
          <a:bodyPr/>
          <a:lstStyle/>
          <a:p>
            <a:r>
              <a:rPr kumimoji="1" lang="en-US" altLang="zh-TW" dirty="0"/>
              <a:t>(5) Share</a:t>
            </a:r>
            <a:endParaRPr kumimoji="1"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A7E2E9C2-4494-ACE7-34F4-AB8DBF1BAA8B}"/>
              </a:ext>
            </a:extLst>
          </p:cNvPr>
          <p:cNvSpPr txBox="1"/>
          <p:nvPr/>
        </p:nvSpPr>
        <p:spPr>
          <a:xfrm>
            <a:off x="597089" y="1949187"/>
            <a:ext cx="11338237" cy="20806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TW" sz="2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Objective: data-driven storytelling, communication with stakeholder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TW" sz="2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Communication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zh-TW" altLang="en-US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資料視覺化</a:t>
            </a:r>
            <a:endParaRPr lang="en-US" altLang="zh-TW" sz="16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zh-TW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Dashboard and charting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endParaRPr lang="en-US" altLang="zh-TW" sz="16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pic>
        <p:nvPicPr>
          <p:cNvPr id="3" name="Picture 6">
            <a:extLst>
              <a:ext uri="{FF2B5EF4-FFF2-40B4-BE49-F238E27FC236}">
                <a16:creationId xmlns:a16="http://schemas.microsoft.com/office/drawing/2014/main" id="{00DA075E-0230-BECB-7087-C3E4BD5BA3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3979" y="5071068"/>
            <a:ext cx="3238944" cy="1203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9558954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職訓局上課講義.potx" id="{B97D62D1-45A4-7F49-984B-F4B3109E1773}" vid="{561C55C9-093E-0341-8163-07F7DA27B16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職訓局上課講義</Template>
  <TotalTime>29175</TotalTime>
  <Words>1623</Words>
  <Application>Microsoft Macintosh PowerPoint</Application>
  <PresentationFormat>寬螢幕</PresentationFormat>
  <Paragraphs>221</Paragraphs>
  <Slides>13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8" baseType="lpstr">
      <vt:lpstr>Microsoft JhengHei UI</vt:lpstr>
      <vt:lpstr>Arial</vt:lpstr>
      <vt:lpstr>Calibri</vt:lpstr>
      <vt:lpstr>Wingdings</vt:lpstr>
      <vt:lpstr>WelcomeDoc</vt:lpstr>
      <vt:lpstr>資料分析</vt:lpstr>
      <vt:lpstr>Six Phases of Google Data Analysis</vt:lpstr>
      <vt:lpstr>EDA (Exploratory Data Analysis, 探索式資料分析)</vt:lpstr>
      <vt:lpstr>(1) Ask</vt:lpstr>
      <vt:lpstr>(2) Prepare</vt:lpstr>
      <vt:lpstr>(3) Process – 觀察數據集的組成</vt:lpstr>
      <vt:lpstr>NBA資料集內欄位名稱</vt:lpstr>
      <vt:lpstr>(4) Analysis</vt:lpstr>
      <vt:lpstr>(5) Share</vt:lpstr>
      <vt:lpstr>(6) Act</vt:lpstr>
      <vt:lpstr>Backup</vt:lpstr>
      <vt:lpstr>#Lab 分析教室規模對於測驗分數的影響 (/GoogleDrive/myDrive/資料分析案例實作/star/star.ipynb)</vt:lpstr>
      <vt:lpstr>Appendix - NBA資料集內欄位名稱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科學計算入門</dc:title>
  <dc:creator>Jacky Lin</dc:creator>
  <cp:lastModifiedBy>Jacky Lin</cp:lastModifiedBy>
  <cp:revision>62</cp:revision>
  <dcterms:created xsi:type="dcterms:W3CDTF">2023-10-05T14:19:30Z</dcterms:created>
  <dcterms:modified xsi:type="dcterms:W3CDTF">2024-09-08T14:05:29Z</dcterms:modified>
</cp:coreProperties>
</file>