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notesMasterIdLst>
    <p:notesMasterId r:id="rId27"/>
  </p:notesMasterIdLst>
  <p:sldIdLst>
    <p:sldId id="256" r:id="rId2"/>
    <p:sldId id="314" r:id="rId3"/>
    <p:sldId id="316" r:id="rId4"/>
    <p:sldId id="289" r:id="rId5"/>
    <p:sldId id="315" r:id="rId6"/>
    <p:sldId id="317" r:id="rId7"/>
    <p:sldId id="319" r:id="rId8"/>
    <p:sldId id="333" r:id="rId9"/>
    <p:sldId id="320" r:id="rId10"/>
    <p:sldId id="321" r:id="rId11"/>
    <p:sldId id="331" r:id="rId12"/>
    <p:sldId id="332" r:id="rId13"/>
    <p:sldId id="322" r:id="rId14"/>
    <p:sldId id="323" r:id="rId15"/>
    <p:sldId id="324" r:id="rId16"/>
    <p:sldId id="325" r:id="rId17"/>
    <p:sldId id="327" r:id="rId18"/>
    <p:sldId id="326" r:id="rId19"/>
    <p:sldId id="313" r:id="rId20"/>
    <p:sldId id="318" r:id="rId21"/>
    <p:sldId id="334" r:id="rId22"/>
    <p:sldId id="329" r:id="rId23"/>
    <p:sldId id="335" r:id="rId24"/>
    <p:sldId id="328" r:id="rId25"/>
    <p:sldId id="330" r:id="rId26"/>
  </p:sldIdLst>
  <p:sldSz cx="12192000" cy="6858000"/>
  <p:notesSz cx="6858000" cy="9144000"/>
  <p:defaultTextStyle>
    <a:defPPr rtl="0"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65"/>
    <p:restoredTop sz="90491"/>
  </p:normalViewPr>
  <p:slideViewPr>
    <p:cSldViewPr snapToGrid="0">
      <p:cViewPr varScale="1">
        <p:scale>
          <a:sx n="65" d="100"/>
          <a:sy n="65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E84EC-3C28-4E4F-8FA0-6CB814D85BEC}" type="datetimeFigureOut">
              <a:rPr lang="en-TW" smtClean="0"/>
              <a:t>9/9/24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51FA6-9E93-6447-9CF2-2909A00E3EF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051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widget (labels, button,..) 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元件</a:t>
            </a:r>
            <a:endParaRPr lang="en-US" altLang="zh-TW" sz="12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(text='GUI is great!')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(text='Python rocks!')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(text='Engage!')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#locate widgets by Geometry Managers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幾何管理器</a:t>
            </a:r>
            <a:endParaRPr lang="en-US" altLang="zh-TW" sz="12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lbl_1.pack()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lbl_2.pack()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lbl_3.pack()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#initiate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12157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31810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52875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17113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74267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1110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widget (labels, button,..) 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元件</a:t>
            </a:r>
            <a:endParaRPr lang="en-US" altLang="zh-TW" sz="12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(text='GUI is great!')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(text='Python rocks!')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(text='Engage!')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#locate widgets by Geometry Managers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幾何管理器</a:t>
            </a:r>
            <a:endParaRPr lang="en-US" altLang="zh-TW" sz="12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lbl_1.pack()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lbl_2.pack()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lbl_3.pack()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#initiate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20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426524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widget (labels, button,..) 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元件</a:t>
            </a:r>
            <a:endParaRPr lang="en-US" altLang="zh-TW" sz="12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(text='GUI is great!')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(text='Python rocks!')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(text='Engage!')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#locate widgets by Geometry Managers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幾何管理器</a:t>
            </a:r>
            <a:endParaRPr lang="en-US" altLang="zh-TW" sz="12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lbl_1.pack()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lbl_2.pack()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lbl_3.pack()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#initiate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21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32075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widget (labels, button,..) 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元件</a:t>
            </a:r>
            <a:endParaRPr lang="en-US" altLang="zh-TW" sz="12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(text='GUI is great!')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(text='Python rocks!')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(text='Engage!')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#locate widgets by Geometry Managers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幾何管理器</a:t>
            </a:r>
            <a:endParaRPr lang="en-US" altLang="zh-TW" sz="12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lbl_1.pack()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lbl_2.pack()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lbl_3.pack()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#initiate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23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061502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24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4357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25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57378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Helvetica" pitchFamily="2" charset="0"/>
              </a:rPr>
              <a:t>？小提醒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6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80964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Helvetica" pitchFamily="2" charset="0"/>
              </a:rPr>
              <a:t>？小提醒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7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29476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TW" dirty="0" err="1"/>
              <a:t>jacky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8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49945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Helvetica" pitchFamily="2" charset="0"/>
              </a:rPr>
              <a:t>？小提醒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9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843244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Helvetica" pitchFamily="2" charset="0"/>
              </a:rPr>
              <a:t>？小提醒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10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69208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Helvetica" pitchFamily="2" charset="0"/>
              </a:rPr>
              <a:t>？小提醒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1463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effectLst/>
                <a:latin typeface="Helvetica" pitchFamily="2" charset="0"/>
              </a:rPr>
              <a:t>？小提醒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12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24225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>
              <a:effectLst/>
              <a:latin typeface="Helvetica" pitchFamily="2" charset="0"/>
            </a:endParaRPr>
          </a:p>
          <a:p>
            <a:r>
              <a:rPr kumimoji="1" lang="en-US" altLang="zh-TW" dirty="0"/>
              <a:t>import </a:t>
            </a:r>
            <a:r>
              <a:rPr kumimoji="1" lang="en-US" altLang="zh-TW" dirty="0" err="1"/>
              <a:t>tkinter</a:t>
            </a:r>
            <a:r>
              <a:rPr kumimoji="1" lang="en-US" altLang="zh-TW" dirty="0"/>
              <a:t> as </a:t>
            </a:r>
            <a:r>
              <a:rPr kumimoji="1" lang="en-US" altLang="zh-TW" dirty="0" err="1"/>
              <a:t>tk</a:t>
            </a:r>
            <a:endParaRPr kumimoji="1" lang="en-US" altLang="zh-TW" dirty="0"/>
          </a:p>
          <a:p>
            <a:endParaRPr kumimoji="1" lang="en-US" altLang="zh-TW" dirty="0"/>
          </a:p>
          <a:p>
            <a:r>
              <a:rPr kumimoji="1" lang="en-US" altLang="zh-TW" dirty="0"/>
              <a:t># create window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window = </a:t>
            </a:r>
            <a:r>
              <a:rPr kumimoji="1" lang="en-US" altLang="zh-TW" dirty="0" err="1"/>
              <a:t>tk.Tk</a:t>
            </a:r>
            <a:r>
              <a:rPr kumimoji="1" lang="en-US" altLang="zh-TW" dirty="0"/>
              <a:t>()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#create widget (labels, button,..) – </a:t>
            </a:r>
            <a:r>
              <a:rPr kumimoji="1" lang="zh-TW" altLang="en-US" dirty="0"/>
              <a:t>元件</a:t>
            </a:r>
          </a:p>
          <a:p>
            <a:r>
              <a:rPr kumimoji="1" lang="en-US" altLang="zh-TW" dirty="0" err="1"/>
              <a:t>frm_name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tk.Frame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 err="1"/>
              <a:t>frm_address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tk.Frame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 err="1"/>
              <a:t>lbl_last_name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tk.Label</a:t>
            </a:r>
            <a:r>
              <a:rPr kumimoji="1" lang="en-US" altLang="zh-TW" dirty="0"/>
              <a:t>(master=</a:t>
            </a:r>
            <a:r>
              <a:rPr kumimoji="1" lang="en-US" altLang="zh-TW" dirty="0" err="1"/>
              <a:t>frm_name</a:t>
            </a:r>
            <a:r>
              <a:rPr kumimoji="1" lang="en-US" altLang="zh-TW" dirty="0"/>
              <a:t>, text='</a:t>
            </a:r>
            <a:r>
              <a:rPr kumimoji="1" lang="zh-TW" altLang="en-US" dirty="0"/>
              <a:t>姓氏</a:t>
            </a:r>
            <a:r>
              <a:rPr kumimoji="1" lang="en-US" altLang="zh-TW" dirty="0"/>
              <a:t>')</a:t>
            </a:r>
          </a:p>
          <a:p>
            <a:r>
              <a:rPr kumimoji="1" lang="en-US" altLang="zh-TW" dirty="0" err="1"/>
              <a:t>lbl_first_name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tk.Label</a:t>
            </a:r>
            <a:r>
              <a:rPr kumimoji="1" lang="en-US" altLang="zh-TW" dirty="0"/>
              <a:t>(master=</a:t>
            </a:r>
            <a:r>
              <a:rPr kumimoji="1" lang="en-US" altLang="zh-TW" dirty="0" err="1"/>
              <a:t>frm_name</a:t>
            </a:r>
            <a:r>
              <a:rPr kumimoji="1" lang="en-US" altLang="zh-TW" dirty="0"/>
              <a:t>, text='</a:t>
            </a:r>
            <a:r>
              <a:rPr kumimoji="1" lang="zh-TW" altLang="en-US" dirty="0"/>
              <a:t>名字</a:t>
            </a:r>
            <a:r>
              <a:rPr kumimoji="1" lang="en-US" altLang="zh-TW" dirty="0"/>
              <a:t>')</a:t>
            </a:r>
          </a:p>
          <a:p>
            <a:r>
              <a:rPr kumimoji="1" lang="en-US" altLang="zh-TW" dirty="0" err="1"/>
              <a:t>ent_last_name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tk.Entry</a:t>
            </a:r>
            <a:r>
              <a:rPr kumimoji="1" lang="en-US" altLang="zh-TW" dirty="0"/>
              <a:t>(master=</a:t>
            </a:r>
            <a:r>
              <a:rPr kumimoji="1" lang="en-US" altLang="zh-TW" dirty="0" err="1"/>
              <a:t>frm_name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 err="1"/>
              <a:t>ent_first_name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tk.Entry</a:t>
            </a:r>
            <a:r>
              <a:rPr kumimoji="1" lang="en-US" altLang="zh-TW" dirty="0"/>
              <a:t>(master=</a:t>
            </a:r>
            <a:r>
              <a:rPr kumimoji="1" lang="en-US" altLang="zh-TW" dirty="0" err="1"/>
              <a:t>frm_name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lbl_add_1 = </a:t>
            </a:r>
            <a:r>
              <a:rPr kumimoji="1" lang="en-US" altLang="zh-TW" dirty="0" err="1"/>
              <a:t>tk.Label</a:t>
            </a:r>
            <a:r>
              <a:rPr kumimoji="1" lang="en-US" altLang="zh-TW" dirty="0"/>
              <a:t>(master=</a:t>
            </a:r>
            <a:r>
              <a:rPr kumimoji="1" lang="en-US" altLang="zh-TW" dirty="0" err="1"/>
              <a:t>frm_address</a:t>
            </a:r>
            <a:r>
              <a:rPr kumimoji="1" lang="en-US" altLang="zh-TW" dirty="0"/>
              <a:t>, text="</a:t>
            </a:r>
            <a:r>
              <a:rPr kumimoji="1" lang="zh-TW" altLang="en-US" dirty="0"/>
              <a:t>縣市</a:t>
            </a:r>
            <a:r>
              <a:rPr kumimoji="1" lang="en-US" altLang="zh-TW" dirty="0"/>
              <a:t>")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lbl_add_2 = </a:t>
            </a:r>
            <a:r>
              <a:rPr kumimoji="1" lang="en-US" altLang="zh-TW" dirty="0" err="1"/>
              <a:t>tk.Label</a:t>
            </a:r>
            <a:r>
              <a:rPr kumimoji="1" lang="en-US" altLang="zh-TW" dirty="0"/>
              <a:t>(master=</a:t>
            </a:r>
            <a:r>
              <a:rPr kumimoji="1" lang="en-US" altLang="zh-TW" dirty="0" err="1"/>
              <a:t>frm_address</a:t>
            </a:r>
            <a:r>
              <a:rPr kumimoji="1" lang="en-US" altLang="zh-TW" dirty="0"/>
              <a:t>, text="</a:t>
            </a:r>
            <a:r>
              <a:rPr kumimoji="1" lang="zh-TW" altLang="en-US" dirty="0"/>
              <a:t>鄉鎮市區</a:t>
            </a:r>
            <a:r>
              <a:rPr kumimoji="1" lang="en-US" altLang="zh-TW" dirty="0"/>
              <a:t>")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lbl_add_3 = </a:t>
            </a:r>
            <a:r>
              <a:rPr kumimoji="1" lang="en-US" altLang="zh-TW" dirty="0" err="1"/>
              <a:t>tk.Label</a:t>
            </a:r>
            <a:r>
              <a:rPr kumimoji="1" lang="en-US" altLang="zh-TW" dirty="0"/>
              <a:t>(master=</a:t>
            </a:r>
            <a:r>
              <a:rPr kumimoji="1" lang="en-US" altLang="zh-TW" dirty="0" err="1"/>
              <a:t>frm_address</a:t>
            </a:r>
            <a:r>
              <a:rPr kumimoji="1" lang="en-US" altLang="zh-TW" dirty="0"/>
              <a:t>, text="</a:t>
            </a:r>
            <a:r>
              <a:rPr kumimoji="1" lang="zh-TW" altLang="en-US" dirty="0"/>
              <a:t>路巷弄號</a:t>
            </a:r>
            <a:r>
              <a:rPr kumimoji="1" lang="en-US" altLang="zh-TW" dirty="0"/>
              <a:t>")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ent_add_1 = </a:t>
            </a:r>
            <a:r>
              <a:rPr kumimoji="1" lang="en-US" altLang="zh-TW" dirty="0" err="1"/>
              <a:t>tk.Entry</a:t>
            </a:r>
            <a:r>
              <a:rPr kumimoji="1" lang="en-US" altLang="zh-TW" dirty="0"/>
              <a:t>(master=</a:t>
            </a:r>
            <a:r>
              <a:rPr kumimoji="1" lang="en-US" altLang="zh-TW" dirty="0" err="1"/>
              <a:t>frm_address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ent_add_2 = </a:t>
            </a:r>
            <a:r>
              <a:rPr kumimoji="1" lang="en-US" altLang="zh-TW" dirty="0" err="1"/>
              <a:t>tk.Entry</a:t>
            </a:r>
            <a:r>
              <a:rPr kumimoji="1" lang="en-US" altLang="zh-TW" dirty="0"/>
              <a:t>(master=</a:t>
            </a:r>
            <a:r>
              <a:rPr kumimoji="1" lang="en-US" altLang="zh-TW" dirty="0" err="1"/>
              <a:t>frm_address</a:t>
            </a:r>
            <a:r>
              <a:rPr kumimoji="1" lang="en-US" altLang="zh-TW" dirty="0"/>
              <a:t>)</a:t>
            </a:r>
          </a:p>
          <a:p>
            <a:r>
              <a:rPr kumimoji="1" lang="en-US" altLang="zh-TW" dirty="0"/>
              <a:t>ent_add_3 = </a:t>
            </a:r>
            <a:r>
              <a:rPr kumimoji="1" lang="en-US" altLang="zh-TW" dirty="0" err="1"/>
              <a:t>tk.Entry</a:t>
            </a:r>
            <a:r>
              <a:rPr kumimoji="1" lang="en-US" altLang="zh-TW" dirty="0"/>
              <a:t>(master=</a:t>
            </a:r>
            <a:r>
              <a:rPr kumimoji="1" lang="en-US" altLang="zh-TW" dirty="0" err="1"/>
              <a:t>frm_address</a:t>
            </a:r>
            <a:r>
              <a:rPr kumimoji="1" lang="en-US" altLang="zh-TW" dirty="0"/>
              <a:t>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#locate widgets by Geometry Managers – </a:t>
            </a:r>
            <a:r>
              <a:rPr kumimoji="1" lang="zh-TW" altLang="en-US" dirty="0"/>
              <a:t>幾何管理器</a:t>
            </a:r>
          </a:p>
          <a:p>
            <a:r>
              <a:rPr kumimoji="1" lang="en-US" altLang="zh-TW" dirty="0" err="1"/>
              <a:t>lbl_last_name.pack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 err="1"/>
              <a:t>ent_last_name.pack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 err="1"/>
              <a:t>lbl_first_name.pack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 err="1"/>
              <a:t>ent_first_name.pack</a:t>
            </a:r>
            <a:r>
              <a:rPr kumimoji="1" lang="en-US" altLang="zh-TW" dirty="0"/>
              <a:t>()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lbl_add_1.pack()</a:t>
            </a:r>
          </a:p>
          <a:p>
            <a:r>
              <a:rPr kumimoji="1" lang="en-US" altLang="zh-TW" dirty="0"/>
              <a:t>ent_add_1.pack()</a:t>
            </a:r>
          </a:p>
          <a:p>
            <a:r>
              <a:rPr kumimoji="1" lang="en-US" altLang="zh-TW" dirty="0"/>
              <a:t>lbl_add_2.pack()</a:t>
            </a:r>
          </a:p>
          <a:p>
            <a:r>
              <a:rPr kumimoji="1" lang="en-US" altLang="zh-TW" dirty="0"/>
              <a:t>ent_add_2.pack()</a:t>
            </a:r>
          </a:p>
          <a:p>
            <a:r>
              <a:rPr kumimoji="1" lang="en-US" altLang="zh-TW" dirty="0"/>
              <a:t>lbl_add_3.pack()</a:t>
            </a:r>
          </a:p>
          <a:p>
            <a:r>
              <a:rPr kumimoji="1" lang="en-US" altLang="zh-TW" dirty="0"/>
              <a:t>ent_add_3.pack()</a:t>
            </a:r>
          </a:p>
          <a:p>
            <a:endParaRPr kumimoji="1" lang="en-US" altLang="zh-TW" dirty="0"/>
          </a:p>
          <a:p>
            <a:r>
              <a:rPr kumimoji="1" lang="en-US" altLang="zh-TW" dirty="0" err="1"/>
              <a:t>frm_address.pack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 err="1"/>
              <a:t>frm_name.pack</a:t>
            </a:r>
            <a:r>
              <a:rPr kumimoji="1" lang="en-US" altLang="zh-TW" dirty="0"/>
              <a:t>()</a:t>
            </a:r>
          </a:p>
          <a:p>
            <a:endParaRPr kumimoji="1" lang="en-US" altLang="zh-TW" dirty="0"/>
          </a:p>
          <a:p>
            <a:r>
              <a:rPr kumimoji="1" lang="en-US" altLang="zh-TW" dirty="0"/>
              <a:t>#initiate window</a:t>
            </a:r>
          </a:p>
          <a:p>
            <a:r>
              <a:rPr kumimoji="1" lang="en-US" altLang="zh-TW" dirty="0" err="1"/>
              <a:t>window.mainloop</a:t>
            </a:r>
            <a:r>
              <a:rPr kumimoji="1" lang="en-US" altLang="zh-TW" dirty="0"/>
              <a:t>()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1FA6-9E93-6447-9CF2-2909A00E3EF6}" type="slidenum">
              <a:rPr lang="en-TW" smtClean="0"/>
              <a:t>13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6222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 descr="一張含有 文字, 字型, 圖形, 標誌 的圖片&#10;&#10;自動產生的描述">
            <a:extLst>
              <a:ext uri="{FF2B5EF4-FFF2-40B4-BE49-F238E27FC236}">
                <a16:creationId xmlns:a16="http://schemas.microsoft.com/office/drawing/2014/main" id="{F717FB1C-CB30-CB66-E6DB-2CD6FF5BA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9364" y="6120011"/>
            <a:ext cx="2788416" cy="69710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920C78F-9CDC-E1CD-9700-033D7E3D1094}"/>
              </a:ext>
            </a:extLst>
          </p:cNvPr>
          <p:cNvSpPr txBox="1"/>
          <p:nvPr/>
        </p:nvSpPr>
        <p:spPr>
          <a:xfrm>
            <a:off x="10608510" y="6576043"/>
            <a:ext cx="149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TW" altLang="en-US" sz="1200" b="0" dirty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講師：林志偉</a:t>
            </a:r>
          </a:p>
        </p:txBody>
      </p:sp>
    </p:spTree>
    <p:extLst>
      <p:ext uri="{BB962C8B-B14F-4D97-AF65-F5344CB8AC3E}">
        <p14:creationId xmlns:p14="http://schemas.microsoft.com/office/powerpoint/2010/main" val="256355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noProof="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1770" y="135464"/>
            <a:ext cx="12180230" cy="1208868"/>
          </a:xfrm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431801" y="1800225"/>
            <a:ext cx="10749367" cy="4351338"/>
          </a:xfrm>
        </p:spPr>
        <p:txBody>
          <a:bodyPr lIns="72000" tIns="72000" rIns="0" bIns="0" rtlCol="0">
            <a:normAutofit/>
          </a:bodyPr>
          <a:lstStyle>
            <a:lvl1pPr marL="285750" indent="-2857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l"/>
              <a:defRPr sz="18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533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tabLst/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 marL="787400" indent="-2286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/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/>
              <a:t>按一下以編輯母片文字樣式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3620378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1E4C-C9F6-ECD6-123F-BC639F0330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832100"/>
            <a:ext cx="9144000" cy="1193800"/>
          </a:xfrm>
        </p:spPr>
        <p:txBody>
          <a:bodyPr anchor="ctr">
            <a:normAutofit/>
          </a:bodyPr>
          <a:lstStyle>
            <a:lvl1pPr algn="l"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32710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tw" dirty="0"/>
              <a:t>按一下以編輯母片標題樣式</a:t>
            </a:r>
            <a:endParaRPr 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72000" tIns="72000" rIns="91440" bIns="45720" rtlCol="0">
            <a:normAutofit/>
          </a:bodyPr>
          <a:lstStyle/>
          <a:p>
            <a:pPr lvl="0" rtl="0"/>
            <a:r>
              <a:rPr lang="zh-tw" dirty="0"/>
              <a:t>編輯母片文字樣式</a:t>
            </a:r>
          </a:p>
          <a:p>
            <a:pPr lvl="1" rtl="0"/>
            <a:r>
              <a:rPr lang="zh-tw" dirty="0"/>
              <a:t>第二層</a:t>
            </a:r>
          </a:p>
          <a:p>
            <a:pPr lvl="2" rtl="0"/>
            <a:r>
              <a:rPr lang="zh-tw" dirty="0"/>
              <a:t>第三層</a:t>
            </a:r>
          </a:p>
          <a:p>
            <a:pPr lvl="3" rtl="0"/>
            <a:r>
              <a:rPr lang="zh-tw" dirty="0"/>
              <a:t>第四層</a:t>
            </a:r>
          </a:p>
          <a:p>
            <a:pPr lvl="4" rtl="0"/>
            <a:r>
              <a:rPr lang="zh-tw" dirty="0"/>
              <a:t>第五層</a:t>
            </a:r>
            <a:endParaRPr 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218698E-0366-E8AF-4F2D-521B4E2CB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86368" y="6464231"/>
            <a:ext cx="581417" cy="25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30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08ED4-B4E6-7A63-C0F5-6EA338A5D64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26285" y="2314220"/>
            <a:ext cx="9764712" cy="1458912"/>
          </a:xfrm>
        </p:spPr>
        <p:txBody>
          <a:bodyPr anchor="b">
            <a:normAutofit/>
          </a:bodyPr>
          <a:lstStyle/>
          <a:p>
            <a:pPr algn="l"/>
            <a:r>
              <a:rPr lang="en-US" altLang="zh-TW" sz="4800" dirty="0" err="1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Tkinter</a:t>
            </a:r>
            <a:endParaRPr lang="en-US" sz="48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3211B14-9C5D-42E1-44AA-38947CE27C84}"/>
              </a:ext>
            </a:extLst>
          </p:cNvPr>
          <p:cNvSpPr txBox="1"/>
          <p:nvPr/>
        </p:nvSpPr>
        <p:spPr>
          <a:xfrm>
            <a:off x="1764766" y="4835517"/>
            <a:ext cx="3039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zh-TW" dirty="0">
                <a:solidFill>
                  <a:schemeClr val="bg1"/>
                </a:solidFill>
              </a:rPr>
              <a:t>Develop a GUI application</a:t>
            </a:r>
          </a:p>
        </p:txBody>
      </p:sp>
    </p:spTree>
    <p:extLst>
      <p:ext uri="{BB962C8B-B14F-4D97-AF65-F5344CB8AC3E}">
        <p14:creationId xmlns:p14="http://schemas.microsoft.com/office/powerpoint/2010/main" val="200457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Widgets</a:t>
            </a:r>
            <a:r>
              <a:rPr kumimoji="1" lang="zh-TW" altLang="en-US" dirty="0"/>
              <a:t> </a:t>
            </a:r>
            <a:r>
              <a:rPr kumimoji="1" lang="en-US" altLang="zh-TW" dirty="0"/>
              <a:t>-</a:t>
            </a:r>
            <a:r>
              <a:rPr kumimoji="1" lang="zh-TW" altLang="en-US" dirty="0"/>
              <a:t> </a:t>
            </a:r>
            <a:r>
              <a:rPr kumimoji="1" lang="en-US" altLang="zh-TW" dirty="0"/>
              <a:t>Frame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97914-471B-F61A-9B98-709628F2B838}"/>
              </a:ext>
            </a:extLst>
          </p:cNvPr>
          <p:cNvSpPr txBox="1"/>
          <p:nvPr/>
        </p:nvSpPr>
        <p:spPr>
          <a:xfrm>
            <a:off x="5136820" y="1713349"/>
            <a:ext cx="5621967" cy="4070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widget (labels, button,..) 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元件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frame_a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tk.Frame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(master=window,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relief=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tk.RAISED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borderwidth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frame_b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tk.Frame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label_a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frame_a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text="I'm in Frame A")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label_b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frame_b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text="I'm in Frame B")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#locate widgets by Geometry Managers 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幾何管理器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solidFill>
                  <a:srgbClr val="000000"/>
                </a:solidFill>
                <a:effectLst/>
              </a:rPr>
              <a:t>label_a</a:t>
            </a:r>
            <a:r>
              <a:rPr lang="en-US" altLang="zh-TW" sz="1200" b="0" dirty="0" err="1">
                <a:solidFill>
                  <a:srgbClr val="CE5C00"/>
                </a:solidFill>
                <a:effectLst/>
              </a:rPr>
              <a:t>.</a:t>
            </a:r>
            <a:r>
              <a:rPr lang="en-US" altLang="zh-TW" sz="1200" dirty="0" err="1">
                <a:solidFill>
                  <a:srgbClr val="000000"/>
                </a:solidFill>
                <a:effectLst/>
              </a:rPr>
              <a:t>pack</a:t>
            </a:r>
            <a:r>
              <a:rPr lang="en-US" altLang="zh-TW" sz="1200" b="0" dirty="0">
                <a:solidFill>
                  <a:srgbClr val="000000"/>
                </a:solidFill>
                <a:effectLst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solidFill>
                  <a:srgbClr val="000000"/>
                </a:solidFill>
                <a:effectLst/>
              </a:rPr>
              <a:t>label_b</a:t>
            </a:r>
            <a:r>
              <a:rPr lang="en-US" altLang="zh-TW" sz="1200" b="0" dirty="0" err="1">
                <a:solidFill>
                  <a:srgbClr val="CE5C00"/>
                </a:solidFill>
                <a:effectLst/>
              </a:rPr>
              <a:t>.</a:t>
            </a:r>
            <a:r>
              <a:rPr lang="en-US" altLang="zh-TW" sz="1200" dirty="0" err="1">
                <a:solidFill>
                  <a:srgbClr val="000000"/>
                </a:solidFill>
                <a:effectLst/>
              </a:rPr>
              <a:t>pack</a:t>
            </a:r>
            <a:r>
              <a:rPr lang="en-US" altLang="zh-TW" sz="1200" b="0" dirty="0">
                <a:solidFill>
                  <a:srgbClr val="000000"/>
                </a:solidFill>
                <a:effectLst/>
              </a:rPr>
              <a:t>()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frame_a.pack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frame_b.pack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#initiate window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26CBBD6-D513-99F0-EA35-F49A84251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97" y="1830180"/>
            <a:ext cx="1794289" cy="138803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B8733025-C46D-A7CD-6868-B6DD5564C43A}"/>
              </a:ext>
            </a:extLst>
          </p:cNvPr>
          <p:cNvSpPr txBox="1"/>
          <p:nvPr/>
        </p:nvSpPr>
        <p:spPr>
          <a:xfrm>
            <a:off x="5065645" y="6022540"/>
            <a:ext cx="59601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Relief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options: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tk.FLAT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tk.SUNKEN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tk.RAISED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tk.GROOVE</a:t>
            </a:r>
            <a:r>
              <a:rPr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tk.RIDGE</a:t>
            </a:r>
          </a:p>
        </p:txBody>
      </p:sp>
    </p:spTree>
    <p:extLst>
      <p:ext uri="{BB962C8B-B14F-4D97-AF65-F5344CB8AC3E}">
        <p14:creationId xmlns:p14="http://schemas.microsoft.com/office/powerpoint/2010/main" val="2867533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zh-TW" altLang="en-US" dirty="0"/>
              <a:t>設定視窗背景顏色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97914-471B-F61A-9B98-709628F2B838}"/>
              </a:ext>
            </a:extLst>
          </p:cNvPr>
          <p:cNvSpPr txBox="1"/>
          <p:nvPr/>
        </p:nvSpPr>
        <p:spPr>
          <a:xfrm>
            <a:off x="3644197" y="1646114"/>
            <a:ext cx="5621967" cy="4070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yellow():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window.config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='yellow')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blue():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window.config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='blue')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window.geometry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('300x200')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btn_exit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text='EXIT', command=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window.destroy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btn_yellow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text='YELLOW', command=yellow)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btn_blue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text='BLUE', command=blue)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btn_exit.pack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(anchor=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tk.S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side=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tk.RIGHT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padx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btn_yellow.pack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(anchor=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tk.S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side=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tk.RIGHT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padx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btn_blue.pack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(anchor=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tk.S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side=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tk.RIGHT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padx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DE8419C-BC5C-8DDB-9B8D-ECF176D99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97" y="1650626"/>
            <a:ext cx="2671855" cy="197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660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zh-TW" altLang="en-US" dirty="0"/>
              <a:t>變數類別 </a:t>
            </a:r>
            <a:r>
              <a:rPr kumimoji="1" lang="en-US" altLang="zh-TW" dirty="0"/>
              <a:t>(Variable Class)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97914-471B-F61A-9B98-709628F2B838}"/>
              </a:ext>
            </a:extLst>
          </p:cNvPr>
          <p:cNvSpPr txBox="1"/>
          <p:nvPr/>
        </p:nvSpPr>
        <p:spPr>
          <a:xfrm>
            <a:off x="3644197" y="1646114"/>
            <a:ext cx="5621967" cy="49628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btn_hit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():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global </a:t>
            </a:r>
            <a:r>
              <a:rPr lang="en-US" altLang="zh-TW" sz="12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msg_on</a:t>
            </a:r>
            <a:endParaRPr lang="en-US" altLang="zh-TW" sz="12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if not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msg_on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msg_on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True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x.set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is good')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else: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msg_on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False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x.set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('')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main program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msg_on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False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x = </a:t>
            </a:r>
            <a:r>
              <a:rPr lang="en-US" altLang="zh-TW" sz="12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tk.StringVar</a:t>
            </a: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textvariable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=x,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='yellow',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='black',)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text='Click Me', command=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btn_hit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F3D6DB-8496-3A33-8EA8-AED880D2B7E8}"/>
              </a:ext>
            </a:extLst>
          </p:cNvPr>
          <p:cNvSpPr txBox="1"/>
          <p:nvPr/>
        </p:nvSpPr>
        <p:spPr>
          <a:xfrm>
            <a:off x="211257" y="1652246"/>
            <a:ext cx="2908461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Variable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IntVar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DoubleVar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StringVar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BooleanVar</a:t>
            </a:r>
            <a:r>
              <a:rPr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endParaRPr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599DF25-08EC-DDAA-FFB2-957FB67D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94" y="3462618"/>
            <a:ext cx="23368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3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sz="1600" dirty="0"/>
              <a:t>Lab#</a:t>
            </a:r>
            <a:br>
              <a:rPr kumimoji="1" lang="en-US" altLang="zh-TW" sz="1600" dirty="0"/>
            </a:br>
            <a:r>
              <a:rPr kumimoji="1" lang="zh-TW" altLang="en-US" dirty="0"/>
              <a:t>信封資訊輸入</a:t>
            </a:r>
            <a:r>
              <a:rPr kumimoji="1" lang="en-US" altLang="zh-TW" dirty="0"/>
              <a:t> (#1)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97914-471B-F61A-9B98-709628F2B838}"/>
              </a:ext>
            </a:extLst>
          </p:cNvPr>
          <p:cNvSpPr txBox="1"/>
          <p:nvPr/>
        </p:nvSpPr>
        <p:spPr>
          <a:xfrm>
            <a:off x="5136820" y="1713349"/>
            <a:ext cx="5621967" cy="31777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…..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widget (labels, button,..) 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元件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tk.Frame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lbl_last_name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姓氏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ent_last_name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tk.Entry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……..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#locate widgets by Geometry Managers 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幾何管理器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lbl_last_name.pack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…..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#initiate window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…..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760FA75-3B2E-F945-96D7-D231B6291906}"/>
              </a:ext>
            </a:extLst>
          </p:cNvPr>
          <p:cNvSpPr txBox="1"/>
          <p:nvPr/>
        </p:nvSpPr>
        <p:spPr>
          <a:xfrm>
            <a:off x="357811" y="1842053"/>
            <a:ext cx="3657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創建兩個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frame, 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一個是地址的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frame, 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一個是姓名的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</a:t>
            </a:r>
            <a:endParaRPr kumimoji="1"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38492D9-FA0E-AA15-5B30-CEEEA5812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64" y="2745683"/>
            <a:ext cx="1774687" cy="250230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CCBED21-290A-83A6-B47E-2D3011DC2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9682" y="2764734"/>
            <a:ext cx="1772790" cy="249637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D99132B0-C5AF-96CF-CCF7-4C8ABDC64A75}"/>
              </a:ext>
            </a:extLst>
          </p:cNvPr>
          <p:cNvSpPr txBox="1"/>
          <p:nvPr/>
        </p:nvSpPr>
        <p:spPr>
          <a:xfrm>
            <a:off x="2256185" y="5409048"/>
            <a:ext cx="1785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frm_address.pack()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frm_name.pack()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8174A8C-6E25-81D4-780B-2B6847197429}"/>
              </a:ext>
            </a:extLst>
          </p:cNvPr>
          <p:cNvSpPr txBox="1"/>
          <p:nvPr/>
        </p:nvSpPr>
        <p:spPr>
          <a:xfrm>
            <a:off x="327993" y="5415675"/>
            <a:ext cx="1785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frm_name.pack()</a:t>
            </a:r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frm_address.pack()</a:t>
            </a:r>
          </a:p>
        </p:txBody>
      </p:sp>
    </p:spTree>
    <p:extLst>
      <p:ext uri="{BB962C8B-B14F-4D97-AF65-F5344CB8AC3E}">
        <p14:creationId xmlns:p14="http://schemas.microsoft.com/office/powerpoint/2010/main" val="2281851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zh-TW" altLang="en-US" dirty="0"/>
              <a:t>幾何管理器 </a:t>
            </a:r>
            <a:r>
              <a:rPr kumimoji="1" lang="en-US" altLang="zh-TW" dirty="0"/>
              <a:t>(Geometry Manager) </a:t>
            </a:r>
            <a:r>
              <a:rPr kumimoji="1" lang="zh-TW" altLang="en-US" dirty="0"/>
              <a:t>控制版面配置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62CB7B8-A4AF-2290-95B0-98196CDF5941}"/>
              </a:ext>
            </a:extLst>
          </p:cNvPr>
          <p:cNvSpPr txBox="1"/>
          <p:nvPr/>
        </p:nvSpPr>
        <p:spPr>
          <a:xfrm>
            <a:off x="357308" y="1625173"/>
            <a:ext cx="11213456" cy="5066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Pack()</a:t>
            </a:r>
          </a:p>
          <a:p>
            <a:pPr marL="493713" lvl="1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會使用一種打包演算法，依照指定的順序把元件放進 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或視窗</a:t>
            </a:r>
            <a:endParaRPr kumimoji="1"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493713" lvl="1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計算一個稱為包裹（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parcel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）的矩形區域，高度（或寬度）剛好可以容納要放置的元件，然後再用空白填充包裏裡剩下的寬度（或高度）</a:t>
            </a:r>
          </a:p>
          <a:p>
            <a:pPr marL="493713" lvl="1" indent="-2667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預設會把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widgets 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放在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parcel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的中心</a:t>
            </a:r>
            <a:endParaRPr kumimoji="1"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en-US" altLang="zh-TW" sz="2000" b="1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Place()</a:t>
            </a: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TW" altLang="en-US" sz="1600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多元件時使用困難</a:t>
            </a:r>
            <a:endParaRPr kumimoji="1" lang="en-US" altLang="zh-TW" sz="1600" dirty="0">
              <a:solidFill>
                <a:schemeClr val="bg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zh-TW" altLang="en-US" sz="1600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缺乏響應性</a:t>
            </a:r>
            <a:r>
              <a:rPr kumimoji="1" lang="en-US" altLang="zh-TW" sz="1600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kumimoji="1" lang="zh-TW" altLang="en-US" sz="1600" dirty="0">
                <a:solidFill>
                  <a:schemeClr val="bg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不會隨著視窗大小改變而調整尺寸</a:t>
            </a:r>
            <a:endParaRPr kumimoji="1" lang="en-US" altLang="zh-TW" sz="1600" dirty="0">
              <a:solidFill>
                <a:schemeClr val="bg1">
                  <a:lumMod val="75000"/>
                </a:schemeClr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kumimoji="1"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Grid()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.grid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（） 是一個很強大的幾何管理器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運作方式是把視窗或 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拆分為網格狀的列和欄</a:t>
            </a:r>
            <a:endParaRPr kumimoji="1" lang="en-US" altLang="zh-TW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通常會比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pack() 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更方便使用，又比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place() 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靈活得多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. 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在設計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應用程式的時候，可以考慮優先使用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grid()</a:t>
            </a:r>
            <a:r>
              <a:rPr kumimoji="1" lang="zh-TW" altLang="en-US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作為主要的幾何管理器</a:t>
            </a:r>
          </a:p>
        </p:txBody>
      </p:sp>
    </p:spTree>
    <p:extLst>
      <p:ext uri="{BB962C8B-B14F-4D97-AF65-F5344CB8AC3E}">
        <p14:creationId xmlns:p14="http://schemas.microsoft.com/office/powerpoint/2010/main" val="30101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Pack()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2EBBAE-219C-C938-CF94-5E407097D41E}"/>
              </a:ext>
            </a:extLst>
          </p:cNvPr>
          <p:cNvSpPr txBox="1"/>
          <p:nvPr/>
        </p:nvSpPr>
        <p:spPr>
          <a:xfrm>
            <a:off x="7914806" y="1474655"/>
            <a:ext cx="4122295" cy="1347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side = </a:t>
            </a:r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tk.TOP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tk.BOTTOM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tk.LEFT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tk.RIGHT</a:t>
            </a:r>
            <a:endParaRPr kumimoji="1"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padx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endParaRPr kumimoji="1"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fill = </a:t>
            </a:r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tk.X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tk.Y</a:t>
            </a: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kumimoji="1" lang="en-US" altLang="zh-TW" sz="14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tk.BOTH</a:t>
            </a:r>
            <a:endParaRPr kumimoji="1"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expand = True</a:t>
            </a:r>
            <a:endParaRPr kumimoji="1"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DEE5862-4574-E291-BB49-9BC8C6DBF847}"/>
              </a:ext>
            </a:extLst>
          </p:cNvPr>
          <p:cNvSpPr txBox="1"/>
          <p:nvPr/>
        </p:nvSpPr>
        <p:spPr>
          <a:xfrm>
            <a:off x="268941" y="1487505"/>
            <a:ext cx="2084295" cy="42934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window.title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('ch18-5')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明志大學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lightyellow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width=15,)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長庚大學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lightgreen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科技大學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lightblue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lbl1.pack()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lbl2.pack(side=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tk.RIGHT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lbl3.pack(side=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tk.LEFT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1A2E4E6-C7AE-20B8-2F5A-6C2FDE358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22" y="5850522"/>
            <a:ext cx="3272119" cy="87256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85540056-5B1C-08FA-D546-D75174A6B759}"/>
              </a:ext>
            </a:extLst>
          </p:cNvPr>
          <p:cNvSpPr txBox="1"/>
          <p:nvPr/>
        </p:nvSpPr>
        <p:spPr>
          <a:xfrm>
            <a:off x="3657600" y="1487299"/>
            <a:ext cx="4272197" cy="537070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window.title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('ch18-5')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明志大學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='black',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lightyellow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width=15,)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長庚大學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='black',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lightgreen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科技大學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='black',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lightblue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lbl1.pack(side=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tk.BOTTOM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fill=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tk.BOTH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expand=True)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lbl2.pack(side=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tk.BOTTOM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lbl3.pack(side=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tk.BOTTOM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FEE06F15-1804-4F00-67EB-406369122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574" y="4357558"/>
            <a:ext cx="1378376" cy="99393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A7B64BC3-970F-890E-35C5-11956401C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0326" y="5431333"/>
            <a:ext cx="2372371" cy="1261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174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Grid()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2EBBAE-219C-C938-CF94-5E407097D41E}"/>
              </a:ext>
            </a:extLst>
          </p:cNvPr>
          <p:cNvSpPr txBox="1"/>
          <p:nvPr/>
        </p:nvSpPr>
        <p:spPr>
          <a:xfrm>
            <a:off x="5611552" y="2936862"/>
            <a:ext cx="4016542" cy="418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sticky = 'n', 's', 'e', 'w', 'ns', '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ew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 '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nsew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</a:t>
            </a:r>
            <a:endParaRPr kumimoji="1"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696968-96FB-1831-A018-C075ADB44306}"/>
              </a:ext>
            </a:extLst>
          </p:cNvPr>
          <p:cNvSpPr txBox="1"/>
          <p:nvPr/>
        </p:nvSpPr>
        <p:spPr>
          <a:xfrm>
            <a:off x="376790" y="1536259"/>
            <a:ext cx="5069269" cy="514756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明志大學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lightyellow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width=15,)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長庚大學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lightgreen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科技大學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lightblue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lbl4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交通大學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='red',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lbl1.grid(row=0, column=0,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columnspan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=2, sticky='w')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lbl2.grid(row=1, column=0)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lbl3.grid(row=1, column=1)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lbl4.grid(row=2, column=0,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columnspan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=2, sticky='we')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3D8842A9-88B5-6E91-C7A7-386EA4E56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159" y="1616262"/>
            <a:ext cx="36322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99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Place()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E696968-96FB-1831-A018-C075ADB44306}"/>
              </a:ext>
            </a:extLst>
          </p:cNvPr>
          <p:cNvSpPr txBox="1"/>
          <p:nvPr/>
        </p:nvSpPr>
        <p:spPr>
          <a:xfrm>
            <a:off x="3323740" y="1786996"/>
            <a:ext cx="3448535" cy="42934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window.title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('ch18-5')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明志大學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lightyellow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width=15,)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長庚大學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lightgreen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text='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科技大學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lightblue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',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 width=15)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lbl1.place(x=0, y=0)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lbl2.place(x=30, y=50)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lbl3.place(x=60, y=100)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4B0EBE6-167A-0135-E5C3-F8308F72F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1786996"/>
            <a:ext cx="2578100" cy="287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242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>
            <a:normAutofit/>
          </a:bodyPr>
          <a:lstStyle/>
          <a:p>
            <a:r>
              <a:rPr kumimoji="1" lang="en-US" altLang="zh-TW" sz="1600" dirty="0"/>
              <a:t>Lab#</a:t>
            </a:r>
            <a:br>
              <a:rPr kumimoji="1" lang="en-US" altLang="zh-TW" sz="1600" dirty="0"/>
            </a:br>
            <a:r>
              <a:rPr kumimoji="1" lang="zh-TW" altLang="en-US" dirty="0"/>
              <a:t>輸入姓名資料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97914-471B-F61A-9B98-709628F2B838}"/>
              </a:ext>
            </a:extLst>
          </p:cNvPr>
          <p:cNvSpPr txBox="1"/>
          <p:nvPr/>
        </p:nvSpPr>
        <p:spPr>
          <a:xfrm>
            <a:off x="5638681" y="268816"/>
            <a:ext cx="6422249" cy="648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clear_click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():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ent_first_name.delete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(0,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ent_last_name.delete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(0,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submit_click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():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f'Last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Name: {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ent_last_name.get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()}\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nFirst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Name: {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ent_first_name.get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()}')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widget (labels, button,..) –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元件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tk.Frame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lbl_last_name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text='Last Name')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ent_last_name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tk.Entry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lbl_first_name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text='First Name')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ent_first_name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tk.Entry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button frame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tk.Frame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btn_clear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text='Clear', command=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clear_click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btn_submit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text='Submit', command=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submit_click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#locate widgets by Geometry Managers –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幾何管理器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lbl_last_name.grid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(row=0, column=0)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ent_last_name.grid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(row=0, column=1)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lbl_first_name.grid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(row=1, column=0)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ent_first_name.grid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(row=1, column=1)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frm_name.pack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btn_clear.grid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(row=0, column=0)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btn_submit.grid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(row=0, column=1)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frm_button.pack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#initiate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7ED48C7-C6E1-7D55-5478-3067A0564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43" y="1961241"/>
            <a:ext cx="5095420" cy="11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055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sz="1600" dirty="0"/>
              <a:t>Lab#</a:t>
            </a:r>
            <a:br>
              <a:rPr kumimoji="1" lang="en-US" altLang="zh-TW" sz="3600" dirty="0"/>
            </a:br>
            <a:r>
              <a:rPr kumimoji="1" lang="zh-TW" altLang="en-US" dirty="0"/>
              <a:t>擲骰子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97914-471B-F61A-9B98-709628F2B838}"/>
              </a:ext>
            </a:extLst>
          </p:cNvPr>
          <p:cNvSpPr txBox="1"/>
          <p:nvPr/>
        </p:nvSpPr>
        <p:spPr>
          <a:xfrm>
            <a:off x="5282594" y="1488062"/>
            <a:ext cx="5621967" cy="518603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random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#define action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roll():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num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random.randint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(1,6)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lbl_result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['text']=str(num)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window.rowconfigure</a:t>
            </a: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([0,1], </a:t>
            </a:r>
            <a:r>
              <a:rPr lang="en-US" altLang="zh-TW" sz="12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minsize</a:t>
            </a: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=50)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window.columnconfigure</a:t>
            </a: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(0, </a:t>
            </a:r>
            <a:r>
              <a:rPr lang="en-US" altLang="zh-TW" sz="12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minsize</a:t>
            </a: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=150)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add button and label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btn_roll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(text='Roll', command=roll)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lbl_result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put button and label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btn_roll.grid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(row=0, column=0, sticky='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nsew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lbl_result.grid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(row=1, column=0, sticky='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nsew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initializing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5D1517-55C6-0997-62A9-C4FA8F4D8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741" y="1698767"/>
            <a:ext cx="1768238" cy="150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17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 err="1"/>
              <a:t>Tkinter</a:t>
            </a:r>
            <a:endParaRPr kumimoji="1"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E3596E-5332-8E99-B9A0-A1A8539AC832}"/>
              </a:ext>
            </a:extLst>
          </p:cNvPr>
          <p:cNvSpPr txBox="1"/>
          <p:nvPr/>
        </p:nvSpPr>
        <p:spPr>
          <a:xfrm>
            <a:off x="723331" y="1528549"/>
            <a:ext cx="7906010" cy="50352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Characteristic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A Python standard library as GUI framework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Cross-platform, same code works on Windows, macOS, and Linux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Using native operating system elements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Lightweight and relatively painless to use compared to other frameworks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solidFill>
                  <a:schemeClr val="accent4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Look outdated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2000" b="1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Coding structure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library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a window</a:t>
            </a:r>
            <a:endParaRPr kumimoji="1" lang="en-US" altLang="zh-TW" sz="1600" dirty="0">
              <a:solidFill>
                <a:schemeClr val="accent2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widgets (button, label, entry / text, frame)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Control layout with geometry managers (pack, place, </a:t>
            </a:r>
            <a:r>
              <a:rPr kumimoji="1"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grid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Make interactive by associating function (bind, </a:t>
            </a:r>
            <a:r>
              <a:rPr kumimoji="1"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command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Initiate window</a:t>
            </a:r>
            <a:endParaRPr kumimoji="1"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1026" name="Picture 2" descr="A blank Tkinter application window on Windows 10, macOS, and Ubuntu Linux">
            <a:extLst>
              <a:ext uri="{FF2B5EF4-FFF2-40B4-BE49-F238E27FC236}">
                <a16:creationId xmlns:a16="http://schemas.microsoft.com/office/drawing/2014/main" id="{9F166519-6DDF-185A-0C1C-A62D1D57D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1616597"/>
            <a:ext cx="2852382" cy="112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n address entry form window built with Tkinter">
            <a:extLst>
              <a:ext uri="{FF2B5EF4-FFF2-40B4-BE49-F238E27FC236}">
                <a16:creationId xmlns:a16="http://schemas.microsoft.com/office/drawing/2014/main" id="{3FE27208-643B-8557-0025-40C91BE7F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442" y="3138985"/>
            <a:ext cx="3030826" cy="192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192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sz="1600" dirty="0"/>
              <a:t>Lab#</a:t>
            </a:r>
            <a:br>
              <a:rPr kumimoji="1" lang="en-US" altLang="zh-TW" dirty="0"/>
            </a:br>
            <a:r>
              <a:rPr kumimoji="1" lang="en-US" altLang="zh-TW" dirty="0"/>
              <a:t>Get String from Entry Widget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B7AC9C-CA70-277E-9158-2D7D979719F7}"/>
              </a:ext>
            </a:extLst>
          </p:cNvPr>
          <p:cNvSpPr txBox="1"/>
          <p:nvPr/>
        </p:nvSpPr>
        <p:spPr>
          <a:xfrm>
            <a:off x="252758" y="1676499"/>
            <a:ext cx="6550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a window having an entry widget, type ‘I love Python’, click Print button to print the string to a label.</a:t>
            </a:r>
            <a:endParaRPr kumimoji="1"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B1D8441-FE66-AC25-0732-9B859703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8" y="2375198"/>
            <a:ext cx="2476500" cy="13589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4E79B70-10B7-5646-02A7-E67804E0931E}"/>
              </a:ext>
            </a:extLst>
          </p:cNvPr>
          <p:cNvSpPr txBox="1"/>
          <p:nvPr/>
        </p:nvSpPr>
        <p:spPr>
          <a:xfrm>
            <a:off x="6361176" y="1676499"/>
            <a:ext cx="5370576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tkinter as tk</a:t>
            </a:r>
          </a:p>
          <a:p>
            <a:endParaRPr lang="en-US" altLang="zh-TW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#define action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print_content():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lbl_result['text']=ent_input.get()</a:t>
            </a:r>
          </a:p>
          <a:p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window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tk.Tk()</a:t>
            </a:r>
          </a:p>
          <a:p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add entry, button and label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ent_input = tk.Entry()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btn_print = tk.Button(text='Print', command=print_content)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lbl_result = tk.Label(fg='blue')</a:t>
            </a:r>
          </a:p>
          <a:p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put entry, button and label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ent_input.pack()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btn_print.pack()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lbl_result.pack()</a:t>
            </a:r>
          </a:p>
          <a:p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4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initializing window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window.mainloop()</a:t>
            </a:r>
          </a:p>
        </p:txBody>
      </p:sp>
    </p:spTree>
    <p:extLst>
      <p:ext uri="{BB962C8B-B14F-4D97-AF65-F5344CB8AC3E}">
        <p14:creationId xmlns:p14="http://schemas.microsoft.com/office/powerpoint/2010/main" val="2979564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sz="1600" dirty="0"/>
              <a:t>Lab#</a:t>
            </a:r>
            <a:br>
              <a:rPr kumimoji="1" lang="en-US" altLang="zh-TW" dirty="0"/>
            </a:br>
            <a:r>
              <a:rPr kumimoji="1" lang="en-US" altLang="zh-TW" dirty="0"/>
              <a:t>Temperature Converter</a:t>
            </a: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B7AC9C-CA70-277E-9158-2D7D979719F7}"/>
              </a:ext>
            </a:extLst>
          </p:cNvPr>
          <p:cNvSpPr txBox="1"/>
          <p:nvPr/>
        </p:nvSpPr>
        <p:spPr>
          <a:xfrm>
            <a:off x="252758" y="1676499"/>
            <a:ext cx="5843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Entry: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ent_temperature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for entering the Fahrenheit value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Label: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lbl_result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to display the Celsius result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Button: </a:t>
            </a:r>
            <a:r>
              <a:rPr kumimoji="1" lang="en-US" altLang="zh-TW" sz="16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btn_convert</a:t>
            </a: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that reads the value from the Entry widget, converts it from Fahrenheit to Celsius, and sets the text of the Label widget to the result when clicked</a:t>
            </a:r>
            <a:endParaRPr kumimoji="1"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4E79B70-10B7-5646-02A7-E67804E0931E}"/>
              </a:ext>
            </a:extLst>
          </p:cNvPr>
          <p:cNvSpPr txBox="1"/>
          <p:nvPr/>
        </p:nvSpPr>
        <p:spPr>
          <a:xfrm>
            <a:off x="6096000" y="1384729"/>
            <a:ext cx="5843242" cy="53245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def button click function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fahrenheit_to_celsius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():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fahrenheit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ent_temperature.get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celsius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(5 / 9) * (float(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fahrenheit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 - 32)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lbl_result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["text"] = f"{round(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celsius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2)} \N{DEGREE CELSIUS}"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Set up the window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window.title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("Temperature Converter")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the Fahrenheit entry frame with an Entry and Label in it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frm_entry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tk.Frame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(master=window)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ent_temperature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tk.Entry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frm_entry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width=10)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lbl_temp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frm_entry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text="\N{DEGREE FAHRENHEIT}")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Layout the temperature Entry and Label in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frm_entry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using the .grid() geometry manager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ent_temperature.grid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(row=0, column=0, sticky="e")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lbl_temp.grid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(row=0, column=1, sticky="w")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the conversion Button and result display Label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btn_convert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master=window, text="\N{RIGHTWARDS BLACK ARROW}", command=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fahrenheit_to_celsius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lbl_result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(master=window, text="\N{DEGREE CELSIUS}")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Set up the layout using the .grid() geometry manager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frm_entry.grid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(row=0, column=0,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padx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=10)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btn_convert.grid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(row=0, column=1,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=10)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lbl_result.grid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(row=0, column=2, </a:t>
            </a:r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padx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=10)</a:t>
            </a:r>
          </a:p>
          <a:p>
            <a:endParaRPr lang="en-US" altLang="zh-TW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Run the application</a:t>
            </a:r>
          </a:p>
          <a:p>
            <a:r>
              <a:rPr lang="en-US" altLang="zh-TW" sz="10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0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endParaRPr lang="zh-TW" altLang="en-US" sz="10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EF228A7-B0C1-5F99-AA79-AE01E87DA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" y="3378038"/>
            <a:ext cx="3479800" cy="10287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D6FFB325-3D4C-278C-F8CA-3F896CDDC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32" y="4513542"/>
            <a:ext cx="3479800" cy="10344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9493DB6-AFE9-0C3A-8564-37A25AC622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" y="5654752"/>
            <a:ext cx="1546656" cy="109406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8C7D5489-07D1-5428-C69B-D251B63306CD}"/>
              </a:ext>
            </a:extLst>
          </p:cNvPr>
          <p:cNvSpPr txBox="1"/>
          <p:nvPr/>
        </p:nvSpPr>
        <p:spPr>
          <a:xfrm>
            <a:off x="2389632" y="5724730"/>
            <a:ext cx="326051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https://zh.wiktionary.org/zh-hant/Appendix:Unicode/%E5%AD%97%E6%AF%8D%E5%BC%8F%E7%AC%A6%E8%99%9F</a:t>
            </a:r>
          </a:p>
        </p:txBody>
      </p:sp>
    </p:spTree>
    <p:extLst>
      <p:ext uri="{BB962C8B-B14F-4D97-AF65-F5344CB8AC3E}">
        <p14:creationId xmlns:p14="http://schemas.microsoft.com/office/powerpoint/2010/main" val="8081874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8118FB-3B87-8F08-DC5C-4864C9EBFE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Backup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31567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sz="1600" dirty="0"/>
              <a:t>Lab#</a:t>
            </a:r>
            <a:br>
              <a:rPr kumimoji="1" lang="en-US" altLang="zh-TW" dirty="0"/>
            </a:br>
            <a:r>
              <a:rPr kumimoji="1" lang="en-US" altLang="zh-TW" dirty="0"/>
              <a:t>Calculator</a:t>
            </a:r>
            <a:endParaRPr kumimoji="1"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4D32F7-9DDD-AAE1-9DAB-4C4F55958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58" y="1587754"/>
            <a:ext cx="3538954" cy="234848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6FBFB89-8602-1629-26C2-2E325C758061}"/>
              </a:ext>
            </a:extLst>
          </p:cNvPr>
          <p:cNvSpPr txBox="1"/>
          <p:nvPr/>
        </p:nvSpPr>
        <p:spPr>
          <a:xfrm>
            <a:off x="5392260" y="166334"/>
            <a:ext cx="5256000" cy="6660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from tkinter import *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calculate():                    # 執行計算並顯示結果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result = eval(equ.get())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equ.set(equ.get() + "=\n" + str(result))</a:t>
            </a:r>
            <a:endParaRPr lang="en-US" altLang="zh-TW" sz="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show(buttonString):             # 更新顯示區的計算公式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content = equ.get()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if content == "0":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content = ""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equ.set(content + buttonString)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backspace():                    # 刪除前一個字元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equ.set(str(equ.get()[:-1]))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clear():                        # 清除顯示區,放置0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equ.set("0")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root = Tk()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root.title("計算器")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equ = StringVar()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equ.set("0")                        # 預設是顯示0</a:t>
            </a:r>
          </a:p>
          <a:p>
            <a:pPr latinLnBrk="1"/>
            <a:endParaRPr lang="zh-TW" altLang="en-US" sz="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設計顯示區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 = Label(root,width=25,height=2,relief="raised",anchor=SE, textvariable=equ)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label.grid(row=0,column=0,columnspan=4,padx=5,pady=5)</a:t>
            </a:r>
          </a:p>
          <a:p>
            <a:pPr latinLnBrk="1"/>
            <a:endParaRPr lang="zh-TW" altLang="en-US" sz="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清除顯示區按鈕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clearButton = Button(root,text="C",fg="blue",width=5,command=clear)   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clearButton.grid(row = 1, column = 0)</a:t>
            </a:r>
          </a:p>
          <a:p>
            <a:pPr latinLnBrk="1"/>
            <a:endParaRPr lang="zh-TW" altLang="en-US" sz="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以下是row1的其它按鈕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Button(root,text="DEL",width=5,command=backspace).grid(row=1,column=1)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Button(root,text="%",width=5,command=lambda:show("%")).grid(row=1,column=2)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Button(root,text="/",width=5,command=lambda:show("/")).grid(row=1,column=3)</a:t>
            </a:r>
          </a:p>
          <a:p>
            <a:pPr latinLnBrk="1"/>
            <a:endParaRPr lang="zh-TW" altLang="en-US" sz="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以下是row2的其它按鈕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Button(root,text="7",width=5,command=lambda:show("7")).grid(row=2,column=0)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Button(root,text="8",width=5,command=lambda:show("8")).grid(row=2,column=1)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Button(root,text="9",width=5,command=lambda:show("9")).grid(row=2,column=2)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Button(root,text="*",width=5,command=lambda:show("*")).grid(row=2,column=3)</a:t>
            </a:r>
          </a:p>
          <a:p>
            <a:pPr latinLnBrk="1"/>
            <a:endParaRPr lang="zh-TW" altLang="en-US" sz="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以下是row3的其它按鈕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Button(root,text="4",width=5,command=lambda:show("4")).grid(row=3,column=0)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Button(root,text="5",width=5,command=lambda:show("5")).grid(row=3,column=1)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Button(root,text="6",width=5,command=lambda:show("6")).grid(row=3,column=2)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Button(root,text="-",width=5,command=lambda:show("-")).grid(row=3,column=3)</a:t>
            </a:r>
          </a:p>
          <a:p>
            <a:pPr latinLnBrk="1"/>
            <a:endParaRPr lang="zh-TW" altLang="en-US" sz="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以下是row4的其它按鈕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Button(root,text="1",width=5,command=lambda:show("1")).grid(row=4,column=0)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Button(root,text="2",width=5,command=lambda:show("2")).grid(row=4,column=1)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Button(root,text="3",width=5,command=lambda:show("3")).grid(row=4,column=2)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Button(root,text="+",width=5,command=lambda:show("+")).grid(row=4,column=3)</a:t>
            </a:r>
          </a:p>
          <a:p>
            <a:pPr latinLnBrk="1"/>
            <a:endParaRPr lang="zh-TW" altLang="en-US" sz="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以下是row5的其它按鈕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Button(root,text="0",width=12,  command=lambda:show("0")).grid(row=5,column=0,columnspan=2)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Button(root,text=".",width=5, command=lambda:show(".")).grid(row=5,column=2)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Button(root,text="=",width=5,bg ="yellow", command=lambda:calculate()).grid(row=5,column=3)</a:t>
            </a:r>
          </a:p>
          <a:p>
            <a:pPr latinLnBrk="1"/>
            <a:r>
              <a:rPr lang="zh-TW" altLang="en-US" sz="8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root.mainloop()</a:t>
            </a:r>
          </a:p>
        </p:txBody>
      </p:sp>
    </p:spTree>
    <p:extLst>
      <p:ext uri="{BB962C8B-B14F-4D97-AF65-F5344CB8AC3E}">
        <p14:creationId xmlns:p14="http://schemas.microsoft.com/office/powerpoint/2010/main" val="2160820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Pack()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97914-471B-F61A-9B98-709628F2B838}"/>
              </a:ext>
            </a:extLst>
          </p:cNvPr>
          <p:cNvSpPr txBox="1"/>
          <p:nvPr/>
        </p:nvSpPr>
        <p:spPr>
          <a:xfrm>
            <a:off x="2093575" y="1768213"/>
            <a:ext cx="5621967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tk.Frame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(master=window, width=100, height=100,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="red")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frame1.pack()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tk.Frame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(master=window, width=50, height=50,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="yellow")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frame2.pack()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tk.Frame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(master=window, width=25, height=25,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="blue")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frame3.pack()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C96FCBB-F9A0-6B0E-6B6E-6B7B5E1C5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63" y="1804396"/>
            <a:ext cx="806339" cy="159717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0FD6B9C-5FAF-2C2C-23D5-349E94847A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5" y="3951224"/>
            <a:ext cx="2014728" cy="1023354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FC55EF39-A3DA-F2B1-BCDA-BD54C93313D0}"/>
              </a:ext>
            </a:extLst>
          </p:cNvPr>
          <p:cNvSpPr txBox="1"/>
          <p:nvPr/>
        </p:nvSpPr>
        <p:spPr>
          <a:xfrm>
            <a:off x="2117959" y="3932293"/>
            <a:ext cx="5621967" cy="206210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tk.Frame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(master=window, width=200, height=100,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="red")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frame1.pack(fill=</a:t>
            </a:r>
            <a:r>
              <a:rPr lang="en-US" altLang="zh-TW" sz="12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tk.BOTH</a:t>
            </a: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side=</a:t>
            </a:r>
            <a:r>
              <a:rPr lang="en-US" altLang="zh-TW" sz="12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tk.LEFT</a:t>
            </a: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expand=True)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tk.Frame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(master=window, width=100,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="yellow")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frame2.pack(fill=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tk.BOTH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side=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tk.LEFT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expand=True)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tk.Frame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(master=window, width=50,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="blue")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frame3.pack(fill=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tk.BOTH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side=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tk.LEFT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expand=True)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2518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Grid()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97914-471B-F61A-9B98-709628F2B838}"/>
              </a:ext>
            </a:extLst>
          </p:cNvPr>
          <p:cNvSpPr txBox="1"/>
          <p:nvPr/>
        </p:nvSpPr>
        <p:spPr>
          <a:xfrm>
            <a:off x="2393620" y="1768213"/>
            <a:ext cx="3878593" cy="4070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window.rowconfigure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(0,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minsize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=50)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window.columnconfigure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([0, 1, 2, 3],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minsize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=50)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(text='1',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='red',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='white')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(text='2',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='yellow',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='white')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(text='3',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='blue',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='white')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label4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(text='4',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='black',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='white')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label1.grid(row=0, column=0)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label2.grid(row=0, column=1, sticky='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ew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label3.grid(row=0, column=2, sticky='ns')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label4.grid(row=0, column=3, sticky='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nsew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12EBBAE-219C-C938-CF94-5E407097D41E}"/>
              </a:ext>
            </a:extLst>
          </p:cNvPr>
          <p:cNvSpPr txBox="1"/>
          <p:nvPr/>
        </p:nvSpPr>
        <p:spPr>
          <a:xfrm>
            <a:off x="17577" y="2641027"/>
            <a:ext cx="2376043" cy="787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sticky = 'n', 's', 'e', 'w', 'ns', '</a:t>
            </a:r>
            <a:endParaRPr kumimoji="1" lang="zh-TW" altLang="en-US" sz="16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29F075E-A7EA-E807-8036-CB34E27D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178" y="1783441"/>
            <a:ext cx="1899940" cy="71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49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Coding Structure</a:t>
            </a:r>
            <a:endParaRPr kumimoji="1" lang="zh-TW" altLang="en-US" sz="20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AE3596E-5332-8E99-B9A0-A1A8539AC832}"/>
              </a:ext>
            </a:extLst>
          </p:cNvPr>
          <p:cNvSpPr txBox="1"/>
          <p:nvPr/>
        </p:nvSpPr>
        <p:spPr>
          <a:xfrm>
            <a:off x="723331" y="1528549"/>
            <a:ext cx="4744697" cy="4111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library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kumimoji="1" lang="en-US" altLang="zh-TW" sz="16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kumimoji="1"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kumimoji="1" lang="en-US" altLang="zh-TW" sz="16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kumimoji="1" lang="en-US" altLang="zh-TW" sz="16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a window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kumimoji="1" lang="en-US" altLang="zh-TW" sz="16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kumimoji="1"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widgets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lbl_greeting</a:t>
            </a:r>
            <a:r>
              <a:rPr kumimoji="1"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kumimoji="1" lang="en-US" altLang="zh-TW" sz="16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kumimoji="1"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(text=‘Hello GUI’)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Control layout with geometry managers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lbl_greeting.pack</a:t>
            </a:r>
            <a:r>
              <a:rPr kumimoji="1"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1600" dirty="0">
                <a:solidFill>
                  <a:schemeClr val="bg1">
                    <a:lumMod val="6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Make interactive by associating function 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sz="16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Initiate window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1600" dirty="0" err="1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kumimoji="1" lang="en-US" altLang="zh-TW" sz="16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  <a:endParaRPr kumimoji="1" lang="zh-TW" altLang="en-US" sz="1600" dirty="0">
              <a:solidFill>
                <a:schemeClr val="accent5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60A1CF6-9C08-C40A-2244-4C0FFB730ABB}"/>
              </a:ext>
            </a:extLst>
          </p:cNvPr>
          <p:cNvSpPr txBox="1"/>
          <p:nvPr/>
        </p:nvSpPr>
        <p:spPr>
          <a:xfrm>
            <a:off x="5951335" y="1883847"/>
            <a:ext cx="5621967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widget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lbl_greeting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(text='Hello GUI')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#control layout to locate widgets </a:t>
            </a:r>
            <a:b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</a:b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(pack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在可以完整呈現元件的前提下，讓視窗盡量縮小</a:t>
            </a: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 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lbl_greeting.pack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#initiate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2889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Widgets </a:t>
            </a:r>
            <a:r>
              <a:rPr kumimoji="1" lang="zh-TW" altLang="en-US" dirty="0"/>
              <a:t>元件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AA10AED-C0A9-F7C3-6B6F-DBDE8A703E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5694273"/>
              </p:ext>
            </p:extLst>
          </p:nvPr>
        </p:nvGraphicFramePr>
        <p:xfrm>
          <a:off x="407916" y="1838783"/>
          <a:ext cx="10930644" cy="267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00">
                  <a:extLst>
                    <a:ext uri="{9D8B030D-6E8A-4147-A177-3AD203B41FA5}">
                      <a16:colId xmlns:a16="http://schemas.microsoft.com/office/drawing/2014/main" val="3409879722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647658919"/>
                    </a:ext>
                  </a:extLst>
                </a:gridCol>
                <a:gridCol w="612000">
                  <a:extLst>
                    <a:ext uri="{9D8B030D-6E8A-4147-A177-3AD203B41FA5}">
                      <a16:colId xmlns:a16="http://schemas.microsoft.com/office/drawing/2014/main" val="1451331613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2173152166"/>
                    </a:ext>
                  </a:extLst>
                </a:gridCol>
                <a:gridCol w="4666644">
                  <a:extLst>
                    <a:ext uri="{9D8B030D-6E8A-4147-A177-3AD203B41FA5}">
                      <a16:colId xmlns:a16="http://schemas.microsoft.com/office/drawing/2014/main" val="3148405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元件類別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說明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簡寫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命名範例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常用屬性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45802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Label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顯示文字或圖像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lbl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lbl_name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master, text, </a:t>
                      </a:r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fg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</a:t>
                      </a:r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bg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width, height,</a:t>
                      </a:r>
                      <a:r>
                        <a:rPr lang="zh-TW" altLang="en-US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font, </a:t>
                      </a:r>
                      <a:r>
                        <a:rPr lang="en-US" altLang="zh-TW" sz="1400" b="0" i="0" dirty="0" err="1">
                          <a:solidFill>
                            <a:schemeClr val="accent2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textvariable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</a:t>
                      </a:r>
                      <a:r>
                        <a:rPr lang="en-US" altLang="zh-TW" sz="1400" b="0" i="0" dirty="0">
                          <a:solidFill>
                            <a:schemeClr val="accent2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image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relief, justify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0491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Button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上面有文字，點擊後會執行動作的按鈕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btn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btn_submit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master, text, </a:t>
                      </a:r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fg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</a:t>
                      </a:r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bg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width, height, </a:t>
                      </a:r>
                      <a:r>
                        <a:rPr lang="en-US" altLang="zh-TW" sz="1400" b="0" i="0" dirty="0">
                          <a:solidFill>
                            <a:schemeClr val="accent2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image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</a:t>
                      </a:r>
                      <a:r>
                        <a:rPr lang="en-US" altLang="zh-TW" sz="1400" b="0" i="0" dirty="0">
                          <a:solidFill>
                            <a:schemeClr val="tx1"/>
                          </a:solidFill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command</a:t>
                      </a:r>
                      <a:r>
                        <a:rPr lang="zh-TW" altLang="en-US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57144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Entry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輸入一行文字的輸入框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ent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ent_age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master, </a:t>
                      </a:r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fg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</a:t>
                      </a:r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bg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width,</a:t>
                      </a:r>
                      <a:r>
                        <a:rPr lang="zh-TW" altLang="en-US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height, state, </a:t>
                      </a:r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textvariable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show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49711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Text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輸入多行文字的輸入框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txt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txt_notes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master, </a:t>
                      </a:r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fg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</a:t>
                      </a:r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bg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width, height</a:t>
                      </a:r>
                      <a:r>
                        <a:rPr lang="zh-TW" altLang="en-US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40821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Frame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把元件分組或是當作空白間距的矩形區域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frm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frm_address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bg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 , width, height, relief,</a:t>
                      </a:r>
                      <a:r>
                        <a:rPr lang="zh-TW" altLang="en-US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</a:t>
                      </a:r>
                      <a:r>
                        <a:rPr lang="en-US" altLang="zh-TW" sz="1400" b="0" i="0" dirty="0" err="1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borderwidth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,</a:t>
                      </a:r>
                      <a:r>
                        <a:rPr lang="zh-TW" altLang="en-US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 </a:t>
                      </a:r>
                      <a:r>
                        <a:rPr lang="en-US" altLang="zh-TW" sz="1400" b="0" i="0" dirty="0">
                          <a:latin typeface="Microsoft JhengHei UI" panose="020B0604030504040204" pitchFamily="34" charset="-120"/>
                          <a:ea typeface="Microsoft JhengHei UI" panose="020B0604030504040204" pitchFamily="34" charset="-120"/>
                        </a:rPr>
                        <a:t>master</a:t>
                      </a:r>
                      <a:endParaRPr lang="zh-TW" altLang="en-US" sz="1400" b="0" i="0" dirty="0">
                        <a:latin typeface="Microsoft JhengHei UI" panose="020B0604030504040204" pitchFamily="34" charset="-120"/>
                        <a:ea typeface="Microsoft JhengHei UI" panose="020B0604030504040204" pitchFamily="34" charset="-12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283793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082C9791-E636-05C1-779B-8E82381EFB90}"/>
              </a:ext>
            </a:extLst>
          </p:cNvPr>
          <p:cNvSpPr txBox="1"/>
          <p:nvPr/>
        </p:nvSpPr>
        <p:spPr>
          <a:xfrm>
            <a:off x="373620" y="6211000"/>
            <a:ext cx="57345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顏色名稱</a:t>
            </a:r>
            <a:r>
              <a:rPr lang="en-US" altLang="zh-TW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 </a:t>
            </a:r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https://www.tcl.tk/man/tcl/TkCmd/colors.html</a:t>
            </a:r>
          </a:p>
        </p:txBody>
      </p:sp>
      <p:pic>
        <p:nvPicPr>
          <p:cNvPr id="3" name="Picture 4" descr="An address entry form window built with Tkinter">
            <a:extLst>
              <a:ext uri="{FF2B5EF4-FFF2-40B4-BE49-F238E27FC236}">
                <a16:creationId xmlns:a16="http://schemas.microsoft.com/office/drawing/2014/main" id="{E2F7EA7A-3700-65C9-8893-D5B3066978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7734" y="4594443"/>
            <a:ext cx="3030826" cy="1924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52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sz="1600" dirty="0"/>
              <a:t>Lab#</a:t>
            </a:r>
            <a:br>
              <a:rPr kumimoji="1" lang="en-US" altLang="zh-TW" dirty="0"/>
            </a:br>
            <a:r>
              <a:rPr kumimoji="1" lang="en-US" altLang="zh-TW" dirty="0"/>
              <a:t>Widgets</a:t>
            </a:r>
            <a:r>
              <a:rPr kumimoji="1" lang="zh-TW" altLang="en-US" dirty="0"/>
              <a:t> </a:t>
            </a:r>
            <a:r>
              <a:rPr kumimoji="1" lang="en-US" altLang="zh-TW" dirty="0"/>
              <a:t>-</a:t>
            </a:r>
            <a:r>
              <a:rPr kumimoji="1" lang="zh-TW" altLang="en-US" dirty="0"/>
              <a:t> </a:t>
            </a:r>
            <a:r>
              <a:rPr kumimoji="1" lang="en-US" altLang="zh-TW" dirty="0"/>
              <a:t>Label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3FE2E75-8C1B-E66D-F633-B5C8B6F18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0284" y="1682782"/>
            <a:ext cx="924636" cy="90537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4B7AC9C-CA70-277E-9158-2D7D979719F7}"/>
              </a:ext>
            </a:extLst>
          </p:cNvPr>
          <p:cNvSpPr txBox="1"/>
          <p:nvPr/>
        </p:nvSpPr>
        <p:spPr>
          <a:xfrm>
            <a:off x="655093" y="1542197"/>
            <a:ext cx="6661632" cy="1186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l"/>
            </a:pPr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Create a window to display 3 labels as screen shoot (#29) </a:t>
            </a:r>
            <a:endParaRPr kumimoji="1" lang="en-US" altLang="zh-TW" dirty="0">
              <a:solidFill>
                <a:srgbClr val="FF0000"/>
              </a:solidFill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285750" indent="-285750">
              <a:lnSpc>
                <a:spcPct val="300000"/>
              </a:lnSpc>
              <a:buFont typeface="Wingdings" pitchFamily="2" charset="2"/>
              <a:buChar char="l"/>
            </a:pPr>
            <a:r>
              <a:rPr kumimoji="1" lang="en-US" altLang="zh-TW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Explain label options in below code </a:t>
            </a:r>
            <a:r>
              <a:rPr kumimoji="1" lang="en-US" altLang="zh-TW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(#30)</a:t>
            </a:r>
            <a:endParaRPr kumimoji="1"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FF2A7D8-8A1C-9D81-0312-5450D3DEAD38}"/>
              </a:ext>
            </a:extLst>
          </p:cNvPr>
          <p:cNvSpPr txBox="1"/>
          <p:nvPr/>
        </p:nvSpPr>
        <p:spPr>
          <a:xfrm>
            <a:off x="2944904" y="2784522"/>
            <a:ext cx="4249270" cy="310854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tkinter as tk</a:t>
            </a:r>
          </a:p>
          <a:p>
            <a:endParaRPr lang="zh-TW" altLang="en-US" sz="14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tk.Tk()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window.title('font display')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 = tk.Label(window,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text='tkinter practice \n font change',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bg='lightyellow',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fg='black',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width=15,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font='Helvetica 16 bold italic',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relief='raised',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           justify='right')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lbl.pack()</a:t>
            </a:r>
          </a:p>
          <a:p>
            <a:r>
              <a:rPr lang="zh-TW" altLang="en-US" sz="1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window.mainloop()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F054605-AA3A-9CB4-DF5C-385BCF24B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2809" y="2762997"/>
            <a:ext cx="18161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23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Widgets</a:t>
            </a:r>
            <a:r>
              <a:rPr kumimoji="1" lang="zh-TW" altLang="en-US" dirty="0"/>
              <a:t> </a:t>
            </a:r>
            <a:r>
              <a:rPr kumimoji="1" lang="en-US" altLang="zh-TW" dirty="0"/>
              <a:t>-</a:t>
            </a:r>
            <a:r>
              <a:rPr kumimoji="1" lang="zh-TW" altLang="en-US" dirty="0"/>
              <a:t> </a:t>
            </a:r>
            <a:r>
              <a:rPr kumimoji="1" lang="en-US" altLang="zh-TW" dirty="0"/>
              <a:t>Button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97914-471B-F61A-9B98-709628F2B838}"/>
              </a:ext>
            </a:extLst>
          </p:cNvPr>
          <p:cNvSpPr txBox="1"/>
          <p:nvPr/>
        </p:nvSpPr>
        <p:spPr>
          <a:xfrm>
            <a:off x="2097183" y="1912890"/>
            <a:ext cx="2797548" cy="44012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random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#define action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change_fg_color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():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color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random.choice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(['red', 'orange', 'yellow', 'blue', 'indigo', 'violet'])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button["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"] = color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add button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(text='Click me', command=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change_fg_color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initializing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sp>
        <p:nvSpPr>
          <p:cNvPr id="6" name="向下箭號 5">
            <a:extLst>
              <a:ext uri="{FF2B5EF4-FFF2-40B4-BE49-F238E27FC236}">
                <a16:creationId xmlns:a16="http://schemas.microsoft.com/office/drawing/2014/main" id="{81E57C4A-2FA4-B03D-01FD-E5169D9D5F22}"/>
              </a:ext>
            </a:extLst>
          </p:cNvPr>
          <p:cNvSpPr/>
          <p:nvPr/>
        </p:nvSpPr>
        <p:spPr>
          <a:xfrm>
            <a:off x="886960" y="3237554"/>
            <a:ext cx="464024" cy="423081"/>
          </a:xfrm>
          <a:prstGeom prst="down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DE1A2D-9488-4ED2-AFA6-926E3FC04B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345" y="2087826"/>
            <a:ext cx="1543145" cy="9728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6452E87-C7F2-C244-C045-895BBEF79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8" y="3793796"/>
            <a:ext cx="1532245" cy="98744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09C8E10D-3B57-B55E-ADB2-10FC242E0536}"/>
              </a:ext>
            </a:extLst>
          </p:cNvPr>
          <p:cNvSpPr txBox="1"/>
          <p:nvPr/>
        </p:nvSpPr>
        <p:spPr>
          <a:xfrm>
            <a:off x="256837" y="1425754"/>
            <a:ext cx="3925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dirty="0"/>
              <a:t>Change Button Foreground Color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0C63CCE-6B91-7829-FFD0-C0AAB26C9667}"/>
              </a:ext>
            </a:extLst>
          </p:cNvPr>
          <p:cNvSpPr txBox="1"/>
          <p:nvPr/>
        </p:nvSpPr>
        <p:spPr>
          <a:xfrm>
            <a:off x="182023" y="6396335"/>
            <a:ext cx="42689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200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Remark:</a:t>
            </a:r>
            <a:r>
              <a:rPr lang="zh-TW" altLang="en-US" sz="1200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en-US" altLang="zh-TW" sz="1200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button </a:t>
            </a:r>
            <a:r>
              <a:rPr lang="zh-TW" altLang="en-US" sz="1200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的背景設定在</a:t>
            </a:r>
            <a:r>
              <a:rPr lang="en-US" altLang="zh-TW" sz="1200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macOS</a:t>
            </a:r>
            <a:r>
              <a:rPr lang="zh-TW" altLang="en-US" sz="1200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上沒有作用。這是作業系統本身的限制，不是</a:t>
            </a:r>
            <a:r>
              <a:rPr lang="en-US" altLang="zh-TW" sz="1200" dirty="0" err="1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</a:t>
            </a:r>
            <a:r>
              <a:rPr lang="zh-TW" altLang="en-US" sz="1200" dirty="0">
                <a:effectLst/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的問題。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694CD3-9557-5380-5701-7B86F55D7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7011" y="5463125"/>
            <a:ext cx="2992437" cy="701491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63D6AE4F-2D50-ABF4-A552-F10372C64239}"/>
              </a:ext>
            </a:extLst>
          </p:cNvPr>
          <p:cNvSpPr txBox="1"/>
          <p:nvPr/>
        </p:nvSpPr>
        <p:spPr>
          <a:xfrm>
            <a:off x="5279116" y="1933618"/>
            <a:ext cx="5621967" cy="317779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showmsg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():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label['text'] = 'I love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label['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'] = 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lightyellow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label['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'] = 'blue'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text='Message', width=15, command=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showmsg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text='Exit', width=15, command=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window.destroy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label.pack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btn1.pack(side=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tk.LEFT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btn2.pack(side=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tk.RIGHT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BA3F8D-EC73-52ED-B30F-C5A2F22A5FA3}"/>
              </a:ext>
            </a:extLst>
          </p:cNvPr>
          <p:cNvSpPr txBox="1"/>
          <p:nvPr/>
        </p:nvSpPr>
        <p:spPr>
          <a:xfrm>
            <a:off x="5156049" y="1457131"/>
            <a:ext cx="3925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en-US" altLang="zh-TW" dirty="0"/>
              <a:t>Show message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48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Widgets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Entry (1/2)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97914-471B-F61A-9B98-709628F2B838}"/>
              </a:ext>
            </a:extLst>
          </p:cNvPr>
          <p:cNvSpPr txBox="1"/>
          <p:nvPr/>
        </p:nvSpPr>
        <p:spPr>
          <a:xfrm>
            <a:off x="112920" y="2654544"/>
            <a:ext cx="3080854" cy="362406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entry allows one line text input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widget (labels, button,..) – </a:t>
            </a:r>
            <a:r>
              <a:rPr lang="zh-TW" altLang="en-US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元件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(text="Name")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ent_name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tk.Entry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#locate widgets by Geometry Managers</a:t>
            </a:r>
            <a:endParaRPr lang="zh-TW" altLang="en-US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ent_name.pack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solidFill>
                  <a:schemeClr val="accent5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#initiate window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CF42BD-DB8C-F85A-6ACB-FF63BAF77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927" y="1596276"/>
            <a:ext cx="2020681" cy="791607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A071288-3227-1A12-F558-575CB43D0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909" y="1596276"/>
            <a:ext cx="2458637" cy="7916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4CC70A9-7B6F-6E71-CDD4-6A1A524D2CA3}"/>
              </a:ext>
            </a:extLst>
          </p:cNvPr>
          <p:cNvSpPr txBox="1"/>
          <p:nvPr/>
        </p:nvSpPr>
        <p:spPr>
          <a:xfrm>
            <a:off x="3273648" y="2654544"/>
            <a:ext cx="3657239" cy="2169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text='Account').grid(row=0, column=0)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text='Password').grid(row=1,  column=0)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tk.Entry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(window).grid(row=0, column=1)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tk.Entry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show='*').grid(row=1, column=1)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85B51F7-3E4E-3F8F-80B8-6462FCEA503B}"/>
              </a:ext>
            </a:extLst>
          </p:cNvPr>
          <p:cNvSpPr txBox="1"/>
          <p:nvPr/>
        </p:nvSpPr>
        <p:spPr>
          <a:xfrm>
            <a:off x="6957752" y="2677862"/>
            <a:ext cx="5220997" cy="40318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print_info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():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print(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f'account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{ent1.get()}\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npassword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{ent2.get()}')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text='Account').grid(row=0, column=0)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text='Password').grid(row=1, column=0)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tk.Entry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ent1.insert(1, 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jacky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tk.Entry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show='*')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ent2.insert(1, 'password')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ent1.grid(row=0, column=1)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ent2.grid(row=1, column=1)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text='Show',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=5, command=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print_info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text='Exit',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=5, command=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window.destroy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btn1.grid(row=2, column=0, sticky=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tk.W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btn2.grid(row=2, column=1, sticky=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tk.W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5B6E6C4-9766-93FE-13E5-59C91C1FE7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430" y="1420347"/>
            <a:ext cx="2458637" cy="113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0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Widgets</a:t>
            </a:r>
            <a:r>
              <a:rPr kumimoji="1" lang="zh-TW" altLang="en-US" dirty="0"/>
              <a:t> </a:t>
            </a:r>
            <a:r>
              <a:rPr kumimoji="1" lang="en-US" altLang="zh-TW" dirty="0"/>
              <a:t>–</a:t>
            </a:r>
            <a:r>
              <a:rPr kumimoji="1" lang="zh-TW" altLang="en-US" dirty="0"/>
              <a:t> </a:t>
            </a:r>
            <a:r>
              <a:rPr kumimoji="1" lang="en-US" altLang="zh-TW" dirty="0"/>
              <a:t>Entry (2/2)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97914-471B-F61A-9B98-709628F2B838}"/>
              </a:ext>
            </a:extLst>
          </p:cNvPr>
          <p:cNvSpPr txBox="1"/>
          <p:nvPr/>
        </p:nvSpPr>
        <p:spPr>
          <a:xfrm>
            <a:off x="3240433" y="1392910"/>
            <a:ext cx="5386732" cy="540917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def add():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   n3.set(n1.get() + n2.get())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window.title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('Adding Machine')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tk.IntVar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tk.IntVar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n3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tk.IntVar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ent1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tk.Entry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width=4,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textvariable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=n1)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width=1, text='+')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ent2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tk.Entry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width=4,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textvariable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=n2)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tk.Button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width=1, text='=', command=add)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ent3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tk.Entry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(window, width=4,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textvariable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=n3)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ent1.grid(row=0, column=0,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lbl.grid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(row=0, column=1,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padx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=3)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ent2.grid(row=0, column=2,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btn.grid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(row=0, column=3,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=5)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ent3.grid(row=0, column=4,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pady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=5)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BB4E4C-E8E2-EE30-91E3-B4164B78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0" y="1560848"/>
            <a:ext cx="2667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4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DB08D0-1562-8F58-26B9-BBE9A5508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7" y="109184"/>
            <a:ext cx="10749367" cy="1208868"/>
          </a:xfrm>
        </p:spPr>
        <p:txBody>
          <a:bodyPr/>
          <a:lstStyle/>
          <a:p>
            <a:r>
              <a:rPr kumimoji="1" lang="en-US" altLang="zh-TW" dirty="0"/>
              <a:t>Widgets</a:t>
            </a:r>
            <a:r>
              <a:rPr kumimoji="1" lang="zh-TW" altLang="en-US" dirty="0"/>
              <a:t> </a:t>
            </a:r>
            <a:r>
              <a:rPr kumimoji="1" lang="en-US" altLang="zh-TW" dirty="0"/>
              <a:t>-</a:t>
            </a:r>
            <a:r>
              <a:rPr kumimoji="1" lang="zh-TW" altLang="en-US" dirty="0"/>
              <a:t> </a:t>
            </a:r>
            <a:r>
              <a:rPr kumimoji="1" lang="en-US" altLang="zh-TW" dirty="0"/>
              <a:t>Text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A897914-471B-F61A-9B98-709628F2B838}"/>
              </a:ext>
            </a:extLst>
          </p:cNvPr>
          <p:cNvSpPr txBox="1"/>
          <p:nvPr/>
        </p:nvSpPr>
        <p:spPr>
          <a:xfrm>
            <a:off x="5392260" y="1566387"/>
            <a:ext cx="4046937" cy="34009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import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tkinter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as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</a:t>
            </a: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 create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#create widget (labels, button,..) –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元件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tk.Label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(text="Your Answer")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txt_answer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=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tk.Text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txt_answer.insert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tk.END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, '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Flollowing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 is my </a:t>
            </a: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opioion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: \n')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#locate widgets by Geometry Managers – </a:t>
            </a:r>
            <a:r>
              <a:rPr lang="zh-TW" altLang="en-US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幾何管理器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lbl.pack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txt_answer.pack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  <a:p>
            <a:pPr>
              <a:spcBef>
                <a:spcPts val="300"/>
              </a:spcBef>
            </a:pPr>
            <a:endParaRPr lang="en-US" altLang="zh-TW" sz="12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>
              <a:spcBef>
                <a:spcPts val="300"/>
              </a:spcBef>
            </a:pP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#initiate window</a:t>
            </a:r>
          </a:p>
          <a:p>
            <a:pPr>
              <a:spcBef>
                <a:spcPts val="300"/>
              </a:spcBef>
            </a:pPr>
            <a:r>
              <a:rPr lang="en-US" altLang="zh-TW" sz="1200" dirty="0" err="1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window.mainloop</a:t>
            </a:r>
            <a:r>
              <a:rPr lang="en-US" altLang="zh-TW" sz="12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()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852440B-8E35-3CED-C322-7C86EC47D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496667"/>
            <a:ext cx="4722007" cy="303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787659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職訓局上課講義.potx" id="{B97D62D1-45A4-7F49-984B-F4B3109E1773}" vid="{561C55C9-093E-0341-8163-07F7DA27B1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職訓局上課講義</Template>
  <TotalTime>29364</TotalTime>
  <Words>5981</Words>
  <Application>Microsoft Macintosh PowerPoint</Application>
  <PresentationFormat>寬螢幕</PresentationFormat>
  <Paragraphs>744</Paragraphs>
  <Slides>25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2" baseType="lpstr">
      <vt:lpstr>Microsoft JhengHei UI</vt:lpstr>
      <vt:lpstr>Microsoft YaHei UI</vt:lpstr>
      <vt:lpstr>Arial</vt:lpstr>
      <vt:lpstr>Calibri</vt:lpstr>
      <vt:lpstr>Helvetica</vt:lpstr>
      <vt:lpstr>Wingdings</vt:lpstr>
      <vt:lpstr>WelcomeDoc</vt:lpstr>
      <vt:lpstr>Tkinter</vt:lpstr>
      <vt:lpstr>Tkinter</vt:lpstr>
      <vt:lpstr>Coding Structure</vt:lpstr>
      <vt:lpstr>Widgets 元件</vt:lpstr>
      <vt:lpstr>Lab# Widgets - Label</vt:lpstr>
      <vt:lpstr>Widgets - Button</vt:lpstr>
      <vt:lpstr>Widgets – Entry (1/2)</vt:lpstr>
      <vt:lpstr>Widgets – Entry (2/2)</vt:lpstr>
      <vt:lpstr>Widgets - Text</vt:lpstr>
      <vt:lpstr>Widgets - Frame</vt:lpstr>
      <vt:lpstr>設定視窗背景顏色</vt:lpstr>
      <vt:lpstr>變數類別 (Variable Class)</vt:lpstr>
      <vt:lpstr>Lab# 信封資訊輸入 (#1)</vt:lpstr>
      <vt:lpstr>幾何管理器 (Geometry Manager) 控制版面配置</vt:lpstr>
      <vt:lpstr>Pack()</vt:lpstr>
      <vt:lpstr>Grid()</vt:lpstr>
      <vt:lpstr>Place()</vt:lpstr>
      <vt:lpstr>Lab# 輸入姓名資料</vt:lpstr>
      <vt:lpstr>Lab# 擲骰子</vt:lpstr>
      <vt:lpstr>Lab# Get String from Entry Widget</vt:lpstr>
      <vt:lpstr>Lab# Temperature Converter</vt:lpstr>
      <vt:lpstr>Backup</vt:lpstr>
      <vt:lpstr>Lab# Calculator</vt:lpstr>
      <vt:lpstr>Pack()</vt:lpstr>
      <vt:lpstr>Grid()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科學計算入門</dc:title>
  <dc:creator>Jacky Lin</dc:creator>
  <cp:lastModifiedBy>Jacky Lin</cp:lastModifiedBy>
  <cp:revision>83</cp:revision>
  <dcterms:created xsi:type="dcterms:W3CDTF">2023-10-05T14:19:30Z</dcterms:created>
  <dcterms:modified xsi:type="dcterms:W3CDTF">2024-09-09T03:25:17Z</dcterms:modified>
</cp:coreProperties>
</file>