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216" r:id="rId2"/>
    <p:sldId id="3194" r:id="rId3"/>
    <p:sldId id="3193" r:id="rId4"/>
    <p:sldId id="3225" r:id="rId5"/>
    <p:sldId id="3227" r:id="rId6"/>
    <p:sldId id="3228" r:id="rId7"/>
    <p:sldId id="3229" r:id="rId8"/>
    <p:sldId id="3230" r:id="rId9"/>
    <p:sldId id="3231" r:id="rId10"/>
    <p:sldId id="3226" r:id="rId11"/>
    <p:sldId id="3232" r:id="rId12"/>
    <p:sldId id="3244" r:id="rId13"/>
    <p:sldId id="3246" r:id="rId14"/>
    <p:sldId id="3238" r:id="rId15"/>
    <p:sldId id="3239" r:id="rId16"/>
    <p:sldId id="3247" r:id="rId17"/>
    <p:sldId id="3243" r:id="rId18"/>
    <p:sldId id="3245" r:id="rId19"/>
    <p:sldId id="3265" r:id="rId20"/>
    <p:sldId id="3266" r:id="rId21"/>
    <p:sldId id="3267" r:id="rId22"/>
    <p:sldId id="3248" r:id="rId23"/>
    <p:sldId id="3249" r:id="rId24"/>
    <p:sldId id="3250" r:id="rId25"/>
    <p:sldId id="3251" r:id="rId26"/>
    <p:sldId id="3252" r:id="rId27"/>
    <p:sldId id="3241" r:id="rId28"/>
    <p:sldId id="3253" r:id="rId29"/>
    <p:sldId id="3234" r:id="rId30"/>
    <p:sldId id="3213" r:id="rId31"/>
    <p:sldId id="3157" r:id="rId32"/>
    <p:sldId id="3235" r:id="rId33"/>
    <p:sldId id="3207" r:id="rId34"/>
    <p:sldId id="3236" r:id="rId35"/>
    <p:sldId id="3237" r:id="rId36"/>
    <p:sldId id="3242" r:id="rId37"/>
    <p:sldId id="3254" r:id="rId38"/>
    <p:sldId id="3255" r:id="rId39"/>
    <p:sldId id="3256" r:id="rId40"/>
    <p:sldId id="3264" r:id="rId41"/>
    <p:sldId id="3257" r:id="rId42"/>
    <p:sldId id="3258" r:id="rId43"/>
    <p:sldId id="3259" r:id="rId44"/>
    <p:sldId id="3260" r:id="rId45"/>
    <p:sldId id="3261" r:id="rId46"/>
    <p:sldId id="3262" r:id="rId47"/>
    <p:sldId id="3263" r:id="rId48"/>
    <p:sldId id="3212" r:id="rId49"/>
    <p:sldId id="3214" r:id="rId50"/>
    <p:sldId id="3217" r:id="rId51"/>
    <p:sldId id="3218" r:id="rId52"/>
    <p:sldId id="3219" r:id="rId53"/>
    <p:sldId id="3220" r:id="rId54"/>
    <p:sldId id="3221" r:id="rId55"/>
    <p:sldId id="3222" r:id="rId56"/>
    <p:sldId id="3223" r:id="rId57"/>
    <p:sldId id="3224" r:id="rId5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50">
          <p15:clr>
            <a:srgbClr val="A4A3A4"/>
          </p15:clr>
        </p15:guide>
        <p15:guide id="4" pos="557">
          <p15:clr>
            <a:srgbClr val="A4A3A4"/>
          </p15:clr>
        </p15:guide>
        <p15:guide id="5" pos="7588">
          <p15:clr>
            <a:srgbClr val="A4A3A4"/>
          </p15:clr>
        </p15:guide>
        <p15:guide id="6" pos="376">
          <p15:clr>
            <a:srgbClr val="A4A3A4"/>
          </p15:clr>
        </p15:guide>
        <p15:guide id="7" pos="13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D4D"/>
    <a:srgbClr val="99FF66"/>
    <a:srgbClr val="CCFFCC"/>
    <a:srgbClr val="28C7D4"/>
    <a:srgbClr val="5EC268"/>
    <a:srgbClr val="26C8D2"/>
    <a:srgbClr val="41E739"/>
    <a:srgbClr val="AC0C0C"/>
    <a:srgbClr val="1CB7F1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 autoAdjust="0"/>
    <p:restoredTop sz="89202" autoAdjust="0"/>
  </p:normalViewPr>
  <p:slideViewPr>
    <p:cSldViewPr>
      <p:cViewPr varScale="1">
        <p:scale>
          <a:sx n="92" d="100"/>
          <a:sy n="92" d="100"/>
        </p:scale>
        <p:origin x="1266" y="90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4014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\Documents\&#52852;&#52852;&#50724;&#53665;%20&#48155;&#51008;%20&#54028;&#51068;\2015&#45380;&#46020;%20&#44368;&#53685;&#49324;&#44256;%20&#49324;&#47581;&#51088;%20&#49688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jun\Desktop\&#54252;&#53664;&#54260;&#47532;&#50724;\&#45800;&#50612;%20&#53944;&#47004;&#4630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rk\Desktop\Downloads\injure0101_2017%20(1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rk\Documents\&#52852;&#52852;&#50724;&#53665;%20&#48155;&#51008;%20&#54028;&#51068;\OECD_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2015</a:t>
            </a:r>
            <a:r>
              <a:rPr lang="ko-KR"/>
              <a:t>년도 교통사고 사망자 수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10만명당 사망자수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Pt>
            <c:idx val="2"/>
            <c:invertIfNegative val="0"/>
            <c:bubble3D val="0"/>
            <c:spPr>
              <a:solidFill>
                <a:srgbClr val="F94D4D"/>
              </a:solidFill>
            </c:spPr>
            <c:extLst>
              <c:ext xmlns:c16="http://schemas.microsoft.com/office/drawing/2014/chart" uri="{C3380CC4-5D6E-409C-BE32-E72D297353CC}">
                <c16:uniqueId val="{00000001-AD59-4831-8440-218447CEEB80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Sheet1!$A$2:$A$31</c:f>
              <c:strCache>
                <c:ptCount val="29"/>
                <c:pt idx="0">
                  <c:v>칠레</c:v>
                </c:pt>
                <c:pt idx="1">
                  <c:v>미국</c:v>
                </c:pt>
                <c:pt idx="2">
                  <c:v>대한민국</c:v>
                </c:pt>
                <c:pt idx="3">
                  <c:v>폴란드</c:v>
                </c:pt>
                <c:pt idx="4">
                  <c:v>그리스</c:v>
                </c:pt>
                <c:pt idx="5">
                  <c:v>체코</c:v>
                </c:pt>
                <c:pt idx="6">
                  <c:v>뉴질랜드</c:v>
                </c:pt>
                <c:pt idx="7">
                  <c:v>벨기에</c:v>
                </c:pt>
                <c:pt idx="8">
                  <c:v>헝가리</c:v>
                </c:pt>
                <c:pt idx="9">
                  <c:v>룩셈부르크</c:v>
                </c:pt>
                <c:pt idx="10">
                  <c:v>슬로베니아</c:v>
                </c:pt>
                <c:pt idx="11">
                  <c:v>포르투갈</c:v>
                </c:pt>
                <c:pt idx="12">
                  <c:v>오스트리아</c:v>
                </c:pt>
                <c:pt idx="13">
                  <c:v>이탈리아</c:v>
                </c:pt>
                <c:pt idx="14">
                  <c:v>프랑스</c:v>
                </c:pt>
                <c:pt idx="15">
                  <c:v>호주</c:v>
                </c:pt>
                <c:pt idx="16">
                  <c:v>아이슬란드</c:v>
                </c:pt>
                <c:pt idx="17">
                  <c:v>핀란드</c:v>
                </c:pt>
                <c:pt idx="18">
                  <c:v>독일</c:v>
                </c:pt>
                <c:pt idx="19">
                  <c:v>이스라엘</c:v>
                </c:pt>
                <c:pt idx="20">
                  <c:v>일본</c:v>
                </c:pt>
                <c:pt idx="21">
                  <c:v>네덜란드</c:v>
                </c:pt>
                <c:pt idx="22">
                  <c:v>스페인</c:v>
                </c:pt>
                <c:pt idx="23">
                  <c:v>아일랜ㄷ</c:v>
                </c:pt>
                <c:pt idx="24">
                  <c:v>덴마크</c:v>
                </c:pt>
                <c:pt idx="25">
                  <c:v>스위스</c:v>
                </c:pt>
                <c:pt idx="26">
                  <c:v>영국</c:v>
                </c:pt>
                <c:pt idx="27">
                  <c:v>스웨덴</c:v>
                </c:pt>
                <c:pt idx="28">
                  <c:v>노르웨이</c:v>
                </c:pt>
              </c:strCache>
            </c:strRef>
          </c:cat>
          <c:val>
            <c:numRef>
              <c:f>Sheet1!$C$2:$C$31</c:f>
              <c:numCache>
                <c:formatCode>#,##0.0</c:formatCode>
                <c:ptCount val="30"/>
                <c:pt idx="0">
                  <c:v>11.9</c:v>
                </c:pt>
                <c:pt idx="1">
                  <c:v>10.9</c:v>
                </c:pt>
                <c:pt idx="2">
                  <c:v>9.1</c:v>
                </c:pt>
                <c:pt idx="3">
                  <c:v>7.7</c:v>
                </c:pt>
                <c:pt idx="4">
                  <c:v>7.3</c:v>
                </c:pt>
                <c:pt idx="5" formatCode="#,##0">
                  <c:v>7</c:v>
                </c:pt>
                <c:pt idx="6">
                  <c:v>6.9</c:v>
                </c:pt>
                <c:pt idx="7">
                  <c:v>6.5</c:v>
                </c:pt>
                <c:pt idx="8">
                  <c:v>6.5</c:v>
                </c:pt>
                <c:pt idx="9">
                  <c:v>6.4</c:v>
                </c:pt>
                <c:pt idx="10">
                  <c:v>5.8</c:v>
                </c:pt>
                <c:pt idx="11">
                  <c:v>5.7</c:v>
                </c:pt>
                <c:pt idx="12">
                  <c:v>5.6</c:v>
                </c:pt>
                <c:pt idx="13">
                  <c:v>5.6</c:v>
                </c:pt>
                <c:pt idx="14">
                  <c:v>5.4</c:v>
                </c:pt>
                <c:pt idx="15">
                  <c:v>5.0999999999999996</c:v>
                </c:pt>
                <c:pt idx="16">
                  <c:v>4.9000000000000004</c:v>
                </c:pt>
                <c:pt idx="17">
                  <c:v>4.9000000000000004</c:v>
                </c:pt>
                <c:pt idx="18">
                  <c:v>4.3</c:v>
                </c:pt>
                <c:pt idx="19">
                  <c:v>3.8</c:v>
                </c:pt>
                <c:pt idx="20">
                  <c:v>3.8</c:v>
                </c:pt>
                <c:pt idx="21">
                  <c:v>3.7</c:v>
                </c:pt>
                <c:pt idx="22">
                  <c:v>3.6</c:v>
                </c:pt>
                <c:pt idx="23">
                  <c:v>3.5</c:v>
                </c:pt>
                <c:pt idx="24">
                  <c:v>3.1</c:v>
                </c:pt>
                <c:pt idx="25">
                  <c:v>3.1</c:v>
                </c:pt>
                <c:pt idx="26">
                  <c:v>2.8</c:v>
                </c:pt>
                <c:pt idx="27">
                  <c:v>2.7</c:v>
                </c:pt>
                <c:pt idx="28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9-4831-8440-218447CEE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6334976"/>
        <c:axId val="286336896"/>
      </c:barChart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OECD 평균</c:v>
                </c:pt>
              </c:strCache>
            </c:strRef>
          </c:tx>
          <c:marker>
            <c:symbol val="none"/>
          </c:marker>
          <c:cat>
            <c:strRef>
              <c:f>Sheet1!$A$2:$A$31</c:f>
              <c:strCache>
                <c:ptCount val="29"/>
                <c:pt idx="0">
                  <c:v>칠레</c:v>
                </c:pt>
                <c:pt idx="1">
                  <c:v>미국</c:v>
                </c:pt>
                <c:pt idx="2">
                  <c:v>대한민국</c:v>
                </c:pt>
                <c:pt idx="3">
                  <c:v>폴란드</c:v>
                </c:pt>
                <c:pt idx="4">
                  <c:v>그리스</c:v>
                </c:pt>
                <c:pt idx="5">
                  <c:v>체코</c:v>
                </c:pt>
                <c:pt idx="6">
                  <c:v>뉴질랜드</c:v>
                </c:pt>
                <c:pt idx="7">
                  <c:v>벨기에</c:v>
                </c:pt>
                <c:pt idx="8">
                  <c:v>헝가리</c:v>
                </c:pt>
                <c:pt idx="9">
                  <c:v>룩셈부르크</c:v>
                </c:pt>
                <c:pt idx="10">
                  <c:v>슬로베니아</c:v>
                </c:pt>
                <c:pt idx="11">
                  <c:v>포르투갈</c:v>
                </c:pt>
                <c:pt idx="12">
                  <c:v>오스트리아</c:v>
                </c:pt>
                <c:pt idx="13">
                  <c:v>이탈리아</c:v>
                </c:pt>
                <c:pt idx="14">
                  <c:v>프랑스</c:v>
                </c:pt>
                <c:pt idx="15">
                  <c:v>호주</c:v>
                </c:pt>
                <c:pt idx="16">
                  <c:v>아이슬란드</c:v>
                </c:pt>
                <c:pt idx="17">
                  <c:v>핀란드</c:v>
                </c:pt>
                <c:pt idx="18">
                  <c:v>독일</c:v>
                </c:pt>
                <c:pt idx="19">
                  <c:v>이스라엘</c:v>
                </c:pt>
                <c:pt idx="20">
                  <c:v>일본</c:v>
                </c:pt>
                <c:pt idx="21">
                  <c:v>네덜란드</c:v>
                </c:pt>
                <c:pt idx="22">
                  <c:v>스페인</c:v>
                </c:pt>
                <c:pt idx="23">
                  <c:v>아일랜ㄷ</c:v>
                </c:pt>
                <c:pt idx="24">
                  <c:v>덴마크</c:v>
                </c:pt>
                <c:pt idx="25">
                  <c:v>스위스</c:v>
                </c:pt>
                <c:pt idx="26">
                  <c:v>영국</c:v>
                </c:pt>
                <c:pt idx="27">
                  <c:v>스웨덴</c:v>
                </c:pt>
                <c:pt idx="28">
                  <c:v>노르웨이</c:v>
                </c:pt>
              </c:strCache>
            </c:strRef>
          </c:cat>
          <c:val>
            <c:numRef>
              <c:f>Sheet1!$B$2:$B$31</c:f>
              <c:numCache>
                <c:formatCode>#.##</c:formatCode>
                <c:ptCount val="30"/>
                <c:pt idx="0">
                  <c:v>5.5137931034482763</c:v>
                </c:pt>
                <c:pt idx="1">
                  <c:v>5.5137931034482763</c:v>
                </c:pt>
                <c:pt idx="2">
                  <c:v>5.5137931034482763</c:v>
                </c:pt>
                <c:pt idx="3">
                  <c:v>5.5137931034482763</c:v>
                </c:pt>
                <c:pt idx="4">
                  <c:v>5.5137931034482763</c:v>
                </c:pt>
                <c:pt idx="5">
                  <c:v>5.5137931034482763</c:v>
                </c:pt>
                <c:pt idx="6">
                  <c:v>5.5137931034482763</c:v>
                </c:pt>
                <c:pt idx="7">
                  <c:v>5.5137931034482763</c:v>
                </c:pt>
                <c:pt idx="8">
                  <c:v>5.5137931034482763</c:v>
                </c:pt>
                <c:pt idx="9">
                  <c:v>5.5137931034482763</c:v>
                </c:pt>
                <c:pt idx="10">
                  <c:v>5.5137931034482763</c:v>
                </c:pt>
                <c:pt idx="11">
                  <c:v>5.5137931034482763</c:v>
                </c:pt>
                <c:pt idx="12">
                  <c:v>5.5137931034482763</c:v>
                </c:pt>
                <c:pt idx="13">
                  <c:v>5.5137931034482763</c:v>
                </c:pt>
                <c:pt idx="14">
                  <c:v>5.5137931034482763</c:v>
                </c:pt>
                <c:pt idx="15">
                  <c:v>5.5137931034482763</c:v>
                </c:pt>
                <c:pt idx="16">
                  <c:v>5.5137931034482763</c:v>
                </c:pt>
                <c:pt idx="17">
                  <c:v>5.5137931034482763</c:v>
                </c:pt>
                <c:pt idx="18">
                  <c:v>5.5137931034482763</c:v>
                </c:pt>
                <c:pt idx="19">
                  <c:v>5.5137931034482763</c:v>
                </c:pt>
                <c:pt idx="20">
                  <c:v>5.5137931034482763</c:v>
                </c:pt>
                <c:pt idx="21">
                  <c:v>5.5137931034482763</c:v>
                </c:pt>
                <c:pt idx="22">
                  <c:v>5.5137931034482763</c:v>
                </c:pt>
                <c:pt idx="23">
                  <c:v>5.5137931034482763</c:v>
                </c:pt>
                <c:pt idx="24">
                  <c:v>5.5137931034482763</c:v>
                </c:pt>
                <c:pt idx="25">
                  <c:v>5.5137931034482763</c:v>
                </c:pt>
                <c:pt idx="26">
                  <c:v>5.5137931034482763</c:v>
                </c:pt>
                <c:pt idx="27">
                  <c:v>5.5137931034482763</c:v>
                </c:pt>
                <c:pt idx="28">
                  <c:v>5.5137931034482763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59-4831-8440-218447CEE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6334976"/>
        <c:axId val="286336896"/>
      </c:lineChart>
      <c:catAx>
        <c:axId val="286334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6336896"/>
        <c:crosses val="autoZero"/>
        <c:auto val="1"/>
        <c:lblAlgn val="ctr"/>
        <c:lblOffset val="100"/>
        <c:noMultiLvlLbl val="0"/>
      </c:catAx>
      <c:valAx>
        <c:axId val="286336896"/>
        <c:scaling>
          <c:orientation val="minMax"/>
        </c:scaling>
        <c:delete val="0"/>
        <c:axPos val="l"/>
        <c:majorGridlines/>
        <c:numFmt formatCode="#,##0.0" sourceLinked="1"/>
        <c:majorTickMark val="out"/>
        <c:minorTickMark val="none"/>
        <c:tickLblPos val="nextTo"/>
        <c:crossAx val="2863349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ko-KR" sz="2800"/>
              <a:t>교통 사고 별 트렌드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8725496114738128E-2"/>
          <c:y val="0.1774862081948696"/>
          <c:w val="0.76610838486372113"/>
          <c:h val="0.73570972547350499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음주운전</c:v>
                </c:pt>
              </c:strCache>
            </c:strRef>
          </c:tx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08</c:v>
                </c:pt>
                <c:pt idx="1">
                  <c:v>09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26873</c:v>
                </c:pt>
                <c:pt idx="1">
                  <c:v>28207</c:v>
                </c:pt>
                <c:pt idx="2">
                  <c:v>28641</c:v>
                </c:pt>
                <c:pt idx="3">
                  <c:v>28461</c:v>
                </c:pt>
                <c:pt idx="4">
                  <c:v>29093</c:v>
                </c:pt>
                <c:pt idx="5">
                  <c:v>26589</c:v>
                </c:pt>
                <c:pt idx="6">
                  <c:v>24043</c:v>
                </c:pt>
                <c:pt idx="7">
                  <c:v>24399</c:v>
                </c:pt>
                <c:pt idx="8">
                  <c:v>19769</c:v>
                </c:pt>
                <c:pt idx="9">
                  <c:v>19517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6D-4DA7-B2FE-AE3CAB4F27AA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어린이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08</c:v>
                </c:pt>
                <c:pt idx="1">
                  <c:v>09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14930</c:v>
                </c:pt>
                <c:pt idx="1">
                  <c:v>14980</c:v>
                </c:pt>
                <c:pt idx="2">
                  <c:v>14095</c:v>
                </c:pt>
                <c:pt idx="3">
                  <c:v>13323</c:v>
                </c:pt>
                <c:pt idx="4">
                  <c:v>12497</c:v>
                </c:pt>
                <c:pt idx="5">
                  <c:v>11728</c:v>
                </c:pt>
                <c:pt idx="6">
                  <c:v>12110</c:v>
                </c:pt>
                <c:pt idx="7">
                  <c:v>12191</c:v>
                </c:pt>
                <c:pt idx="8">
                  <c:v>11264</c:v>
                </c:pt>
                <c:pt idx="9">
                  <c:v>10960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6D-4DA7-B2FE-AE3CAB4F27AA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고령자</c:v>
                </c:pt>
              </c:strCache>
            </c:strRef>
          </c:tx>
          <c:spPr>
            <a:ln>
              <a:solidFill>
                <a:srgbClr val="28C7D4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08</c:v>
                </c:pt>
                <c:pt idx="1">
                  <c:v>09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10155</c:v>
                </c:pt>
                <c:pt idx="1">
                  <c:v>11998</c:v>
                </c:pt>
                <c:pt idx="2">
                  <c:v>12623</c:v>
                </c:pt>
                <c:pt idx="3">
                  <c:v>13596</c:v>
                </c:pt>
                <c:pt idx="4">
                  <c:v>15190</c:v>
                </c:pt>
                <c:pt idx="5">
                  <c:v>17590</c:v>
                </c:pt>
                <c:pt idx="6">
                  <c:v>20275</c:v>
                </c:pt>
                <c:pt idx="7">
                  <c:v>23063</c:v>
                </c:pt>
                <c:pt idx="8">
                  <c:v>24429</c:v>
                </c:pt>
                <c:pt idx="9">
                  <c:v>26713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6D-4DA7-B2FE-AE3CAB4F2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7311744"/>
        <c:axId val="247993856"/>
      </c:lineChart>
      <c:catAx>
        <c:axId val="247311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7993856"/>
        <c:crosses val="autoZero"/>
        <c:auto val="1"/>
        <c:lblAlgn val="ctr"/>
        <c:lblOffset val="100"/>
        <c:noMultiLvlLbl val="0"/>
      </c:catAx>
      <c:valAx>
        <c:axId val="247993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473117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ko-KR" altLang="en-US" sz="2800" dirty="0"/>
              <a:t>연도별 기사 핵심단어 </a:t>
            </a:r>
            <a:r>
              <a:rPr lang="ko-KR" altLang="en-US" sz="2800" dirty="0" err="1"/>
              <a:t>트렌드</a:t>
            </a:r>
            <a:endParaRPr lang="ko-KR" altLang="en-US" sz="280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2015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고령</c:v>
                </c:pt>
                <c:pt idx="1">
                  <c:v>어린이</c:v>
                </c:pt>
                <c:pt idx="2">
                  <c:v>시스템</c:v>
                </c:pt>
                <c:pt idx="3">
                  <c:v>음주운전</c:v>
                </c:pt>
                <c:pt idx="4">
                  <c:v>사망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495</c:v>
                </c:pt>
                <c:pt idx="1">
                  <c:v>2324</c:v>
                </c:pt>
                <c:pt idx="2">
                  <c:v>1830</c:v>
                </c:pt>
                <c:pt idx="3">
                  <c:v>3085</c:v>
                </c:pt>
                <c:pt idx="4">
                  <c:v>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B9-43F4-8666-0418D70F9F3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2016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고령</c:v>
                </c:pt>
                <c:pt idx="1">
                  <c:v>어린이</c:v>
                </c:pt>
                <c:pt idx="2">
                  <c:v>시스템</c:v>
                </c:pt>
                <c:pt idx="3">
                  <c:v>음주운전</c:v>
                </c:pt>
                <c:pt idx="4">
                  <c:v>사망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1994</c:v>
                </c:pt>
                <c:pt idx="1">
                  <c:v>2741</c:v>
                </c:pt>
                <c:pt idx="2">
                  <c:v>1951</c:v>
                </c:pt>
                <c:pt idx="3">
                  <c:v>3955</c:v>
                </c:pt>
                <c:pt idx="4">
                  <c:v>3787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B9-43F4-8666-0418D70F9F3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2017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고령</c:v>
                </c:pt>
                <c:pt idx="1">
                  <c:v>어린이</c:v>
                </c:pt>
                <c:pt idx="2">
                  <c:v>시스템</c:v>
                </c:pt>
                <c:pt idx="3">
                  <c:v>음주운전</c:v>
                </c:pt>
                <c:pt idx="4">
                  <c:v>사망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2741</c:v>
                </c:pt>
                <c:pt idx="1">
                  <c:v>2820</c:v>
                </c:pt>
                <c:pt idx="2">
                  <c:v>2151</c:v>
                </c:pt>
                <c:pt idx="3">
                  <c:v>4102</c:v>
                </c:pt>
                <c:pt idx="4">
                  <c:v>3937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B9-43F4-8666-0418D70F9F3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0266880"/>
        <c:axId val="145091200"/>
      </c:barChart>
      <c:catAx>
        <c:axId val="1402668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800" b="1"/>
            </a:pPr>
            <a:endParaRPr lang="ko-KR"/>
          </a:p>
        </c:txPr>
        <c:crossAx val="145091200"/>
        <c:crosses val="autoZero"/>
        <c:auto val="1"/>
        <c:lblAlgn val="ctr"/>
        <c:lblOffset val="100"/>
        <c:noMultiLvlLbl val="0"/>
      </c:catAx>
      <c:valAx>
        <c:axId val="145091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0266880"/>
        <c:crosses val="autoZero"/>
        <c:crossBetween val="between"/>
        <c:majorUnit val="1000"/>
      </c:valAx>
    </c:plotArea>
    <c:legend>
      <c:legendPos val="t"/>
      <c:overlay val="0"/>
      <c:txPr>
        <a:bodyPr/>
        <a:lstStyle/>
        <a:p>
          <a:pPr>
            <a:defRPr sz="14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ko-KR" sz="2200" dirty="0">
                <a:effectLst/>
              </a:rPr>
              <a:t>연령 별 교통사고 사상자 추이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2"/>
          <c:order val="1"/>
          <c:tx>
            <c:strRef>
              <c:f>'[injure0101_2017 (1).xlsx]연령대별'!$E$5</c:f>
              <c:strCache>
                <c:ptCount val="1"/>
                <c:pt idx="0">
                  <c:v>부상자수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2F34-47D8-9BCB-112D4E2E7C3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F34-47D8-9BCB-112D4E2E7C3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  <a:alpha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2F34-47D8-9BCB-112D4E2E7C3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  <a:alpha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2F34-47D8-9BCB-112D4E2E7C3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  <a:alpha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9-2F34-47D8-9BCB-112D4E2E7C3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B-2F34-47D8-9BCB-112D4E2E7C3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75000"/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D-2F34-47D8-9BCB-112D4E2E7C3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75000"/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2F34-47D8-9BCB-112D4E2E7C33}"/>
              </c:ext>
            </c:extLst>
          </c:dPt>
          <c:cat>
            <c:strRef>
              <c:f>'[injure0101_2017 (1).xlsx]연령대별'!$B$6:$B$13</c:f>
              <c:strCache>
                <c:ptCount val="8"/>
                <c:pt idx="0">
                  <c:v>12세이하</c:v>
                </c:pt>
                <c:pt idx="1">
                  <c:v>13-20세</c:v>
                </c:pt>
                <c:pt idx="2">
                  <c:v>21-30세</c:v>
                </c:pt>
                <c:pt idx="3">
                  <c:v>31-40세</c:v>
                </c:pt>
                <c:pt idx="4">
                  <c:v>41-50세</c:v>
                </c:pt>
                <c:pt idx="5">
                  <c:v>51-60세</c:v>
                </c:pt>
                <c:pt idx="6">
                  <c:v>61-64세</c:v>
                </c:pt>
                <c:pt idx="7">
                  <c:v>65세이상</c:v>
                </c:pt>
              </c:strCache>
            </c:strRef>
          </c:cat>
          <c:val>
            <c:numRef>
              <c:f>'[injure0101_2017 (1).xlsx]연령대별'!$E$6:$E$13</c:f>
              <c:numCache>
                <c:formatCode>_(* #,##0_);_(* \(#,##0\);_(* "-"_);_(@_)</c:formatCode>
                <c:ptCount val="8"/>
                <c:pt idx="0">
                  <c:v>13433</c:v>
                </c:pt>
                <c:pt idx="1">
                  <c:v>22066</c:v>
                </c:pt>
                <c:pt idx="2">
                  <c:v>52390</c:v>
                </c:pt>
                <c:pt idx="3">
                  <c:v>56124</c:v>
                </c:pt>
                <c:pt idx="4">
                  <c:v>58276</c:v>
                </c:pt>
                <c:pt idx="5">
                  <c:v>61670</c:v>
                </c:pt>
                <c:pt idx="6">
                  <c:v>18195</c:v>
                </c:pt>
                <c:pt idx="7">
                  <c:v>40579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F34-47D8-9BCB-112D4E2E7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437248"/>
        <c:axId val="144439168"/>
      </c:barChart>
      <c:lineChart>
        <c:grouping val="standard"/>
        <c:varyColors val="0"/>
        <c:ser>
          <c:idx val="0"/>
          <c:order val="0"/>
          <c:tx>
            <c:strRef>
              <c:f>'[injure0101_2017 (1).xlsx]연령대별'!$C$5</c:f>
              <c:strCache>
                <c:ptCount val="1"/>
                <c:pt idx="0">
                  <c:v>사망자수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ln>
                <a:solidFill>
                  <a:srgbClr val="0070C0"/>
                </a:solidFill>
              </a:ln>
            </c:spPr>
          </c:marker>
          <c:cat>
            <c:multiLvlStrRef>
              <c:f>'[injure0101_2017 (1).xlsx]연령대별'!$B$5:$E$14</c:f>
              <c:multiLvlStrCache>
                <c:ptCount val="9"/>
                <c:lvl>
                  <c:pt idx="0">
                    <c:v>부상자수</c:v>
                  </c:pt>
                  <c:pt idx="1">
                    <c:v> 13,433 </c:v>
                  </c:pt>
                  <c:pt idx="2">
                    <c:v> 22,066 </c:v>
                  </c:pt>
                  <c:pt idx="3">
                    <c:v> 52,390 </c:v>
                  </c:pt>
                  <c:pt idx="4">
                    <c:v> 56,124 </c:v>
                  </c:pt>
                  <c:pt idx="5">
                    <c:v> 58,276 </c:v>
                  </c:pt>
                  <c:pt idx="6">
                    <c:v> 61,670 </c:v>
                  </c:pt>
                  <c:pt idx="7">
                    <c:v> 18,195 </c:v>
                  </c:pt>
                  <c:pt idx="8">
                    <c:v> 40,579 </c:v>
                  </c:pt>
                </c:lvl>
                <c:lvl>
                  <c:pt idx="0">
                    <c:v>사망자수</c:v>
                  </c:pt>
                  <c:pt idx="1">
                    <c:v> 54 </c:v>
                  </c:pt>
                  <c:pt idx="2">
                    <c:v> 160 </c:v>
                  </c:pt>
                  <c:pt idx="3">
                    <c:v> 324 </c:v>
                  </c:pt>
                  <c:pt idx="4">
                    <c:v> 329 </c:v>
                  </c:pt>
                  <c:pt idx="5">
                    <c:v> 471 </c:v>
                  </c:pt>
                  <c:pt idx="6">
                    <c:v> 777 </c:v>
                  </c:pt>
                  <c:pt idx="7">
                    <c:v> 302 </c:v>
                  </c:pt>
                  <c:pt idx="8">
                    <c:v> 1,767 </c:v>
                  </c:pt>
                </c:lvl>
                <c:lvl>
                  <c:pt idx="1">
                    <c:v>12세이하</c:v>
                  </c:pt>
                  <c:pt idx="2">
                    <c:v>13-20세</c:v>
                  </c:pt>
                  <c:pt idx="3">
                    <c:v>21-30세</c:v>
                  </c:pt>
                  <c:pt idx="4">
                    <c:v>31-40세</c:v>
                  </c:pt>
                  <c:pt idx="5">
                    <c:v>41-50세</c:v>
                  </c:pt>
                  <c:pt idx="6">
                    <c:v>51-60세</c:v>
                  </c:pt>
                  <c:pt idx="7">
                    <c:v>61-64세</c:v>
                  </c:pt>
                  <c:pt idx="8">
                    <c:v>65세이상</c:v>
                  </c:pt>
                </c:lvl>
              </c:multiLvlStrCache>
            </c:multiLvlStrRef>
          </c:cat>
          <c:val>
            <c:numRef>
              <c:f>'[injure0101_2017 (1).xlsx]연령대별'!$C$6:$C$13</c:f>
              <c:numCache>
                <c:formatCode>_(* #,##0_);_(* \(#,##0\);_(* "-"_);_(@_)</c:formatCode>
                <c:ptCount val="8"/>
                <c:pt idx="0">
                  <c:v>54</c:v>
                </c:pt>
                <c:pt idx="1">
                  <c:v>160</c:v>
                </c:pt>
                <c:pt idx="2">
                  <c:v>324</c:v>
                </c:pt>
                <c:pt idx="3">
                  <c:v>329</c:v>
                </c:pt>
                <c:pt idx="4">
                  <c:v>471</c:v>
                </c:pt>
                <c:pt idx="5">
                  <c:v>777</c:v>
                </c:pt>
                <c:pt idx="6">
                  <c:v>302</c:v>
                </c:pt>
                <c:pt idx="7">
                  <c:v>1767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2F34-47D8-9BCB-112D4E2E7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704640"/>
        <c:axId val="144440704"/>
      </c:lineChart>
      <c:catAx>
        <c:axId val="144437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ko-KR"/>
          </a:p>
        </c:txPr>
        <c:crossAx val="144439168"/>
        <c:crosses val="autoZero"/>
        <c:auto val="1"/>
        <c:lblAlgn val="ctr"/>
        <c:lblOffset val="100"/>
        <c:noMultiLvlLbl val="0"/>
      </c:catAx>
      <c:valAx>
        <c:axId val="144439168"/>
        <c:scaling>
          <c:orientation val="minMax"/>
        </c:scaling>
        <c:delete val="0"/>
        <c:axPos val="l"/>
        <c:majorGridlines/>
        <c:numFmt formatCode="_(* #,##0_);_(* \(#,##0\);_(* &quot;-&quot;_);_(@_)" sourceLinked="1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ko-KR"/>
          </a:p>
        </c:txPr>
        <c:crossAx val="144437248"/>
        <c:crosses val="autoZero"/>
        <c:crossBetween val="between"/>
      </c:valAx>
      <c:valAx>
        <c:axId val="144440704"/>
        <c:scaling>
          <c:orientation val="minMax"/>
        </c:scaling>
        <c:delete val="0"/>
        <c:axPos val="r"/>
        <c:numFmt formatCode="_(* #,##0_);_(* \(#,##0\);_(* &quot;-&quot;_);_(@_)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ko-KR"/>
          </a:p>
        </c:txPr>
        <c:crossAx val="144704640"/>
        <c:crosses val="max"/>
        <c:crossBetween val="between"/>
      </c:valAx>
      <c:catAx>
        <c:axId val="1447046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4440704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</c:spPr>
    </c:plotArea>
    <c:legend>
      <c:legendPos val="r"/>
      <c:layout>
        <c:manualLayout>
          <c:xMode val="edge"/>
          <c:yMode val="edge"/>
          <c:x val="0.85408295960720593"/>
          <c:y val="0.41776444916526195"/>
          <c:w val="0.13957282124528131"/>
          <c:h val="0.22321987977309288"/>
        </c:manualLayout>
      </c:layout>
      <c:overlay val="0"/>
      <c:txPr>
        <a:bodyPr/>
        <a:lstStyle/>
        <a:p>
          <a:pPr>
            <a:defRPr sz="2000" baseline="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336740362181973E-2"/>
          <c:y val="2.5810140336710554E-2"/>
          <c:w val="0.89846834478708715"/>
          <c:h val="0.9104748862592503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02060"/>
            </a:solidFill>
          </c:spPr>
          <c:invertIfNegative val="0"/>
          <c:dPt>
            <c:idx val="9"/>
            <c:invertIfNegative val="0"/>
            <c:bubble3D val="0"/>
            <c:spPr>
              <a:solidFill>
                <a:srgbClr val="00B050">
                  <a:alpha val="86000"/>
                </a:srgbClr>
              </a:solidFill>
              <a:ln>
                <a:solidFill>
                  <a:srgbClr val="FF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4E4-403D-AF40-689E622241FE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>
                  <a:alpha val="9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94E4-403D-AF40-689E622241FE}"/>
              </c:ext>
            </c:extLst>
          </c:dPt>
          <c:cat>
            <c:strRef>
              <c:f>'인구(천명)'!$A$6:$A$21</c:f>
              <c:strCache>
                <c:ptCount val="16"/>
                <c:pt idx="0">
                  <c:v>스웨덴</c:v>
                </c:pt>
                <c:pt idx="1">
                  <c:v>헝가리</c:v>
                </c:pt>
                <c:pt idx="2">
                  <c:v>포르투갈</c:v>
                </c:pt>
                <c:pt idx="3">
                  <c:v>체코</c:v>
                </c:pt>
                <c:pt idx="4">
                  <c:v>그리스</c:v>
                </c:pt>
                <c:pt idx="5">
                  <c:v>벨기에</c:v>
                </c:pt>
                <c:pt idx="6">
                  <c:v>네덜랄드</c:v>
                </c:pt>
                <c:pt idx="7">
                  <c:v>칠레</c:v>
                </c:pt>
                <c:pt idx="8">
                  <c:v>호주</c:v>
                </c:pt>
                <c:pt idx="9">
                  <c:v>OECD 평균</c:v>
                </c:pt>
                <c:pt idx="10">
                  <c:v>폴란드</c:v>
                </c:pt>
                <c:pt idx="11">
                  <c:v>스페인</c:v>
                </c:pt>
                <c:pt idx="12">
                  <c:v>대한민국</c:v>
                </c:pt>
                <c:pt idx="13">
                  <c:v>이탈리아</c:v>
                </c:pt>
                <c:pt idx="14">
                  <c:v>프랑스</c:v>
                </c:pt>
                <c:pt idx="15">
                  <c:v>영국</c:v>
                </c:pt>
              </c:strCache>
            </c:strRef>
          </c:cat>
          <c:val>
            <c:numRef>
              <c:f>'인구(천명)'!$D$6:$D$21</c:f>
              <c:numCache>
                <c:formatCode>0_);[Red]\(0\)</c:formatCode>
                <c:ptCount val="16"/>
                <c:pt idx="0">
                  <c:v>9747</c:v>
                </c:pt>
                <c:pt idx="1">
                  <c:v>9855</c:v>
                </c:pt>
                <c:pt idx="2">
                  <c:v>10374</c:v>
                </c:pt>
                <c:pt idx="3">
                  <c:v>10538</c:v>
                </c:pt>
                <c:pt idx="4">
                  <c:v>10858</c:v>
                </c:pt>
                <c:pt idx="5">
                  <c:v>11258</c:v>
                </c:pt>
                <c:pt idx="6">
                  <c:v>16900</c:v>
                </c:pt>
                <c:pt idx="7">
                  <c:v>18006</c:v>
                </c:pt>
                <c:pt idx="8">
                  <c:v>23786</c:v>
                </c:pt>
                <c:pt idx="9" formatCode="General">
                  <c:v>35518</c:v>
                </c:pt>
                <c:pt idx="10">
                  <c:v>38005</c:v>
                </c:pt>
                <c:pt idx="11">
                  <c:v>46449</c:v>
                </c:pt>
                <c:pt idx="12">
                  <c:v>50617</c:v>
                </c:pt>
                <c:pt idx="13">
                  <c:v>60795</c:v>
                </c:pt>
                <c:pt idx="14">
                  <c:v>64277</c:v>
                </c:pt>
                <c:pt idx="15">
                  <c:v>65110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E4-403D-AF40-689E622241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756736"/>
        <c:axId val="144758272"/>
      </c:barChart>
      <c:catAx>
        <c:axId val="1447567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44758272"/>
        <c:crosses val="autoZero"/>
        <c:auto val="1"/>
        <c:lblAlgn val="ctr"/>
        <c:lblOffset val="100"/>
        <c:noMultiLvlLbl val="0"/>
      </c:catAx>
      <c:valAx>
        <c:axId val="144758272"/>
        <c:scaling>
          <c:orientation val="minMax"/>
        </c:scaling>
        <c:delete val="0"/>
        <c:axPos val="b"/>
        <c:majorGridlines/>
        <c:numFmt formatCode="0_);[Red]\(0\)" sourceLinked="1"/>
        <c:majorTickMark val="out"/>
        <c:minorTickMark val="none"/>
        <c:tickLblPos val="nextTo"/>
        <c:txPr>
          <a:bodyPr/>
          <a:lstStyle/>
          <a:p>
            <a:pPr>
              <a:defRPr sz="1300"/>
            </a:pPr>
            <a:endParaRPr lang="ko-KR"/>
          </a:p>
        </c:txPr>
        <c:crossAx val="1447567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0.06574</cdr:x>
      <cdr:y>0.52184</cdr:y>
    </cdr:from>
    <cdr:to>
      <cdr:x>0.15577</cdr:x>
      <cdr:y>0.82064</cdr:y>
    </cdr:to>
    <cdr:cxnSp macro="">
      <cdr:nvCxnSpPr>
        <cdr:cNvPr id="3" name="직선 화살표 연결선 2">
          <a:extLst xmlns:a="http://schemas.openxmlformats.org/drawingml/2006/main">
            <a:ext uri="{FF2B5EF4-FFF2-40B4-BE49-F238E27FC236}">
              <a16:creationId xmlns:a16="http://schemas.microsoft.com/office/drawing/2014/main" id="{678764F8-213E-46F6-A2D6-82D0914079C3}"/>
            </a:ext>
          </a:extLst>
        </cdr:cNvPr>
        <cdr:cNvCxnSpPr/>
      </cdr:nvCxnSpPr>
      <cdr:spPr>
        <a:xfrm xmlns:a="http://schemas.openxmlformats.org/drawingml/2006/main" flipV="1">
          <a:off x="802169" y="2855802"/>
          <a:ext cx="1098512" cy="1635216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prstDash val="sysDash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0.02903</cdr:x>
      <cdr:y>0.36394</cdr:y>
    </cdr:from>
    <cdr:to>
      <cdr:x>0.22249</cdr:x>
      <cdr:y>0.52409</cdr:y>
    </cdr:to>
    <cdr:sp macro="" textlink="">
      <cdr:nvSpPr>
        <cdr:cNvPr id="34" name="TextBox 33"/>
        <cdr:cNvSpPr txBox="1"/>
      </cdr:nvSpPr>
      <cdr:spPr>
        <a:xfrm xmlns:a="http://schemas.openxmlformats.org/drawingml/2006/main">
          <a:off x="354223" y="1991706"/>
          <a:ext cx="2360524" cy="8764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altLang="ko-KR" sz="1600" dirty="0"/>
            <a:t>"</a:t>
          </a:r>
          <a:r>
            <a:rPr lang="ko-KR" altLang="en-US" sz="1600" dirty="0"/>
            <a:t>고령</a:t>
          </a:r>
          <a:r>
            <a:rPr lang="en-US" altLang="ko-KR" sz="1600" dirty="0"/>
            <a:t>" </a:t>
          </a:r>
          <a:r>
            <a:rPr lang="ko-KR" altLang="en-US" sz="1600" dirty="0"/>
            <a:t>단어 빈도수 </a:t>
          </a:r>
          <a:r>
            <a:rPr lang="en-US" altLang="ko-KR" sz="1600" dirty="0"/>
            <a:t>3</a:t>
          </a:r>
          <a:r>
            <a:rPr lang="ko-KR" altLang="en-US" sz="1600" dirty="0"/>
            <a:t>년간 </a:t>
          </a:r>
          <a:r>
            <a:rPr lang="en-US" altLang="ko-KR" sz="1600" b="1" dirty="0">
              <a:solidFill>
                <a:srgbClr val="FF0000"/>
              </a:solidFill>
            </a:rPr>
            <a:t>4.5</a:t>
          </a:r>
          <a:r>
            <a:rPr lang="ko-KR" altLang="en-US" sz="1600" b="1" dirty="0">
              <a:solidFill>
                <a:srgbClr val="FF0000"/>
              </a:solidFill>
            </a:rPr>
            <a:t>배</a:t>
          </a:r>
          <a:r>
            <a:rPr lang="ko-KR" altLang="en-US" sz="1600" dirty="0"/>
            <a:t> 증가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47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34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DE2-74AF-4D07-BDC1-29FF74FBF8F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OECD, http://www.oecd.org/statistics [OECD </a:t>
            </a:r>
            <a:r>
              <a:rPr lang="ko-KR" altLang="en-US" dirty="0"/>
              <a:t>주요국의 교통사고 추세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77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한국교통연구원 </a:t>
            </a:r>
            <a:r>
              <a:rPr lang="en-US" altLang="ko-KR" dirty="0"/>
              <a:t>[OECD </a:t>
            </a:r>
            <a:r>
              <a:rPr lang="ko-KR" altLang="en-US" dirty="0"/>
              <a:t>국가 간 교통안전 국제 비교 연구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96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이미지출처</a:t>
            </a:r>
            <a:r>
              <a:rPr lang="en-US" altLang="ko-KR" dirty="0"/>
              <a:t>: https://imgur.com/r5e5qvs</a:t>
            </a:r>
          </a:p>
          <a:p>
            <a:r>
              <a:rPr lang="ko-KR" altLang="en-US" dirty="0"/>
              <a:t>교통사고의 인식을 알아보기 위해 </a:t>
            </a:r>
            <a:r>
              <a:rPr lang="en-US" altLang="ko-KR" dirty="0"/>
              <a:t>LDA</a:t>
            </a:r>
            <a:r>
              <a:rPr lang="ko-KR" altLang="en-US" dirty="0"/>
              <a:t>분석을 하였다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5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7" y="2246811"/>
            <a:ext cx="10929938" cy="155033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2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7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9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301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E67A1-5C53-42BD-AB2C-709FEF61F269}" type="datetimeFigureOut">
              <a:rPr lang="zh-CN" altLang="en-US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156" y="6704013"/>
            <a:ext cx="4072440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498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80EFF5-4C64-44AF-903C-4654B01C43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59" y="694"/>
            <a:ext cx="12862730" cy="725100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47277" y="-353463"/>
            <a:ext cx="6634426" cy="792088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8" name="矩形 259"/>
          <p:cNvSpPr>
            <a:spLocks noChangeArrowheads="1"/>
          </p:cNvSpPr>
          <p:nvPr/>
        </p:nvSpPr>
        <p:spPr bwMode="auto">
          <a:xfrm>
            <a:off x="2540944" y="1168053"/>
            <a:ext cx="70567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ko-KR" altLang="en-US" sz="4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고령자 교통 사고 감소 방안 제시</a:t>
            </a:r>
            <a:endParaRPr lang="zh-CN" altLang="en-US" sz="4500" b="1" cap="all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4413150" y="2654410"/>
            <a:ext cx="3744417" cy="446276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ko-KR" sz="2300" b="1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TAAS DATA </a:t>
            </a:r>
            <a:r>
              <a:rPr lang="ko-KR" altLang="en-US" sz="2300" b="1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분석을 통한</a:t>
            </a:r>
            <a:endParaRPr lang="zh-CN" altLang="en-US" sz="2300" b="1" cap="all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8157567" y="485750"/>
            <a:ext cx="41266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0" cap="all" dirty="0">
                <a:solidFill>
                  <a:schemeClr val="accent6">
                    <a:lumMod val="20000"/>
                    <a:lumOff val="80000"/>
                  </a:schemeClr>
                </a:solidFill>
                <a:latin typeface="HY나무L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]</a:t>
            </a:r>
            <a:endParaRPr lang="zh-CN" altLang="en-US" sz="20000" cap="all" dirty="0">
              <a:solidFill>
                <a:schemeClr val="accent6">
                  <a:lumMod val="20000"/>
                  <a:lumOff val="80000"/>
                </a:schemeClr>
              </a:solidFill>
              <a:latin typeface="HY나무L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2334610" y="456097"/>
            <a:ext cx="41266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0" cap="all" dirty="0">
                <a:solidFill>
                  <a:schemeClr val="accent6">
                    <a:lumMod val="20000"/>
                    <a:lumOff val="8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  <a:cs typeface="Arial" panose="020B0604020202020204" pitchFamily="34" charset="0"/>
              </a:rPr>
              <a:t>[</a:t>
            </a:r>
            <a:endParaRPr lang="zh-CN" altLang="en-US" sz="20000" cap="all" dirty="0">
              <a:solidFill>
                <a:schemeClr val="accent6">
                  <a:lumMod val="20000"/>
                  <a:lumOff val="80000"/>
                </a:schemeClr>
              </a:solidFill>
              <a:latin typeface="HY나무L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8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한해 교통사고 추이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교통사고 줄어드는 추이 그래프</a:t>
            </a:r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jun\Desktop\포토폴리오\년도별 사망자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015" y="2032149"/>
            <a:ext cx="8055260" cy="406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4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9812" y="7072709"/>
            <a:ext cx="10929938" cy="1550333"/>
          </a:xfrm>
        </p:spPr>
        <p:txBody>
          <a:bodyPr/>
          <a:lstStyle/>
          <a:p>
            <a:r>
              <a:rPr lang="ko-KR" altLang="en-US" dirty="0"/>
              <a:t>교통사고 종류 </a:t>
            </a:r>
            <a:br>
              <a:rPr lang="en-US" altLang="ko-KR" dirty="0"/>
            </a:br>
            <a:r>
              <a:rPr lang="ko-KR" altLang="en-US" dirty="0"/>
              <a:t>음주</a:t>
            </a:r>
            <a:r>
              <a:rPr lang="en-US" altLang="ko-KR" dirty="0"/>
              <a:t>, </a:t>
            </a:r>
            <a:r>
              <a:rPr lang="ko-KR" altLang="en-US" dirty="0"/>
              <a:t>고령자</a:t>
            </a:r>
            <a:r>
              <a:rPr lang="en-US" altLang="ko-KR" dirty="0"/>
              <a:t>, </a:t>
            </a:r>
            <a:r>
              <a:rPr lang="ko-KR" altLang="en-US" dirty="0"/>
              <a:t>어린이</a:t>
            </a:r>
            <a:r>
              <a:rPr lang="en-US" altLang="ko-KR" dirty="0"/>
              <a:t>…..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38464" y="7098589"/>
            <a:ext cx="9001125" cy="1848344"/>
          </a:xfrm>
        </p:spPr>
        <p:txBody>
          <a:bodyPr/>
          <a:lstStyle/>
          <a:p>
            <a:r>
              <a:rPr lang="ko-KR" altLang="en-US" dirty="0"/>
              <a:t>한해 </a:t>
            </a:r>
            <a:r>
              <a:rPr lang="ko-KR" altLang="en-US" dirty="0" err="1"/>
              <a:t>구분별</a:t>
            </a:r>
            <a:r>
              <a:rPr lang="ko-KR" altLang="en-US" dirty="0"/>
              <a:t> 교통사고 추이</a:t>
            </a:r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999138"/>
              </p:ext>
            </p:extLst>
          </p:nvPr>
        </p:nvGraphicFramePr>
        <p:xfrm>
          <a:off x="1316807" y="1744117"/>
          <a:ext cx="8644438" cy="4769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107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소셜데이터를</a:t>
            </a:r>
            <a:r>
              <a:rPr lang="ko-KR" altLang="en-US" dirty="0"/>
              <a:t> 통한 교통사고 단어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56767" y="7754624"/>
            <a:ext cx="10929938" cy="1550333"/>
          </a:xfrm>
        </p:spPr>
        <p:txBody>
          <a:bodyPr/>
          <a:lstStyle/>
          <a:p>
            <a:r>
              <a:rPr lang="ko-KR" altLang="en-US" dirty="0"/>
              <a:t>자료수집 </a:t>
            </a:r>
            <a:r>
              <a:rPr lang="en-US" altLang="ko-KR" dirty="0"/>
              <a:t>– </a:t>
            </a:r>
            <a:r>
              <a:rPr lang="ko-KR" altLang="en-US" dirty="0"/>
              <a:t>뉴스</a:t>
            </a:r>
            <a:r>
              <a:rPr lang="en-US" altLang="ko-KR" dirty="0"/>
              <a:t> </a:t>
            </a:r>
            <a:r>
              <a:rPr lang="ko-KR" altLang="en-US" dirty="0"/>
              <a:t>사이트</a:t>
            </a:r>
            <a:r>
              <a:rPr lang="en-US" altLang="ko-KR" dirty="0"/>
              <a:t>, </a:t>
            </a: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몇 개의 데이터를 기간</a:t>
            </a:r>
            <a:r>
              <a:rPr lang="en-US" altLang="ko-KR" dirty="0"/>
              <a:t>…, </a:t>
            </a:r>
            <a:r>
              <a:rPr lang="ko-KR" altLang="en-US" dirty="0"/>
              <a:t>항목</a:t>
            </a:r>
          </a:p>
        </p:txBody>
      </p:sp>
      <p:sp>
        <p:nvSpPr>
          <p:cNvPr id="6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1036415" y="1600101"/>
            <a:ext cx="10145488" cy="1225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ko-KR" altLang="ko-KR" sz="1600" dirty="0"/>
              <a:t>분석 대상</a:t>
            </a:r>
          </a:p>
          <a:p>
            <a:pPr>
              <a:lnSpc>
                <a:spcPct val="170000"/>
              </a:lnSpc>
            </a:pPr>
            <a:r>
              <a:rPr lang="en-US" altLang="ko-KR" sz="1600" dirty="0"/>
              <a:t>10</a:t>
            </a:r>
            <a:r>
              <a:rPr lang="ko-KR" altLang="ko-KR" sz="1600" dirty="0"/>
              <a:t>개 주요 신문사 키워드”교통사고”</a:t>
            </a:r>
            <a:r>
              <a:rPr lang="en-US" altLang="ko-KR" sz="1600" dirty="0"/>
              <a:t> (39,553</a:t>
            </a:r>
            <a:r>
              <a:rPr lang="ko-KR" altLang="ko-KR" sz="1600" dirty="0"/>
              <a:t>건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>
              <a:lnSpc>
                <a:spcPct val="170000"/>
              </a:lnSpc>
            </a:pPr>
            <a:r>
              <a:rPr lang="ko-KR" altLang="ko-KR" sz="1600" dirty="0"/>
              <a:t>❍ 조사범위</a:t>
            </a:r>
            <a:r>
              <a:rPr lang="en-US" altLang="ko-KR" sz="1600" dirty="0"/>
              <a:t>: 2015</a:t>
            </a:r>
            <a:r>
              <a:rPr lang="ko-KR" altLang="ko-KR" sz="1600" dirty="0"/>
              <a:t>년</a:t>
            </a:r>
            <a:r>
              <a:rPr lang="en-US" altLang="ko-KR" sz="1600" dirty="0"/>
              <a:t> 1</a:t>
            </a:r>
            <a:r>
              <a:rPr lang="ko-KR" altLang="ko-KR" sz="1600" dirty="0"/>
              <a:t>월</a:t>
            </a:r>
            <a:r>
              <a:rPr lang="en-US" altLang="ko-KR" sz="1600" dirty="0"/>
              <a:t> 1</a:t>
            </a:r>
            <a:r>
              <a:rPr lang="ko-KR" altLang="ko-KR" sz="1600" dirty="0"/>
              <a:t>일</a:t>
            </a:r>
            <a:r>
              <a:rPr lang="en-US" altLang="ko-KR" sz="1600" dirty="0"/>
              <a:t> ~ 2017</a:t>
            </a:r>
            <a:r>
              <a:rPr lang="ko-KR" altLang="ko-KR" sz="1600" dirty="0"/>
              <a:t>년</a:t>
            </a:r>
            <a:r>
              <a:rPr lang="en-US" altLang="ko-KR" sz="1600" dirty="0"/>
              <a:t> 12</a:t>
            </a:r>
            <a:r>
              <a:rPr lang="ko-KR" altLang="ko-KR" sz="1600" dirty="0"/>
              <a:t>월</a:t>
            </a:r>
            <a:r>
              <a:rPr lang="en-US" altLang="ko-KR" sz="1600" dirty="0"/>
              <a:t> 31</a:t>
            </a:r>
            <a:r>
              <a:rPr lang="ko-KR" altLang="ko-KR" sz="1600" dirty="0"/>
              <a:t>일</a:t>
            </a:r>
          </a:p>
          <a:p>
            <a:pPr>
              <a:lnSpc>
                <a:spcPct val="170000"/>
              </a:lnSpc>
            </a:pPr>
            <a:r>
              <a:rPr lang="en-US" altLang="ko-KR" sz="1600" dirty="0"/>
              <a:t>	</a:t>
            </a:r>
            <a:r>
              <a:rPr lang="ko-KR" altLang="ko-KR" sz="1600" dirty="0"/>
              <a:t>연합뉴스</a:t>
            </a:r>
            <a:r>
              <a:rPr lang="en-US" altLang="ko-KR" sz="1600" dirty="0"/>
              <a:t>, </a:t>
            </a:r>
            <a:r>
              <a:rPr lang="ko-KR" altLang="ko-KR" sz="1600" dirty="0"/>
              <a:t>조선일보</a:t>
            </a:r>
            <a:r>
              <a:rPr lang="en-US" altLang="ko-KR" sz="1600" dirty="0"/>
              <a:t>, </a:t>
            </a:r>
            <a:r>
              <a:rPr lang="ko-KR" altLang="ko-KR" sz="1600" dirty="0"/>
              <a:t>중앙일보</a:t>
            </a:r>
            <a:r>
              <a:rPr lang="en-US" altLang="ko-KR" sz="1600" dirty="0"/>
              <a:t>, </a:t>
            </a:r>
            <a:r>
              <a:rPr lang="ko-KR" altLang="ko-KR" sz="1600" dirty="0" err="1"/>
              <a:t>동아일보</a:t>
            </a:r>
            <a:r>
              <a:rPr lang="en-US" altLang="ko-KR" sz="1600" dirty="0"/>
              <a:t>, </a:t>
            </a:r>
            <a:r>
              <a:rPr lang="ko-KR" altLang="ko-KR" sz="1600" dirty="0" err="1"/>
              <a:t>매일경제</a:t>
            </a:r>
            <a:r>
              <a:rPr lang="en-US" altLang="ko-KR" sz="1600" dirty="0"/>
              <a:t>, </a:t>
            </a:r>
            <a:r>
              <a:rPr lang="ko-KR" altLang="ko-KR" sz="1600" dirty="0"/>
              <a:t>한국경제</a:t>
            </a:r>
            <a:r>
              <a:rPr lang="en-US" altLang="ko-KR" sz="1600" dirty="0"/>
              <a:t>, </a:t>
            </a:r>
            <a:r>
              <a:rPr lang="ko-KR" altLang="ko-KR" sz="1600" dirty="0" err="1"/>
              <a:t>한겨례</a:t>
            </a:r>
            <a:r>
              <a:rPr lang="en-US" altLang="ko-KR" sz="1600" dirty="0"/>
              <a:t>, </a:t>
            </a:r>
            <a:r>
              <a:rPr lang="ko-KR" altLang="ko-KR" sz="1600" dirty="0"/>
              <a:t>한국일보</a:t>
            </a:r>
            <a:r>
              <a:rPr lang="en-US" altLang="ko-KR" sz="1600" dirty="0"/>
              <a:t>, </a:t>
            </a:r>
            <a:r>
              <a:rPr lang="ko-KR" altLang="ko-KR" sz="1600" dirty="0"/>
              <a:t>경향신문</a:t>
            </a:r>
            <a:r>
              <a:rPr lang="en-US" altLang="ko-KR" sz="1600" dirty="0"/>
              <a:t>, </a:t>
            </a:r>
            <a:r>
              <a:rPr lang="ko-KR" altLang="ko-KR" sz="1600" dirty="0"/>
              <a:t>국민일보</a:t>
            </a:r>
          </a:p>
        </p:txBody>
      </p:sp>
      <p:pic>
        <p:nvPicPr>
          <p:cNvPr id="9" name="Picture 2" descr="C:\Users\jun\Desktop\포토폴리오\주요언론사(발행부수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839" y="3184277"/>
            <a:ext cx="9433048" cy="3816424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43326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455" y="2498040"/>
            <a:ext cx="5400600" cy="1550333"/>
          </a:xfrm>
        </p:spPr>
        <p:txBody>
          <a:bodyPr>
            <a:noAutofit/>
          </a:bodyPr>
          <a:lstStyle/>
          <a:p>
            <a:pPr latinLnBrk="1"/>
            <a:r>
              <a:rPr lang="ko-KR" altLang="en-US" sz="2400" dirty="0" err="1"/>
              <a:t>워드클라우드</a:t>
            </a:r>
            <a:r>
              <a:rPr lang="en-US" altLang="ko-KR" sz="2400" dirty="0"/>
              <a:t> </a:t>
            </a:r>
            <a:r>
              <a:rPr lang="ko-KR" altLang="en-US" sz="2400" dirty="0"/>
              <a:t>란</a:t>
            </a:r>
            <a:r>
              <a:rPr lang="en-US" altLang="ko-KR" sz="2400" dirty="0"/>
              <a:t>?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br>
              <a:rPr lang="ko-KR" altLang="ko-KR" sz="2400" dirty="0"/>
            </a:br>
            <a:r>
              <a:rPr lang="en-US" altLang="ko-KR" sz="2400" dirty="0"/>
              <a:t> </a:t>
            </a:r>
            <a:r>
              <a:rPr lang="ko-KR" altLang="ko-KR" sz="2400" dirty="0"/>
              <a:t>문서의 키워드</a:t>
            </a:r>
            <a:r>
              <a:rPr lang="en-US" altLang="ko-KR" sz="2400" dirty="0"/>
              <a:t>, </a:t>
            </a:r>
            <a:r>
              <a:rPr lang="ko-KR" altLang="ko-KR" sz="2400" dirty="0"/>
              <a:t>개념 등을 직관적으로 파악할 수 있도록 핵심 단어를 시각적으로 </a:t>
            </a:r>
            <a:r>
              <a:rPr lang="en-US" altLang="ko-KR" sz="2400" dirty="0"/>
              <a:t> </a:t>
            </a:r>
            <a:r>
              <a:rPr lang="ko-KR" altLang="ko-KR" sz="2400" dirty="0"/>
              <a:t>돋보이게 하는 기법</a:t>
            </a:r>
            <a:r>
              <a:rPr lang="en-US" altLang="ko-KR" sz="2400" dirty="0"/>
              <a:t> </a:t>
            </a:r>
            <a:br>
              <a:rPr lang="ko-KR" altLang="ko-KR" sz="2400" dirty="0"/>
            </a:br>
            <a:endParaRPr lang="ko-KR" altLang="en-US" sz="2400" dirty="0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C:\Users\jun\Desktop\포토폴리오\비정형분석\워드(1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7" t="20891" r="11607" b="21638"/>
          <a:stretch/>
        </p:blipFill>
        <p:spPr bwMode="auto">
          <a:xfrm>
            <a:off x="236687" y="2176165"/>
            <a:ext cx="6480720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98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51" y="6928693"/>
            <a:ext cx="10929938" cy="1550333"/>
          </a:xfrm>
        </p:spPr>
        <p:txBody>
          <a:bodyPr/>
          <a:lstStyle/>
          <a:p>
            <a:r>
              <a:rPr lang="ko-KR" altLang="en-US" dirty="0"/>
              <a:t>교통사고 연도별 키워드 순위</a:t>
            </a:r>
            <a:r>
              <a:rPr lang="en-US" altLang="ko-KR" dirty="0"/>
              <a:t>(</a:t>
            </a:r>
            <a:r>
              <a:rPr lang="ko-KR" altLang="en-US" dirty="0"/>
              <a:t>변동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885742630"/>
              </p:ext>
            </p:extLst>
          </p:nvPr>
        </p:nvGraphicFramePr>
        <p:xfrm>
          <a:off x="236687" y="1528093"/>
          <a:ext cx="12201614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760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전처리</a:t>
            </a:r>
            <a:r>
              <a:rPr lang="en-US" altLang="ko-KR" dirty="0"/>
              <a:t>. </a:t>
            </a:r>
            <a:r>
              <a:rPr lang="ko-KR" altLang="en-US" dirty="0"/>
              <a:t>코드</a:t>
            </a:r>
            <a:r>
              <a:rPr lang="en-US" altLang="ko-KR" dirty="0"/>
              <a:t>. </a:t>
            </a:r>
            <a:r>
              <a:rPr lang="ko-KR" altLang="en-US" dirty="0"/>
              <a:t>비교를 위해 날짜를 통일하였다</a:t>
            </a:r>
            <a:r>
              <a:rPr lang="en-US" altLang="ko-KR" dirty="0"/>
              <a:t>. </a:t>
            </a:r>
            <a:r>
              <a:rPr lang="ko-KR" altLang="en-US" dirty="0"/>
              <a:t>중복제거를 쿼리로</a:t>
            </a:r>
            <a:r>
              <a:rPr lang="en-US" altLang="ko-KR" dirty="0"/>
              <a:t>..(</a:t>
            </a:r>
            <a:r>
              <a:rPr lang="ko-KR" altLang="en-US" dirty="0"/>
              <a:t>태원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101999"/>
          </a:xfrm>
        </p:spPr>
        <p:txBody>
          <a:bodyPr/>
          <a:lstStyle/>
          <a:p>
            <a:r>
              <a:rPr lang="ko-KR" altLang="en-US" dirty="0"/>
              <a:t>신문사별 </a:t>
            </a:r>
            <a:r>
              <a:rPr lang="en-US" altLang="ko-KR" dirty="0"/>
              <a:t>2018.12.11 -&gt; 20181211 </a:t>
            </a:r>
            <a:endParaRPr lang="ko-KR" altLang="en-US" dirty="0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8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4719" y="1456085"/>
            <a:ext cx="12208656" cy="1550333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+mj-ea"/>
              </a:rPr>
              <a:t>LDA</a:t>
            </a:r>
            <a:r>
              <a:rPr lang="ko-KR" altLang="en-US" sz="3200" dirty="0">
                <a:latin typeface="+mj-ea"/>
              </a:rPr>
              <a:t> 란</a:t>
            </a:r>
            <a:r>
              <a:rPr lang="en-US" altLang="ko-KR" sz="3200" dirty="0">
                <a:latin typeface="+mj-ea"/>
              </a:rPr>
              <a:t>? </a:t>
            </a:r>
            <a:br>
              <a:rPr lang="en-US" altLang="ko-KR" sz="2800" dirty="0">
                <a:latin typeface="+mj-ea"/>
              </a:rPr>
            </a:br>
            <a:r>
              <a:rPr lang="en-US" altLang="ko-KR" sz="2800" dirty="0">
                <a:latin typeface="+mj-ea"/>
              </a:rPr>
              <a:t> </a:t>
            </a:r>
            <a:r>
              <a:rPr lang="ko-KR" altLang="en-US" sz="2800" dirty="0">
                <a:latin typeface="+mj-ea"/>
              </a:rPr>
              <a:t>주어진 문서에 대하여 각 문서에 어떤 주제들이 존재하는지에 대한 확률모형입니다</a:t>
            </a:r>
            <a:r>
              <a:rPr lang="en-US" altLang="ko-KR" sz="2800" dirty="0">
                <a:latin typeface="+mj-ea"/>
              </a:rPr>
              <a:t>. LDA</a:t>
            </a:r>
            <a:r>
              <a:rPr lang="ko-KR" altLang="en-US" sz="2800" dirty="0">
                <a:latin typeface="+mj-ea"/>
              </a:rPr>
              <a:t>는 </a:t>
            </a:r>
            <a:r>
              <a:rPr lang="ko-KR" altLang="en-US" sz="2800" dirty="0" err="1">
                <a:latin typeface="+mj-ea"/>
              </a:rPr>
              <a:t>토픽별</a:t>
            </a:r>
            <a:r>
              <a:rPr lang="ko-KR" altLang="en-US" sz="2800" dirty="0">
                <a:latin typeface="+mj-ea"/>
              </a:rPr>
              <a:t> 단어의 분포</a:t>
            </a:r>
            <a:r>
              <a:rPr lang="en-US" altLang="ko-KR" sz="2800" dirty="0">
                <a:latin typeface="+mj-ea"/>
              </a:rPr>
              <a:t>, </a:t>
            </a:r>
            <a:r>
              <a:rPr lang="ko-KR" altLang="en-US" sz="2800" dirty="0" err="1">
                <a:latin typeface="+mj-ea"/>
              </a:rPr>
              <a:t>문서별</a:t>
            </a:r>
            <a:r>
              <a:rPr lang="ko-KR" altLang="en-US" sz="2800" dirty="0">
                <a:latin typeface="+mj-ea"/>
              </a:rPr>
              <a:t> 토픽의 분포를 추정</a:t>
            </a:r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jun\Desktop\포토폴리오\lda 그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19" y="3328293"/>
            <a:ext cx="7560840" cy="367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67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011" y="1528093"/>
            <a:ext cx="10929938" cy="1550333"/>
          </a:xfrm>
        </p:spPr>
        <p:txBody>
          <a:bodyPr>
            <a:normAutofit/>
          </a:bodyPr>
          <a:lstStyle/>
          <a:p>
            <a:r>
              <a:rPr lang="ko-KR" altLang="en-US" dirty="0"/>
              <a:t>분석 절차 및 방법</a:t>
            </a:r>
            <a:r>
              <a:rPr lang="en-US" altLang="ko-KR" dirty="0"/>
              <a:t>(</a:t>
            </a:r>
            <a:r>
              <a:rPr lang="ko-KR" altLang="en-US" dirty="0"/>
              <a:t>전처리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6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011" y="1528093"/>
            <a:ext cx="10929938" cy="155033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분석 절차 및 방법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요인분석</a:t>
            </a:r>
            <a:r>
              <a:rPr lang="en-US" altLang="ko-KR" dirty="0"/>
              <a:t>, </a:t>
            </a:r>
            <a:r>
              <a:rPr lang="ko-KR" altLang="en-US" dirty="0"/>
              <a:t>시각화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9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평행 사변형 12"/>
          <p:cNvSpPr/>
          <p:nvPr/>
        </p:nvSpPr>
        <p:spPr>
          <a:xfrm>
            <a:off x="2234315" y="1792794"/>
            <a:ext cx="6516874" cy="766743"/>
          </a:xfrm>
          <a:prstGeom prst="parallelogram">
            <a:avLst>
              <a:gd name="adj" fmla="val 45431"/>
            </a:avLst>
          </a:prstGeom>
          <a:solidFill>
            <a:srgbClr val="002060">
              <a:alpha val="7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배경 및 목적 </a:t>
            </a:r>
          </a:p>
        </p:txBody>
      </p:sp>
      <p:sp>
        <p:nvSpPr>
          <p:cNvPr id="55" name="평행 사변형 54"/>
          <p:cNvSpPr/>
          <p:nvPr/>
        </p:nvSpPr>
        <p:spPr>
          <a:xfrm>
            <a:off x="1049853" y="1792794"/>
            <a:ext cx="1394713" cy="766743"/>
          </a:xfrm>
          <a:prstGeom prst="parallelogram">
            <a:avLst>
              <a:gd name="adj" fmla="val 45431"/>
            </a:avLst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71" name="평행 사변형 70"/>
          <p:cNvSpPr/>
          <p:nvPr/>
        </p:nvSpPr>
        <p:spPr>
          <a:xfrm>
            <a:off x="1049853" y="2756473"/>
            <a:ext cx="1394713" cy="766743"/>
          </a:xfrm>
          <a:prstGeom prst="parallelogram">
            <a:avLst>
              <a:gd name="adj" fmla="val 45431"/>
            </a:avLst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72" name="평행 사변형 71"/>
          <p:cNvSpPr/>
          <p:nvPr/>
        </p:nvSpPr>
        <p:spPr>
          <a:xfrm>
            <a:off x="1049853" y="3720152"/>
            <a:ext cx="1394713" cy="766743"/>
          </a:xfrm>
          <a:prstGeom prst="parallelogram">
            <a:avLst>
              <a:gd name="adj" fmla="val 45431"/>
            </a:avLst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</a:t>
            </a:r>
            <a:endParaRPr lang="ko-KR" altLang="en-US" sz="3200" dirty="0"/>
          </a:p>
        </p:txBody>
      </p:sp>
      <p:sp>
        <p:nvSpPr>
          <p:cNvPr id="73" name="평행 사변형 72"/>
          <p:cNvSpPr/>
          <p:nvPr/>
        </p:nvSpPr>
        <p:spPr>
          <a:xfrm>
            <a:off x="1049853" y="4683831"/>
            <a:ext cx="1394713" cy="766743"/>
          </a:xfrm>
          <a:prstGeom prst="parallelogram">
            <a:avLst>
              <a:gd name="adj" fmla="val 45431"/>
            </a:avLst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74" name="평행 사변형 73"/>
          <p:cNvSpPr/>
          <p:nvPr/>
        </p:nvSpPr>
        <p:spPr>
          <a:xfrm>
            <a:off x="1049853" y="5647510"/>
            <a:ext cx="1394713" cy="766743"/>
          </a:xfrm>
          <a:prstGeom prst="parallelogram">
            <a:avLst>
              <a:gd name="adj" fmla="val 45431"/>
            </a:avLst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83" name="평행 사변형 82"/>
          <p:cNvSpPr/>
          <p:nvPr/>
        </p:nvSpPr>
        <p:spPr>
          <a:xfrm>
            <a:off x="2234315" y="2756473"/>
            <a:ext cx="6516874" cy="766743"/>
          </a:xfrm>
          <a:prstGeom prst="parallelogram">
            <a:avLst>
              <a:gd name="adj" fmla="val 45431"/>
            </a:avLst>
          </a:prstGeom>
          <a:solidFill>
            <a:srgbClr val="002060">
              <a:alpha val="7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비정형 분석</a:t>
            </a:r>
          </a:p>
        </p:txBody>
      </p:sp>
      <p:sp>
        <p:nvSpPr>
          <p:cNvPr id="84" name="평행 사변형 83"/>
          <p:cNvSpPr/>
          <p:nvPr/>
        </p:nvSpPr>
        <p:spPr>
          <a:xfrm>
            <a:off x="2234315" y="3720152"/>
            <a:ext cx="6516874" cy="766743"/>
          </a:xfrm>
          <a:prstGeom prst="parallelogram">
            <a:avLst>
              <a:gd name="adj" fmla="val 45431"/>
            </a:avLst>
          </a:prstGeom>
          <a:solidFill>
            <a:srgbClr val="002060">
              <a:alpha val="7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정형 분석</a:t>
            </a:r>
          </a:p>
        </p:txBody>
      </p:sp>
      <p:sp>
        <p:nvSpPr>
          <p:cNvPr id="85" name="평행 사변형 84"/>
          <p:cNvSpPr/>
          <p:nvPr/>
        </p:nvSpPr>
        <p:spPr>
          <a:xfrm>
            <a:off x="2234315" y="4683831"/>
            <a:ext cx="6516874" cy="766743"/>
          </a:xfrm>
          <a:prstGeom prst="parallelogram">
            <a:avLst>
              <a:gd name="adj" fmla="val 45431"/>
            </a:avLst>
          </a:prstGeom>
          <a:solidFill>
            <a:srgbClr val="002060">
              <a:alpha val="7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시사점</a:t>
            </a:r>
          </a:p>
        </p:txBody>
      </p:sp>
      <p:sp>
        <p:nvSpPr>
          <p:cNvPr id="86" name="평행 사변형 85"/>
          <p:cNvSpPr/>
          <p:nvPr/>
        </p:nvSpPr>
        <p:spPr>
          <a:xfrm>
            <a:off x="2234315" y="5647510"/>
            <a:ext cx="6516874" cy="766743"/>
          </a:xfrm>
          <a:prstGeom prst="parallelogram">
            <a:avLst>
              <a:gd name="adj" fmla="val 45431"/>
            </a:avLst>
          </a:prstGeom>
          <a:solidFill>
            <a:srgbClr val="002060">
              <a:alpha val="7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출처 및 부록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011" y="1528093"/>
            <a:ext cx="10929938" cy="155033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분석 절차 및 방법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요인분석</a:t>
            </a:r>
            <a:r>
              <a:rPr lang="en-US" altLang="ko-KR" dirty="0"/>
              <a:t>, </a:t>
            </a:r>
            <a:r>
              <a:rPr lang="ko-KR" altLang="en-US" dirty="0"/>
              <a:t>시각화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9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011" y="1528093"/>
            <a:ext cx="10929938" cy="155033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분석 절차 및 방법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요인분석</a:t>
            </a:r>
            <a:r>
              <a:rPr lang="en-US" altLang="ko-KR" dirty="0"/>
              <a:t>, </a:t>
            </a:r>
            <a:r>
              <a:rPr lang="ko-KR" altLang="en-US" dirty="0"/>
              <a:t>시각화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9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LDA</a:t>
            </a:r>
            <a:r>
              <a:rPr lang="ko-KR" altLang="en-US" dirty="0"/>
              <a:t>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5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LDA</a:t>
            </a:r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- 3</a:t>
            </a:r>
            <a:r>
              <a:rPr lang="ko-KR" altLang="en-US" dirty="0"/>
              <a:t>개의 요인으로 구분되었음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요인에 대한 연관 단어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2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이유는 서술로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05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키워드별</a:t>
            </a:r>
            <a:r>
              <a:rPr lang="ko-KR" altLang="en-US" dirty="0"/>
              <a:t> </a:t>
            </a:r>
            <a:r>
              <a:rPr lang="ko-KR" altLang="en-US" dirty="0" err="1"/>
              <a:t>트렌드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04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고령자 교통사고의 단어 증가가 폭발적임</a:t>
            </a:r>
            <a:br>
              <a:rPr lang="en-US" altLang="ko-KR" dirty="0"/>
            </a:br>
            <a:r>
              <a:rPr lang="ko-KR" altLang="en-US" dirty="0"/>
              <a:t>그래서 고령자 교통사고에 대해 분석하였다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2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고령자 교통사고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60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다른 연령대 대비 급격히 증가하는 고령자 교통사고 사상자수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793825" y="-200099"/>
            <a:ext cx="5256584" cy="792088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294298" y="3040261"/>
            <a:ext cx="62556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ko-KR" altLang="en-US" sz="6000" b="1" cap="all" dirty="0">
                <a:solidFill>
                  <a:schemeClr val="accent6">
                    <a:lumMod val="20000"/>
                    <a:lumOff val="8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rPr>
              <a:t>배경 및 목적</a:t>
            </a:r>
            <a:endParaRPr lang="zh-CN" altLang="en-US" sz="6000" b="1" cap="all" dirty="0">
              <a:solidFill>
                <a:schemeClr val="accent6">
                  <a:lumMod val="20000"/>
                  <a:lumOff val="80000"/>
                </a:schemeClr>
              </a:solidFill>
              <a:latin typeface="HY강B" panose="02030600000101010101" pitchFamily="18" charset="-127"/>
              <a:ea typeface="+mj-ea"/>
              <a:cs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5696337" y="1565397"/>
            <a:ext cx="145156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Arial" panose="020B0604020202020204" pitchFamily="34" charset="0"/>
              </a:rPr>
              <a:t>01</a:t>
            </a:r>
            <a:endParaRPr lang="zh-CN" altLang="en-US" sz="6000" b="1" dirty="0">
              <a:solidFill>
                <a:schemeClr val="bg1"/>
              </a:solidFill>
              <a:latin typeface="210 맨발의청춘 L" panose="02020603020101020101" pitchFamily="18" charset="-127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82303"/>
              </p:ext>
            </p:extLst>
          </p:nvPr>
        </p:nvGraphicFramePr>
        <p:xfrm>
          <a:off x="740743" y="1600101"/>
          <a:ext cx="11161240" cy="5196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58"/>
          <p:cNvSpPr txBox="1"/>
          <p:nvPr/>
        </p:nvSpPr>
        <p:spPr>
          <a:xfrm>
            <a:off x="372973" y="375965"/>
            <a:ext cx="3032066" cy="559041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ko-KR" altLang="en-US" sz="3000" b="1" dirty="0"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  <a:cs typeface="+mn-ea"/>
                <a:sym typeface="+mn-lt"/>
              </a:rPr>
              <a:t>배경 및 목적</a:t>
            </a:r>
            <a:endParaRPr lang="zh-CN" altLang="en-US" sz="3000" b="1" dirty="0">
              <a:solidFill>
                <a:srgbClr val="E7E6E6">
                  <a:lumMod val="25000"/>
                </a:srgb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499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1328520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58"/>
          <p:cNvSpPr txBox="1"/>
          <p:nvPr/>
        </p:nvSpPr>
        <p:spPr>
          <a:xfrm>
            <a:off x="372973" y="375965"/>
            <a:ext cx="3032066" cy="559041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ko-KR" altLang="en-US" sz="3000" b="1" dirty="0"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  <a:cs typeface="+mn-ea"/>
                <a:sym typeface="+mn-lt"/>
              </a:rPr>
              <a:t>배경 및 목적</a:t>
            </a:r>
            <a:endParaRPr lang="zh-CN" altLang="en-US" sz="3000" b="1" dirty="0">
              <a:solidFill>
                <a:srgbClr val="E7E6E6">
                  <a:lumMod val="25000"/>
                </a:srgb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5122" name="Picture 2" descr="C:\Users\Park\Desktop\`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95" y="2468112"/>
            <a:ext cx="5889625" cy="20732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ark\Desktop\`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34" y="4316561"/>
            <a:ext cx="5996883" cy="2324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440983" y="3341436"/>
            <a:ext cx="2736304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651613" y="5472040"/>
            <a:ext cx="2712297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14466" y="6173524"/>
            <a:ext cx="2736304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5" descr="C:\Users\Park\Desktop\`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16" y="2468112"/>
            <a:ext cx="5943600" cy="16561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9585523" y="3644548"/>
            <a:ext cx="2736304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85801" y="1692945"/>
            <a:ext cx="10929938" cy="1550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노인교통사고 증가 및 위험성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1" y="1692945"/>
            <a:ext cx="10929938" cy="1550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노인교통사고 증가 원인은</a:t>
            </a:r>
            <a:endParaRPr lang="en-US" altLang="ko-KR" dirty="0"/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반응속도 저하</a:t>
            </a:r>
            <a:endParaRPr lang="en-US" altLang="ko-KR" dirty="0"/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en-US" altLang="ko-KR" dirty="0"/>
              <a:t>…. </a:t>
            </a:r>
            <a:r>
              <a:rPr lang="ko-KR" altLang="en-US" dirty="0"/>
              <a:t>뉴스에 있음</a:t>
            </a:r>
            <a:endParaRPr lang="en-US" altLang="ko-KR" dirty="0"/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endParaRPr lang="en-US" altLang="ko-KR" dirty="0"/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인용</a:t>
            </a:r>
            <a:r>
              <a:rPr lang="en-US" altLang="ko-KR" dirty="0"/>
              <a:t>, </a:t>
            </a:r>
            <a:r>
              <a:rPr lang="ko-KR" altLang="en-US" dirty="0"/>
              <a:t>참고문헌</a:t>
            </a:r>
          </a:p>
        </p:txBody>
      </p:sp>
      <p:sp>
        <p:nvSpPr>
          <p:cNvPr id="3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7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372973" y="375965"/>
            <a:ext cx="3032066" cy="559041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ko-KR" altLang="en-US" sz="3000" b="1" dirty="0"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  <a:cs typeface="+mn-ea"/>
                <a:sym typeface="+mn-lt"/>
              </a:rPr>
              <a:t>노인인구 증가율</a:t>
            </a:r>
            <a:endParaRPr lang="zh-CN" altLang="en-US" sz="3000" b="1" dirty="0">
              <a:solidFill>
                <a:srgbClr val="E7E6E6">
                  <a:lumMod val="25000"/>
                </a:srgb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4098" name="Picture 2" descr="C:\Users\Park\Desktop\통계청(고령사회진입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7" y="2896245"/>
            <a:ext cx="7920880" cy="4073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cxnSp>
        <p:nvCxnSpPr>
          <p:cNvPr id="9" name="直接连接符 8"/>
          <p:cNvCxnSpPr/>
          <p:nvPr/>
        </p:nvCxnSpPr>
        <p:spPr>
          <a:xfrm>
            <a:off x="0" y="1328520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8533587" y="2896245"/>
            <a:ext cx="425816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ko-KR" altLang="en-US" sz="4500" b="1" cap="all" dirty="0">
                <a:cs typeface="Arial" panose="020B0604020202020204" pitchFamily="34" charset="0"/>
              </a:rPr>
              <a:t>고령화 사회</a:t>
            </a:r>
            <a:endParaRPr lang="en-US" altLang="ko-KR" sz="4500" b="1" cap="all" dirty="0">
              <a:cs typeface="Arial" panose="020B060402020202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8600589" y="4408413"/>
            <a:ext cx="4258161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ko-KR" altLang="en-US" sz="2500" b="1" cap="all" dirty="0" err="1">
                <a:cs typeface="Arial" panose="020B0604020202020204" pitchFamily="34" charset="0"/>
              </a:rPr>
              <a:t>ㅁ사회</a:t>
            </a:r>
            <a:endParaRPr lang="en-US" altLang="ko-KR" sz="2500" b="1" cap="all" dirty="0"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ko-KR" sz="2500" b="1" cap="all" dirty="0" err="1">
                <a:cs typeface="Arial" panose="020B0604020202020204" pitchFamily="34" charset="0"/>
              </a:rPr>
              <a:t>Aaa</a:t>
            </a:r>
            <a:endParaRPr lang="en-US" altLang="ko-KR" sz="2500" b="1" cap="all" dirty="0"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ko-KR" sz="2500" b="1" cap="all" dirty="0" err="1">
                <a:cs typeface="Arial" panose="020B0604020202020204" pitchFamily="34" charset="0"/>
              </a:rPr>
              <a:t>Aaa</a:t>
            </a:r>
            <a:endParaRPr lang="en-US" altLang="ko-KR" sz="2500" b="1" cap="all" dirty="0"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ko-KR" sz="2500" b="1" cap="all" dirty="0">
                <a:cs typeface="Arial" panose="020B0604020202020204" pitchFamily="34" charset="0"/>
              </a:rPr>
              <a:t>A</a:t>
            </a:r>
          </a:p>
          <a:p>
            <a:pPr algn="ctr">
              <a:buNone/>
            </a:pPr>
            <a:endParaRPr lang="en-US" altLang="ko-KR" sz="2500" b="1" cap="all" dirty="0">
              <a:cs typeface="Arial" panose="020B0604020202020204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5801" y="1692945"/>
            <a:ext cx="10929938" cy="1550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가속화되는 노인인구의 증가</a:t>
            </a:r>
            <a:r>
              <a:rPr lang="en-US" altLang="ko-KR" dirty="0"/>
              <a:t>(</a:t>
            </a:r>
            <a:r>
              <a:rPr lang="ko-KR" altLang="en-US" dirty="0"/>
              <a:t>출처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68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1" y="1692945"/>
            <a:ext cx="10929938" cy="1550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노인교통사고 증가 원인은</a:t>
            </a:r>
            <a:endParaRPr lang="en-US" altLang="ko-KR" dirty="0"/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반응속도 저하</a:t>
            </a:r>
            <a:endParaRPr lang="en-US" altLang="ko-KR" dirty="0"/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en-US" altLang="ko-KR" dirty="0"/>
              <a:t>…. </a:t>
            </a:r>
            <a:r>
              <a:rPr lang="ko-KR" altLang="en-US" dirty="0"/>
              <a:t>뉴스에 있음</a:t>
            </a:r>
            <a:endParaRPr lang="en-US" altLang="ko-KR" dirty="0"/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endParaRPr lang="en-US" altLang="ko-KR" dirty="0"/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인용</a:t>
            </a:r>
            <a:r>
              <a:rPr lang="en-US" altLang="ko-KR" dirty="0"/>
              <a:t>, </a:t>
            </a:r>
            <a:r>
              <a:rPr lang="ko-KR" altLang="en-US" dirty="0"/>
              <a:t>참고문헌</a:t>
            </a:r>
          </a:p>
        </p:txBody>
      </p:sp>
      <p:sp>
        <p:nvSpPr>
          <p:cNvPr id="3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5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1" y="1692945"/>
            <a:ext cx="10929938" cy="1550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노인교통사고 </a:t>
            </a:r>
            <a:r>
              <a:rPr lang="ko-KR" altLang="en-US" dirty="0" err="1"/>
              <a:t>워드클라우드</a:t>
            </a:r>
            <a:endParaRPr lang="ko-KR" altLang="en-US" dirty="0"/>
          </a:p>
        </p:txBody>
      </p:sp>
      <p:sp>
        <p:nvSpPr>
          <p:cNvPr id="3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2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0" y="1692945"/>
            <a:ext cx="12172949" cy="1550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노인교통사고 분석 절차</a:t>
            </a:r>
            <a:endParaRPr lang="en-US" altLang="ko-KR" dirty="0"/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endParaRPr lang="en-US" altLang="ko-KR" dirty="0"/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자료수집</a:t>
            </a:r>
            <a:r>
              <a:rPr lang="en-US" altLang="ko-KR" dirty="0"/>
              <a:t> -&gt; </a:t>
            </a:r>
            <a:r>
              <a:rPr lang="ko-KR" altLang="en-US" dirty="0"/>
              <a:t>전처리 </a:t>
            </a:r>
            <a:r>
              <a:rPr lang="en-US" altLang="ko-KR" dirty="0"/>
              <a:t>-&gt; </a:t>
            </a:r>
            <a:r>
              <a:rPr lang="ko-KR" altLang="en-US" dirty="0"/>
              <a:t>분석 </a:t>
            </a:r>
            <a:r>
              <a:rPr lang="en-US" altLang="ko-KR" dirty="0"/>
              <a:t>-&gt; </a:t>
            </a:r>
            <a:r>
              <a:rPr lang="ko-KR" altLang="en-US" dirty="0"/>
              <a:t>시각화</a:t>
            </a:r>
            <a:r>
              <a:rPr lang="en-US" altLang="ko-KR" dirty="0"/>
              <a:t>(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endParaRPr lang="ko-KR" altLang="en-US" dirty="0"/>
          </a:p>
        </p:txBody>
      </p:sp>
      <p:sp>
        <p:nvSpPr>
          <p:cNvPr id="3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36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1" y="1692945"/>
            <a:ext cx="10929938" cy="1550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자료수집</a:t>
            </a:r>
            <a:endParaRPr lang="en-US" altLang="ko-KR" dirty="0"/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en-US" altLang="ko-KR" dirty="0" err="1"/>
              <a:t>TaaS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endParaRPr lang="en-US" altLang="ko-KR" dirty="0"/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en-US" altLang="ko-KR" dirty="0" err="1"/>
              <a:t>TaaS</a:t>
            </a:r>
            <a:r>
              <a:rPr lang="en-US" altLang="ko-KR" dirty="0"/>
              <a:t> </a:t>
            </a:r>
            <a:r>
              <a:rPr lang="ko-KR" altLang="en-US" dirty="0"/>
              <a:t>의 정보제공 항목 </a:t>
            </a:r>
            <a:endParaRPr lang="en-US" altLang="ko-KR" dirty="0"/>
          </a:p>
        </p:txBody>
      </p:sp>
      <p:sp>
        <p:nvSpPr>
          <p:cNvPr id="3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1" y="1692945"/>
            <a:ext cx="10929938" cy="1550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항목선택</a:t>
            </a:r>
            <a:endParaRPr lang="en-US" altLang="ko-KR" dirty="0"/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어디서 다운로드를 받았는지를</a:t>
            </a:r>
            <a:endParaRPr lang="en-US" altLang="ko-KR" dirty="0"/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 err="1"/>
              <a:t>화면캡춰넣고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박스치고  </a:t>
            </a:r>
            <a:r>
              <a:rPr lang="en-US" altLang="ko-KR" dirty="0"/>
              <a:t>(</a:t>
            </a:r>
            <a:r>
              <a:rPr lang="ko-KR" altLang="en-US" dirty="0"/>
              <a:t>태원</a:t>
            </a:r>
            <a:r>
              <a:rPr lang="en-US" altLang="ko-KR" dirty="0"/>
              <a:t>)</a:t>
            </a:r>
          </a:p>
        </p:txBody>
      </p:sp>
      <p:sp>
        <p:nvSpPr>
          <p:cNvPr id="3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2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1" y="1692945"/>
            <a:ext cx="10929938" cy="1550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전처리</a:t>
            </a:r>
            <a:r>
              <a:rPr lang="en-US" altLang="ko-KR" dirty="0"/>
              <a:t>… </a:t>
            </a:r>
            <a:r>
              <a:rPr lang="ko-KR" altLang="en-US" dirty="0"/>
              <a:t>어떻게 넣었는지 설명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 dirty="0"/>
              <a:t>)</a:t>
            </a:r>
          </a:p>
        </p:txBody>
      </p:sp>
      <p:sp>
        <p:nvSpPr>
          <p:cNvPr id="3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9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687" y="1888133"/>
            <a:ext cx="10929938" cy="4392488"/>
          </a:xfrm>
        </p:spPr>
        <p:txBody>
          <a:bodyPr>
            <a:normAutofit/>
          </a:bodyPr>
          <a:lstStyle/>
          <a:p>
            <a:r>
              <a:rPr lang="ko-KR" altLang="en-US" b="1" dirty="0"/>
              <a:t>교통사고</a:t>
            </a:r>
            <a:r>
              <a:rPr lang="ko-KR" altLang="en-US" dirty="0"/>
              <a:t> </a:t>
            </a:r>
            <a:r>
              <a:rPr lang="ko-KR" altLang="en-US" b="1" dirty="0"/>
              <a:t>개요</a:t>
            </a:r>
            <a:br>
              <a:rPr lang="en-US" altLang="ko-KR" dirty="0"/>
            </a:br>
            <a:br>
              <a:rPr lang="en-US" altLang="ko-KR" b="1" dirty="0"/>
            </a:br>
            <a:r>
              <a:rPr lang="en-US" altLang="ko-KR" b="1" dirty="0"/>
              <a:t>“</a:t>
            </a:r>
            <a:r>
              <a:rPr lang="ko-KR" altLang="en-US" b="1" dirty="0"/>
              <a:t>교통사고</a:t>
            </a:r>
            <a:r>
              <a:rPr lang="en-US" altLang="ko-KR" b="1" dirty="0"/>
              <a:t>”</a:t>
            </a:r>
            <a:r>
              <a:rPr lang="ko-KR" altLang="en-US" b="1" dirty="0"/>
              <a:t>란 차의 교통으로 인한 사람을 사상하거나 물건을 손괴하는 것을 말한다</a:t>
            </a:r>
            <a:r>
              <a:rPr lang="en-US" altLang="ko-KR" b="1" dirty="0"/>
              <a:t>.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75965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438691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8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1" y="1692945"/>
            <a:ext cx="10929938" cy="1550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- </a:t>
            </a:r>
            <a:r>
              <a:rPr lang="ko-KR" altLang="en-US" dirty="0"/>
              <a:t>기초통계</a:t>
            </a:r>
            <a:r>
              <a:rPr lang="en-US" altLang="ko-KR" dirty="0"/>
              <a:t>(</a:t>
            </a:r>
            <a:r>
              <a:rPr lang="ko-KR" altLang="en-US" dirty="0"/>
              <a:t>가해자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07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1" y="1692945"/>
            <a:ext cx="10929938" cy="1550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고령자고통사고의 남녀간 사고처리비용에 차이가 있는지 알아보기 위해 </a:t>
            </a:r>
            <a:r>
              <a:rPr lang="en-US" altLang="ko-KR" dirty="0"/>
              <a:t>T-test</a:t>
            </a:r>
            <a:r>
              <a:rPr lang="ko-KR" altLang="en-US" dirty="0"/>
              <a:t>를 실시하였다</a:t>
            </a:r>
            <a:r>
              <a:rPr lang="en-US" altLang="ko-KR" dirty="0"/>
              <a:t>.</a:t>
            </a:r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en-US" altLang="ko-KR" dirty="0"/>
              <a:t>T-test</a:t>
            </a:r>
            <a:r>
              <a:rPr lang="ko-KR" altLang="en-US" dirty="0"/>
              <a:t>란 무엇인가</a:t>
            </a:r>
            <a:r>
              <a:rPr lang="en-US" altLang="ko-KR" dirty="0"/>
              <a:t>.</a:t>
            </a:r>
          </a:p>
        </p:txBody>
      </p:sp>
      <p:sp>
        <p:nvSpPr>
          <p:cNvPr id="3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73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1" y="1692945"/>
            <a:ext cx="10929938" cy="1550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분석과정</a:t>
            </a:r>
            <a:endParaRPr lang="en-US" altLang="ko-KR" dirty="0"/>
          </a:p>
        </p:txBody>
      </p:sp>
      <p:sp>
        <p:nvSpPr>
          <p:cNvPr id="3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1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17669" y="3431659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분석 결과</a:t>
            </a:r>
            <a:endParaRPr lang="en-US" altLang="ko-KR" dirty="0"/>
          </a:p>
        </p:txBody>
      </p:sp>
      <p:sp>
        <p:nvSpPr>
          <p:cNvPr id="3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1" y="1692945"/>
            <a:ext cx="10929938" cy="1550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분석결과 설명</a:t>
            </a:r>
            <a:endParaRPr lang="en-US" altLang="ko-KR" dirty="0"/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고령자 교통사고는 남녀간 유의미한 차이가 발견되었다</a:t>
            </a:r>
            <a:r>
              <a:rPr lang="en-US" altLang="ko-KR" dirty="0"/>
              <a:t>.</a:t>
            </a:r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그렇다면 고령자교통사고의 주야간 사고처리비용의 차이가 있는지 알아보고자 </a:t>
            </a:r>
            <a:r>
              <a:rPr lang="en-US" altLang="ko-KR" dirty="0"/>
              <a:t>T-test</a:t>
            </a:r>
            <a:r>
              <a:rPr lang="ko-KR" altLang="en-US" dirty="0"/>
              <a:t>를 실시하였다</a:t>
            </a:r>
            <a:r>
              <a:rPr lang="en-US" altLang="ko-KR" dirty="0"/>
              <a:t>.</a:t>
            </a:r>
          </a:p>
        </p:txBody>
      </p:sp>
      <p:sp>
        <p:nvSpPr>
          <p:cNvPr id="3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1" y="1692945"/>
            <a:ext cx="10929938" cy="1550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분석과정</a:t>
            </a:r>
            <a:endParaRPr lang="en-US" altLang="ko-KR" dirty="0"/>
          </a:p>
        </p:txBody>
      </p:sp>
      <p:sp>
        <p:nvSpPr>
          <p:cNvPr id="3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22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17669" y="3431659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분석 결과</a:t>
            </a:r>
            <a:endParaRPr lang="en-US" altLang="ko-KR" dirty="0"/>
          </a:p>
        </p:txBody>
      </p:sp>
      <p:sp>
        <p:nvSpPr>
          <p:cNvPr id="3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8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1" y="1692945"/>
            <a:ext cx="10929938" cy="1550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분석결과 설명</a:t>
            </a:r>
            <a:endParaRPr lang="en-US" altLang="ko-KR" dirty="0"/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고령자 교통사고는 남녀간 유의미한 차이가 발견되었다</a:t>
            </a:r>
            <a:r>
              <a:rPr lang="en-US" altLang="ko-KR" dirty="0"/>
              <a:t>.</a:t>
            </a:r>
          </a:p>
          <a:p>
            <a:pPr marL="571500" indent="-571500" fontAlgn="auto">
              <a:spcAft>
                <a:spcPts val="0"/>
              </a:spcAft>
              <a:buFontTx/>
              <a:buChar char="-"/>
            </a:pPr>
            <a:r>
              <a:rPr lang="ko-KR" altLang="en-US" dirty="0"/>
              <a:t>그렇다면 고령자교통사고의 주야간 사고처리비용의 차이가 있는지 알아보고자 </a:t>
            </a:r>
            <a:r>
              <a:rPr lang="en-US" altLang="ko-KR" dirty="0"/>
              <a:t>T-test</a:t>
            </a:r>
            <a:r>
              <a:rPr lang="ko-KR" altLang="en-US" dirty="0"/>
              <a:t>를 실시하였다</a:t>
            </a:r>
            <a:r>
              <a:rPr lang="en-US" altLang="ko-KR" dirty="0"/>
              <a:t>.</a:t>
            </a:r>
          </a:p>
        </p:txBody>
      </p:sp>
      <p:sp>
        <p:nvSpPr>
          <p:cNvPr id="3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5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535599" y="1871028"/>
            <a:ext cx="7173999" cy="1179757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n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08755" y="1650700"/>
            <a:ext cx="3713054" cy="46039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Arial" panose="020B0604020202020204" pitchFamily="34" charset="0"/>
              </a:rPr>
              <a:t>소득감소와 경제적 의존</a:t>
            </a:r>
            <a:endParaRPr lang="zh-CN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418542" y="3320801"/>
            <a:ext cx="1817691" cy="1529778"/>
          </a:xfrm>
          <a:prstGeom prst="hexag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Arial" panose="020B0604020202020204" pitchFamily="34" charset="0"/>
              </a:rPr>
              <a:t>문제점</a:t>
            </a:r>
            <a:endParaRPr lang="zh-CN" altLang="en-US" sz="2800" b="1" dirty="0"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stCxn id="30" idx="5"/>
            <a:endCxn id="28" idx="1"/>
          </p:cNvCxnSpPr>
          <p:nvPr/>
        </p:nvCxnSpPr>
        <p:spPr>
          <a:xfrm flipV="1">
            <a:off x="1853789" y="2460907"/>
            <a:ext cx="681810" cy="859894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35" idx="1"/>
          </p:cNvCxnSpPr>
          <p:nvPr/>
        </p:nvCxnSpPr>
        <p:spPr>
          <a:xfrm flipV="1">
            <a:off x="2236233" y="4079497"/>
            <a:ext cx="304710" cy="6193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38" idx="1"/>
          </p:cNvCxnSpPr>
          <p:nvPr/>
        </p:nvCxnSpPr>
        <p:spPr>
          <a:xfrm>
            <a:off x="1853789" y="4850579"/>
            <a:ext cx="759867" cy="88266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17188" y="2194925"/>
            <a:ext cx="6378802" cy="347047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Arial" panose="020B0604020202020204" pitchFamily="34" charset="0"/>
              </a:rPr>
              <a:t>노인</a:t>
            </a:r>
            <a:endParaRPr lang="en-US" altLang="zh-CN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40943" y="3489618"/>
            <a:ext cx="7173999" cy="1179757"/>
          </a:xfrm>
          <a:prstGeom prst="rect">
            <a:avLst/>
          </a:prstGeom>
          <a:solidFill>
            <a:srgbClr val="002060">
              <a:alpha val="70000"/>
            </a:srgbClr>
          </a:solidFill>
          <a:ln w="127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n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86812" y="3259422"/>
            <a:ext cx="3713054" cy="46039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Arial" panose="020B0604020202020204" pitchFamily="34" charset="0"/>
              </a:rPr>
              <a:t>준법정신 부족</a:t>
            </a:r>
            <a:endParaRPr lang="zh-CN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29160" y="4061807"/>
            <a:ext cx="6378802" cy="347047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Arial" panose="020B0604020202020204" pitchFamily="34" charset="0"/>
              </a:rPr>
              <a:t>노인</a:t>
            </a:r>
            <a:endParaRPr lang="en-US" altLang="zh-CN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13656" y="5143365"/>
            <a:ext cx="7173999" cy="1179757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n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86812" y="4889048"/>
            <a:ext cx="3713054" cy="46039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Arial" panose="020B0604020202020204" pitchFamily="34" charset="0"/>
              </a:rPr>
              <a:t>건강 및 심리적 문제</a:t>
            </a:r>
            <a:endParaRPr lang="zh-CN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29160" y="5740845"/>
            <a:ext cx="6378802" cy="347047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Arial" panose="020B0604020202020204" pitchFamily="34" charset="0"/>
              </a:rPr>
              <a:t>노인</a:t>
            </a:r>
            <a:endParaRPr lang="en-US" altLang="zh-CN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1" name="直接连接符 8"/>
          <p:cNvCxnSpPr/>
          <p:nvPr/>
        </p:nvCxnSpPr>
        <p:spPr>
          <a:xfrm>
            <a:off x="0" y="1328520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8"/>
          <p:cNvSpPr txBox="1"/>
          <p:nvPr/>
        </p:nvSpPr>
        <p:spPr>
          <a:xfrm>
            <a:off x="372973" y="375965"/>
            <a:ext cx="3032066" cy="559041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ko-KR" altLang="en-US" sz="3000" b="1" dirty="0"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  <a:cs typeface="+mn-ea"/>
                <a:sym typeface="+mn-lt"/>
              </a:rPr>
              <a:t>배경 및 목적</a:t>
            </a:r>
            <a:endParaRPr lang="zh-CN" altLang="en-US" sz="3000" b="1" dirty="0">
              <a:solidFill>
                <a:srgbClr val="E7E6E6">
                  <a:lumMod val="25000"/>
                </a:srgb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762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8"/>
          <p:cNvCxnSpPr/>
          <p:nvPr/>
        </p:nvCxnSpPr>
        <p:spPr>
          <a:xfrm>
            <a:off x="0" y="102403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58"/>
          <p:cNvSpPr txBox="1"/>
          <p:nvPr/>
        </p:nvSpPr>
        <p:spPr>
          <a:xfrm>
            <a:off x="372973" y="375965"/>
            <a:ext cx="3032066" cy="559041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ko-KR" altLang="en-US" sz="3000" b="1" dirty="0"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  <a:cs typeface="+mn-ea"/>
                <a:sym typeface="+mn-lt"/>
              </a:rPr>
              <a:t>배경 및 목적</a:t>
            </a:r>
            <a:endParaRPr lang="zh-CN" altLang="en-US" sz="3000" b="1" dirty="0">
              <a:solidFill>
                <a:srgbClr val="E7E6E6">
                  <a:lumMod val="25000"/>
                </a:srgb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4" name="타원 23"/>
          <p:cNvSpPr/>
          <p:nvPr/>
        </p:nvSpPr>
        <p:spPr>
          <a:xfrm flipV="1">
            <a:off x="596727" y="6784677"/>
            <a:ext cx="22945" cy="2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flipV="1">
            <a:off x="597770" y="6855706"/>
            <a:ext cx="20859" cy="203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 flipV="1">
            <a:off x="597770" y="6926135"/>
            <a:ext cx="20859" cy="203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차트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687981"/>
              </p:ext>
            </p:extLst>
          </p:nvPr>
        </p:nvGraphicFramePr>
        <p:xfrm>
          <a:off x="92671" y="1168053"/>
          <a:ext cx="12601400" cy="5904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타원 27"/>
          <p:cNvSpPr/>
          <p:nvPr/>
        </p:nvSpPr>
        <p:spPr>
          <a:xfrm flipV="1">
            <a:off x="596727" y="1150249"/>
            <a:ext cx="22945" cy="2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 flipV="1">
            <a:off x="597770" y="1221278"/>
            <a:ext cx="20859" cy="203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 flipV="1">
            <a:off x="597770" y="1291707"/>
            <a:ext cx="20859" cy="203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文本框 58"/>
          <p:cNvSpPr txBox="1"/>
          <p:nvPr/>
        </p:nvSpPr>
        <p:spPr>
          <a:xfrm>
            <a:off x="7293471" y="6325733"/>
            <a:ext cx="5112568" cy="405152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000" b="1" dirty="0">
                <a:solidFill>
                  <a:srgbClr val="E7E6E6">
                    <a:lumMod val="25000"/>
                  </a:srgbClr>
                </a:solidFill>
                <a:latin typeface="+mn-lt"/>
                <a:ea typeface="+mj-ea"/>
                <a:cs typeface="+mn-ea"/>
                <a:sym typeface="+mn-lt"/>
              </a:rPr>
              <a:t>OECD </a:t>
            </a:r>
            <a:r>
              <a:rPr lang="ko-KR" altLang="en-US" sz="2000" b="1" dirty="0">
                <a:solidFill>
                  <a:srgbClr val="E7E6E6">
                    <a:lumMod val="25000"/>
                  </a:srgbClr>
                </a:solidFill>
                <a:latin typeface="+mn-lt"/>
                <a:ea typeface="+mj-ea"/>
                <a:cs typeface="+mn-ea"/>
                <a:sym typeface="+mn-lt"/>
              </a:rPr>
              <a:t>인구 </a:t>
            </a:r>
            <a:r>
              <a:rPr lang="en-US" altLang="ko-KR" sz="2000" b="1" dirty="0">
                <a:solidFill>
                  <a:srgbClr val="E7E6E6">
                    <a:lumMod val="25000"/>
                  </a:srgbClr>
                </a:solidFill>
                <a:latin typeface="+mn-lt"/>
                <a:ea typeface="+mj-ea"/>
                <a:cs typeface="+mn-ea"/>
                <a:sym typeface="+mn-lt"/>
              </a:rPr>
              <a:t>1</a:t>
            </a:r>
            <a:r>
              <a:rPr lang="ko-KR" altLang="en-US" sz="2000" b="1" dirty="0">
                <a:solidFill>
                  <a:srgbClr val="E7E6E6">
                    <a:lumMod val="25000"/>
                  </a:srgbClr>
                </a:solidFill>
                <a:latin typeface="+mn-lt"/>
                <a:ea typeface="+mj-ea"/>
                <a:cs typeface="+mn-ea"/>
                <a:sym typeface="+mn-lt"/>
              </a:rPr>
              <a:t>천명당 </a:t>
            </a:r>
            <a:r>
              <a:rPr lang="en-US" altLang="ko-KR" sz="2000" b="1" dirty="0">
                <a:solidFill>
                  <a:srgbClr val="E7E6E6">
                    <a:lumMod val="25000"/>
                  </a:srgbClr>
                </a:solidFill>
                <a:latin typeface="+mn-lt"/>
                <a:ea typeface="+mj-ea"/>
                <a:cs typeface="+mn-ea"/>
                <a:sym typeface="+mn-lt"/>
              </a:rPr>
              <a:t>65</a:t>
            </a:r>
            <a:r>
              <a:rPr lang="ko-KR" altLang="en-US" sz="2000" b="1" dirty="0">
                <a:solidFill>
                  <a:srgbClr val="E7E6E6">
                    <a:lumMod val="25000"/>
                  </a:srgbClr>
                </a:solidFill>
                <a:latin typeface="+mn-lt"/>
                <a:ea typeface="+mj-ea"/>
                <a:cs typeface="+mn-ea"/>
                <a:sym typeface="+mn-lt"/>
              </a:rPr>
              <a:t>세 이상 노인사망자 수</a:t>
            </a:r>
            <a:endParaRPr lang="zh-CN" altLang="en-US" sz="2000" b="1" dirty="0">
              <a:solidFill>
                <a:srgbClr val="E7E6E6">
                  <a:lumMod val="25000"/>
                </a:srgbClr>
              </a:solidFill>
              <a:latin typeface="+mn-lt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776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9868" y="1366546"/>
            <a:ext cx="10929938" cy="1550333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세계적인 교통사고 추이</a:t>
            </a:r>
            <a:r>
              <a:rPr lang="en-US" altLang="ko-KR" sz="2800" dirty="0"/>
              <a:t>(OECD)</a:t>
            </a:r>
            <a:r>
              <a:rPr lang="ko-KR" altLang="en-US" sz="2800" dirty="0">
                <a:latin typeface="+mj-ea"/>
              </a:rPr>
              <a:t> </a:t>
            </a:r>
            <a:br>
              <a:rPr lang="en-US" altLang="ko-KR" sz="2800" dirty="0">
                <a:latin typeface="+mj-ea"/>
              </a:rPr>
            </a:br>
            <a:r>
              <a:rPr lang="ko-KR" altLang="en-US" sz="2800" dirty="0">
                <a:latin typeface="+mj-ea"/>
              </a:rPr>
              <a:t>또한 현재 대한민국의 교통사고 </a:t>
            </a:r>
            <a:r>
              <a:rPr lang="en-US" altLang="ko-KR" sz="2800" dirty="0">
                <a:latin typeface="+mj-ea"/>
              </a:rPr>
              <a:t>10</a:t>
            </a:r>
            <a:r>
              <a:rPr lang="ko-KR" altLang="en-US" sz="2800" dirty="0">
                <a:latin typeface="+mj-ea"/>
              </a:rPr>
              <a:t>만 명당 사망자 수를 볼 때 </a:t>
            </a:r>
            <a:r>
              <a:rPr lang="en-US" altLang="ko-KR" sz="2800" dirty="0">
                <a:latin typeface="+mj-ea"/>
              </a:rPr>
              <a:t>OECD</a:t>
            </a:r>
            <a:r>
              <a:rPr lang="ko-KR" altLang="en-US" sz="2800" dirty="0">
                <a:latin typeface="+mj-ea"/>
              </a:rPr>
              <a:t>평균에 현저히 미치지 못하고 있다</a:t>
            </a:r>
            <a:r>
              <a:rPr lang="en-US" altLang="ko-KR" sz="2800" dirty="0">
                <a:latin typeface="+mj-ea"/>
              </a:rPr>
              <a:t>. </a:t>
            </a:r>
            <a:br>
              <a:rPr lang="en-US" altLang="ko-KR" sz="2800" dirty="0">
                <a:latin typeface="+mj-ea"/>
              </a:rPr>
            </a:br>
            <a:endParaRPr lang="ko-KR" altLang="en-US" sz="2800" dirty="0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0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1328520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58"/>
          <p:cNvSpPr txBox="1"/>
          <p:nvPr/>
        </p:nvSpPr>
        <p:spPr>
          <a:xfrm>
            <a:off x="372973" y="375965"/>
            <a:ext cx="3032066" cy="559041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ko-KR" altLang="en-US" sz="3000" b="1" dirty="0"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  <a:cs typeface="+mn-ea"/>
                <a:sym typeface="+mn-lt"/>
              </a:rPr>
              <a:t>배경 및 목적</a:t>
            </a:r>
            <a:endParaRPr lang="zh-CN" altLang="en-US" sz="3000" b="1" dirty="0">
              <a:solidFill>
                <a:srgbClr val="E7E6E6">
                  <a:lumMod val="25000"/>
                </a:srgb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65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1328520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58"/>
          <p:cNvSpPr txBox="1"/>
          <p:nvPr/>
        </p:nvSpPr>
        <p:spPr>
          <a:xfrm>
            <a:off x="372973" y="375965"/>
            <a:ext cx="3032066" cy="559041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ko-KR" altLang="en-US" sz="3000" b="1" dirty="0"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  <a:cs typeface="+mn-ea"/>
                <a:sym typeface="+mn-lt"/>
              </a:rPr>
              <a:t>배경 및 목적</a:t>
            </a:r>
            <a:endParaRPr lang="zh-CN" altLang="en-US" sz="3000" b="1" dirty="0">
              <a:solidFill>
                <a:srgbClr val="E7E6E6">
                  <a:lumMod val="25000"/>
                </a:srgb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1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1328520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58"/>
          <p:cNvSpPr txBox="1"/>
          <p:nvPr/>
        </p:nvSpPr>
        <p:spPr>
          <a:xfrm>
            <a:off x="372973" y="375965"/>
            <a:ext cx="3032066" cy="559041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ko-KR" altLang="en-US" sz="3000" b="1" dirty="0"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  <a:cs typeface="+mn-ea"/>
                <a:sym typeface="+mn-lt"/>
              </a:rPr>
              <a:t>배경 및 목적</a:t>
            </a:r>
            <a:endParaRPr lang="zh-CN" altLang="en-US" sz="3000" b="1" dirty="0">
              <a:solidFill>
                <a:srgbClr val="E7E6E6">
                  <a:lumMod val="25000"/>
                </a:srgb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1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1328520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58"/>
          <p:cNvSpPr txBox="1"/>
          <p:nvPr/>
        </p:nvSpPr>
        <p:spPr>
          <a:xfrm>
            <a:off x="372973" y="375965"/>
            <a:ext cx="3032066" cy="559041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ko-KR" altLang="en-US" sz="3000" b="1" dirty="0"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  <a:cs typeface="+mn-ea"/>
                <a:sym typeface="+mn-lt"/>
              </a:rPr>
              <a:t>배경 및 목적</a:t>
            </a:r>
            <a:endParaRPr lang="zh-CN" altLang="en-US" sz="3000" b="1" dirty="0">
              <a:solidFill>
                <a:srgbClr val="E7E6E6">
                  <a:lumMod val="25000"/>
                </a:srgb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1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1328520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58"/>
          <p:cNvSpPr txBox="1"/>
          <p:nvPr/>
        </p:nvSpPr>
        <p:spPr>
          <a:xfrm>
            <a:off x="372973" y="375965"/>
            <a:ext cx="3032066" cy="559041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ko-KR" altLang="en-US" sz="3000" b="1" dirty="0"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  <a:cs typeface="+mn-ea"/>
                <a:sym typeface="+mn-lt"/>
              </a:rPr>
              <a:t>배경 및 목적</a:t>
            </a:r>
            <a:endParaRPr lang="zh-CN" altLang="en-US" sz="3000" b="1" dirty="0">
              <a:solidFill>
                <a:srgbClr val="E7E6E6">
                  <a:lumMod val="25000"/>
                </a:srgb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1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1328520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58"/>
          <p:cNvSpPr txBox="1"/>
          <p:nvPr/>
        </p:nvSpPr>
        <p:spPr>
          <a:xfrm>
            <a:off x="372973" y="375965"/>
            <a:ext cx="3032066" cy="559041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ko-KR" altLang="en-US" sz="3000" b="1" dirty="0"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  <a:cs typeface="+mn-ea"/>
                <a:sym typeface="+mn-lt"/>
              </a:rPr>
              <a:t>배경 및 목적</a:t>
            </a:r>
            <a:endParaRPr lang="zh-CN" altLang="en-US" sz="3000" b="1" dirty="0">
              <a:solidFill>
                <a:srgbClr val="E7E6E6">
                  <a:lumMod val="25000"/>
                </a:srgb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1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1328520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58"/>
          <p:cNvSpPr txBox="1"/>
          <p:nvPr/>
        </p:nvSpPr>
        <p:spPr>
          <a:xfrm>
            <a:off x="372973" y="375965"/>
            <a:ext cx="3032066" cy="559041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ko-KR" altLang="en-US" sz="3000" b="1" dirty="0"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  <a:cs typeface="+mn-ea"/>
                <a:sym typeface="+mn-lt"/>
              </a:rPr>
              <a:t>배경 및 목적</a:t>
            </a:r>
            <a:endParaRPr lang="zh-CN" altLang="en-US" sz="3000" b="1" dirty="0">
              <a:solidFill>
                <a:srgbClr val="E7E6E6">
                  <a:lumMod val="25000"/>
                </a:srgb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1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1328520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58"/>
          <p:cNvSpPr txBox="1"/>
          <p:nvPr/>
        </p:nvSpPr>
        <p:spPr>
          <a:xfrm>
            <a:off x="372973" y="375965"/>
            <a:ext cx="3032066" cy="559041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ko-KR" altLang="en-US" sz="3000" b="1" dirty="0"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  <a:cs typeface="+mn-ea"/>
                <a:sym typeface="+mn-lt"/>
              </a:rPr>
              <a:t>배경 및 목적</a:t>
            </a:r>
            <a:endParaRPr lang="zh-CN" altLang="en-US" sz="3000" b="1" dirty="0">
              <a:solidFill>
                <a:srgbClr val="E7E6E6">
                  <a:lumMod val="25000"/>
                </a:srgb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1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75" y="3688333"/>
            <a:ext cx="9001125" cy="1848344"/>
          </a:xfrm>
        </p:spPr>
        <p:txBody>
          <a:bodyPr/>
          <a:lstStyle/>
          <a:p>
            <a:r>
              <a:rPr lang="ko-KR" altLang="en-US" dirty="0"/>
              <a:t>만들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75" y="1528093"/>
            <a:ext cx="8319666" cy="526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5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2671" y="1528093"/>
            <a:ext cx="10929938" cy="1550333"/>
          </a:xfrm>
        </p:spPr>
        <p:txBody>
          <a:bodyPr/>
          <a:lstStyle/>
          <a:p>
            <a:r>
              <a:rPr lang="ko-KR" altLang="en-US" dirty="0"/>
              <a:t>각 국가별로 교통사고를 줄이기 위한 노력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211049"/>
              </p:ext>
            </p:extLst>
          </p:nvPr>
        </p:nvGraphicFramePr>
        <p:xfrm>
          <a:off x="1028775" y="2608213"/>
          <a:ext cx="10729192" cy="393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국가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감소시기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주요추진대책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감소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스웨덴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2005~2010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ko-KR" altLang="en-US" dirty="0"/>
                        <a:t>보행자와 자전거를 자동차도로와 분리시설에 의해 분리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ko-KR" altLang="en-US" dirty="0"/>
                        <a:t>도로안전도 평가 시행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-39.5%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2006~2010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ko-KR" altLang="en-US" dirty="0"/>
                        <a:t>대중교통 중심의 교통 체계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ko-KR" altLang="en-US" dirty="0"/>
                        <a:t>어린이 안전교육 강화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ko-KR" altLang="en-US" dirty="0"/>
                        <a:t>음주단속 강화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ko-KR" altLang="en-US" dirty="0"/>
                        <a:t>속도감지기 설치 확대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ko-KR" altLang="en-US" dirty="0"/>
                        <a:t>차량안전장치 향상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ko-KR" altLang="en-US" dirty="0"/>
                        <a:t>시가지 중심부 차량통행 제한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-42.2%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2005~2010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ko-KR" altLang="en-US" dirty="0"/>
                        <a:t>과속에 대한 단속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속대제한 규정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• Young driver(21</a:t>
                      </a:r>
                      <a:r>
                        <a:rPr lang="ko-KR" altLang="en-US" dirty="0"/>
                        <a:t>세 이하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음주단속 기준 강화</a:t>
                      </a:r>
                      <a:r>
                        <a:rPr lang="en-US" altLang="ko-KR" dirty="0"/>
                        <a:t>(0.00%) </a:t>
                      </a:r>
                    </a:p>
                    <a:p>
                      <a:pPr latinLnBrk="1"/>
                      <a:r>
                        <a:rPr lang="en-US" altLang="ko-KR" dirty="0"/>
                        <a:t>• 5,500</a:t>
                      </a:r>
                      <a:r>
                        <a:rPr lang="ko-KR" altLang="en-US" dirty="0"/>
                        <a:t>여 개의 화물차 휴게장소 추가설치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진동이 느껴지는     차선 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-32.0%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97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56767" y="7864797"/>
            <a:ext cx="10929938" cy="1550333"/>
          </a:xfrm>
        </p:spPr>
        <p:txBody>
          <a:bodyPr/>
          <a:lstStyle/>
          <a:p>
            <a:r>
              <a:rPr lang="ko-KR" altLang="en-US" dirty="0"/>
              <a:t>우리나라 교통사고는 감소추세이나 </a:t>
            </a:r>
            <a:br>
              <a:rPr lang="en-US" altLang="ko-KR" dirty="0"/>
            </a:br>
            <a:r>
              <a:rPr lang="en-US" altLang="ko-KR" dirty="0"/>
              <a:t>OECD</a:t>
            </a:r>
            <a:r>
              <a:rPr lang="ko-KR" altLang="en-US" dirty="0"/>
              <a:t>평균보다는 높다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2762" y="8728893"/>
            <a:ext cx="9001125" cy="1848344"/>
          </a:xfrm>
        </p:spPr>
        <p:txBody>
          <a:bodyPr/>
          <a:lstStyle/>
          <a:p>
            <a:r>
              <a:rPr lang="ko-KR" altLang="en-US" dirty="0"/>
              <a:t>그래프</a:t>
            </a:r>
            <a:r>
              <a:rPr lang="en-US" altLang="ko-KR" dirty="0"/>
              <a:t>…</a:t>
            </a:r>
          </a:p>
          <a:p>
            <a:r>
              <a:rPr lang="ko-KR" altLang="en-US" dirty="0" err="1"/>
              <a:t>빨간줄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050599"/>
              </p:ext>
            </p:extLst>
          </p:nvPr>
        </p:nvGraphicFramePr>
        <p:xfrm>
          <a:off x="452711" y="808013"/>
          <a:ext cx="11953328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491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2711" y="1528093"/>
            <a:ext cx="10929938" cy="1550333"/>
          </a:xfrm>
        </p:spPr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; </a:t>
            </a:r>
            <a:r>
              <a:rPr lang="ko-KR" altLang="en-US" dirty="0"/>
              <a:t>국내 교통사고 추이</a:t>
            </a:r>
          </a:p>
        </p:txBody>
      </p:sp>
      <p:sp>
        <p:nvSpPr>
          <p:cNvPr id="4" name="Text Placeholder 4"/>
          <p:cNvSpPr txBox="1"/>
          <p:nvPr/>
        </p:nvSpPr>
        <p:spPr>
          <a:xfrm>
            <a:off x="236687" y="321351"/>
            <a:ext cx="2736304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목차</a:t>
            </a:r>
            <a:r>
              <a:rPr lang="en-US" altLang="zh-CN" sz="4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253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GB" sz="253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0" y="1384077"/>
            <a:ext cx="902166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9237687" y="4711531"/>
            <a:ext cx="3153074" cy="1247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latinLnBrk="1" hangingPunct="0">
              <a:lnSpc>
                <a:spcPct val="100000"/>
              </a:lnSpc>
              <a:spcBef>
                <a:spcPct val="30000"/>
              </a:spcBef>
              <a:defRPr/>
            </a:pPr>
            <a:r>
              <a:rPr lang="ko-KR" altLang="en-US" dirty="0">
                <a:latin typeface="+mj-ea"/>
              </a:rPr>
              <a:t>출처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삼성교통안전 문화연구소에</a:t>
            </a:r>
          </a:p>
        </p:txBody>
      </p:sp>
    </p:spTree>
    <p:extLst>
      <p:ext uri="{BB962C8B-B14F-4D97-AF65-F5344CB8AC3E}">
        <p14:creationId xmlns:p14="http://schemas.microsoft.com/office/powerpoint/2010/main" val="10964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HOMEPPT，www.homeppt.com">
  <a:themeElements>
    <a:clrScheme name="自定义 34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65610"/>
      </a:accent1>
      <a:accent2>
        <a:srgbClr val="A5A5A5"/>
      </a:accent2>
      <a:accent3>
        <a:srgbClr val="F65610"/>
      </a:accent3>
      <a:accent4>
        <a:srgbClr val="A5A5A5"/>
      </a:accent4>
      <a:accent5>
        <a:srgbClr val="F65610"/>
      </a:accent5>
      <a:accent6>
        <a:srgbClr val="A5A5A5"/>
      </a:accent6>
      <a:hlink>
        <a:srgbClr val="F65610"/>
      </a:hlink>
      <a:folHlink>
        <a:srgbClr val="A5A5A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Microsoft Office PowerPoint</Application>
  <PresentationFormat>사용자 지정</PresentationFormat>
  <Paragraphs>207</Paragraphs>
  <Slides>57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9" baseType="lpstr">
      <vt:lpstr>210 맨발의청춘 L</vt:lpstr>
      <vt:lpstr>HY강B</vt:lpstr>
      <vt:lpstr>HY나무L</vt:lpstr>
      <vt:lpstr>HY신명조</vt:lpstr>
      <vt:lpstr>HY헤드라인M</vt:lpstr>
      <vt:lpstr>微软雅黑</vt:lpstr>
      <vt:lpstr>宋体</vt:lpstr>
      <vt:lpstr>맑은 고딕</vt:lpstr>
      <vt:lpstr>Arial</vt:lpstr>
      <vt:lpstr>Calibri</vt:lpstr>
      <vt:lpstr>Calibri Light</vt:lpstr>
      <vt:lpstr>HOMEPPT，www.homeppt.com</vt:lpstr>
      <vt:lpstr>PowerPoint 프레젠테이션</vt:lpstr>
      <vt:lpstr>PowerPoint 프레젠테이션</vt:lpstr>
      <vt:lpstr>PowerPoint 프레젠테이션</vt:lpstr>
      <vt:lpstr>교통사고 개요  “교통사고”란 차의 교통으로 인한 사람을 사상하거나 물건을 손괴하는 것을 말한다. </vt:lpstr>
      <vt:lpstr>세계적인 교통사고 추이(OECD)  또한 현재 대한민국의 교통사고 10만 명당 사망자 수를 볼 때 OECD평균에 현저히 미치지 못하고 있다.  </vt:lpstr>
      <vt:lpstr>PowerPoint 프레젠테이션</vt:lpstr>
      <vt:lpstr>각 국가별로 교통사고를 줄이기 위한 노력 </vt:lpstr>
      <vt:lpstr>우리나라 교통사고는 감소추세이나  OECD평균보다는 높다</vt:lpstr>
      <vt:lpstr>목차; 국내 교통사고 추이</vt:lpstr>
      <vt:lpstr>한해 교통사고 추이</vt:lpstr>
      <vt:lpstr>교통사고 종류  음주, 고령자, 어린이….. </vt:lpstr>
      <vt:lpstr>소셜데이터를 통한 교통사고 단어 분석</vt:lpstr>
      <vt:lpstr>자료수집 – 뉴스 사이트, 키워드, 몇 개의 데이터를 기간…, 항목</vt:lpstr>
      <vt:lpstr>워드클라우드 란?    문서의 키워드, 개념 등을 직관적으로 파악할 수 있도록 핵심 단어를 시각적으로  돋보이게 하는 기법  </vt:lpstr>
      <vt:lpstr>교통사고 연도별 키워드 순위(변동)</vt:lpstr>
      <vt:lpstr>전처리. 코드. 비교를 위해 날짜를 통일하였다. 중복제거를 쿼리로..(태원)</vt:lpstr>
      <vt:lpstr>LDA 란?   주어진 문서에 대하여 각 문서에 어떤 주제들이 존재하는지에 대한 확률모형입니다. LDA는 토픽별 단어의 분포, 문서별 토픽의 분포를 추정</vt:lpstr>
      <vt:lpstr>분석 절차 및 방법(전처리) </vt:lpstr>
      <vt:lpstr>분석 절차 및 방법  - 전처리, 요인분석, 시각화</vt:lpstr>
      <vt:lpstr>분석 절차 및 방법  - 전처리, 요인분석, 시각화</vt:lpstr>
      <vt:lpstr>분석 절차 및 방법  - 전처리, 요인분석, 시각화</vt:lpstr>
      <vt:lpstr>LDA분석</vt:lpstr>
      <vt:lpstr>LDA분석 결과 - 3개의 요인으로 구분되었음</vt:lpstr>
      <vt:lpstr>3개의 요인에 대한 연관 단어 </vt:lpstr>
      <vt:lpstr>이유는 서술로…</vt:lpstr>
      <vt:lpstr>키워드별 트렌드</vt:lpstr>
      <vt:lpstr>고령자 교통사고의 단어 증가가 폭발적임 그래서 고령자 교통사고에 대해 분석하였다</vt:lpstr>
      <vt:lpstr>고령자 교통사고 분석</vt:lpstr>
      <vt:lpstr>다른 연령대 대비 급격히 증가하는 고령자 교통사고 사상자수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交通安全模板</dc:title>
  <dc:creator/>
  <cp:keywords>第一PPT模板网：www.1ppt.com</cp:keywords>
  <cp:lastModifiedBy/>
  <cp:revision>2</cp:revision>
  <dcterms:created xsi:type="dcterms:W3CDTF">2016-10-17T14:00:00Z</dcterms:created>
  <dcterms:modified xsi:type="dcterms:W3CDTF">2021-04-26T04:04:04Z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