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89" r:id="rId3"/>
    <p:sldId id="299" r:id="rId4"/>
    <p:sldId id="326" r:id="rId5"/>
    <p:sldId id="300" r:id="rId6"/>
    <p:sldId id="294" r:id="rId7"/>
    <p:sldId id="290" r:id="rId8"/>
    <p:sldId id="298" r:id="rId9"/>
    <p:sldId id="297" r:id="rId10"/>
    <p:sldId id="29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8"/>
    <p:restoredTop sz="94740"/>
  </p:normalViewPr>
  <p:slideViewPr>
    <p:cSldViewPr snapToGrid="0" snapToObjects="1">
      <p:cViewPr>
        <p:scale>
          <a:sx n="123" d="100"/>
          <a:sy n="123" d="100"/>
        </p:scale>
        <p:origin x="4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32FF9B-2B26-774D-BBDA-BF22A00C632B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880738-3964-4047-9DAC-56E848D93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924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880738-3964-4047-9DAC-56E848D93B9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729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Trouble</a:t>
            </a:r>
            <a:r>
              <a:rPr lang="en-US" baseline="0" dirty="0" smtClean="0"/>
              <a:t> is that the space of possible models is very large!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880738-3964-4047-9DAC-56E848D93B9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7323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880738-3964-4047-9DAC-56E848D93B9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274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496D2-B0A7-A645-81FE-0B4BDE8D0ABC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B8796-1B12-0D4B-8133-1DDA849F8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59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496D2-B0A7-A645-81FE-0B4BDE8D0ABC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B8796-1B12-0D4B-8133-1DDA849F8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155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496D2-B0A7-A645-81FE-0B4BDE8D0ABC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B8796-1B12-0D4B-8133-1DDA849F8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495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496D2-B0A7-A645-81FE-0B4BDE8D0ABC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B8796-1B12-0D4B-8133-1DDA849F8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47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496D2-B0A7-A645-81FE-0B4BDE8D0ABC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B8796-1B12-0D4B-8133-1DDA849F8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551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496D2-B0A7-A645-81FE-0B4BDE8D0ABC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B8796-1B12-0D4B-8133-1DDA849F8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532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496D2-B0A7-A645-81FE-0B4BDE8D0ABC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B8796-1B12-0D4B-8133-1DDA849F8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092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496D2-B0A7-A645-81FE-0B4BDE8D0ABC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B8796-1B12-0D4B-8133-1DDA849F8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434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496D2-B0A7-A645-81FE-0B4BDE8D0ABC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B8796-1B12-0D4B-8133-1DDA849F8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63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496D2-B0A7-A645-81FE-0B4BDE8D0ABC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B8796-1B12-0D4B-8133-1DDA849F8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312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496D2-B0A7-A645-81FE-0B4BDE8D0ABC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B8796-1B12-0D4B-8133-1DDA849F8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76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496D2-B0A7-A645-81FE-0B4BDE8D0ABC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B8796-1B12-0D4B-8133-1DDA849F8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775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BENV0091 Lecture </a:t>
            </a:r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Patrick de Mars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050" y="4289796"/>
            <a:ext cx="6559550" cy="2120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29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modelr</a:t>
            </a:r>
            <a:r>
              <a:rPr lang="en-US" dirty="0" smtClean="0"/>
              <a:t> Package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500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169061" cy="1325563"/>
          </a:xfrm>
        </p:spPr>
        <p:txBody>
          <a:bodyPr/>
          <a:lstStyle/>
          <a:p>
            <a:r>
              <a:rPr lang="en-US" dirty="0" smtClean="0"/>
              <a:t>Model Selection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8291332" y="932590"/>
            <a:ext cx="2187616" cy="99542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Choosing a learning algorithm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8291332" y="4662481"/>
            <a:ext cx="2187616" cy="99542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 fitting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8291332" y="2794351"/>
            <a:ext cx="2187616" cy="99542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Hyperparameter</a:t>
            </a:r>
            <a:r>
              <a:rPr lang="en-US" dirty="0" smtClean="0"/>
              <a:t> tuning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0" idx="2"/>
            <a:endCxn id="22" idx="0"/>
          </p:cNvCxnSpPr>
          <p:nvPr/>
        </p:nvCxnSpPr>
        <p:spPr>
          <a:xfrm>
            <a:off x="9385140" y="1928012"/>
            <a:ext cx="0" cy="8663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2" idx="2"/>
            <a:endCxn id="21" idx="0"/>
          </p:cNvCxnSpPr>
          <p:nvPr/>
        </p:nvCxnSpPr>
        <p:spPr>
          <a:xfrm>
            <a:off x="9385140" y="3789773"/>
            <a:ext cx="0" cy="8727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Content Placeholder 28"/>
          <p:cNvSpPr>
            <a:spLocks noGrp="1"/>
          </p:cNvSpPr>
          <p:nvPr>
            <p:ph idx="1"/>
          </p:nvPr>
        </p:nvSpPr>
        <p:spPr>
          <a:xfrm>
            <a:off x="838201" y="1493134"/>
            <a:ext cx="5169060" cy="4620811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There are infinitely many models that can be trained with supervised learning for a given task, but not all will be equally good</a:t>
            </a:r>
          </a:p>
          <a:p>
            <a:r>
              <a:rPr lang="en-US" dirty="0" smtClean="0"/>
              <a:t>We want to choose a model that gives the best performance and has appropriate characteristics for the task</a:t>
            </a:r>
          </a:p>
          <a:p>
            <a:r>
              <a:rPr lang="en-US" dirty="0" smtClean="0"/>
              <a:t>Model selection can broadly be split into 3 components: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Choosing a learning algorithm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err="1" smtClean="0"/>
              <a:t>Hyperparameter</a:t>
            </a:r>
            <a:r>
              <a:rPr lang="en-US" dirty="0" smtClean="0"/>
              <a:t> tuning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Model fitting</a:t>
            </a:r>
          </a:p>
          <a:p>
            <a:r>
              <a:rPr lang="en-US" b="1" dirty="0" smtClean="0"/>
              <a:t>Model fitting </a:t>
            </a:r>
            <a:r>
              <a:rPr lang="en-US" dirty="0" smtClean="0"/>
              <a:t>is always done computationally using methods such as </a:t>
            </a:r>
            <a:r>
              <a:rPr lang="en-US" b="1" dirty="0" smtClean="0"/>
              <a:t>gradient descent </a:t>
            </a:r>
            <a:r>
              <a:rPr lang="en-US" dirty="0" smtClean="0"/>
              <a:t>while the other choices might be made manually based on knowledge of the problem or model requirements</a:t>
            </a:r>
            <a:endParaRPr lang="en-US" b="1" dirty="0" smtClean="0"/>
          </a:p>
        </p:txBody>
      </p:sp>
      <p:sp>
        <p:nvSpPr>
          <p:cNvPr id="30" name="TextBox 29"/>
          <p:cNvSpPr txBox="1"/>
          <p:nvPr/>
        </p:nvSpPr>
        <p:spPr>
          <a:xfrm>
            <a:off x="7366799" y="291882"/>
            <a:ext cx="4036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smtClean="0"/>
              <a:t>Hierarchical decisions in </a:t>
            </a:r>
            <a:r>
              <a:rPr lang="en-US" b="1" i="1" dirty="0" smtClean="0"/>
              <a:t>model selection</a:t>
            </a:r>
            <a:endParaRPr lang="en-US" b="1" i="1" dirty="0"/>
          </a:p>
        </p:txBody>
      </p:sp>
      <p:sp>
        <p:nvSpPr>
          <p:cNvPr id="37" name="TextBox 36"/>
          <p:cNvSpPr txBox="1"/>
          <p:nvPr/>
        </p:nvSpPr>
        <p:spPr>
          <a:xfrm>
            <a:off x="6108539" y="962268"/>
            <a:ext cx="21625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Linear regression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Decision tree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Neural network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997805" y="2794351"/>
            <a:ext cx="21625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Network architecture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Learning rate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054523" y="4626434"/>
            <a:ext cx="21625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Coefficients (linear regression)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Decision rules (decision tree)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201854" y="6113945"/>
            <a:ext cx="5518042" cy="584775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600" i="1" dirty="0" smtClean="0"/>
              <a:t>Fitting is the process of adjusting model parameters to </a:t>
            </a:r>
            <a:r>
              <a:rPr lang="en-AU" sz="1600" i="1" smtClean="0"/>
              <a:t>achieve the  </a:t>
            </a:r>
            <a:r>
              <a:rPr lang="en-AU" sz="1600" i="1" dirty="0" smtClean="0"/>
              <a:t>best performance - usually minimising a </a:t>
            </a:r>
            <a:r>
              <a:rPr lang="en-AU" sz="1600" b="1" i="1" dirty="0" smtClean="0"/>
              <a:t>loss function</a:t>
            </a:r>
            <a:endParaRPr lang="en-US" sz="1600" b="1" i="1" dirty="0"/>
          </a:p>
        </p:txBody>
      </p:sp>
    </p:spTree>
    <p:extLst>
      <p:ext uri="{BB962C8B-B14F-4D97-AF65-F5344CB8AC3E}">
        <p14:creationId xmlns:p14="http://schemas.microsoft.com/office/powerpoint/2010/main" val="139624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169061" cy="1325563"/>
          </a:xfrm>
        </p:spPr>
        <p:txBody>
          <a:bodyPr/>
          <a:lstStyle/>
          <a:p>
            <a:r>
              <a:rPr lang="en-US" dirty="0" smtClean="0"/>
              <a:t>Choosing a Learning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5252494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Choosing the learning algorithm automatically can be very computationally expensive, so is often done manually</a:t>
            </a:r>
          </a:p>
          <a:p>
            <a:r>
              <a:rPr lang="en-US" dirty="0" smtClean="0"/>
              <a:t>The choice of model is determined based on:</a:t>
            </a:r>
          </a:p>
          <a:p>
            <a:pPr lvl="1"/>
            <a:r>
              <a:rPr lang="en-US" dirty="0" smtClean="0"/>
              <a:t>The model’s predictive power</a:t>
            </a:r>
          </a:p>
          <a:p>
            <a:pPr lvl="1"/>
            <a:r>
              <a:rPr lang="en-US" dirty="0" smtClean="0"/>
              <a:t>Interpretability</a:t>
            </a:r>
          </a:p>
          <a:p>
            <a:pPr lvl="1"/>
            <a:r>
              <a:rPr lang="en-US" dirty="0" smtClean="0"/>
              <a:t>Computational expense </a:t>
            </a:r>
          </a:p>
        </p:txBody>
      </p:sp>
      <p:sp>
        <p:nvSpPr>
          <p:cNvPr id="4" name="Rectangle 3"/>
          <p:cNvSpPr/>
          <p:nvPr/>
        </p:nvSpPr>
        <p:spPr>
          <a:xfrm>
            <a:off x="6274925" y="1690688"/>
            <a:ext cx="1759352" cy="62503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218507" y="2315721"/>
            <a:ext cx="1759352" cy="62503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Decision Tree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274925" y="2940754"/>
            <a:ext cx="1759352" cy="62503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 Nearest </a:t>
            </a:r>
            <a:r>
              <a:rPr lang="en-US" dirty="0" err="1"/>
              <a:t>N</a:t>
            </a:r>
            <a:r>
              <a:rPr lang="en-US" dirty="0" err="1" smtClean="0"/>
              <a:t>eighbours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218507" y="3600510"/>
            <a:ext cx="1759352" cy="62503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Random Forest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274925" y="4271842"/>
            <a:ext cx="1759352" cy="62503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Neural Network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10162088" y="1470768"/>
            <a:ext cx="11576" cy="4190037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162088" y="3381120"/>
            <a:ext cx="1630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Interpretability</a:t>
            </a:r>
            <a:endParaRPr lang="en-US" b="1" i="1" dirty="0"/>
          </a:p>
        </p:txBody>
      </p:sp>
      <p:sp>
        <p:nvSpPr>
          <p:cNvPr id="15" name="TextBox 14"/>
          <p:cNvSpPr txBox="1"/>
          <p:nvPr/>
        </p:nvSpPr>
        <p:spPr>
          <a:xfrm>
            <a:off x="10162088" y="1330690"/>
            <a:ext cx="1058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Clear box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0162088" y="5476139"/>
            <a:ext cx="1066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Black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58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Selection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178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Hyperparameter</a:t>
            </a:r>
            <a:r>
              <a:rPr lang="en-US" dirty="0" smtClean="0"/>
              <a:t> Tuning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learning method has its own </a:t>
            </a:r>
            <a:r>
              <a:rPr lang="en-US" dirty="0" err="1" smtClean="0"/>
              <a:t>hyperparameters</a:t>
            </a:r>
            <a:r>
              <a:rPr lang="en-US" dirty="0" smtClean="0"/>
              <a:t> which can significantly impact predictive power and </a:t>
            </a:r>
            <a:r>
              <a:rPr lang="en-US" b="1" dirty="0" smtClean="0"/>
              <a:t>convergence time</a:t>
            </a:r>
          </a:p>
        </p:txBody>
      </p:sp>
    </p:spTree>
    <p:extLst>
      <p:ext uri="{BB962C8B-B14F-4D97-AF65-F5344CB8AC3E}">
        <p14:creationId xmlns:p14="http://schemas.microsoft.com/office/powerpoint/2010/main" val="118483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Overfitting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Models which don’t fit the training data well enough have been </a:t>
            </a:r>
            <a:r>
              <a:rPr lang="en-US" b="1" dirty="0" err="1" smtClean="0"/>
              <a:t>underfitted</a:t>
            </a:r>
            <a:endParaRPr lang="en-US" b="1" dirty="0" smtClean="0"/>
          </a:p>
          <a:p>
            <a:r>
              <a:rPr lang="en-US" dirty="0" smtClean="0"/>
              <a:t>Models which fit the training data too well have been </a:t>
            </a:r>
            <a:r>
              <a:rPr lang="en-US" b="1" dirty="0" err="1" smtClean="0"/>
              <a:t>overfitted</a:t>
            </a:r>
            <a:endParaRPr lang="en-US" b="1" dirty="0" smtClean="0"/>
          </a:p>
          <a:p>
            <a:r>
              <a:rPr lang="en-US" dirty="0" smtClean="0"/>
              <a:t>Overfitting is often more of a problem than </a:t>
            </a:r>
            <a:r>
              <a:rPr lang="en-US" dirty="0" err="1" smtClean="0"/>
              <a:t>underfitting</a:t>
            </a:r>
            <a:endParaRPr lang="en-US" dirty="0" smtClean="0"/>
          </a:p>
          <a:p>
            <a:r>
              <a:rPr lang="en-US" dirty="0" smtClean="0"/>
              <a:t>If we did not have a validation set, we would have no way of knowing how our model had performed</a:t>
            </a:r>
          </a:p>
        </p:txBody>
      </p:sp>
    </p:spTree>
    <p:extLst>
      <p:ext uri="{BB962C8B-B14F-4D97-AF65-F5344CB8AC3E}">
        <p14:creationId xmlns:p14="http://schemas.microsoft.com/office/powerpoint/2010/main" val="32849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326065" cy="1325563"/>
          </a:xfrm>
        </p:spPr>
        <p:txBody>
          <a:bodyPr/>
          <a:lstStyle/>
          <a:p>
            <a:r>
              <a:rPr lang="en-US" dirty="0" smtClean="0"/>
              <a:t>Train, Validate,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481577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In order to prevent overfitting, data is split into training and test sets</a:t>
            </a:r>
          </a:p>
          <a:p>
            <a:r>
              <a:rPr lang="en-US" dirty="0" smtClean="0"/>
              <a:t>We can do whatever we like with the training data during model selection</a:t>
            </a:r>
          </a:p>
          <a:p>
            <a:r>
              <a:rPr lang="en-US" b="1" dirty="0" smtClean="0"/>
              <a:t>The</a:t>
            </a:r>
            <a:r>
              <a:rPr lang="en-US" dirty="0" smtClean="0"/>
              <a:t> </a:t>
            </a:r>
            <a:r>
              <a:rPr lang="en-US" b="1" dirty="0" smtClean="0"/>
              <a:t>testing data </a:t>
            </a:r>
            <a:r>
              <a:rPr lang="en-US" b="1" dirty="0"/>
              <a:t>should only be used </a:t>
            </a:r>
            <a:r>
              <a:rPr lang="en-US" b="1" dirty="0" smtClean="0"/>
              <a:t>once</a:t>
            </a:r>
            <a:r>
              <a:rPr lang="en-US" dirty="0" smtClean="0"/>
              <a:t> to evaluate the final model</a:t>
            </a:r>
          </a:p>
        </p:txBody>
      </p:sp>
      <p:sp>
        <p:nvSpPr>
          <p:cNvPr id="4" name="Rectangle 3"/>
          <p:cNvSpPr/>
          <p:nvPr/>
        </p:nvSpPr>
        <p:spPr>
          <a:xfrm>
            <a:off x="7338349" y="2823289"/>
            <a:ext cx="2442259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335228" y="2823289"/>
            <a:ext cx="1018572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905509" y="1368425"/>
            <a:ext cx="309044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All labelled data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905509" y="4343793"/>
            <a:ext cx="1574158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Fit 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9659074" y="4343793"/>
            <a:ext cx="8681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Validate</a:t>
            </a:r>
            <a:endParaRPr lang="en-US" sz="1600" dirty="0"/>
          </a:p>
        </p:txBody>
      </p:sp>
      <p:cxnSp>
        <p:nvCxnSpPr>
          <p:cNvPr id="17" name="Straight Arrow Connector 16"/>
          <p:cNvCxnSpPr>
            <a:stCxn id="9" idx="2"/>
            <a:endCxn id="4" idx="0"/>
          </p:cNvCxnSpPr>
          <p:nvPr/>
        </p:nvCxnSpPr>
        <p:spPr>
          <a:xfrm flipH="1">
            <a:off x="8559479" y="2282825"/>
            <a:ext cx="891250" cy="540464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2"/>
            <a:endCxn id="5" idx="0"/>
          </p:cNvCxnSpPr>
          <p:nvPr/>
        </p:nvCxnSpPr>
        <p:spPr>
          <a:xfrm>
            <a:off x="9450729" y="2282825"/>
            <a:ext cx="1393785" cy="540464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4" idx="2"/>
            <a:endCxn id="12" idx="0"/>
          </p:cNvCxnSpPr>
          <p:nvPr/>
        </p:nvCxnSpPr>
        <p:spPr>
          <a:xfrm>
            <a:off x="8559479" y="3737689"/>
            <a:ext cx="133109" cy="606104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4" idx="2"/>
            <a:endCxn id="13" idx="0"/>
          </p:cNvCxnSpPr>
          <p:nvPr/>
        </p:nvCxnSpPr>
        <p:spPr>
          <a:xfrm>
            <a:off x="8559479" y="3737689"/>
            <a:ext cx="1533645" cy="606104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7553460" y="588060"/>
            <a:ext cx="38003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i="1" dirty="0" smtClean="0"/>
              <a:t>Common approach to splitting data for supervised learning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56034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not to do Supervised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task of supervised learning in practice is to find the best model to fit to our data. </a:t>
            </a:r>
          </a:p>
          <a:p>
            <a:r>
              <a:rPr lang="en-US" dirty="0" smtClean="0"/>
              <a:t>The worst approach: choose a few different models; fit them all to all of the data; choose the one with the smallest error </a:t>
            </a:r>
          </a:p>
          <a:p>
            <a:r>
              <a:rPr lang="en-US" dirty="0" smtClean="0"/>
              <a:t>Less bad approach: split the data into train and test sets; fit all the models; choose the one which performs best on the test set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2254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Cross-Validation and Bootstrapping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684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31711</TotalTime>
  <Words>436</Words>
  <Application>Microsoft Macintosh PowerPoint</Application>
  <PresentationFormat>Widescreen</PresentationFormat>
  <Paragraphs>64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Calibri</vt:lpstr>
      <vt:lpstr>Arial</vt:lpstr>
      <vt:lpstr>Office Theme</vt:lpstr>
      <vt:lpstr>BENV0091 Lecture 5</vt:lpstr>
      <vt:lpstr>Model Selection</vt:lpstr>
      <vt:lpstr>Choosing a Learning Algorithm</vt:lpstr>
      <vt:lpstr>Feature Selection </vt:lpstr>
      <vt:lpstr>Hyperparameter Tuning</vt:lpstr>
      <vt:lpstr>Overfitting</vt:lpstr>
      <vt:lpstr>Train, Validate, Test</vt:lpstr>
      <vt:lpstr>How not to do Supervised Learning</vt:lpstr>
      <vt:lpstr>Cross-Validation and Bootstrapping</vt:lpstr>
      <vt:lpstr>The modelr Package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BENV0091 Lecture 1: Introduction</dc:title>
  <dc:creator>De Mars, Patrick</dc:creator>
  <cp:lastModifiedBy>De Mars, Patrick</cp:lastModifiedBy>
  <cp:revision>350</cp:revision>
  <dcterms:created xsi:type="dcterms:W3CDTF">2021-09-22T06:13:15Z</dcterms:created>
  <dcterms:modified xsi:type="dcterms:W3CDTF">2021-10-26T16:21:25Z</dcterms:modified>
</cp:coreProperties>
</file>