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comments/comment1.xml" ContentType="application/vnd.openxmlformats-officedocument.presentationml.comment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0080625" cy="5670550"/>
  <p:notesSz cx="7559675" cy="10691812"/>
</p:presentation>
</file>

<file path=ppt/commentAuthors.xml><?xml version="1.0" encoding="utf-8"?>
<p:cmAuthorLst xmlns:p="http://schemas.openxmlformats.org/presentationml/2006/main">
  <p:cmAuthor id="0" name="muchina" initials="m"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commentAuthors" Target="commentAuthors.xml"/>
</Relationships>
</file>

<file path=ppt/comments/comment1.xml><?xml version="1.0" encoding="utf-8"?>
<p:cmLst xmlns:p="http://schemas.openxmlformats.org/presentationml/2006/main">
  <p:cm authorId="0" dt="2020-11-10T15:24:28.303000000" idx="1">
    <p:pos x="0" y="0"/>
    <p:text/>
  </p:cm>
</p:cmLst>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54"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55"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56"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57"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5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C1F0A72C-C364-4AFF-92B2-EA604C402DF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572400" y="1336320"/>
            <a:ext cx="6414480" cy="3607920"/>
          </a:xfrm>
          <a:prstGeom prst="rect">
            <a:avLst/>
          </a:prstGeom>
        </p:spPr>
      </p:sp>
      <p:sp>
        <p:nvSpPr>
          <p:cNvPr id="220" name="PlaceHolder 2"/>
          <p:cNvSpPr>
            <a:spLocks noGrp="1"/>
          </p:cNvSpPr>
          <p:nvPr>
            <p:ph type="body"/>
          </p:nvPr>
        </p:nvSpPr>
        <p:spPr>
          <a:xfrm>
            <a:off x="756000" y="5145120"/>
            <a:ext cx="6047280" cy="4209480"/>
          </a:xfrm>
          <a:prstGeom prst="rect">
            <a:avLst/>
          </a:prstGeom>
        </p:spPr>
        <p:txBody>
          <a:bodyPr>
            <a:noAutofit/>
          </a:bodyPr>
          <a:p>
            <a:pPr marL="216000" indent="-216000">
              <a:lnSpc>
                <a:spcPct val="100000"/>
              </a:lnSpc>
            </a:pPr>
            <a:r>
              <a:rPr b="0" lang="en-US" sz="2000" spc="-1" strike="noStrike">
                <a:latin typeface="Arial"/>
              </a:rPr>
              <a:t>abcdeeff</a:t>
            </a:r>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572400" y="1336320"/>
            <a:ext cx="6414480" cy="3607920"/>
          </a:xfrm>
          <a:prstGeom prst="rect">
            <a:avLst/>
          </a:prstGeom>
        </p:spPr>
      </p:sp>
      <p:sp>
        <p:nvSpPr>
          <p:cNvPr id="222" name="PlaceHolder 2"/>
          <p:cNvSpPr>
            <a:spLocks noGrp="1"/>
          </p:cNvSpPr>
          <p:nvPr>
            <p:ph type="body"/>
          </p:nvPr>
        </p:nvSpPr>
        <p:spPr>
          <a:xfrm>
            <a:off x="756000" y="5145120"/>
            <a:ext cx="6047280" cy="4209480"/>
          </a:xfrm>
          <a:prstGeom prst="rect">
            <a:avLst/>
          </a:prstGeom>
        </p:spPr>
        <p:txBody>
          <a:bodyPr>
            <a:noAutofit/>
          </a:bodyPr>
          <a:p>
            <a:pPr marL="216000" indent="-216000">
              <a:lnSpc>
                <a:spcPct val="100000"/>
              </a:lnSpc>
            </a:pPr>
            <a:r>
              <a:rPr b="0" lang="en-US" sz="2000" spc="-1" strike="noStrike">
                <a:solidFill>
                  <a:srgbClr val="000000"/>
                </a:solidFill>
                <a:latin typeface="Times New Roman"/>
                <a:ea typeface="DejaVu Sans"/>
              </a:rPr>
              <a:t>Sequencing can now be done in lesser time and cost much lesser than its precursor- Sanger sequencing.</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solidFill>
                  <a:srgbClr val="000000"/>
                </a:solidFill>
                <a:latin typeface="Times New Roman"/>
                <a:ea typeface="DejaVu Sans"/>
              </a:rPr>
              <a:t>reconstruct the target sequence using only the information from the reads or pairs of reads sequencing protocol</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solidFill>
                  <a:srgbClr val="000000"/>
                </a:solidFill>
                <a:latin typeface="Times New Roman"/>
                <a:ea typeface="Noto Sans CJK SC"/>
              </a:rPr>
              <a:t>When doing </a:t>
            </a:r>
            <a:r>
              <a:rPr b="0" i="1" lang="en-US" sz="2000" spc="-1" strike="noStrike">
                <a:solidFill>
                  <a:srgbClr val="000000"/>
                </a:solidFill>
                <a:latin typeface="Times New Roman"/>
                <a:ea typeface="DejaVu Sans"/>
              </a:rPr>
              <a:t>de novo </a:t>
            </a:r>
            <a:r>
              <a:rPr b="0" lang="en-US" sz="2000" spc="-1" strike="noStrike">
                <a:solidFill>
                  <a:srgbClr val="000000"/>
                </a:solidFill>
                <a:latin typeface="Times New Roman"/>
                <a:ea typeface="DejaVu Sans"/>
              </a:rPr>
              <a:t>assembly, we make an assumption that the reads cover the examined part of the genome and are overlapping each other. By utilizing the information from the overlaps, the method can approximately reconstruct the genome sequence. </a:t>
            </a:r>
            <a:endParaRPr b="0" lang="en-US" sz="2000" spc="-1" strike="noStrike">
              <a:latin typeface="Arial"/>
            </a:endParaRPr>
          </a:p>
          <a:p>
            <a:pPr marL="216000" indent="-216000">
              <a:lnSpc>
                <a:spcPct val="100000"/>
              </a:lnSpc>
            </a:pP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572400" y="1336320"/>
            <a:ext cx="6414480" cy="3607920"/>
          </a:xfrm>
          <a:prstGeom prst="rect">
            <a:avLst/>
          </a:prstGeom>
        </p:spPr>
      </p:sp>
      <p:sp>
        <p:nvSpPr>
          <p:cNvPr id="224" name="PlaceHolder 2"/>
          <p:cNvSpPr>
            <a:spLocks noGrp="1"/>
          </p:cNvSpPr>
          <p:nvPr>
            <p:ph type="body"/>
          </p:nvPr>
        </p:nvSpPr>
        <p:spPr>
          <a:xfrm>
            <a:off x="756000" y="5145120"/>
            <a:ext cx="6047280" cy="4209480"/>
          </a:xfrm>
          <a:prstGeom prst="rect">
            <a:avLst/>
          </a:prstGeom>
        </p:spPr>
        <p:txBody>
          <a:bodyPr>
            <a:noAutofit/>
          </a:bodyPr>
          <a:p>
            <a:pPr marL="216000" indent="-216000">
              <a:lnSpc>
                <a:spcPct val="100000"/>
              </a:lnSpc>
            </a:pPr>
            <a:r>
              <a:rPr b="0" lang="en-US" sz="2000" spc="-1" strike="noStrike">
                <a:latin typeface="Arial"/>
              </a:rPr>
              <a:t>Each k-mer is a node and edges are drawn between each k-mer in a read.</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A small value of K will create a complex graph but a large value of K may miss</a:t>
            </a:r>
            <a:endParaRPr b="0" lang="en-US" sz="2000" spc="-1" strike="noStrike">
              <a:latin typeface="Arial"/>
            </a:endParaRPr>
          </a:p>
          <a:p>
            <a:pPr marL="216000" indent="-216000">
              <a:lnSpc>
                <a:spcPct val="100000"/>
              </a:lnSpc>
            </a:pPr>
            <a:r>
              <a:rPr b="0" lang="en-US" sz="2000" spc="-1" strike="noStrike">
                <a:latin typeface="Arial"/>
              </a:rPr>
              <a:t>small overlaps. A good starting point would be a k-mer size that is 2/3 the size of</a:t>
            </a:r>
            <a:endParaRPr b="0" lang="en-US" sz="2000" spc="-1" strike="noStrike">
              <a:latin typeface="Arial"/>
            </a:endParaRPr>
          </a:p>
          <a:p>
            <a:pPr marL="216000" indent="-216000">
              <a:lnSpc>
                <a:spcPct val="100000"/>
              </a:lnSpc>
            </a:pPr>
            <a:r>
              <a:rPr b="0" lang="en-US" sz="2000" spc="-1" strike="noStrike">
                <a:latin typeface="Arial"/>
              </a:rPr>
              <a:t>the read</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572400" y="1336320"/>
            <a:ext cx="6414480" cy="3607920"/>
          </a:xfrm>
          <a:prstGeom prst="rect">
            <a:avLst/>
          </a:prstGeom>
        </p:spPr>
      </p:sp>
      <p:sp>
        <p:nvSpPr>
          <p:cNvPr id="226" name="PlaceHolder 2"/>
          <p:cNvSpPr>
            <a:spLocks noGrp="1"/>
          </p:cNvSpPr>
          <p:nvPr>
            <p:ph type="body"/>
          </p:nvPr>
        </p:nvSpPr>
        <p:spPr>
          <a:xfrm>
            <a:off x="756000" y="5145120"/>
            <a:ext cx="6047280" cy="4209480"/>
          </a:xfrm>
          <a:prstGeom prst="rect">
            <a:avLst/>
          </a:prstGeom>
        </p:spPr>
        <p:txBody>
          <a:bodyPr>
            <a:noAutofit/>
          </a:bodyPr>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This process is carried out multiple times and resulting sequences are combined to give the final consensus sequence that represents the genome.</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572400" y="1336320"/>
            <a:ext cx="6414480" cy="3607920"/>
          </a:xfrm>
          <a:prstGeom prst="rect">
            <a:avLst/>
          </a:prstGeom>
        </p:spPr>
      </p:sp>
      <p:sp>
        <p:nvSpPr>
          <p:cNvPr id="228" name="PlaceHolder 2"/>
          <p:cNvSpPr>
            <a:spLocks noGrp="1"/>
          </p:cNvSpPr>
          <p:nvPr>
            <p:ph type="body"/>
          </p:nvPr>
        </p:nvSpPr>
        <p:spPr>
          <a:xfrm>
            <a:off x="756000" y="5145120"/>
            <a:ext cx="6047280" cy="4209480"/>
          </a:xfrm>
          <a:prstGeom prst="rect">
            <a:avLst/>
          </a:prstGeom>
        </p:spPr>
        <p:txBody>
          <a:bodyPr>
            <a:noAutofit/>
          </a:bodyPr>
          <a:p>
            <a:pPr marL="431640" indent="-323640" algn="just">
              <a:lnSpc>
                <a:spcPct val="100000"/>
              </a:lnSpc>
              <a:spcBef>
                <a:spcPts val="1414"/>
              </a:spcBef>
              <a:buClr>
                <a:srgbClr val="000000"/>
              </a:buClr>
              <a:buSzPct val="45000"/>
              <a:buFont typeface="Wingdings" charset="2"/>
              <a:buChar char=""/>
            </a:pPr>
            <a:r>
              <a:rPr b="0" lang="en-US" sz="2000" spc="-1" strike="noStrike">
                <a:solidFill>
                  <a:srgbClr val="000000"/>
                </a:solidFill>
                <a:latin typeface="Times New Roman"/>
                <a:ea typeface="DejaVu Sans"/>
              </a:rPr>
              <a:t>To produce high quality results in a reasonable time, OLC approach can be used and parallelize its most time demanding steps on GPUs.</a:t>
            </a:r>
            <a:endParaRPr b="0" lang="en-US" sz="2000" spc="-1" strike="noStrike">
              <a:latin typeface="Arial"/>
            </a:endParaRPr>
          </a:p>
          <a:p>
            <a:pPr algn="just">
              <a:lnSpc>
                <a:spcPct val="100000"/>
              </a:lnSpc>
              <a:spcBef>
                <a:spcPts val="1414"/>
              </a:spcBef>
            </a:pPr>
            <a:endParaRPr b="0" lang="en-US" sz="2000" spc="-1" strike="noStrike">
              <a:latin typeface="Arial"/>
            </a:endParaRPr>
          </a:p>
          <a:p>
            <a:pPr>
              <a:lnSpc>
                <a:spcPct val="100000"/>
              </a:lnSpc>
            </a:pP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572400" y="1336320"/>
            <a:ext cx="6414480" cy="3607920"/>
          </a:xfrm>
          <a:prstGeom prst="rect">
            <a:avLst/>
          </a:prstGeom>
        </p:spPr>
      </p:sp>
      <p:sp>
        <p:nvSpPr>
          <p:cNvPr id="230" name="PlaceHolder 2"/>
          <p:cNvSpPr>
            <a:spLocks noGrp="1"/>
          </p:cNvSpPr>
          <p:nvPr>
            <p:ph type="body"/>
          </p:nvPr>
        </p:nvSpPr>
        <p:spPr>
          <a:xfrm>
            <a:off x="756000" y="5145120"/>
            <a:ext cx="6047280" cy="4209480"/>
          </a:xfrm>
          <a:prstGeom prst="rect">
            <a:avLst/>
          </a:prstGeom>
        </p:spPr>
        <p:txBody>
          <a:bodyPr>
            <a:noAutofit/>
          </a:bodyPr>
          <a:p>
            <a:pPr marL="216000" indent="-216000">
              <a:lnSpc>
                <a:spcPct val="100000"/>
              </a:lnSpc>
            </a:pPr>
            <a:r>
              <a:rPr b="0" lang="en-US" sz="2000" spc="-1" strike="noStrike">
                <a:latin typeface="Arial"/>
              </a:rPr>
              <a:t>Memory bandwidth is the rate at which data can be read from or stored into a semiconductor memory by a processor.</a:t>
            </a:r>
            <a:endParaRPr b="0" lang="en-US" sz="2000" spc="-1" strike="noStrike">
              <a:latin typeface="Arial"/>
            </a:endParaRPr>
          </a:p>
          <a:p>
            <a:pPr marL="216000" indent="-216000">
              <a:lnSpc>
                <a:spcPct val="100000"/>
              </a:lnSpc>
            </a:pPr>
            <a:r>
              <a:rPr b="0" lang="en-US" sz="2000" spc="-1" strike="noStrike">
                <a:latin typeface="Arial"/>
              </a:rPr>
              <a:t>expressed in units of bytes/second</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is the time (the latency) between initiating a request for a byte or word in memory until it is retrieved by a processor.</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8"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0"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2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2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3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33"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3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37"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9"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40"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4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4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45"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7"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48"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49"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50"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51"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52"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1800" spc="-1" strike="noStrike">
              <a:solidFill>
                <a:srgbClr val="000000"/>
              </a:solidFill>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1800" spc="-1" strike="noStrike">
              <a:solidFill>
                <a:srgbClr val="000000"/>
              </a:solidFill>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p:spPr>
        <p:txBody>
          <a:bodyPr lIns="0" rIns="0" tIns="0" bIns="0" anchor="ctr">
            <a:noAutofit/>
          </a:bodyPr>
          <a:p>
            <a:pPr algn="ct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504000" y="1326600"/>
            <a:ext cx="9070920" cy="32875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0920" cy="945720"/>
          </a:xfrm>
          <a:prstGeom prst="rect">
            <a:avLst/>
          </a:prstGeom>
        </p:spPr>
        <p:txBody>
          <a:bodyPr lIns="0" rIns="0" tIns="0" bIns="0" anchor="ctr">
            <a:noAutofit/>
          </a:bodyPr>
          <a:p>
            <a:pPr algn="ct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0920" cy="945720"/>
          </a:xfrm>
          <a:prstGeom prst="rect">
            <a:avLst/>
          </a:prstGeom>
        </p:spPr>
        <p:txBody>
          <a:bodyPr lIns="0" rIns="0" tIns="0" bIns="0" anchor="ctr">
            <a:noAutofit/>
          </a:bodyPr>
          <a:p>
            <a:pPr algn="ct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5" name="PlaceHolder 2"/>
          <p:cNvSpPr>
            <a:spLocks noGrp="1"/>
          </p:cNvSpPr>
          <p:nvPr>
            <p:ph type="body"/>
          </p:nvPr>
        </p:nvSpPr>
        <p:spPr>
          <a:xfrm>
            <a:off x="504000" y="1326600"/>
            <a:ext cx="4426200" cy="32875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6" name="PlaceHolder 3"/>
          <p:cNvSpPr>
            <a:spLocks noGrp="1"/>
          </p:cNvSpPr>
          <p:nvPr>
            <p:ph type="body"/>
          </p:nvPr>
        </p:nvSpPr>
        <p:spPr>
          <a:xfrm>
            <a:off x="5152320" y="1326600"/>
            <a:ext cx="4426200" cy="32875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omments" Target="../comments/commen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0.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0.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0.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0.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0.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282600" y="1730520"/>
            <a:ext cx="9515160" cy="16146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Parallelizing long-read de novo genome assembly on mixed</a:t>
            </a:r>
            <a:endParaRPr b="0" lang="en-US" sz="2800" spc="-1" strike="noStrike">
              <a:latin typeface="Arial"/>
            </a:endParaRPr>
          </a:p>
          <a:p>
            <a:pPr algn="ctr">
              <a:lnSpc>
                <a:spcPct val="100000"/>
              </a:lnSpc>
            </a:pPr>
            <a:r>
              <a:rPr b="1" lang="en-US" sz="2800" spc="-1" strike="noStrike">
                <a:solidFill>
                  <a:srgbClr val="000000"/>
                </a:solidFill>
                <a:latin typeface="Times New Roman"/>
                <a:ea typeface="DejaVu Sans"/>
              </a:rPr>
              <a:t>architectures (CPU/GPU) with OpenACC and CUDA</a:t>
            </a:r>
            <a:endParaRPr b="0" lang="en-US" sz="2800" spc="-1" strike="noStrike">
              <a:latin typeface="Arial"/>
            </a:endParaRPr>
          </a:p>
          <a:p>
            <a:pPr algn="ctr">
              <a:lnSpc>
                <a:spcPct val="100000"/>
              </a:lnSpc>
            </a:pPr>
            <a:endParaRPr b="0" lang="en-US" sz="2800" spc="-1" strike="noStrike">
              <a:latin typeface="Arial"/>
            </a:endParaRPr>
          </a:p>
          <a:p>
            <a:pPr algn="ctr">
              <a:lnSpc>
                <a:spcPct val="100000"/>
              </a:lnSpc>
            </a:pPr>
            <a:endParaRPr b="0" lang="en-US" sz="2800" spc="-1" strike="noStrike">
              <a:latin typeface="Arial"/>
            </a:endParaRPr>
          </a:p>
          <a:p>
            <a:pPr algn="ctr">
              <a:lnSpc>
                <a:spcPct val="100000"/>
              </a:lnSpc>
            </a:pPr>
            <a:endParaRPr b="0" lang="en-US" sz="2800" spc="-1" strike="noStrike">
              <a:latin typeface="Arial"/>
            </a:endParaRPr>
          </a:p>
          <a:p>
            <a:pPr algn="ctr">
              <a:lnSpc>
                <a:spcPct val="100000"/>
              </a:lnSpc>
            </a:pPr>
            <a:r>
              <a:rPr b="0" lang="en-US" sz="2800" spc="-1" strike="noStrike">
                <a:solidFill>
                  <a:srgbClr val="000000"/>
                </a:solidFill>
                <a:latin typeface="Times New Roman"/>
                <a:ea typeface="DejaVu Sans"/>
              </a:rPr>
              <a:t>Peter Muchina</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04360" y="226080"/>
            <a:ext cx="9070560" cy="756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Central Processing Unit</a:t>
            </a:r>
            <a:endParaRPr b="0" lang="en-US" sz="2800" spc="-1" strike="noStrike">
              <a:latin typeface="Arial"/>
            </a:endParaRPr>
          </a:p>
        </p:txBody>
      </p:sp>
      <p:sp>
        <p:nvSpPr>
          <p:cNvPr id="182" name="CustomShape 2"/>
          <p:cNvSpPr/>
          <p:nvPr/>
        </p:nvSpPr>
        <p:spPr>
          <a:xfrm>
            <a:off x="3311640" y="1172880"/>
            <a:ext cx="6428160" cy="4029480"/>
          </a:xfrm>
          <a:prstGeom prst="rect">
            <a:avLst/>
          </a:prstGeom>
          <a:noFill/>
          <a:ln>
            <a:noFill/>
          </a:ln>
        </p:spPr>
        <p:style>
          <a:lnRef idx="0"/>
          <a:fillRef idx="0"/>
          <a:effectRef idx="0"/>
          <a:fontRef idx="minor"/>
        </p:style>
        <p:txBody>
          <a:bodyPr lIns="0" rIns="0" tIns="0" bIns="0">
            <a:normAutofit/>
          </a:bodyPr>
          <a:p>
            <a:pPr marL="108000" algn="just">
              <a:lnSpc>
                <a:spcPct val="100000"/>
              </a:lnSpc>
              <a:spcBef>
                <a:spcPts val="1134"/>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CPU Strengths</a:t>
            </a: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Very large main memory</a:t>
            </a: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Very fast clock speeds</a:t>
            </a: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Latency optimized via large caches</a:t>
            </a:r>
            <a:endParaRPr b="0" lang="en-US" sz="2000" spc="-1" strike="noStrike">
              <a:latin typeface="Arial"/>
            </a:endParaRPr>
          </a:p>
          <a:p>
            <a:pPr marL="108000" algn="just">
              <a:lnSpc>
                <a:spcPct val="100000"/>
              </a:lnSpc>
              <a:spcBef>
                <a:spcPts val="1134"/>
              </a:spcBef>
              <a:tabLst>
                <a:tab algn="l" pos="0"/>
              </a:tabLst>
            </a:pPr>
            <a:endParaRPr b="0" lang="en-US" sz="2000" spc="-1" strike="noStrike">
              <a:latin typeface="Arial"/>
            </a:endParaRPr>
          </a:p>
          <a:p>
            <a:pPr marL="108000" algn="just">
              <a:lnSpc>
                <a:spcPct val="100000"/>
              </a:lnSpc>
              <a:spcBef>
                <a:spcPts val="1134"/>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CPU Weaknesses</a:t>
            </a:r>
            <a:endParaRPr b="0" lang="en-US" sz="2000" spc="-1" strike="noStrike">
              <a:latin typeface="Arial"/>
            </a:endParaRPr>
          </a:p>
          <a:p>
            <a:pPr marL="108000" algn="just">
              <a:lnSpc>
                <a:spcPct val="100000"/>
              </a:lnSpc>
              <a:spcBef>
                <a:spcPts val="1134"/>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Relatively low memory bandwidth</a:t>
            </a:r>
            <a:endParaRPr b="0" lang="en-US" sz="2000" spc="-1" strike="noStrike">
              <a:latin typeface="Arial"/>
            </a:endParaRPr>
          </a:p>
          <a:p>
            <a:pPr marL="108000" algn="just">
              <a:lnSpc>
                <a:spcPct val="100000"/>
              </a:lnSpc>
              <a:spcBef>
                <a:spcPts val="1134"/>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Cache misses very costly</a:t>
            </a:r>
            <a:endParaRPr b="0" lang="en-US" sz="2000" spc="-1" strike="noStrike">
              <a:latin typeface="Arial"/>
            </a:endParaRPr>
          </a:p>
          <a:p>
            <a:pPr marL="108000" algn="just">
              <a:lnSpc>
                <a:spcPct val="100000"/>
              </a:lnSpc>
              <a:spcBef>
                <a:spcPts val="1134"/>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Low performance/watt</a:t>
            </a:r>
            <a:endParaRPr b="0" lang="en-US" sz="2000" spc="-1" strike="noStrike">
              <a:latin typeface="Arial"/>
            </a:endParaRPr>
          </a:p>
        </p:txBody>
      </p:sp>
      <p:pic>
        <p:nvPicPr>
          <p:cNvPr id="183" name="Picture 60" descr=""/>
          <p:cNvPicPr/>
          <p:nvPr/>
        </p:nvPicPr>
        <p:blipFill>
          <a:blip r:embed="rId1"/>
          <a:stretch/>
        </p:blipFill>
        <p:spPr>
          <a:xfrm>
            <a:off x="117360" y="849600"/>
            <a:ext cx="2651040" cy="3481560"/>
          </a:xfrm>
          <a:prstGeom prst="rect">
            <a:avLst/>
          </a:prstGeom>
          <a:ln>
            <a:noFill/>
          </a:ln>
        </p:spPr>
      </p:pic>
      <p:sp>
        <p:nvSpPr>
          <p:cNvPr id="184" name="CustomShape 3"/>
          <p:cNvSpPr/>
          <p:nvPr/>
        </p:nvSpPr>
        <p:spPr>
          <a:xfrm>
            <a:off x="351000" y="4954320"/>
            <a:ext cx="16160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Times New Roman"/>
                <a:ea typeface="DejaVu Sans"/>
              </a:rPr>
              <a:t>source: NVIDIA</a:t>
            </a:r>
            <a:endParaRPr b="0" lang="en-US" sz="1200" spc="-1" strike="noStrike">
              <a:latin typeface="Arial"/>
            </a:endParaRPr>
          </a:p>
          <a:p>
            <a:pPr>
              <a:lnSpc>
                <a:spcPct val="100000"/>
              </a:lnSpc>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Problem statement /</a:t>
            </a:r>
            <a:r>
              <a:rPr b="1" lang="en-US" sz="2800" spc="-1" strike="noStrike">
                <a:solidFill>
                  <a:srgbClr val="000000"/>
                </a:solidFill>
                <a:latin typeface="Times New Roman"/>
                <a:ea typeface="DejaVu Sans"/>
              </a:rPr>
              <a:t>Justification</a:t>
            </a:r>
            <a:endParaRPr b="0" lang="en-US" sz="2800" spc="-1" strike="noStrike">
              <a:latin typeface="Arial"/>
            </a:endParaRPr>
          </a:p>
        </p:txBody>
      </p:sp>
      <p:sp>
        <p:nvSpPr>
          <p:cNvPr id="186" name="CustomShape 2"/>
          <p:cNvSpPr/>
          <p:nvPr/>
        </p:nvSpPr>
        <p:spPr>
          <a:xfrm>
            <a:off x="504360" y="1326600"/>
            <a:ext cx="9070920" cy="3300120"/>
          </a:xfrm>
          <a:prstGeom prst="rect">
            <a:avLst/>
          </a:prstGeom>
          <a:noFill/>
          <a:ln>
            <a:noFill/>
          </a:ln>
        </p:spPr>
        <p:style>
          <a:lnRef idx="0"/>
          <a:fillRef idx="0"/>
          <a:effectRef idx="0"/>
          <a:fontRef idx="minor"/>
        </p:style>
        <p:txBody>
          <a:bodyPr lIns="0" rIns="0" tIns="0" bIns="0">
            <a:normAutofit/>
          </a:bodyPr>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Given that the high computational capability of GPUs has not been fully utilized by existing genome assembly tools, it is crucial to develop a new GPU-based assembly framework that uses adequate techniques to scale up to the size of real-world genomes without requiring large amounts of expensive computing resources.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Objectives</a:t>
            </a:r>
            <a:endParaRPr b="0" lang="en-US" sz="2800" spc="-1" strike="noStrike">
              <a:latin typeface="Arial"/>
            </a:endParaRPr>
          </a:p>
        </p:txBody>
      </p:sp>
      <p:sp>
        <p:nvSpPr>
          <p:cNvPr id="188" name="CustomShape 2"/>
          <p:cNvSpPr/>
          <p:nvPr/>
        </p:nvSpPr>
        <p:spPr>
          <a:xfrm>
            <a:off x="640080" y="1192680"/>
            <a:ext cx="9070560" cy="3666240"/>
          </a:xfrm>
          <a:prstGeom prst="rect">
            <a:avLst/>
          </a:prstGeom>
          <a:noFill/>
          <a:ln>
            <a:noFill/>
          </a:ln>
        </p:spPr>
        <p:style>
          <a:lnRef idx="0"/>
          <a:fillRef idx="0"/>
          <a:effectRef idx="0"/>
          <a:fontRef idx="minor"/>
        </p:style>
        <p:txBody>
          <a:bodyPr lIns="0" rIns="0" tIns="0" bIns="0">
            <a:normAutofit fontScale="88000"/>
          </a:bodyPr>
          <a:p>
            <a:pPr marL="108000" algn="just">
              <a:lnSpc>
                <a:spcPct val="100000"/>
              </a:lnSpc>
              <a:spcBef>
                <a:spcPts val="1134"/>
              </a:spcBef>
              <a:tabLst>
                <a:tab algn="l" pos="0"/>
              </a:tabLst>
            </a:pPr>
            <a:r>
              <a:rPr b="0" lang="en-US" sz="2000" spc="-1" strike="noStrike">
                <a:solidFill>
                  <a:srgbClr val="000000"/>
                </a:solidFill>
                <a:latin typeface="Times New Roman"/>
                <a:ea typeface="Noto Sans CJK SC"/>
              </a:rPr>
              <a:t>     </a:t>
            </a:r>
            <a:r>
              <a:rPr b="1" lang="en-US" sz="2000" spc="-1" strike="noStrike">
                <a:solidFill>
                  <a:srgbClr val="000000"/>
                </a:solidFill>
                <a:latin typeface="Times New Roman"/>
                <a:ea typeface="Noto Sans CJK SC"/>
              </a:rPr>
              <a:t>General objective</a:t>
            </a: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tabLst>
                <a:tab algn="l" pos="0"/>
              </a:tabLst>
            </a:pPr>
            <a:r>
              <a:rPr b="0" lang="en-US" sz="2000" spc="-1" strike="noStrike">
                <a:solidFill>
                  <a:srgbClr val="000000"/>
                </a:solidFill>
                <a:latin typeface="Times New Roman"/>
                <a:ea typeface="Noto Sans CJK SC"/>
              </a:rPr>
              <a:t>To develop an application that parallelizes</a:t>
            </a:r>
            <a:r>
              <a:rPr b="0" lang="en-US" sz="2000" spc="-1" strike="noStrike">
                <a:solidFill>
                  <a:srgbClr val="000000"/>
                </a:solidFill>
                <a:latin typeface="Times New Roman"/>
                <a:ea typeface="DejaVu Sans"/>
              </a:rPr>
              <a:t> computer intensive step of long-read </a:t>
            </a:r>
            <a:r>
              <a:rPr b="0" i="1" lang="en-US" sz="2000" spc="-1" strike="noStrike">
                <a:solidFill>
                  <a:srgbClr val="000000"/>
                </a:solidFill>
                <a:latin typeface="Times New Roman"/>
                <a:ea typeface="DejaVu Sans"/>
              </a:rPr>
              <a:t>de novo</a:t>
            </a:r>
            <a:r>
              <a:rPr b="0" lang="en-US" sz="2000" spc="-1" strike="noStrike">
                <a:solidFill>
                  <a:srgbClr val="000000"/>
                </a:solidFill>
                <a:latin typeface="Times New Roman"/>
                <a:ea typeface="DejaVu Sans"/>
              </a:rPr>
              <a:t> genome assembly on GPU.</a:t>
            </a:r>
            <a:endParaRPr b="0" lang="en-US" sz="2000" spc="-1" strike="noStrike">
              <a:latin typeface="Arial"/>
            </a:endParaRPr>
          </a:p>
          <a:p>
            <a:pPr algn="just">
              <a:lnSpc>
                <a:spcPct val="100000"/>
              </a:lnSpc>
              <a:spcBef>
                <a:spcPts val="1134"/>
              </a:spcBef>
              <a:tabLst>
                <a:tab algn="l" pos="0"/>
              </a:tabLst>
            </a:pPr>
            <a:endParaRPr b="0" lang="en-US" sz="2000" spc="-1" strike="noStrike">
              <a:latin typeface="Arial"/>
            </a:endParaRPr>
          </a:p>
          <a:p>
            <a:pPr marL="108000" algn="just">
              <a:lnSpc>
                <a:spcPct val="100000"/>
              </a:lnSpc>
              <a:spcBef>
                <a:spcPts val="1134"/>
              </a:spcBef>
              <a:tabLst>
                <a:tab algn="l" pos="0"/>
              </a:tabLst>
            </a:pPr>
            <a:r>
              <a:rPr b="0" lang="en-US" sz="2000" spc="-1" strike="noStrike">
                <a:solidFill>
                  <a:srgbClr val="000000"/>
                </a:solidFill>
                <a:latin typeface="Times New Roman"/>
                <a:ea typeface="DejaVu Sans"/>
              </a:rPr>
              <a:t>     </a:t>
            </a:r>
            <a:r>
              <a:rPr b="1" lang="en-US" sz="2000" spc="-1" strike="noStrike">
                <a:solidFill>
                  <a:srgbClr val="000000"/>
                </a:solidFill>
                <a:latin typeface="Times New Roman"/>
                <a:ea typeface="DejaVu Sans"/>
              </a:rPr>
              <a:t>Specific objective</a:t>
            </a:r>
            <a:endParaRPr b="0" lang="en-US" sz="2000" spc="-1" strike="noStrike">
              <a:latin typeface="Arial"/>
            </a:endParaRPr>
          </a:p>
          <a:p>
            <a:pPr marL="450720" indent="-342720" algn="just">
              <a:lnSpc>
                <a:spcPct val="100000"/>
              </a:lnSpc>
              <a:spcBef>
                <a:spcPts val="1134"/>
              </a:spcBef>
              <a:buClr>
                <a:srgbClr val="000000"/>
              </a:buClr>
              <a:buFont typeface="Arial"/>
              <a:buChar char="•"/>
              <a:tabLst>
                <a:tab algn="l" pos="0"/>
              </a:tabLst>
            </a:pPr>
            <a:r>
              <a:rPr b="0" lang="en-US" sz="2000" spc="-1" strike="noStrike">
                <a:solidFill>
                  <a:srgbClr val="000000"/>
                </a:solidFill>
                <a:latin typeface="Times New Roman"/>
                <a:ea typeface="DejaVu Sans"/>
              </a:rPr>
              <a:t>To use openACC and CUDA GPU computing models to write the application.</a:t>
            </a:r>
            <a:endParaRPr b="0" lang="en-US" sz="2000" spc="-1" strike="noStrike">
              <a:latin typeface="Arial"/>
            </a:endParaRPr>
          </a:p>
          <a:p>
            <a:pPr algn="just">
              <a:lnSpc>
                <a:spcPct val="100000"/>
              </a:lnSpc>
              <a:spcBef>
                <a:spcPts val="1134"/>
              </a:spcBef>
              <a:tabLst>
                <a:tab algn="l" pos="0"/>
              </a:tabLst>
            </a:pPr>
            <a:endParaRPr b="0" lang="en-US" sz="2000" spc="-1" strike="noStrike">
              <a:latin typeface="Arial"/>
            </a:endParaRPr>
          </a:p>
          <a:p>
            <a:pPr marL="450720" indent="-342720" algn="just">
              <a:lnSpc>
                <a:spcPct val="100000"/>
              </a:lnSpc>
              <a:spcBef>
                <a:spcPts val="1134"/>
              </a:spcBef>
              <a:buClr>
                <a:srgbClr val="000000"/>
              </a:buClr>
              <a:buFont typeface="Arial"/>
              <a:buChar char="•"/>
              <a:tabLst>
                <a:tab algn="l" pos="0"/>
              </a:tabLst>
            </a:pPr>
            <a:r>
              <a:rPr b="0" lang="en-US" sz="2000" spc="-1" strike="noStrike">
                <a:solidFill>
                  <a:srgbClr val="000000"/>
                </a:solidFill>
                <a:latin typeface="Times New Roman"/>
                <a:ea typeface="DejaVu Sans"/>
              </a:rPr>
              <a:t>To compare the efficiency of openACC and CUDA models.</a:t>
            </a:r>
            <a:endParaRPr b="0" lang="en-US" sz="2000" spc="-1" strike="noStrike">
              <a:latin typeface="Arial"/>
            </a:endParaRPr>
          </a:p>
          <a:p>
            <a:pPr algn="just">
              <a:lnSpc>
                <a:spcPct val="100000"/>
              </a:lnSpc>
              <a:spcBef>
                <a:spcPts val="1134"/>
              </a:spcBef>
              <a:tabLst>
                <a:tab algn="l" pos="0"/>
              </a:tabLst>
            </a:pPr>
            <a:endParaRPr b="0" lang="en-US" sz="2000" spc="-1" strike="noStrike">
              <a:latin typeface="Arial"/>
            </a:endParaRPr>
          </a:p>
          <a:p>
            <a:pPr marL="450720" indent="-342720" algn="just">
              <a:lnSpc>
                <a:spcPct val="100000"/>
              </a:lnSpc>
              <a:spcBef>
                <a:spcPts val="1134"/>
              </a:spcBef>
              <a:buClr>
                <a:srgbClr val="000000"/>
              </a:buClr>
              <a:buSzPct val="45000"/>
              <a:buFont typeface="Wingdings" charset="2"/>
              <a:buChar char=""/>
              <a:tabLst>
                <a:tab algn="l" pos="0"/>
              </a:tabLst>
            </a:pPr>
            <a:r>
              <a:rPr b="0" lang="en-US" sz="2000" spc="-1" strike="noStrike">
                <a:solidFill>
                  <a:srgbClr val="000000"/>
                </a:solidFill>
                <a:latin typeface="Times New Roman"/>
                <a:ea typeface="DejaVu Sans"/>
              </a:rPr>
              <a:t>To compare the application with other long read de novo assemblers.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 name="Picture 65" descr=""/>
          <p:cNvPicPr/>
          <p:nvPr/>
        </p:nvPicPr>
        <p:blipFill>
          <a:blip r:embed="rId1"/>
          <a:stretch/>
        </p:blipFill>
        <p:spPr>
          <a:xfrm>
            <a:off x="567720" y="1280160"/>
            <a:ext cx="8392680" cy="3854520"/>
          </a:xfrm>
          <a:prstGeom prst="rect">
            <a:avLst/>
          </a:prstGeom>
          <a:ln>
            <a:noFill/>
          </a:ln>
        </p:spPr>
      </p:pic>
      <p:sp>
        <p:nvSpPr>
          <p:cNvPr id="190"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Methodology</a:t>
            </a:r>
            <a:endParaRPr b="0" lang="en-US" sz="2800" spc="-1" strike="noStrike">
              <a:latin typeface="Arial"/>
            </a:endParaRPr>
          </a:p>
        </p:txBody>
      </p:sp>
      <p:sp>
        <p:nvSpPr>
          <p:cNvPr id="191" name="CustomShape 2"/>
          <p:cNvSpPr/>
          <p:nvPr/>
        </p:nvSpPr>
        <p:spPr>
          <a:xfrm>
            <a:off x="152280" y="5135400"/>
            <a:ext cx="2837160" cy="367560"/>
          </a:xfrm>
          <a:prstGeom prst="rect">
            <a:avLst/>
          </a:prstGeom>
          <a:noFill/>
          <a:ln>
            <a:noFill/>
          </a:ln>
        </p:spPr>
        <p:style>
          <a:lnRef idx="0"/>
          <a:fillRef idx="0"/>
          <a:effectRef idx="0"/>
          <a:fontRef idx="minor"/>
        </p:style>
      </p:sp>
      <p:sp>
        <p:nvSpPr>
          <p:cNvPr id="192" name="CustomShape 3"/>
          <p:cNvSpPr/>
          <p:nvPr/>
        </p:nvSpPr>
        <p:spPr>
          <a:xfrm>
            <a:off x="407160" y="5157360"/>
            <a:ext cx="1950480" cy="637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Times New Roman"/>
                <a:ea typeface="DejaVu Sans"/>
              </a:rPr>
              <a:t>source: NVIDIA</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3" name="Picture 67" descr=""/>
          <p:cNvPicPr/>
          <p:nvPr/>
        </p:nvPicPr>
        <p:blipFill>
          <a:blip r:embed="rId1"/>
          <a:stretch/>
        </p:blipFill>
        <p:spPr>
          <a:xfrm>
            <a:off x="164520" y="1589760"/>
            <a:ext cx="5357520" cy="3347280"/>
          </a:xfrm>
          <a:prstGeom prst="rect">
            <a:avLst/>
          </a:prstGeom>
          <a:ln>
            <a:noFill/>
          </a:ln>
        </p:spPr>
      </p:pic>
      <p:sp>
        <p:nvSpPr>
          <p:cNvPr id="194"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Methodology</a:t>
            </a:r>
            <a:endParaRPr b="0" lang="en-US" sz="2800" spc="-1" strike="noStrike">
              <a:latin typeface="Arial"/>
            </a:endParaRPr>
          </a:p>
        </p:txBody>
      </p:sp>
      <p:pic>
        <p:nvPicPr>
          <p:cNvPr id="195" name="Picture 69" descr=""/>
          <p:cNvPicPr/>
          <p:nvPr/>
        </p:nvPicPr>
        <p:blipFill>
          <a:blip r:embed="rId2"/>
          <a:stretch/>
        </p:blipFill>
        <p:spPr>
          <a:xfrm>
            <a:off x="5852160" y="1172520"/>
            <a:ext cx="3638880" cy="4139640"/>
          </a:xfrm>
          <a:prstGeom prst="rect">
            <a:avLst/>
          </a:prstGeom>
          <a:ln>
            <a:noFill/>
          </a:ln>
        </p:spPr>
      </p:pic>
      <p:sp>
        <p:nvSpPr>
          <p:cNvPr id="196" name="CustomShape 2"/>
          <p:cNvSpPr/>
          <p:nvPr/>
        </p:nvSpPr>
        <p:spPr>
          <a:xfrm>
            <a:off x="419760" y="5068440"/>
            <a:ext cx="2171520" cy="455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Times New Roman"/>
                <a:ea typeface="DejaVu Sans"/>
              </a:rPr>
              <a:t>source: NVIDIA</a:t>
            </a:r>
            <a:endParaRPr b="0" lang="en-US" sz="1200" spc="-1" strike="noStrike">
              <a:latin typeface="Arial"/>
            </a:endParaRPr>
          </a:p>
          <a:p>
            <a:pPr>
              <a:lnSpc>
                <a:spcPct val="100000"/>
              </a:lnSpc>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Methodology</a:t>
            </a:r>
            <a:endParaRPr b="0" lang="en-US" sz="2800" spc="-1" strike="noStrike">
              <a:latin typeface="Arial"/>
            </a:endParaRPr>
          </a:p>
        </p:txBody>
      </p:sp>
      <p:pic>
        <p:nvPicPr>
          <p:cNvPr id="198" name="Picture 71" descr=""/>
          <p:cNvPicPr/>
          <p:nvPr/>
        </p:nvPicPr>
        <p:blipFill>
          <a:blip r:embed="rId1"/>
          <a:stretch/>
        </p:blipFill>
        <p:spPr>
          <a:xfrm>
            <a:off x="328680" y="1258920"/>
            <a:ext cx="4824000" cy="3421440"/>
          </a:xfrm>
          <a:prstGeom prst="rect">
            <a:avLst/>
          </a:prstGeom>
          <a:ln>
            <a:noFill/>
          </a:ln>
        </p:spPr>
      </p:pic>
      <p:sp>
        <p:nvSpPr>
          <p:cNvPr id="199" name="CustomShape 2"/>
          <p:cNvSpPr/>
          <p:nvPr/>
        </p:nvSpPr>
        <p:spPr>
          <a:xfrm>
            <a:off x="5152320" y="1596240"/>
            <a:ext cx="4426200" cy="3017880"/>
          </a:xfrm>
          <a:prstGeom prst="rect">
            <a:avLst/>
          </a:prstGeom>
          <a:noFill/>
          <a:ln>
            <a:noFill/>
          </a:ln>
        </p:spPr>
        <p:style>
          <a:lnRef idx="0"/>
          <a:fillRef idx="0"/>
          <a:effectRef idx="0"/>
          <a:fontRef idx="minor"/>
        </p:style>
        <p:txBody>
          <a:bodyPr lIns="0" rIns="0" tIns="0" bIns="0">
            <a:normAutofit/>
          </a:bodyPr>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OpenACC is easier to program than CUDA</a:t>
            </a:r>
            <a:endParaRPr b="0" lang="en-US" sz="2000" spc="-1" strike="noStrike">
              <a:latin typeface="Arial"/>
            </a:endParaRPr>
          </a:p>
          <a:p>
            <a:pPr algn="just">
              <a:lnSpc>
                <a:spcPct val="100000"/>
              </a:lnSpc>
              <a:spcBef>
                <a:spcPts val="1134"/>
              </a:spcBef>
            </a:pP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However less efficient, so the program wont run as fast</a:t>
            </a:r>
            <a:endParaRPr b="0" lang="en-US" sz="2000" spc="-1" strike="noStrike">
              <a:latin typeface="Arial"/>
            </a:endParaRPr>
          </a:p>
        </p:txBody>
      </p:sp>
      <p:sp>
        <p:nvSpPr>
          <p:cNvPr id="200" name="CustomShape 3"/>
          <p:cNvSpPr/>
          <p:nvPr/>
        </p:nvSpPr>
        <p:spPr>
          <a:xfrm>
            <a:off x="381600" y="5055840"/>
            <a:ext cx="2353320" cy="455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Times New Roman"/>
                <a:ea typeface="DejaVu Sans"/>
              </a:rPr>
              <a:t>source: NVIDIA</a:t>
            </a:r>
            <a:endParaRPr b="0" lang="en-US" sz="1200" spc="-1" strike="noStrike">
              <a:latin typeface="Arial"/>
            </a:endParaRPr>
          </a:p>
          <a:p>
            <a:pPr>
              <a:lnSpc>
                <a:spcPct val="100000"/>
              </a:lnSpc>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Methodology</a:t>
            </a:r>
            <a:endParaRPr b="0" lang="en-US" sz="2800" spc="-1" strike="noStrike">
              <a:latin typeface="Arial"/>
            </a:endParaRPr>
          </a:p>
        </p:txBody>
      </p:sp>
      <p:pic>
        <p:nvPicPr>
          <p:cNvPr id="202" name="Picture 74" descr=""/>
          <p:cNvPicPr/>
          <p:nvPr/>
        </p:nvPicPr>
        <p:blipFill>
          <a:blip r:embed="rId1"/>
          <a:stretch/>
        </p:blipFill>
        <p:spPr>
          <a:xfrm>
            <a:off x="261000" y="864720"/>
            <a:ext cx="3991320" cy="4019760"/>
          </a:xfrm>
          <a:prstGeom prst="rect">
            <a:avLst/>
          </a:prstGeom>
          <a:ln>
            <a:noFill/>
          </a:ln>
        </p:spPr>
      </p:pic>
      <p:sp>
        <p:nvSpPr>
          <p:cNvPr id="203" name="CustomShape 2"/>
          <p:cNvSpPr/>
          <p:nvPr/>
        </p:nvSpPr>
        <p:spPr>
          <a:xfrm>
            <a:off x="4110840" y="1736640"/>
            <a:ext cx="4978800" cy="3017880"/>
          </a:xfrm>
          <a:prstGeom prst="rect">
            <a:avLst/>
          </a:prstGeom>
          <a:noFill/>
          <a:ln>
            <a:noFill/>
          </a:ln>
        </p:spPr>
        <p:style>
          <a:lnRef idx="0"/>
          <a:fillRef idx="0"/>
          <a:effectRef idx="0"/>
          <a:fontRef idx="minor"/>
        </p:style>
        <p:txBody>
          <a:bodyPr lIns="0" rIns="0" tIns="0" bIns="0">
            <a:normAutofit/>
          </a:bodyPr>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GPU -128-core Maxwell</a:t>
            </a:r>
            <a:endParaRPr b="0" lang="en-US" sz="2000" spc="-1" strike="noStrike">
              <a:latin typeface="Arial"/>
            </a:endParaRPr>
          </a:p>
          <a:p>
            <a:pPr algn="just">
              <a:lnSpc>
                <a:spcPct val="100000"/>
              </a:lnSpc>
              <a:spcBef>
                <a:spcPts val="1134"/>
              </a:spcBef>
            </a:pP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CPU -Quad-core ARM A57 @ 1.43 GHz</a:t>
            </a:r>
            <a:endParaRPr b="0" lang="en-US" sz="2000" spc="-1" strike="noStrike">
              <a:latin typeface="Arial"/>
            </a:endParaRPr>
          </a:p>
          <a:p>
            <a:pPr algn="just">
              <a:lnSpc>
                <a:spcPct val="100000"/>
              </a:lnSpc>
              <a:spcBef>
                <a:spcPts val="1134"/>
              </a:spcBef>
            </a:pP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Memory -4GB 64-bit LPDDR4 25.6 GB/s </a:t>
            </a:r>
            <a:endParaRPr b="0" lang="en-US" sz="2000" spc="-1" strike="noStrike">
              <a:latin typeface="Arial"/>
            </a:endParaRPr>
          </a:p>
        </p:txBody>
      </p:sp>
      <p:sp>
        <p:nvSpPr>
          <p:cNvPr id="204" name="CustomShape 3"/>
          <p:cNvSpPr/>
          <p:nvPr/>
        </p:nvSpPr>
        <p:spPr>
          <a:xfrm>
            <a:off x="419760" y="4954320"/>
            <a:ext cx="2675160" cy="455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Times New Roman"/>
                <a:ea typeface="DejaVu Sans"/>
              </a:rPr>
              <a:t>source: NVIDIA</a:t>
            </a:r>
            <a:endParaRPr b="0" lang="en-US" sz="1200" spc="-1" strike="noStrike">
              <a:latin typeface="Arial"/>
            </a:endParaRPr>
          </a:p>
          <a:p>
            <a:pPr>
              <a:lnSpc>
                <a:spcPct val="100000"/>
              </a:lnSpc>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Methodology</a:t>
            </a:r>
            <a:endParaRPr b="0" lang="en-US" sz="2800" spc="-1" strike="noStrike">
              <a:latin typeface="Arial"/>
            </a:endParaRPr>
          </a:p>
        </p:txBody>
      </p:sp>
      <p:pic>
        <p:nvPicPr>
          <p:cNvPr id="206" name="Picture 77" descr=""/>
          <p:cNvPicPr/>
          <p:nvPr/>
        </p:nvPicPr>
        <p:blipFill>
          <a:blip r:embed="rId1"/>
          <a:stretch/>
        </p:blipFill>
        <p:spPr>
          <a:xfrm>
            <a:off x="500040" y="1645920"/>
            <a:ext cx="3753720" cy="2833920"/>
          </a:xfrm>
          <a:prstGeom prst="rect">
            <a:avLst/>
          </a:prstGeom>
          <a:ln>
            <a:noFill/>
          </a:ln>
        </p:spPr>
      </p:pic>
      <p:sp>
        <p:nvSpPr>
          <p:cNvPr id="207" name="CustomShape 2"/>
          <p:cNvSpPr/>
          <p:nvPr/>
        </p:nvSpPr>
        <p:spPr>
          <a:xfrm>
            <a:off x="4385160" y="1650960"/>
            <a:ext cx="5189400" cy="2808720"/>
          </a:xfrm>
          <a:prstGeom prst="rect">
            <a:avLst/>
          </a:prstGeom>
          <a:noFill/>
          <a:ln>
            <a:noFill/>
          </a:ln>
        </p:spPr>
        <p:style>
          <a:lnRef idx="0"/>
          <a:fillRef idx="0"/>
          <a:effectRef idx="0"/>
          <a:fontRef idx="minor"/>
        </p:style>
        <p:txBody>
          <a:bodyPr lIns="0" rIns="0" tIns="0" bIns="0">
            <a:normAutofit/>
          </a:bodyPr>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2304 CUDA cores in the RTX2070</a:t>
            </a:r>
            <a:endParaRPr b="0" lang="en-US" sz="2000" spc="-1" strike="noStrike">
              <a:latin typeface="Arial"/>
            </a:endParaRPr>
          </a:p>
          <a:p>
            <a:pPr algn="just">
              <a:lnSpc>
                <a:spcPct val="100000"/>
              </a:lnSpc>
              <a:spcBef>
                <a:spcPts val="1134"/>
              </a:spcBef>
            </a:pP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Standard Memory- 8GB GDDR6 </a:t>
            </a:r>
            <a:r>
              <a:rPr b="0" lang="en-US" sz="2000" spc="-1" strike="noStrike">
                <a:solidFill>
                  <a:srgbClr val="000000"/>
                </a:solidFill>
                <a:latin typeface="Times New Roman"/>
                <a:ea typeface="Noto Sans CJK SC"/>
              </a:rPr>
              <a:t>448 </a:t>
            </a:r>
            <a:r>
              <a:rPr b="0" lang="en-US" sz="2000" spc="-1" strike="noStrike">
                <a:solidFill>
                  <a:srgbClr val="000000"/>
                </a:solidFill>
                <a:latin typeface="Times New Roman"/>
                <a:ea typeface="DejaVu Sans"/>
              </a:rPr>
              <a:t>GB/s</a:t>
            </a:r>
            <a:endParaRPr b="0" lang="en-US" sz="2000" spc="-1" strike="noStrike">
              <a:latin typeface="Arial"/>
            </a:endParaRPr>
          </a:p>
        </p:txBody>
      </p:sp>
      <p:sp>
        <p:nvSpPr>
          <p:cNvPr id="208" name="CustomShape 3"/>
          <p:cNvSpPr/>
          <p:nvPr/>
        </p:nvSpPr>
        <p:spPr>
          <a:xfrm>
            <a:off x="228600" y="5196240"/>
            <a:ext cx="35146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Times New Roman"/>
                <a:ea typeface="DejaVu Sans"/>
              </a:rPr>
              <a:t>source: NVIDIA</a:t>
            </a:r>
            <a:endParaRPr b="0" lang="en-US" sz="1200" spc="-1" strike="noStrike">
              <a:latin typeface="Arial"/>
            </a:endParaRPr>
          </a:p>
          <a:p>
            <a:pPr>
              <a:lnSpc>
                <a:spcPct val="100000"/>
              </a:lnSpc>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Work plan</a:t>
            </a:r>
            <a:endParaRPr b="0" lang="en-US" sz="2800" spc="-1" strike="noStrike">
              <a:latin typeface="Arial"/>
            </a:endParaRPr>
          </a:p>
        </p:txBody>
      </p:sp>
      <p:pic>
        <p:nvPicPr>
          <p:cNvPr id="210" name="Picture 5" descr=""/>
          <p:cNvPicPr/>
          <p:nvPr/>
        </p:nvPicPr>
        <p:blipFill>
          <a:blip r:embed="rId1"/>
          <a:srcRect l="0" t="252" r="0" b="26622"/>
          <a:stretch/>
        </p:blipFill>
        <p:spPr>
          <a:xfrm>
            <a:off x="344160" y="936000"/>
            <a:ext cx="9390600" cy="39315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References</a:t>
            </a:r>
            <a:endParaRPr b="0" lang="en-US" sz="2800" spc="-1" strike="noStrike">
              <a:latin typeface="Arial"/>
            </a:endParaRPr>
          </a:p>
        </p:txBody>
      </p:sp>
      <p:sp>
        <p:nvSpPr>
          <p:cNvPr id="212"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Ahmed N, Qiu TD, Bertels K, Al-Ars Z. GPU acceleration of Darwin read overlapper for de novo assembly of long DNA reads. BMC bioinformatics. 2020 Sep;21(13):1-7.</a:t>
            </a:r>
            <a:endParaRPr b="0" lang="en-US" sz="2000" spc="-1" strike="noStrike">
              <a:latin typeface="Arial"/>
            </a:endParaRPr>
          </a:p>
          <a:p>
            <a:pPr algn="just">
              <a:lnSpc>
                <a:spcPct val="100000"/>
              </a:lnSpc>
              <a:spcBef>
                <a:spcPts val="1134"/>
              </a:spcBef>
            </a:pP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ClaraGenomicsAnalysis: A CUDA-based Software Development Kit (SDK) for GPU accelerated genome assembly and analysis, whose development is supported by NVIDIA. https://github.com/clara-genomics/ClaraGenomicsAnalysis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Introduction</a:t>
            </a:r>
            <a:endParaRPr b="0" lang="en-US" sz="2800" spc="-1" strike="noStrike">
              <a:latin typeface="Arial"/>
            </a:endParaRPr>
          </a:p>
        </p:txBody>
      </p:sp>
      <p:sp>
        <p:nvSpPr>
          <p:cNvPr id="161" name="CustomShape 2"/>
          <p:cNvSpPr/>
          <p:nvPr/>
        </p:nvSpPr>
        <p:spPr>
          <a:xfrm>
            <a:off x="504000" y="1192320"/>
            <a:ext cx="9070920" cy="3287520"/>
          </a:xfrm>
          <a:prstGeom prst="rect">
            <a:avLst/>
          </a:prstGeom>
          <a:noFill/>
          <a:ln>
            <a:noFill/>
          </a:ln>
        </p:spPr>
        <p:style>
          <a:lnRef idx="0"/>
          <a:fillRef idx="0"/>
          <a:effectRef idx="0"/>
          <a:fontRef idx="minor"/>
        </p:style>
        <p:txBody>
          <a:bodyPr lIns="0" rIns="0" tIns="0" bIns="0">
            <a:noAutofit/>
          </a:bodyPr>
          <a:p>
            <a:pPr marL="431640" indent="-323640" algn="just">
              <a:lnSpc>
                <a:spcPct val="100000"/>
              </a:lnSpc>
              <a:spcBef>
                <a:spcPts val="1414"/>
              </a:spcBef>
              <a:buClr>
                <a:srgbClr val="000000"/>
              </a:buClr>
              <a:buSzPct val="45000"/>
              <a:buFont typeface="Wingdings" charset="2"/>
              <a:buChar char=""/>
            </a:pPr>
            <a:r>
              <a:rPr b="0" lang="en-US" sz="2000" spc="-1" strike="noStrike">
                <a:solidFill>
                  <a:srgbClr val="000000"/>
                </a:solidFill>
                <a:latin typeface="Times New Roman"/>
                <a:ea typeface="DejaVu Sans"/>
              </a:rPr>
              <a:t>We have witnessed a dynamic evolution in NGS in the last decade. </a:t>
            </a:r>
            <a:endParaRPr b="0" lang="en-US" sz="2000" spc="-1" strike="noStrike">
              <a:latin typeface="Arial"/>
            </a:endParaRPr>
          </a:p>
          <a:p>
            <a:pPr algn="just">
              <a:lnSpc>
                <a:spcPct val="100000"/>
              </a:lnSpc>
              <a:spcBef>
                <a:spcPts val="1414"/>
              </a:spcBef>
            </a:pPr>
            <a:endParaRPr b="0" lang="en-US" sz="2000" spc="-1" strike="noStrike">
              <a:latin typeface="Arial"/>
            </a:endParaRPr>
          </a:p>
          <a:p>
            <a:pPr algn="just">
              <a:lnSpc>
                <a:spcPct val="100000"/>
              </a:lnSpc>
              <a:spcBef>
                <a:spcPts val="1414"/>
              </a:spcBef>
            </a:pPr>
            <a:endParaRPr b="0" lang="en-US" sz="2000" spc="-1" strike="noStrike">
              <a:latin typeface="Arial"/>
            </a:endParaRPr>
          </a:p>
          <a:p>
            <a:pPr algn="just">
              <a:lnSpc>
                <a:spcPct val="100000"/>
              </a:lnSpc>
              <a:spcBef>
                <a:spcPts val="1414"/>
              </a:spcBef>
            </a:pPr>
            <a:endParaRPr b="0" lang="en-US" sz="2000" spc="-1" strike="noStrike">
              <a:latin typeface="Arial"/>
            </a:endParaRPr>
          </a:p>
          <a:p>
            <a:pPr algn="just">
              <a:lnSpc>
                <a:spcPct val="100000"/>
              </a:lnSpc>
              <a:spcBef>
                <a:spcPts val="1414"/>
              </a:spcBef>
            </a:pPr>
            <a:endParaRPr b="0" lang="en-US" sz="2000" spc="-1" strike="noStrike">
              <a:latin typeface="Arial"/>
            </a:endParaRPr>
          </a:p>
          <a:p>
            <a:pPr algn="just">
              <a:lnSpc>
                <a:spcPct val="100000"/>
              </a:lnSpc>
              <a:spcBef>
                <a:spcPts val="1414"/>
              </a:spcBef>
            </a:pPr>
            <a:endParaRPr b="0" lang="en-US" sz="2000" spc="-1" strike="noStrike">
              <a:latin typeface="Arial"/>
            </a:endParaRPr>
          </a:p>
          <a:p>
            <a:pPr algn="just">
              <a:lnSpc>
                <a:spcPct val="100000"/>
              </a:lnSpc>
              <a:spcBef>
                <a:spcPts val="1414"/>
              </a:spcBef>
            </a:pPr>
            <a:endParaRPr b="0" lang="en-US" sz="2000" spc="-1" strike="noStrike">
              <a:latin typeface="Arial"/>
            </a:endParaRPr>
          </a:p>
          <a:p>
            <a:pPr marL="431640" indent="-323640" algn="just">
              <a:lnSpc>
                <a:spcPct val="100000"/>
              </a:lnSpc>
              <a:spcBef>
                <a:spcPts val="1414"/>
              </a:spcBef>
              <a:buClr>
                <a:srgbClr val="000000"/>
              </a:buClr>
              <a:buSzPct val="45000"/>
              <a:buFont typeface="Wingdings" charset="2"/>
              <a:buChar char=""/>
            </a:pPr>
            <a:r>
              <a:rPr b="0" lang="en-US" sz="2000" spc="-1" strike="noStrike">
                <a:solidFill>
                  <a:srgbClr val="000000"/>
                </a:solidFill>
                <a:latin typeface="Times New Roman"/>
                <a:ea typeface="DejaVu Sans"/>
              </a:rPr>
              <a:t>However, its still a computational challenge to  do </a:t>
            </a:r>
            <a:r>
              <a:rPr b="0" i="1" lang="en-US" sz="2000" spc="-1" strike="noStrike">
                <a:solidFill>
                  <a:srgbClr val="000000"/>
                </a:solidFill>
                <a:latin typeface="Times New Roman"/>
                <a:ea typeface="DejaVu Sans"/>
              </a:rPr>
              <a:t>de novo</a:t>
            </a:r>
            <a:r>
              <a:rPr b="0" lang="en-US" sz="2000" spc="-1" strike="noStrike">
                <a:solidFill>
                  <a:srgbClr val="000000"/>
                </a:solidFill>
                <a:latin typeface="Times New Roman"/>
                <a:ea typeface="DejaVu Sans"/>
              </a:rPr>
              <a:t> assembly.</a:t>
            </a:r>
            <a:endParaRPr b="0" lang="en-US" sz="2000" spc="-1" strike="noStrike">
              <a:latin typeface="Arial"/>
            </a:endParaRPr>
          </a:p>
          <a:p>
            <a:pPr algn="just">
              <a:lnSpc>
                <a:spcPct val="100000"/>
              </a:lnSpc>
              <a:spcBef>
                <a:spcPts val="1414"/>
              </a:spcBef>
            </a:pPr>
            <a:endParaRPr b="0" lang="en-US" sz="2000" spc="-1" strike="noStrike">
              <a:latin typeface="Arial"/>
            </a:endParaRPr>
          </a:p>
          <a:p>
            <a:pPr marL="108000" algn="just">
              <a:lnSpc>
                <a:spcPct val="100000"/>
              </a:lnSpc>
              <a:spcBef>
                <a:spcPts val="1414"/>
              </a:spcBef>
              <a:tabLst>
                <a:tab algn="l" pos="0"/>
              </a:tabLst>
            </a:pPr>
            <a:r>
              <a:rPr b="0" lang="en-US" sz="2000" spc="-1" strike="noStrike">
                <a:solidFill>
                  <a:srgbClr val="000000"/>
                </a:solidFill>
                <a:latin typeface="Times New Roman"/>
                <a:ea typeface="DejaVu Sans"/>
              </a:rPr>
              <a:t> </a:t>
            </a:r>
            <a:endParaRPr b="0" lang="en-US" sz="2000" spc="-1" strike="noStrike">
              <a:latin typeface="Arial"/>
            </a:endParaRPr>
          </a:p>
        </p:txBody>
      </p:sp>
      <p:pic>
        <p:nvPicPr>
          <p:cNvPr id="162" name="Picture 2" descr=""/>
          <p:cNvPicPr/>
          <p:nvPr/>
        </p:nvPicPr>
        <p:blipFill>
          <a:blip r:embed="rId1"/>
          <a:stretch/>
        </p:blipFill>
        <p:spPr>
          <a:xfrm>
            <a:off x="991080" y="1724040"/>
            <a:ext cx="6117120" cy="2756160"/>
          </a:xfrm>
          <a:prstGeom prst="rect">
            <a:avLst/>
          </a:prstGeom>
          <a:ln>
            <a:noFill/>
          </a:ln>
        </p:spPr>
      </p:pic>
      <p:sp>
        <p:nvSpPr>
          <p:cNvPr id="163" name="CustomShape 3"/>
          <p:cNvSpPr/>
          <p:nvPr/>
        </p:nvSpPr>
        <p:spPr>
          <a:xfrm>
            <a:off x="7268760" y="3835440"/>
            <a:ext cx="16322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ea typeface="DejaVu Sans"/>
              </a:rPr>
              <a:t>source: Pacbio</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Acknowlegment</a:t>
            </a:r>
            <a:endParaRPr b="0" lang="en-US" sz="2800" spc="-1" strike="noStrike">
              <a:latin typeface="Arial"/>
            </a:endParaRPr>
          </a:p>
        </p:txBody>
      </p:sp>
      <p:sp>
        <p:nvSpPr>
          <p:cNvPr id="214" name="CustomShape 2"/>
          <p:cNvSpPr/>
          <p:nvPr/>
        </p:nvSpPr>
        <p:spPr>
          <a:xfrm>
            <a:off x="3317400" y="1094040"/>
            <a:ext cx="3199680" cy="3608280"/>
          </a:xfrm>
          <a:prstGeom prst="rect">
            <a:avLst/>
          </a:prstGeom>
          <a:noFill/>
          <a:ln>
            <a:noFill/>
          </a:ln>
        </p:spPr>
        <p:style>
          <a:lnRef idx="0"/>
          <a:fillRef idx="0"/>
          <a:effectRef idx="0"/>
          <a:fontRef idx="minor"/>
        </p:style>
        <p:txBody>
          <a:bodyPr lIns="0" rIns="0" tIns="0" bIns="0">
            <a:normAutofit/>
          </a:bodyPr>
          <a:p>
            <a:pPr algn="just">
              <a:lnSpc>
                <a:spcPct val="100000"/>
              </a:lnSpc>
              <a:spcBef>
                <a:spcPts val="1134"/>
              </a:spcBef>
            </a:pPr>
            <a:endParaRPr b="0" lang="en-US" sz="1800" spc="-1" strike="noStrike">
              <a:latin typeface="Arial"/>
            </a:endParaRPr>
          </a:p>
          <a:p>
            <a:pPr marL="108000" algn="just">
              <a:lnSpc>
                <a:spcPct val="100000"/>
              </a:lnSpc>
              <a:spcBef>
                <a:spcPts val="1134"/>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Supervisor</a:t>
            </a: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tabLst>
                <a:tab algn="l" pos="0"/>
              </a:tabLst>
            </a:pPr>
            <a:r>
              <a:rPr b="0" lang="en-US" sz="2000" spc="-1" strike="noStrike">
                <a:solidFill>
                  <a:srgbClr val="000000"/>
                </a:solidFill>
                <a:latin typeface="Times New Roman"/>
                <a:ea typeface="DejaVu Sans"/>
              </a:rPr>
              <a:t>Dr Jean-Baka</a:t>
            </a:r>
            <a:endParaRPr b="0" lang="en-US" sz="2000" spc="-1" strike="noStrike">
              <a:latin typeface="Arial"/>
            </a:endParaRPr>
          </a:p>
        </p:txBody>
      </p:sp>
      <p:pic>
        <p:nvPicPr>
          <p:cNvPr id="215" name="Picture 85" descr=""/>
          <p:cNvPicPr/>
          <p:nvPr/>
        </p:nvPicPr>
        <p:blipFill>
          <a:blip r:embed="rId1"/>
          <a:stretch/>
        </p:blipFill>
        <p:spPr>
          <a:xfrm>
            <a:off x="91440" y="1172520"/>
            <a:ext cx="2856600" cy="1379880"/>
          </a:xfrm>
          <a:prstGeom prst="rect">
            <a:avLst/>
          </a:prstGeom>
          <a:ln>
            <a:noFill/>
          </a:ln>
        </p:spPr>
      </p:pic>
      <p:pic>
        <p:nvPicPr>
          <p:cNvPr id="216" name="Picture 86" descr=""/>
          <p:cNvPicPr/>
          <p:nvPr/>
        </p:nvPicPr>
        <p:blipFill>
          <a:blip r:embed="rId2"/>
          <a:stretch/>
        </p:blipFill>
        <p:spPr>
          <a:xfrm>
            <a:off x="6671520" y="1276560"/>
            <a:ext cx="2837520" cy="1202400"/>
          </a:xfrm>
          <a:prstGeom prst="rect">
            <a:avLst/>
          </a:prstGeom>
          <a:ln>
            <a:noFill/>
          </a:ln>
        </p:spPr>
      </p:pic>
      <p:pic>
        <p:nvPicPr>
          <p:cNvPr id="217" name="Picture 87" descr=""/>
          <p:cNvPicPr/>
          <p:nvPr/>
        </p:nvPicPr>
        <p:blipFill>
          <a:blip r:embed="rId3"/>
          <a:stretch/>
        </p:blipFill>
        <p:spPr>
          <a:xfrm>
            <a:off x="7680960" y="3320280"/>
            <a:ext cx="1736640" cy="976680"/>
          </a:xfrm>
          <a:prstGeom prst="rect">
            <a:avLst/>
          </a:prstGeom>
          <a:ln>
            <a:noFill/>
          </a:ln>
        </p:spPr>
      </p:pic>
      <p:pic>
        <p:nvPicPr>
          <p:cNvPr id="218" name="Picture 88" descr=""/>
          <p:cNvPicPr/>
          <p:nvPr/>
        </p:nvPicPr>
        <p:blipFill>
          <a:blip r:embed="rId4"/>
          <a:stretch/>
        </p:blipFill>
        <p:spPr>
          <a:xfrm>
            <a:off x="457200" y="3108960"/>
            <a:ext cx="1959120" cy="15933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Picture 43" descr=""/>
          <p:cNvPicPr/>
          <p:nvPr/>
        </p:nvPicPr>
        <p:blipFill>
          <a:blip r:embed="rId1"/>
          <a:stretch/>
        </p:blipFill>
        <p:spPr>
          <a:xfrm>
            <a:off x="273960" y="822960"/>
            <a:ext cx="9417960" cy="4422960"/>
          </a:xfrm>
          <a:prstGeom prst="rect">
            <a:avLst/>
          </a:prstGeom>
          <a:ln>
            <a:noFill/>
          </a:ln>
        </p:spPr>
      </p:pic>
      <p:sp>
        <p:nvSpPr>
          <p:cNvPr id="165"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Long read de novo assembly</a:t>
            </a:r>
            <a:endParaRPr b="0" lang="en-US" sz="2800" spc="-1" strike="noStrike">
              <a:latin typeface="Arial"/>
            </a:endParaRPr>
          </a:p>
        </p:txBody>
      </p:sp>
      <p:sp>
        <p:nvSpPr>
          <p:cNvPr id="166" name="CustomShape 2"/>
          <p:cNvSpPr/>
          <p:nvPr/>
        </p:nvSpPr>
        <p:spPr>
          <a:xfrm>
            <a:off x="203040" y="5182920"/>
            <a:ext cx="2891880" cy="637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Times New Roman"/>
                <a:ea typeface="DejaVu Sans"/>
              </a:rPr>
              <a:t>source: NVIDIA</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Genome Assembly Algorithms</a:t>
            </a:r>
            <a:endParaRPr b="0" lang="en-US" sz="2800" spc="-1" strike="noStrike">
              <a:latin typeface="Arial"/>
            </a:endParaRPr>
          </a:p>
        </p:txBody>
      </p:sp>
      <p:sp>
        <p:nvSpPr>
          <p:cNvPr id="168" name="CustomShape 2"/>
          <p:cNvSpPr/>
          <p:nvPr/>
        </p:nvSpPr>
        <p:spPr>
          <a:xfrm>
            <a:off x="504720" y="1530360"/>
            <a:ext cx="9070560" cy="3058560"/>
          </a:xfrm>
          <a:prstGeom prst="rect">
            <a:avLst/>
          </a:prstGeom>
          <a:noFill/>
          <a:ln>
            <a:noFill/>
          </a:ln>
        </p:spPr>
        <p:style>
          <a:lnRef idx="0"/>
          <a:fillRef idx="0"/>
          <a:effectRef idx="0"/>
          <a:fontRef idx="minor"/>
        </p:style>
        <p:txBody>
          <a:bodyPr lIns="0" rIns="0" tIns="0" bIns="0">
            <a:normAutofit/>
          </a:bodyPr>
          <a:p>
            <a:pPr marL="216000" indent="-215640" algn="just">
              <a:lnSpc>
                <a:spcPct val="100000"/>
              </a:lnSpc>
              <a:spcBef>
                <a:spcPts val="1134"/>
              </a:spcBef>
              <a:buClr>
                <a:srgbClr val="000000"/>
              </a:buClr>
              <a:buFont typeface="StarSymbol"/>
              <a:buAutoNum type="arabicParenR"/>
            </a:pPr>
            <a:r>
              <a:rPr b="0" lang="en-US" sz="2400" spc="-1" strike="noStrike">
                <a:solidFill>
                  <a:srgbClr val="000000"/>
                </a:solidFill>
                <a:latin typeface="Times New Roman"/>
                <a:ea typeface="Noto Sans CJK SC"/>
              </a:rPr>
              <a:t> </a:t>
            </a:r>
            <a:r>
              <a:rPr b="0" lang="en-US" sz="2000" spc="-1" strike="noStrike">
                <a:solidFill>
                  <a:srgbClr val="000000"/>
                </a:solidFill>
                <a:latin typeface="Times New Roman"/>
                <a:ea typeface="DejaVu Sans"/>
              </a:rPr>
              <a:t>De Bruijn Graph </a:t>
            </a:r>
            <a:endParaRPr b="0" lang="en-US" sz="2000" spc="-1" strike="noStrike">
              <a:latin typeface="Arial"/>
            </a:endParaRPr>
          </a:p>
          <a:p>
            <a:pPr algn="just">
              <a:lnSpc>
                <a:spcPct val="100000"/>
              </a:lnSpc>
              <a:spcBef>
                <a:spcPts val="1134"/>
              </a:spcBef>
            </a:pPr>
            <a:endParaRPr b="0" lang="en-US" sz="2000" spc="-1" strike="noStrike">
              <a:latin typeface="Arial"/>
            </a:endParaRPr>
          </a:p>
          <a:p>
            <a:pPr algn="just">
              <a:lnSpc>
                <a:spcPct val="100000"/>
              </a:lnSpc>
              <a:spcBef>
                <a:spcPts val="1134"/>
              </a:spcBef>
            </a:pPr>
            <a:endParaRPr b="0" lang="en-US" sz="2000" spc="-1" strike="noStrike">
              <a:latin typeface="Arial"/>
            </a:endParaRPr>
          </a:p>
          <a:p>
            <a:pPr marL="216000" indent="-215640" algn="just">
              <a:lnSpc>
                <a:spcPct val="100000"/>
              </a:lnSpc>
              <a:spcBef>
                <a:spcPts val="1134"/>
              </a:spcBef>
              <a:buClr>
                <a:srgbClr val="000000"/>
              </a:buClr>
              <a:buFont typeface="StarSymbol"/>
              <a:buAutoNum type="arabicParenR"/>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Overlap-layout-consensus (OLC)</a:t>
            </a:r>
            <a:endParaRPr b="0" lang="en-US" sz="2000" spc="-1" strike="noStrike">
              <a:latin typeface="Arial"/>
            </a:endParaRPr>
          </a:p>
          <a:p>
            <a:pPr algn="just">
              <a:lnSpc>
                <a:spcPct val="100000"/>
              </a:lnSpc>
              <a:spcBef>
                <a:spcPts val="1134"/>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spcBef>
                <a:spcPts val="1060"/>
              </a:spcBef>
              <a:tabLst>
                <a:tab algn="l" pos="0"/>
              </a:tabLst>
            </a:pPr>
            <a:r>
              <a:rPr b="1" lang="en-US" sz="2800" spc="-1" strike="noStrike">
                <a:solidFill>
                  <a:srgbClr val="000000"/>
                </a:solidFill>
                <a:latin typeface="Times New Roman"/>
                <a:ea typeface="DejaVu Sans"/>
              </a:rPr>
              <a:t>De Bruijn Graph</a:t>
            </a:r>
            <a:endParaRPr b="0" lang="en-US" sz="2800" spc="-1" strike="noStrike">
              <a:latin typeface="Arial"/>
            </a:endParaRPr>
          </a:p>
        </p:txBody>
      </p:sp>
      <p:sp>
        <p:nvSpPr>
          <p:cNvPr id="170" name="CustomShape 2"/>
          <p:cNvSpPr/>
          <p:nvPr/>
        </p:nvSpPr>
        <p:spPr>
          <a:xfrm>
            <a:off x="504360" y="1353960"/>
            <a:ext cx="9193320" cy="3502800"/>
          </a:xfrm>
          <a:prstGeom prst="rect">
            <a:avLst/>
          </a:prstGeom>
          <a:noFill/>
          <a:ln>
            <a:noFill/>
          </a:ln>
        </p:spPr>
        <p:style>
          <a:lnRef idx="0"/>
          <a:fillRef idx="0"/>
          <a:effectRef idx="0"/>
          <a:fontRef idx="minor"/>
        </p:style>
        <p:txBody>
          <a:bodyPr lIns="0" rIns="0" tIns="0" bIns="0">
            <a:normAutofit/>
          </a:bodyPr>
          <a:p>
            <a:pPr algn="just">
              <a:lnSpc>
                <a:spcPct val="100000"/>
              </a:lnSpc>
              <a:spcBef>
                <a:spcPts val="1134"/>
              </a:spcBef>
            </a:pPr>
            <a:r>
              <a:rPr b="0" lang="en-US" sz="26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It breaks reads into successive k-mers and the graph maps the k-mers.</a:t>
            </a:r>
            <a:endParaRPr b="0" lang="en-US" sz="2000" spc="-1" strike="noStrike">
              <a:latin typeface="Arial"/>
            </a:endParaRPr>
          </a:p>
          <a:p>
            <a:pPr algn="just">
              <a:lnSpc>
                <a:spcPct val="100000"/>
              </a:lnSpc>
              <a:spcBef>
                <a:spcPts val="1134"/>
              </a:spcBef>
            </a:pPr>
            <a:endParaRPr b="0" lang="en-US" sz="2000" spc="-1" strike="noStrike">
              <a:latin typeface="Arial"/>
            </a:endParaRPr>
          </a:p>
          <a:p>
            <a:pPr algn="just">
              <a:lnSpc>
                <a:spcPct val="100000"/>
              </a:lnSpc>
              <a:spcBef>
                <a:spcPts val="1134"/>
              </a:spcBef>
            </a:pPr>
            <a:endParaRPr b="0" lang="en-US" sz="2000" spc="-1" strike="noStrike">
              <a:latin typeface="Arial"/>
            </a:endParaRPr>
          </a:p>
          <a:p>
            <a:pPr algn="just">
              <a:lnSpc>
                <a:spcPct val="100000"/>
              </a:lnSpc>
              <a:spcBef>
                <a:spcPts val="1134"/>
              </a:spcBef>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The k-mer size can only be determined by “trial and error”.</a:t>
            </a:r>
            <a:endParaRPr b="0" lang="en-US" sz="2000" spc="-1" strike="noStrike">
              <a:latin typeface="Arial"/>
            </a:endParaRPr>
          </a:p>
          <a:p>
            <a:pPr algn="just">
              <a:lnSpc>
                <a:spcPct val="100000"/>
              </a:lnSpc>
              <a:spcBef>
                <a:spcPts val="1134"/>
              </a:spcBef>
            </a:pPr>
            <a:endParaRPr b="0" lang="en-US" sz="2000" spc="-1" strike="noStrike">
              <a:latin typeface="Arial"/>
            </a:endParaRPr>
          </a:p>
          <a:p>
            <a:pPr algn="just">
              <a:lnSpc>
                <a:spcPct val="100000"/>
              </a:lnSpc>
              <a:spcBef>
                <a:spcPts val="1134"/>
              </a:spcBef>
            </a:pPr>
            <a:endParaRPr b="0" lang="en-US" sz="2000" spc="-1" strike="noStrike">
              <a:latin typeface="Arial"/>
            </a:endParaRPr>
          </a:p>
          <a:p>
            <a:pPr algn="just">
              <a:lnSpc>
                <a:spcPct val="100000"/>
              </a:lnSpc>
              <a:spcBef>
                <a:spcPts val="1134"/>
              </a:spcBef>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Good for short reads or small genomes. Long reads, may require lots of RAM (e.g., ~0.5   TB for human)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spcBef>
                <a:spcPts val="1060"/>
              </a:spcBef>
              <a:tabLst>
                <a:tab algn="l" pos="0"/>
              </a:tabLst>
            </a:pPr>
            <a:r>
              <a:rPr b="1" lang="en-US" sz="2800" spc="-1" strike="noStrike">
                <a:solidFill>
                  <a:srgbClr val="000000"/>
                </a:solidFill>
                <a:latin typeface="Times New Roman"/>
                <a:ea typeface="DejaVu Sans"/>
              </a:rPr>
              <a:t>Overlap-layout-consensus (OLC)</a:t>
            </a:r>
            <a:endParaRPr b="0" lang="en-US" sz="2800" spc="-1" strike="noStrike">
              <a:latin typeface="Arial"/>
            </a:endParaRPr>
          </a:p>
        </p:txBody>
      </p:sp>
      <p:sp>
        <p:nvSpPr>
          <p:cNvPr id="172" name="CustomShape 2"/>
          <p:cNvSpPr/>
          <p:nvPr/>
        </p:nvSpPr>
        <p:spPr>
          <a:xfrm>
            <a:off x="504360" y="1326600"/>
            <a:ext cx="9279360" cy="3465360"/>
          </a:xfrm>
          <a:prstGeom prst="rect">
            <a:avLst/>
          </a:prstGeom>
          <a:noFill/>
          <a:ln>
            <a:noFill/>
          </a:ln>
        </p:spPr>
        <p:style>
          <a:lnRef idx="0"/>
          <a:fillRef idx="0"/>
          <a:effectRef idx="0"/>
          <a:fontRef idx="minor"/>
        </p:style>
        <p:txBody>
          <a:bodyPr lIns="0" rIns="0" tIns="0" bIns="0">
            <a:normAutofit/>
          </a:bodyPr>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Each read is graphed as a node and the overlaps are represented as edges joining the two nodes involved.</a:t>
            </a:r>
            <a:endParaRPr b="0" lang="en-US" sz="2000" spc="-1" strike="noStrike">
              <a:latin typeface="Arial"/>
            </a:endParaRPr>
          </a:p>
          <a:p>
            <a:pPr algn="just">
              <a:lnSpc>
                <a:spcPct val="100000"/>
              </a:lnSpc>
              <a:spcBef>
                <a:spcPts val="1134"/>
              </a:spcBef>
            </a:pPr>
            <a:endParaRPr b="0" lang="en-US" sz="2000" spc="-1" strike="noStrike">
              <a:latin typeface="Arial"/>
            </a:endParaRPr>
          </a:p>
          <a:p>
            <a:pPr algn="just">
              <a:lnSpc>
                <a:spcPct val="100000"/>
              </a:lnSpc>
              <a:spcBef>
                <a:spcPts val="1134"/>
              </a:spcBef>
            </a:pP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The algorithm determines the best path through the graph.</a:t>
            </a:r>
            <a:endParaRPr b="0" lang="en-US" sz="2000" spc="-1" strike="noStrike">
              <a:latin typeface="Arial"/>
            </a:endParaRPr>
          </a:p>
          <a:p>
            <a:pPr algn="just">
              <a:lnSpc>
                <a:spcPct val="100000"/>
              </a:lnSpc>
              <a:spcBef>
                <a:spcPts val="1134"/>
              </a:spcBef>
            </a:pPr>
            <a:endParaRPr b="0" lang="en-US" sz="2000" spc="-1" strike="noStrike">
              <a:latin typeface="Arial"/>
            </a:endParaRPr>
          </a:p>
          <a:p>
            <a:pPr algn="just">
              <a:lnSpc>
                <a:spcPct val="100000"/>
              </a:lnSpc>
              <a:spcBef>
                <a:spcPts val="1134"/>
              </a:spcBef>
            </a:pP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OLC has a better overall performance and good for long reads.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Our Focus</a:t>
            </a:r>
            <a:endParaRPr b="0" lang="en-US" sz="2800" spc="-1" strike="noStrike">
              <a:latin typeface="Arial"/>
            </a:endParaRPr>
          </a:p>
        </p:txBody>
      </p:sp>
      <p:sp>
        <p:nvSpPr>
          <p:cNvPr id="174" name="CustomShape 2"/>
          <p:cNvSpPr/>
          <p:nvPr/>
        </p:nvSpPr>
        <p:spPr>
          <a:xfrm>
            <a:off x="457200" y="1283760"/>
            <a:ext cx="9070920" cy="3287520"/>
          </a:xfrm>
          <a:prstGeom prst="rect">
            <a:avLst/>
          </a:prstGeom>
          <a:noFill/>
          <a:ln>
            <a:noFill/>
          </a:ln>
        </p:spPr>
        <p:style>
          <a:lnRef idx="0"/>
          <a:fillRef idx="0"/>
          <a:effectRef idx="0"/>
          <a:fontRef idx="minor"/>
        </p:style>
        <p:txBody>
          <a:bodyPr lIns="0" rIns="0" tIns="0" bIns="0">
            <a:normAutofit/>
          </a:bodyPr>
          <a:p>
            <a:pPr marL="431640" indent="-323640" algn="just">
              <a:lnSpc>
                <a:spcPct val="100000"/>
              </a:lnSpc>
              <a:spcBef>
                <a:spcPts val="1414"/>
              </a:spcBef>
              <a:buClr>
                <a:srgbClr val="000000"/>
              </a:buClr>
              <a:buSzPct val="45000"/>
              <a:buFont typeface="Wingdings" charset="2"/>
              <a:buChar char=""/>
            </a:pPr>
            <a:r>
              <a:rPr b="0" lang="en-US" sz="2000" spc="-1" strike="noStrike">
                <a:solidFill>
                  <a:srgbClr val="000000"/>
                </a:solidFill>
                <a:latin typeface="Times New Roman"/>
                <a:ea typeface="DejaVu Sans"/>
              </a:rPr>
              <a:t>Hardware technologies like graphics processing units (GPUs) offer much more computational power than CPUs. </a:t>
            </a:r>
            <a:endParaRPr b="0" lang="en-US" sz="2000" spc="-1" strike="noStrike">
              <a:latin typeface="Arial"/>
            </a:endParaRPr>
          </a:p>
          <a:p>
            <a:pPr algn="just">
              <a:lnSpc>
                <a:spcPct val="100000"/>
              </a:lnSpc>
              <a:spcBef>
                <a:spcPts val="1414"/>
              </a:spcBef>
            </a:pPr>
            <a:endParaRPr b="0" lang="en-US" sz="2000" spc="-1" strike="noStrike">
              <a:latin typeface="Arial"/>
            </a:endParaRPr>
          </a:p>
          <a:p>
            <a:pPr algn="just">
              <a:lnSpc>
                <a:spcPct val="100000"/>
              </a:lnSpc>
              <a:spcBef>
                <a:spcPts val="1414"/>
              </a:spcBef>
            </a:pPr>
            <a:endParaRPr b="0" lang="en-US" sz="2000" spc="-1" strike="noStrike">
              <a:latin typeface="Arial"/>
            </a:endParaRPr>
          </a:p>
          <a:p>
            <a:pPr marL="431640" indent="-323640" algn="just">
              <a:lnSpc>
                <a:spcPct val="100000"/>
              </a:lnSpc>
              <a:spcBef>
                <a:spcPts val="1414"/>
              </a:spcBef>
              <a:buClr>
                <a:srgbClr val="000000"/>
              </a:buClr>
              <a:buSzPct val="45000"/>
              <a:buFont typeface="Wingdings" charset="2"/>
              <a:buChar char=""/>
            </a:pPr>
            <a:r>
              <a:rPr b="0" lang="en-US" sz="2000" spc="-1" strike="noStrike">
                <a:solidFill>
                  <a:srgbClr val="000000"/>
                </a:solidFill>
                <a:latin typeface="Times New Roman"/>
                <a:ea typeface="DejaVu Sans"/>
              </a:rPr>
              <a:t>To focus our solution on producing high quality results in a reasonable time, we propose to use the OLC approach and parallelize its most time demanding steps on GPUs.</a:t>
            </a:r>
            <a:endParaRPr b="0" lang="en-US" sz="2000" spc="-1" strike="noStrike">
              <a:latin typeface="Arial"/>
            </a:endParaRPr>
          </a:p>
          <a:p>
            <a:pPr algn="just">
              <a:lnSpc>
                <a:spcPct val="100000"/>
              </a:lnSpc>
              <a:spcBef>
                <a:spcPts val="1414"/>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Graphical Processing Unit</a:t>
            </a:r>
            <a:endParaRPr b="0" lang="en-US" sz="2800" spc="-1" strike="noStrike">
              <a:latin typeface="Arial"/>
            </a:endParaRPr>
          </a:p>
        </p:txBody>
      </p:sp>
      <p:sp>
        <p:nvSpPr>
          <p:cNvPr id="176" name="CustomShape 2"/>
          <p:cNvSpPr/>
          <p:nvPr/>
        </p:nvSpPr>
        <p:spPr>
          <a:xfrm>
            <a:off x="504360" y="1326600"/>
            <a:ext cx="9070920" cy="2858040"/>
          </a:xfrm>
          <a:prstGeom prst="rect">
            <a:avLst/>
          </a:prstGeom>
          <a:noFill/>
          <a:ln>
            <a:noFill/>
          </a:ln>
        </p:spPr>
        <p:style>
          <a:lnRef idx="0"/>
          <a:fillRef idx="0"/>
          <a:effectRef idx="0"/>
          <a:fontRef idx="minor"/>
        </p:style>
        <p:txBody>
          <a:bodyPr lIns="0" rIns="0" tIns="0" bIns="0">
            <a:normAutofit/>
          </a:bodyPr>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GPUs were originally developed  for gaming.</a:t>
            </a:r>
            <a:endParaRPr b="0" lang="en-US" sz="2000" spc="-1" strike="noStrike">
              <a:latin typeface="Arial"/>
            </a:endParaRPr>
          </a:p>
          <a:p>
            <a:pPr algn="just">
              <a:lnSpc>
                <a:spcPct val="100000"/>
              </a:lnSpc>
              <a:spcBef>
                <a:spcPts val="1134"/>
              </a:spcBef>
            </a:pP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Typical workload requires arithmetic operations on large amounts of data (objects, pixels, etc.) for rendering and shading.</a:t>
            </a:r>
            <a:endParaRPr b="0" lang="en-US" sz="2000" spc="-1" strike="noStrike">
              <a:latin typeface="Arial"/>
            </a:endParaRPr>
          </a:p>
          <a:p>
            <a:pPr algn="just">
              <a:lnSpc>
                <a:spcPct val="100000"/>
              </a:lnSpc>
              <a:spcBef>
                <a:spcPts val="1134"/>
              </a:spcBef>
            </a:pP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pPr>
            <a:r>
              <a:rPr b="0" lang="en-US" sz="2000" spc="-1" strike="noStrike">
                <a:solidFill>
                  <a:srgbClr val="000000"/>
                </a:solidFill>
                <a:latin typeface="Times New Roman"/>
                <a:ea typeface="DejaVu Sans"/>
              </a:rPr>
              <a:t>Designed to be good in matrix operations.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000000"/>
                </a:solidFill>
                <a:latin typeface="Times New Roman"/>
                <a:ea typeface="DejaVu Sans"/>
              </a:rPr>
              <a:t>Graphical Processing Unit</a:t>
            </a:r>
            <a:endParaRPr b="0" lang="en-US" sz="2800" spc="-1" strike="noStrike">
              <a:latin typeface="Arial"/>
            </a:endParaRPr>
          </a:p>
        </p:txBody>
      </p:sp>
      <p:sp>
        <p:nvSpPr>
          <p:cNvPr id="178" name="CustomShape 2"/>
          <p:cNvSpPr/>
          <p:nvPr/>
        </p:nvSpPr>
        <p:spPr>
          <a:xfrm>
            <a:off x="3699000" y="1060560"/>
            <a:ext cx="5875920" cy="4467960"/>
          </a:xfrm>
          <a:prstGeom prst="rect">
            <a:avLst/>
          </a:prstGeom>
          <a:noFill/>
          <a:ln>
            <a:noFill/>
          </a:ln>
        </p:spPr>
        <p:style>
          <a:lnRef idx="0"/>
          <a:fillRef idx="0"/>
          <a:effectRef idx="0"/>
          <a:fontRef idx="minor"/>
        </p:style>
        <p:txBody>
          <a:bodyPr lIns="0" rIns="0" tIns="0" bIns="0">
            <a:normAutofit/>
          </a:bodyPr>
          <a:p>
            <a:pPr marL="108000" algn="just">
              <a:lnSpc>
                <a:spcPct val="100000"/>
              </a:lnSpc>
              <a:spcBef>
                <a:spcPts val="1134"/>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GPU Strengths</a:t>
            </a: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tabLst>
                <a:tab algn="l" pos="0"/>
              </a:tabLst>
            </a:pPr>
            <a:r>
              <a:rPr b="0" lang="en-US" sz="2000" spc="-1" strike="noStrike">
                <a:solidFill>
                  <a:srgbClr val="000000"/>
                </a:solidFill>
                <a:latin typeface="Times New Roman"/>
                <a:ea typeface="DejaVu Sans"/>
              </a:rPr>
              <a:t>High bandwidth main memory</a:t>
            </a: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tabLst>
                <a:tab algn="l" pos="0"/>
              </a:tabLst>
            </a:pPr>
            <a:r>
              <a:rPr b="0" lang="en-US" sz="2000" spc="-1" strike="noStrike">
                <a:solidFill>
                  <a:srgbClr val="000000"/>
                </a:solidFill>
                <a:latin typeface="Times New Roman"/>
                <a:ea typeface="DejaVu Sans"/>
              </a:rPr>
              <a:t>Significantly  more compute resources </a:t>
            </a: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tabLst>
                <a:tab algn="l" pos="0"/>
              </a:tabLst>
            </a:pPr>
            <a:r>
              <a:rPr b="0" lang="en-US" sz="2000" spc="-1" strike="noStrike">
                <a:solidFill>
                  <a:srgbClr val="000000"/>
                </a:solidFill>
                <a:latin typeface="Times New Roman"/>
                <a:ea typeface="DejaVu Sans"/>
              </a:rPr>
              <a:t>Latency tolerant via parallelism</a:t>
            </a: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tabLst>
                <a:tab algn="l" pos="0"/>
              </a:tabLst>
            </a:pPr>
            <a:r>
              <a:rPr b="0" lang="en-US" sz="2000" spc="-1" strike="noStrike">
                <a:solidFill>
                  <a:srgbClr val="000000"/>
                </a:solidFill>
                <a:latin typeface="Times New Roman"/>
                <a:ea typeface="DejaVu Sans"/>
              </a:rPr>
              <a:t>High throughput</a:t>
            </a: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tabLst>
                <a:tab algn="l" pos="0"/>
              </a:tabLst>
            </a:pPr>
            <a:r>
              <a:rPr b="0" lang="en-US" sz="2000" spc="-1" strike="noStrike">
                <a:solidFill>
                  <a:srgbClr val="000000"/>
                </a:solidFill>
                <a:latin typeface="Times New Roman"/>
                <a:ea typeface="DejaVu Sans"/>
              </a:rPr>
              <a:t>High performance/watt</a:t>
            </a:r>
            <a:endParaRPr b="0" lang="en-US" sz="2000" spc="-1" strike="noStrike">
              <a:latin typeface="Arial"/>
            </a:endParaRPr>
          </a:p>
          <a:p>
            <a:pPr algn="just">
              <a:lnSpc>
                <a:spcPct val="100000"/>
              </a:lnSpc>
              <a:spcBef>
                <a:spcPts val="1134"/>
              </a:spcBef>
              <a:tabLst>
                <a:tab algn="l" pos="0"/>
              </a:tabLst>
            </a:pPr>
            <a:endParaRPr b="0" lang="en-US" sz="2000" spc="-1" strike="noStrike">
              <a:latin typeface="Arial"/>
            </a:endParaRPr>
          </a:p>
          <a:p>
            <a:pPr marL="108000" algn="just">
              <a:lnSpc>
                <a:spcPct val="100000"/>
              </a:lnSpc>
              <a:spcBef>
                <a:spcPts val="1134"/>
              </a:spcBef>
              <a:tabLst>
                <a:tab algn="l" pos="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GPU Weaknesses</a:t>
            </a: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tabLst>
                <a:tab algn="l" pos="0"/>
              </a:tabLst>
            </a:pPr>
            <a:r>
              <a:rPr b="0" lang="en-US" sz="2000" spc="-1" strike="noStrike">
                <a:solidFill>
                  <a:srgbClr val="000000"/>
                </a:solidFill>
                <a:latin typeface="Times New Roman"/>
                <a:ea typeface="DejaVu Sans"/>
              </a:rPr>
              <a:t>Relatively low memory capacity</a:t>
            </a:r>
            <a:endParaRPr b="0" lang="en-US" sz="2000" spc="-1" strike="noStrike">
              <a:latin typeface="Arial"/>
            </a:endParaRPr>
          </a:p>
          <a:p>
            <a:pPr marL="431640" indent="-323640" algn="just">
              <a:lnSpc>
                <a:spcPct val="100000"/>
              </a:lnSpc>
              <a:spcBef>
                <a:spcPts val="1134"/>
              </a:spcBef>
              <a:buClr>
                <a:srgbClr val="000000"/>
              </a:buClr>
              <a:buSzPct val="45000"/>
              <a:buFont typeface="Wingdings" charset="2"/>
              <a:buChar char=""/>
              <a:tabLst>
                <a:tab algn="l" pos="0"/>
              </a:tabLst>
            </a:pPr>
            <a:r>
              <a:rPr b="0" lang="en-US" sz="2000" spc="-1" strike="noStrike">
                <a:solidFill>
                  <a:srgbClr val="000000"/>
                </a:solidFill>
                <a:latin typeface="Times New Roman"/>
                <a:ea typeface="DejaVu Sans"/>
              </a:rPr>
              <a:t>Low per-thread performance</a:t>
            </a:r>
            <a:endParaRPr b="0" lang="en-US" sz="2000" spc="-1" strike="noStrike">
              <a:latin typeface="Arial"/>
            </a:endParaRPr>
          </a:p>
        </p:txBody>
      </p:sp>
      <p:pic>
        <p:nvPicPr>
          <p:cNvPr id="179" name="Picture 57" descr=""/>
          <p:cNvPicPr/>
          <p:nvPr/>
        </p:nvPicPr>
        <p:blipFill>
          <a:blip r:embed="rId1"/>
          <a:stretch/>
        </p:blipFill>
        <p:spPr>
          <a:xfrm>
            <a:off x="417240" y="1293840"/>
            <a:ext cx="2742480" cy="3533040"/>
          </a:xfrm>
          <a:prstGeom prst="rect">
            <a:avLst/>
          </a:prstGeom>
          <a:ln>
            <a:noFill/>
          </a:ln>
        </p:spPr>
      </p:pic>
      <p:sp>
        <p:nvSpPr>
          <p:cNvPr id="180" name="CustomShape 3"/>
          <p:cNvSpPr/>
          <p:nvPr/>
        </p:nvSpPr>
        <p:spPr>
          <a:xfrm>
            <a:off x="417240" y="5144040"/>
            <a:ext cx="2315160" cy="272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Times New Roman"/>
                <a:ea typeface="DejaVu Sans"/>
              </a:rPr>
              <a:t>source: NVIDIA</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TotalTime>
  <Application>LibreOffice/6.4.6.2$Linux_X86_64 LibreOffice_project/40$Build-2</Application>
  <Words>3445</Words>
  <Paragraphs>171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2020-11-10T12:47:00Z</dcterms:created>
  <dc:creator/>
  <dc:description/>
  <dc:language>en-US</dc:language>
  <cp:lastModifiedBy/>
  <dcterms:modified xsi:type="dcterms:W3CDTF">2020-11-25T11:48:45Z</dcterms:modified>
  <cp:revision>170</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1033-11.1.0.9505</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