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58" r:id="rId4"/>
    <p:sldId id="257" r:id="rId5"/>
    <p:sldId id="266" r:id="rId6"/>
    <p:sldId id="267" r:id="rId7"/>
    <p:sldId id="268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3F60-C0DB-4144-8276-50B5110CBAEE}" type="datetimeFigureOut">
              <a:rPr lang="en-SG" smtClean="0"/>
              <a:t>27/7/2020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EDC9D-C878-4D6D-B0C0-67EE9737B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88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3B1-5D28-485C-97B0-D14A4BCD7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660A0-F132-4641-ABEE-386DB0F5F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DB37-484B-4C87-9F7C-9F27CCC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F526-C88A-4D2B-9D50-458B971973D7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BDB8-6A3C-4336-94DA-6E2390E7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DA15-4524-46A4-B0B6-A0F933A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26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DEBF-C77F-45F1-9676-C61887B3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781F-E42E-45D2-8FFD-66D0C616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FEE3-98E3-44CD-9224-CFBB463E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9F9-7546-456D-8249-0C0F58C2654D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A74F-A7AD-4DB2-B1A8-13CE49B1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2FBA-DE6C-432B-B188-5CB88B5B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6BFE2-E5BF-4160-B138-8D6AA507F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5B8BB-FBAC-48C4-8ACA-590973A2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DA08-9DEC-4168-A1AF-63FF3E90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B0AB-A812-42F1-8DA8-5C7C1EBD618B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0DBA-EB37-47A5-849E-037ED3C0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A744-875C-40DE-85C7-ACDE4F12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8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49CF-812B-4182-8DE6-25551A11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DDE4-598A-4ADC-8C39-FBE4FC1D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25F3-2956-48A6-80EE-71A62F81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FAE8-8343-413E-9066-5C7FC66743DD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74E7-31FD-4835-9B8B-579645D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B895-0044-4F59-82D7-A895410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5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03C3-4018-4EA9-84CC-8C22547A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AA1C5-894F-4E09-BCFA-191C31C3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2FFD-942A-4101-BBFF-3EDDAE7E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1ECA-9401-4177-95F3-30EFEB04C53D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3DF1-0A09-4B2E-8200-4BBEE95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EF09-E771-4DC3-B979-C9EFF57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84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8A8-8FFB-4316-B420-C6D1964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6BEA-DB6D-4E2D-9ACF-01DA46F92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A1C41-D44A-41F0-9910-4B978AC5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2FD86-770E-4FC5-B071-FCAE047F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716D-6A53-41ED-AF6D-A56DBB3236B2}" type="datetime1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753E-2928-4DC4-930D-60F1E3A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631C-F02F-4E67-883E-AA35F9B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5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41E5-0D2D-47E2-81ED-BAF14C86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7463-C364-469E-B65A-6C0E4E7A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054C-4B12-4CA8-AE32-FA494EC1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AB5CE-E9D4-417E-9F25-C9FE639E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EB1AD-7826-4AB5-B4ED-A12024072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AD28A-CF8C-42EC-8AC4-1617C42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1AF-B112-4CEE-B3C1-81CF48BAC746}" type="datetime1">
              <a:rPr lang="en-SG" smtClean="0"/>
              <a:t>27/7/2020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3BFC3-DAA2-46DF-AB79-B7CF5D7D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71281-EF66-4084-8FB3-0FFEDB6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939B-8D5E-423E-862B-6C2ADCA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1669E-4272-43CC-BB15-B309F18E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F114-E848-4331-9562-113EC0EF3FBB}" type="datetime1">
              <a:rPr lang="en-SG" smtClean="0"/>
              <a:t>27/7/2020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BEA97-8D87-4024-BDD5-CD89A66C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C68DA-3EEB-4DD3-BD48-207C01C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71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C520B-D904-436B-A2BD-5B26D041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558A-8125-4A80-B6E4-B6F9921D3737}" type="datetime1">
              <a:rPr lang="en-SG" smtClean="0"/>
              <a:t>27/7/2020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6D0A8-5AB2-4FDE-B8AD-0322146C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198A-680D-416C-A058-3004B12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2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1B85-5611-4024-B95C-1D661C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11F0-97EA-49F1-AFA1-F4F58A2C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79BE6-38F2-4C38-A983-CC17F3AE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C67F-7F54-43E4-A8AE-0E486E7A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6C53-1AEE-48EF-84E9-E0B043C698EA}" type="datetime1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0C21-324D-49F4-BB97-240E28BA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E682B-6F08-4F59-9F70-9AD325C1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113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25D6-3452-419C-8D94-F6E487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F194-A49A-40B9-B617-81D16047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A24FC-2F67-41A4-B8A0-E30EE3FA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D101E-6001-4B9F-87DD-5AFA678D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A0FC-EA59-4E9C-9663-7B167FCB625A}" type="datetime1">
              <a:rPr lang="en-SG" smtClean="0"/>
              <a:t>27/7/2020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0AA85-9D7D-4F74-8950-DAA4D80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AB0A-001E-471A-B96E-7CD9E79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EF90D-0939-4ACC-90D3-4D0D74A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E03A-543E-440A-8377-DEA34FA8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D351-25AE-4B52-86FD-70DE06E3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2A67-6322-453A-A9BC-96907592EBEB}" type="datetime1">
              <a:rPr lang="en-SG" smtClean="0"/>
              <a:t>27/7/2020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74D6-2AC3-41E4-9641-06864242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42C3-2F78-4BD8-9A68-82B1B5C0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5212-D9F5-435F-B1F8-D7695050C1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ghao51/iris_similar" TargetMode="External"/><Relationship Id="rId2" Type="http://schemas.openxmlformats.org/officeDocument/2006/relationships/hyperlink" Target="https://irissimilar-jdc7q5tvtq-as.a.run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3ghm1LyYxwMFhtdcpi8lEa2yOnPGmOX?usp=sharing" TargetMode="External"/><Relationship Id="rId2" Type="http://schemas.openxmlformats.org/officeDocument/2006/relationships/hyperlink" Target="https://github.com/minghao51/iris_simi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rissimilar-jdc7q5tvtq-as.a.run.ap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3F81-1C61-4206-87BC-BB5AC836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Science Test 1 - Iris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C928-9C76-4291-83BF-BB9BFF50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982" y="1825625"/>
            <a:ext cx="3382818" cy="4351338"/>
          </a:xfrm>
        </p:spPr>
        <p:txBody>
          <a:bodyPr>
            <a:normAutofit/>
          </a:bodyPr>
          <a:lstStyle/>
          <a:p>
            <a:r>
              <a:rPr lang="en-SG" sz="2400" dirty="0"/>
              <a:t>The </a:t>
            </a:r>
            <a:r>
              <a:rPr lang="en-SG" sz="2400" b="1" dirty="0"/>
              <a:t>Web app</a:t>
            </a:r>
            <a:r>
              <a:rPr lang="en-SG" sz="2400" dirty="0"/>
              <a:t> is deployed on and </a:t>
            </a:r>
            <a:r>
              <a:rPr lang="en-SG" sz="2400" b="1" dirty="0"/>
              <a:t>lived</a:t>
            </a:r>
            <a:r>
              <a:rPr lang="en-SG" sz="2400" dirty="0"/>
              <a:t> at </a:t>
            </a:r>
            <a:r>
              <a:rPr lang="en-SG" sz="2400" dirty="0">
                <a:hlinkClick r:id="rId2"/>
              </a:rPr>
              <a:t>GCP Cloud Run</a:t>
            </a:r>
            <a:r>
              <a:rPr lang="en-SG" sz="2400" dirty="0"/>
              <a:t>.</a:t>
            </a:r>
          </a:p>
          <a:p>
            <a:endParaRPr lang="en-SG" sz="2400" dirty="0"/>
          </a:p>
          <a:p>
            <a:r>
              <a:rPr lang="en-SG" sz="2400" b="1" dirty="0"/>
              <a:t>Local/deployment</a:t>
            </a:r>
            <a:r>
              <a:rPr lang="en-SG" sz="2400" dirty="0"/>
              <a:t>: </a:t>
            </a:r>
            <a:r>
              <a:rPr lang="en-SG" sz="2400" dirty="0">
                <a:hlinkClick r:id="rId3"/>
              </a:rPr>
              <a:t>GitHub</a:t>
            </a:r>
            <a:r>
              <a:rPr lang="en-SG" sz="2400" dirty="0"/>
              <a:t> or Docs/</a:t>
            </a:r>
            <a:r>
              <a:rPr lang="en-SG" sz="2400" dirty="0" err="1"/>
              <a:t>instruction.docs</a:t>
            </a:r>
            <a:r>
              <a:rPr lang="en-SG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CFFC6-5060-4E63-A4F6-DC05BC13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06" y="1414926"/>
            <a:ext cx="6415688" cy="5077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F616B-339B-404B-8D57-DAAEA95E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1</a:t>
            </a:fld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B0FE26-1866-447F-AEC1-20DC7D175CB4}"/>
              </a:ext>
            </a:extLst>
          </p:cNvPr>
          <p:cNvCxnSpPr>
            <a:cxnSpLocks/>
          </p:cNvCxnSpPr>
          <p:nvPr/>
        </p:nvCxnSpPr>
        <p:spPr>
          <a:xfrm>
            <a:off x="522935" y="1358932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F347A795-FD5B-4D11-A253-9BCFC3FF8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EEBE41-DCBC-4A5A-9460-A9E6A557028D}"/>
              </a:ext>
            </a:extLst>
          </p:cNvPr>
          <p:cNvSpPr txBox="1"/>
          <p:nvPr/>
        </p:nvSpPr>
        <p:spPr>
          <a:xfrm>
            <a:off x="5059405" y="5689514"/>
            <a:ext cx="402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Retrieved records of most similar flowers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12B37-C0E7-4ECF-8D08-F4B3E0A78E09}"/>
              </a:ext>
            </a:extLst>
          </p:cNvPr>
          <p:cNvSpPr txBox="1"/>
          <p:nvPr/>
        </p:nvSpPr>
        <p:spPr>
          <a:xfrm>
            <a:off x="1830197" y="4816680"/>
            <a:ext cx="23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Input for iris flower measurement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33544-53D4-4306-AE50-65701CD5A9DD}"/>
              </a:ext>
            </a:extLst>
          </p:cNvPr>
          <p:cNvSpPr txBox="1"/>
          <p:nvPr/>
        </p:nvSpPr>
        <p:spPr>
          <a:xfrm>
            <a:off x="709641" y="370991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Controls on distance and visuals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D68F6-D237-4E72-A7E6-82F4F2FC4A34}"/>
              </a:ext>
            </a:extLst>
          </p:cNvPr>
          <p:cNvSpPr txBox="1"/>
          <p:nvPr/>
        </p:nvSpPr>
        <p:spPr>
          <a:xfrm>
            <a:off x="6932909" y="7171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Visualisation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C7891-003A-4100-8C36-216C2F5F3C83}"/>
              </a:ext>
            </a:extLst>
          </p:cNvPr>
          <p:cNvSpPr txBox="1"/>
          <p:nvPr/>
        </p:nvSpPr>
        <p:spPr>
          <a:xfrm>
            <a:off x="10534085" y="34781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GitHub link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779EF8-D631-4ECF-A8FF-ABDDDAE2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A8F5-9BDB-4C59-AD70-05EEEA2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Data Quality check</a:t>
            </a:r>
            <a:br>
              <a:rPr lang="en-SG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1D79-6B72-466D-B4B1-93FBB9C0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65" y="1253331"/>
            <a:ext cx="59736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600" dirty="0">
                <a:solidFill>
                  <a:schemeClr val="bg1">
                    <a:lumMod val="50000"/>
                  </a:schemeClr>
                </a:solidFill>
              </a:rPr>
              <a:t>The script will pull the data from the listed data source and examine if the characters are consistent with the records.</a:t>
            </a:r>
          </a:p>
          <a:p>
            <a:r>
              <a:rPr lang="en-SG" sz="2600" b="1" dirty="0"/>
              <a:t>Extraction completeness</a:t>
            </a:r>
          </a:p>
          <a:p>
            <a:pPr lvl="1"/>
            <a:r>
              <a:rPr lang="en-SG" sz="1900" dirty="0"/>
              <a:t>Check on the numbers of records and attributes.</a:t>
            </a:r>
          </a:p>
          <a:p>
            <a:r>
              <a:rPr lang="en-SG" sz="2600" b="1" dirty="0"/>
              <a:t>Missing data/values check</a:t>
            </a:r>
          </a:p>
          <a:p>
            <a:pPr lvl="1"/>
            <a:r>
              <a:rPr lang="en-SG" sz="1900" dirty="0"/>
              <a:t>Check for missing/empty records from the data source</a:t>
            </a:r>
          </a:p>
          <a:p>
            <a:r>
              <a:rPr lang="en-SG" sz="2600" b="1" dirty="0"/>
              <a:t>Duplication check</a:t>
            </a:r>
          </a:p>
          <a:p>
            <a:pPr lvl="1"/>
            <a:r>
              <a:rPr lang="en-SG" sz="1900" dirty="0"/>
              <a:t>Check for the number of duplicates (identical records of iris flower) within the data source.</a:t>
            </a:r>
          </a:p>
          <a:p>
            <a:r>
              <a:rPr lang="en-SG" sz="2600" b="1" dirty="0"/>
              <a:t>Columns/check for negative values.</a:t>
            </a:r>
          </a:p>
          <a:p>
            <a:pPr lvl="1"/>
            <a:r>
              <a:rPr lang="en-SG" sz="1900" dirty="0"/>
              <a:t>Check that all the recorded width and length are</a:t>
            </a:r>
            <a:r>
              <a:rPr lang="en-SG" sz="2000" dirty="0"/>
              <a:t> positive.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4F622-3DAF-42EE-B9F6-BF2F5917E9E8}"/>
              </a:ext>
            </a:extLst>
          </p:cNvPr>
          <p:cNvSpPr txBox="1"/>
          <p:nvPr/>
        </p:nvSpPr>
        <p:spPr>
          <a:xfrm>
            <a:off x="605765" y="6307664"/>
            <a:ext cx="978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The data quality check (</a:t>
            </a:r>
            <a:r>
              <a:rPr lang="en-SG" sz="1600" dirty="0" err="1"/>
              <a:t>unittest</a:t>
            </a:r>
            <a:r>
              <a:rPr lang="en-SG" sz="1600" dirty="0"/>
              <a:t>) are run on docker build with the results piped into </a:t>
            </a:r>
            <a:r>
              <a:rPr lang="en-SG" sz="1600" dirty="0" err="1"/>
              <a:t>data_quality.output</a:t>
            </a:r>
            <a:endParaRPr lang="en-SG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EFFB5-CD1C-41F6-998F-F6237089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0" y="1623554"/>
            <a:ext cx="5230103" cy="1876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07B33-3DEA-4BF9-BCA2-008506BA38C9}"/>
              </a:ext>
            </a:extLst>
          </p:cNvPr>
          <p:cNvSpPr txBox="1"/>
          <p:nvPr/>
        </p:nvSpPr>
        <p:spPr>
          <a:xfrm>
            <a:off x="6709199" y="1133613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Web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8CF25-7417-4976-A65E-02A1206B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60" y="4310986"/>
            <a:ext cx="5024545" cy="1715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59A824-46B3-4D03-BFEC-3E5176ADF26A}"/>
              </a:ext>
            </a:extLst>
          </p:cNvPr>
          <p:cNvSpPr txBox="1"/>
          <p:nvPr/>
        </p:nvSpPr>
        <p:spPr>
          <a:xfrm>
            <a:off x="6709199" y="3775412"/>
            <a:ext cx="564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Trigger the Unit test manually </a:t>
            </a:r>
            <a:r>
              <a:rPr lang="en-SG" dirty="0"/>
              <a:t>(in </a:t>
            </a:r>
            <a:r>
              <a:rPr lang="en-SG" dirty="0" err="1"/>
              <a:t>dockerise</a:t>
            </a:r>
            <a:r>
              <a:rPr lang="en-SG" dirty="0"/>
              <a:t> environment)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3123-B733-4571-A97C-53DF3BF1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3</a:t>
            </a:fld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C0BEE-338E-44C7-A5C1-E2564E0F4835}"/>
              </a:ext>
            </a:extLst>
          </p:cNvPr>
          <p:cNvCxnSpPr>
            <a:cxnSpLocks/>
          </p:cNvCxnSpPr>
          <p:nvPr/>
        </p:nvCxnSpPr>
        <p:spPr>
          <a:xfrm>
            <a:off x="522935" y="973038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E8B733-FEEF-45F4-8073-853F44A0F806}"/>
              </a:ext>
            </a:extLst>
          </p:cNvPr>
          <p:cNvSpPr/>
          <p:nvPr/>
        </p:nvSpPr>
        <p:spPr>
          <a:xfrm>
            <a:off x="6647653" y="2375739"/>
            <a:ext cx="1445534" cy="60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Full Iris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6AB36-E8EF-43A7-AB95-56FEE4598A42}"/>
              </a:ext>
            </a:extLst>
          </p:cNvPr>
          <p:cNvSpPr/>
          <p:nvPr/>
        </p:nvSpPr>
        <p:spPr>
          <a:xfrm>
            <a:off x="2734875" y="2361301"/>
            <a:ext cx="1445534" cy="600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 Iris species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7BA49-9AF2-4D98-A920-0A63E08969D6}"/>
              </a:ext>
            </a:extLst>
          </p:cNvPr>
          <p:cNvSpPr/>
          <p:nvPr/>
        </p:nvSpPr>
        <p:spPr>
          <a:xfrm>
            <a:off x="2728531" y="3723631"/>
            <a:ext cx="1445534" cy="6002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Euclidean Distance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3EEDBE-E824-4055-8758-BFF17EFB86BB}"/>
              </a:ext>
            </a:extLst>
          </p:cNvPr>
          <p:cNvCxnSpPr>
            <a:cxnSpLocks/>
          </p:cNvCxnSpPr>
          <p:nvPr/>
        </p:nvCxnSpPr>
        <p:spPr>
          <a:xfrm>
            <a:off x="569117" y="3557187"/>
            <a:ext cx="7994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4B7D19-1585-414E-B618-CBB4B0ADB913}"/>
              </a:ext>
            </a:extLst>
          </p:cNvPr>
          <p:cNvSpPr txBox="1"/>
          <p:nvPr/>
        </p:nvSpPr>
        <p:spPr>
          <a:xfrm>
            <a:off x="445178" y="2278940"/>
            <a:ext cx="1975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1. Data Selection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882E1F-4DF5-42F3-8E11-AC0B3CB568B1}"/>
              </a:ext>
            </a:extLst>
          </p:cNvPr>
          <p:cNvCxnSpPr>
            <a:cxnSpLocks/>
          </p:cNvCxnSpPr>
          <p:nvPr/>
        </p:nvCxnSpPr>
        <p:spPr>
          <a:xfrm>
            <a:off x="569117" y="5065349"/>
            <a:ext cx="7994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3E34DA-51DB-4979-B70F-EEF341E7C072}"/>
              </a:ext>
            </a:extLst>
          </p:cNvPr>
          <p:cNvSpPr txBox="1"/>
          <p:nvPr/>
        </p:nvSpPr>
        <p:spPr>
          <a:xfrm>
            <a:off x="445178" y="3611506"/>
            <a:ext cx="235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2. Distance Measure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2D06-41A2-4950-8124-3C8E50E077C5}"/>
              </a:ext>
            </a:extLst>
          </p:cNvPr>
          <p:cNvSpPr/>
          <p:nvPr/>
        </p:nvSpPr>
        <p:spPr>
          <a:xfrm>
            <a:off x="3471624" y="2951648"/>
            <a:ext cx="2822628" cy="4352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Versicolor, </a:t>
            </a:r>
            <a:r>
              <a:rPr lang="en-SG" sz="1600" dirty="0"/>
              <a:t>Sentosa</a:t>
            </a:r>
            <a:r>
              <a:rPr lang="en-SG" dirty="0"/>
              <a:t>, virginica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56AC7-DD2A-4159-A25A-7E1C71FE5A7F}"/>
              </a:ext>
            </a:extLst>
          </p:cNvPr>
          <p:cNvSpPr txBox="1"/>
          <p:nvPr/>
        </p:nvSpPr>
        <p:spPr>
          <a:xfrm>
            <a:off x="492192" y="5101135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3. 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B1AE4-346B-49DC-91D5-E0FFB3196C33}"/>
              </a:ext>
            </a:extLst>
          </p:cNvPr>
          <p:cNvSpPr/>
          <p:nvPr/>
        </p:nvSpPr>
        <p:spPr>
          <a:xfrm>
            <a:off x="4003153" y="5550745"/>
            <a:ext cx="1445534" cy="60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Scatter charts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44E72-BE49-49C6-924C-2158840DEAB7}"/>
              </a:ext>
            </a:extLst>
          </p:cNvPr>
          <p:cNvSpPr txBox="1"/>
          <p:nvPr/>
        </p:nvSpPr>
        <p:spPr>
          <a:xfrm>
            <a:off x="2728531" y="1674412"/>
            <a:ext cx="117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Options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938A0-BF29-4DC9-AB25-07D1DA260B78}"/>
              </a:ext>
            </a:extLst>
          </p:cNvPr>
          <p:cNvSpPr/>
          <p:nvPr/>
        </p:nvSpPr>
        <p:spPr>
          <a:xfrm>
            <a:off x="2433680" y="5177038"/>
            <a:ext cx="1445534" cy="600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Parallel plots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CC730-1ACA-4B94-AB13-32DB423F2B07}"/>
              </a:ext>
            </a:extLst>
          </p:cNvPr>
          <p:cNvSpPr/>
          <p:nvPr/>
        </p:nvSpPr>
        <p:spPr>
          <a:xfrm>
            <a:off x="5560722" y="5177038"/>
            <a:ext cx="1445534" cy="6002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 N similar Table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CCE6954-929B-4199-9B20-4B2E45FF2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83142"/>
            <a:ext cx="1050249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 Pipeline (Approaches)</a:t>
            </a:r>
            <a:br>
              <a:rPr lang="en-SG" dirty="0"/>
            </a:br>
            <a:r>
              <a:rPr lang="en-SG" sz="2800" dirty="0"/>
              <a:t>The constructed options for </a:t>
            </a:r>
            <a:r>
              <a:rPr lang="en-SG" sz="2800" b="1" dirty="0"/>
              <a:t>Data Selection &gt; Distance Measure &gt;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5C20B-3584-4121-A2F1-48A0B1868D31}"/>
              </a:ext>
            </a:extLst>
          </p:cNvPr>
          <p:cNvSpPr txBox="1"/>
          <p:nvPr/>
        </p:nvSpPr>
        <p:spPr>
          <a:xfrm>
            <a:off x="8687765" y="2083998"/>
            <a:ext cx="3059057" cy="369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The default pipeline to identify similar flowers to input are: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(Data selection)</a:t>
            </a:r>
            <a:r>
              <a:rPr lang="en-SG" dirty="0"/>
              <a:t> Selecting the full iris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(Distance Measure)</a:t>
            </a:r>
            <a:r>
              <a:rPr lang="en-SG" dirty="0"/>
              <a:t> Identifying flowers that are most similar to the new input iris in Euclidean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(Output)</a:t>
            </a:r>
            <a:r>
              <a:rPr lang="en-SG" dirty="0"/>
              <a:t> Depict the similar flowers in charts as well as the data in a table.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71C793-15CC-4A4D-946D-8A0F129632A3}"/>
              </a:ext>
            </a:extLst>
          </p:cNvPr>
          <p:cNvSpPr txBox="1"/>
          <p:nvPr/>
        </p:nvSpPr>
        <p:spPr>
          <a:xfrm>
            <a:off x="653012" y="2693508"/>
            <a:ext cx="1929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 select for relevant flowers species/all flowers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2ADC7-A66E-4DD2-AEC1-782010EA9DC9}"/>
              </a:ext>
            </a:extLst>
          </p:cNvPr>
          <p:cNvSpPr txBox="1"/>
          <p:nvPr/>
        </p:nvSpPr>
        <p:spPr>
          <a:xfrm>
            <a:off x="653011" y="4082325"/>
            <a:ext cx="1929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 calculate and identify the most similar flowers to the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15F88-858A-448D-A2DF-8CDC17A5920F}"/>
              </a:ext>
            </a:extLst>
          </p:cNvPr>
          <p:cNvSpPr txBox="1"/>
          <p:nvPr/>
        </p:nvSpPr>
        <p:spPr>
          <a:xfrm>
            <a:off x="658655" y="5528726"/>
            <a:ext cx="192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To visualize the result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0FE038-B7E8-4356-95C5-1DABFFF97618}"/>
              </a:ext>
            </a:extLst>
          </p:cNvPr>
          <p:cNvSpPr/>
          <p:nvPr/>
        </p:nvSpPr>
        <p:spPr>
          <a:xfrm>
            <a:off x="6222175" y="3754715"/>
            <a:ext cx="1445534" cy="600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Standard Scalar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D2572-2FC7-49B0-85FA-67577922C645}"/>
              </a:ext>
            </a:extLst>
          </p:cNvPr>
          <p:cNvSpPr/>
          <p:nvPr/>
        </p:nvSpPr>
        <p:spPr>
          <a:xfrm>
            <a:off x="6882073" y="4305675"/>
            <a:ext cx="1445534" cy="600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PCA Distance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9FD995-07DB-4C11-AFF4-641D356E7307}"/>
              </a:ext>
            </a:extLst>
          </p:cNvPr>
          <p:cNvSpPr/>
          <p:nvPr/>
        </p:nvSpPr>
        <p:spPr>
          <a:xfrm>
            <a:off x="7095178" y="5588865"/>
            <a:ext cx="1445534" cy="60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Radviz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B2A0E-9AB6-4DEF-93F8-53C174C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4</a:t>
            </a:fld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4B1FF1-4089-4084-9BB8-8F4CCD245C89}"/>
              </a:ext>
            </a:extLst>
          </p:cNvPr>
          <p:cNvCxnSpPr>
            <a:cxnSpLocks/>
          </p:cNvCxnSpPr>
          <p:nvPr/>
        </p:nvCxnSpPr>
        <p:spPr>
          <a:xfrm>
            <a:off x="522935" y="1572671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D3569E-239F-47E7-81C3-593D788F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0853"/>
            <a:ext cx="4005402" cy="3867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2736C-CE27-4047-874A-963A585A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1 (Distance)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689-28D9-4266-8D48-429354E0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035" y="1630682"/>
            <a:ext cx="7871691" cy="472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To identify similarity, we first need to construct a </a:t>
            </a:r>
            <a:r>
              <a:rPr lang="en-SG" b="1" dirty="0">
                <a:solidFill>
                  <a:schemeClr val="accent2"/>
                </a:solidFill>
              </a:rPr>
              <a:t>Mathematical quantity</a:t>
            </a:r>
            <a:r>
              <a:rPr lang="en-SG" dirty="0"/>
              <a:t> to </a:t>
            </a:r>
            <a:r>
              <a:rPr lang="en-SG" dirty="0">
                <a:solidFill>
                  <a:schemeClr val="accent2"/>
                </a:solidFill>
              </a:rPr>
              <a:t>identify the top 10 most similar iris flower</a:t>
            </a:r>
            <a:r>
              <a:rPr lang="en-SG" dirty="0"/>
              <a:t> to the input.</a:t>
            </a:r>
            <a:br>
              <a:rPr lang="en-SG" dirty="0"/>
            </a:br>
            <a:endParaRPr lang="en-SG" dirty="0"/>
          </a:p>
          <a:p>
            <a:pPr lvl="1"/>
            <a:r>
              <a:rPr lang="en-SG" dirty="0"/>
              <a:t>Implemented Metrics:</a:t>
            </a:r>
            <a:br>
              <a:rPr lang="en-SG" dirty="0"/>
            </a:br>
            <a:endParaRPr lang="en-SG" dirty="0"/>
          </a:p>
          <a:p>
            <a:pPr marL="1371600" lvl="2" indent="-457200">
              <a:buFont typeface="+mj-lt"/>
              <a:buAutoNum type="arabicPeriod"/>
            </a:pPr>
            <a:r>
              <a:rPr lang="en-SG" b="1" dirty="0">
                <a:solidFill>
                  <a:schemeClr val="accent2"/>
                </a:solidFill>
              </a:rPr>
              <a:t>Distance between data points in Euclidean space</a:t>
            </a:r>
            <a:br>
              <a:rPr lang="en-SG" dirty="0">
                <a:solidFill>
                  <a:schemeClr val="accent2"/>
                </a:solidFill>
              </a:rPr>
            </a:b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Where all the iris features are considered with equal weighting.</a:t>
            </a:r>
          </a:p>
          <a:p>
            <a:pPr marL="1371600" lvl="3" indent="0">
              <a:buNone/>
            </a:pPr>
            <a:r>
              <a:rPr lang="en-SG" dirty="0"/>
              <a:t>Easier for interpretation</a:t>
            </a:r>
            <a:br>
              <a:rPr lang="en-SG" dirty="0">
                <a:solidFill>
                  <a:schemeClr val="bg1">
                    <a:lumMod val="50000"/>
                  </a:schemeClr>
                </a:solidFill>
              </a:rPr>
            </a:br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SG" b="1" dirty="0">
                <a:solidFill>
                  <a:schemeClr val="accent2"/>
                </a:solidFill>
              </a:rPr>
              <a:t>Distance between data points in PCA space</a:t>
            </a:r>
            <a:r>
              <a:rPr lang="en-SG" b="1" dirty="0"/>
              <a:t> </a:t>
            </a:r>
            <a:br>
              <a:rPr lang="en-SG" dirty="0"/>
            </a:b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Where all the iris flower features are the first standard scaled and phased into PCA space, from which the similarity is determined.</a:t>
            </a:r>
            <a:br>
              <a:rPr lang="en-SG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SG" sz="1800" dirty="0"/>
              <a:t>Metrics/data situated in the abstract space of PCA coordinates</a:t>
            </a:r>
            <a:endParaRPr lang="en-SG" dirty="0"/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13F51-505B-438E-8DCF-C1064401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5</a:t>
            </a:fld>
            <a:endParaRPr lang="en-S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E38CB-DCCD-4194-A850-8391DE30BE8D}"/>
              </a:ext>
            </a:extLst>
          </p:cNvPr>
          <p:cNvCxnSpPr>
            <a:cxnSpLocks/>
          </p:cNvCxnSpPr>
          <p:nvPr/>
        </p:nvCxnSpPr>
        <p:spPr>
          <a:xfrm>
            <a:off x="522935" y="1358932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307D84-27C9-440A-9EBB-0E86553B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13" y="1690686"/>
            <a:ext cx="5466987" cy="3150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B111C-A8D6-4244-8BD9-5B543F9C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Findings 2 (Visual)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4788-EBF5-477B-8283-FCC38781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690687"/>
            <a:ext cx="6449101" cy="45825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b="1" dirty="0">
                <a:solidFill>
                  <a:schemeClr val="accent2"/>
                </a:solidFill>
              </a:rPr>
              <a:t>Visualising</a:t>
            </a:r>
            <a:r>
              <a:rPr lang="en-SG" b="1" dirty="0"/>
              <a:t> the result</a:t>
            </a:r>
          </a:p>
          <a:p>
            <a:pPr lvl="1"/>
            <a:r>
              <a:rPr lang="en-SG" dirty="0"/>
              <a:t>Implemented Methods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b="1" dirty="0">
                <a:solidFill>
                  <a:schemeClr val="accent2"/>
                </a:solidFill>
              </a:rPr>
              <a:t>Scatter</a:t>
            </a:r>
            <a:r>
              <a:rPr lang="en-SG" dirty="0">
                <a:solidFill>
                  <a:schemeClr val="accent2"/>
                </a:solidFill>
              </a:rPr>
              <a:t> </a:t>
            </a:r>
            <a:br>
              <a:rPr lang="en-SG" dirty="0">
                <a:solidFill>
                  <a:schemeClr val="accent2"/>
                </a:solidFill>
              </a:rPr>
            </a:b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Restricted to 2D, 3D features charts for similarity, plotting of all data points.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b="1" dirty="0">
                <a:solidFill>
                  <a:schemeClr val="accent2"/>
                </a:solidFill>
              </a:rPr>
              <a:t>Parallel</a:t>
            </a:r>
            <a:r>
              <a:rPr lang="en-SG" dirty="0">
                <a:solidFill>
                  <a:schemeClr val="accent2"/>
                </a:solidFill>
              </a:rPr>
              <a:t> </a:t>
            </a:r>
            <a:br>
              <a:rPr lang="en-SG" dirty="0">
                <a:solidFill>
                  <a:schemeClr val="accent2"/>
                </a:solidFill>
              </a:rPr>
            </a:b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Able to depict a higher number of features for iris flowers at a glance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b="1" dirty="0" err="1">
                <a:solidFill>
                  <a:schemeClr val="accent2"/>
                </a:solidFill>
              </a:rPr>
              <a:t>Radviz</a:t>
            </a:r>
            <a:br>
              <a:rPr lang="en-SG" dirty="0">
                <a:solidFill>
                  <a:schemeClr val="accent2"/>
                </a:solidFill>
              </a:rPr>
            </a:br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Able to depict a higher number of features for iris flowers at a glance</a:t>
            </a:r>
            <a:br>
              <a:rPr lang="en-SG" dirty="0">
                <a:solidFill>
                  <a:schemeClr val="accent2"/>
                </a:solidFill>
              </a:rPr>
            </a:b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dirty="0"/>
              <a:t>Due to the </a:t>
            </a:r>
            <a:r>
              <a:rPr lang="en-SG" dirty="0">
                <a:solidFill>
                  <a:schemeClr val="accent2"/>
                </a:solidFill>
              </a:rPr>
              <a:t>high correlation between iris flower’s petal length and petal width </a:t>
            </a:r>
            <a:r>
              <a:rPr lang="en-SG" dirty="0"/>
              <a:t>(see Appendix), we are able to</a:t>
            </a:r>
            <a:r>
              <a:rPr lang="en-SG" dirty="0">
                <a:solidFill>
                  <a:schemeClr val="accent2"/>
                </a:solidFill>
              </a:rPr>
              <a:t> illustrate the Euclidean distance chart on a 3D scatter</a:t>
            </a:r>
            <a:r>
              <a:rPr lang="en-SG" dirty="0"/>
              <a:t> plot without losing many details from data.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A0D02-BBB2-47BF-9E3C-EC57040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6</a:t>
            </a:fld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52622-F2F5-4314-8769-5B08D8C28DFD}"/>
              </a:ext>
            </a:extLst>
          </p:cNvPr>
          <p:cNvCxnSpPr>
            <a:cxnSpLocks/>
          </p:cNvCxnSpPr>
          <p:nvPr/>
        </p:nvCxnSpPr>
        <p:spPr>
          <a:xfrm>
            <a:off x="522935" y="1358932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1C04-CC9E-4227-BCFE-D2C4949F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Expending iris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4E7-0D1F-498C-B698-15D4C504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More dynamic options for Parallel/</a:t>
            </a:r>
            <a:r>
              <a:rPr lang="en-SG" dirty="0" err="1"/>
              <a:t>Radviz</a:t>
            </a:r>
            <a:br>
              <a:rPr lang="en-SG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The dimension of visualization is kept in 2D/3D to ensure that Scatter plot charts work. On the other hand, Parallel coordinates/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Radviz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charts can visualize all the attributes in a single graph.</a:t>
            </a:r>
            <a:br>
              <a:rPr lang="en-SG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S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SG" dirty="0"/>
              <a:t>Python script/API deployment</a:t>
            </a:r>
            <a:br>
              <a:rPr lang="en-SG" dirty="0"/>
            </a:br>
            <a:r>
              <a:rPr lang="en-SG" sz="2000" dirty="0">
                <a:solidFill>
                  <a:schemeClr val="bg1">
                    <a:lumMod val="65000"/>
                  </a:schemeClr>
                </a:solidFill>
              </a:rPr>
              <a:t>The tool in question isn’t well defined. It could have been something simple, such as a simple python script or perhaps a rest API deployment. For better ease of use, I decided to proceed with a simple web app.</a:t>
            </a:r>
            <a:br>
              <a:rPr lang="en-SG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SG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SG" dirty="0"/>
              <a:t>Including more detail/information in the Web App</a:t>
            </a:r>
            <a:br>
              <a:rPr lang="en-SG" dirty="0"/>
            </a:br>
            <a:r>
              <a:rPr lang="en-SG" sz="2000" dirty="0">
                <a:solidFill>
                  <a:schemeClr val="bg1">
                    <a:lumMod val="65000"/>
                  </a:schemeClr>
                </a:solidFill>
              </a:rPr>
              <a:t>More details/information can be included in the web app to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enhance the ease of use/understanding</a:t>
            </a:r>
            <a:r>
              <a:rPr lang="en-SG" sz="2000" dirty="0">
                <a:solidFill>
                  <a:schemeClr val="bg1">
                    <a:lumMod val="65000"/>
                  </a:schemeClr>
                </a:solidFill>
              </a:rPr>
              <a:t> of the charts within the app.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56578-C1F8-43A9-9118-024A4D7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7</a:t>
            </a:fld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3FB63C-29B0-469F-A124-7153F18F79AA}"/>
              </a:ext>
            </a:extLst>
          </p:cNvPr>
          <p:cNvCxnSpPr>
            <a:cxnSpLocks/>
          </p:cNvCxnSpPr>
          <p:nvPr/>
        </p:nvCxnSpPr>
        <p:spPr>
          <a:xfrm>
            <a:off x="522935" y="1358932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4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A8D2-0A5D-40FD-9814-532579A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 &amp; Link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779AB7-78D6-4B4D-8A14-5C13A5ED4C45}"/>
              </a:ext>
            </a:extLst>
          </p:cNvPr>
          <p:cNvSpPr txBox="1">
            <a:spLocks/>
          </p:cNvSpPr>
          <p:nvPr/>
        </p:nvSpPr>
        <p:spPr>
          <a:xfrm>
            <a:off x="998989" y="1758513"/>
            <a:ext cx="9529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S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GitHub Repo</a:t>
            </a:r>
            <a:r>
              <a:rPr lang="en-S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(where all the scripts for the web app, python, </a:t>
            </a:r>
            <a:r>
              <a:rPr lang="en-SG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S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Slides, Docs, and even instructions can be found)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S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Google Colab</a:t>
            </a:r>
            <a:r>
              <a:rPr lang="en-S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(used in the development of python scripts)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S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Deployed Web App</a:t>
            </a:r>
            <a:r>
              <a:rPr lang="en-S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 web is deployed through via docker on GCP cloud run)</a:t>
            </a:r>
          </a:p>
          <a:p>
            <a:endParaRPr lang="en-SG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5F15-5E04-4A30-ACDE-24490C2A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8</a:t>
            </a:fld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D7412F-2F1B-4C3C-B619-A0489EDD6A94}"/>
              </a:ext>
            </a:extLst>
          </p:cNvPr>
          <p:cNvCxnSpPr>
            <a:cxnSpLocks/>
          </p:cNvCxnSpPr>
          <p:nvPr/>
        </p:nvCxnSpPr>
        <p:spPr>
          <a:xfrm>
            <a:off x="522935" y="1358932"/>
            <a:ext cx="108308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4086-00E1-4245-AB1A-6EF8927C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 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93D-AE12-4B22-8C9B-6175503C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For 3d scatter plot (with Euclidean space), Due to the high correlation (&gt;0.96) between </a:t>
            </a:r>
            <a:r>
              <a:rPr lang="en-SG" sz="2400" i="1" dirty="0"/>
              <a:t>petal length cm</a:t>
            </a:r>
            <a:r>
              <a:rPr lang="en-SG" sz="2400" dirty="0"/>
              <a:t> and </a:t>
            </a:r>
            <a:r>
              <a:rPr lang="en-SG" sz="2400" i="1" dirty="0"/>
              <a:t>petal width cm</a:t>
            </a:r>
            <a:r>
              <a:rPr lang="en-SG" sz="2400" dirty="0"/>
              <a:t>. I choose to illustrate only </a:t>
            </a:r>
            <a:r>
              <a:rPr lang="en-SG" sz="2400" i="1" dirty="0"/>
              <a:t>sepal length cm</a:t>
            </a:r>
            <a:r>
              <a:rPr lang="en-SG" sz="2400" dirty="0"/>
              <a:t>, </a:t>
            </a:r>
            <a:r>
              <a:rPr lang="en-SG" sz="2400" i="1" dirty="0"/>
              <a:t>septal width cm</a:t>
            </a:r>
            <a:r>
              <a:rPr lang="en-SG" sz="2400" dirty="0"/>
              <a:t>, and </a:t>
            </a:r>
            <a:r>
              <a:rPr lang="en-SG" sz="2400" i="1" dirty="0"/>
              <a:t>petal length cm</a:t>
            </a:r>
            <a:r>
              <a:rPr lang="en-SG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6B72-67C5-48D0-95AA-7FB0402B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48" y="3429000"/>
            <a:ext cx="5982535" cy="15432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40D31-AB04-4A55-830A-56A68FE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5212-D9F5-435F-B1F8-D7695050C17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93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761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Data Science Test 1 - Iris neighbours</vt:lpstr>
      <vt:lpstr>PowerPoint Presentation</vt:lpstr>
      <vt:lpstr>Data Quality check </vt:lpstr>
      <vt:lpstr>Data Pipeline (Approaches) The constructed options for Data Selection &gt; Distance Measure &gt; Output</vt:lpstr>
      <vt:lpstr>Findings 1 (Distance)</vt:lpstr>
      <vt:lpstr>Findings 2 (Visual)</vt:lpstr>
      <vt:lpstr>Expending iris solution</vt:lpstr>
      <vt:lpstr>Resources &amp; Link</vt:lpstr>
      <vt:lpstr>Appendix :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Hao Teo</dc:creator>
  <cp:lastModifiedBy>Ming Hao Teo</cp:lastModifiedBy>
  <cp:revision>20</cp:revision>
  <dcterms:created xsi:type="dcterms:W3CDTF">2020-07-27T02:36:27Z</dcterms:created>
  <dcterms:modified xsi:type="dcterms:W3CDTF">2020-07-27T08:51:33Z</dcterms:modified>
</cp:coreProperties>
</file>