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8" r:id="rId5"/>
    <p:sldId id="269" r:id="rId6"/>
    <p:sldId id="262" r:id="rId7"/>
    <p:sldId id="264" r:id="rId8"/>
    <p:sldId id="265" r:id="rId9"/>
    <p:sldId id="270" r:id="rId10"/>
    <p:sldId id="271" r:id="rId11"/>
    <p:sldId id="272" r:id="rId12"/>
    <p:sldId id="273" r:id="rId13"/>
    <p:sldId id="261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84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4CE1C5-2FAB-D5F6-6A35-D4252B548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156CBD7-F4C0-5138-AB83-BABCF62AF3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0C19E3-A8DE-1B87-52E1-6FD164EF1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E9E5C-23EF-498D-A883-A1685AFD3F5B}" type="datetimeFigureOut">
              <a:rPr lang="zh-CN" altLang="en-US" smtClean="0"/>
              <a:t>2023/12/15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7565E1-C77F-F7F7-E18D-0FD48124C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953707-7A9A-E99A-5F2A-9BDE2CD3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95855-5576-41E3-B218-736A9C06CE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310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44A08E-6CE0-373A-ECB0-B51FBEEC5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D1BEDF-75EA-0C19-FEB5-777BB5AC2E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B86BEA-F0B9-F358-F4E7-71227CF9B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E9E5C-23EF-498D-A883-A1685AFD3F5B}" type="datetimeFigureOut">
              <a:rPr lang="zh-CN" altLang="en-US" smtClean="0"/>
              <a:t>2023/12/15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C24A60-1EBE-006B-DFAC-75EA1B0D0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C396A3-9F76-3D9F-9765-A0FBB2F6E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95855-5576-41E3-B218-736A9C06CE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322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AF81258-2120-6519-F717-61245D1536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D9846B-EF6A-62C8-8E18-31ED02AEE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0D9813-6237-0363-E3AE-D0A920DC5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E9E5C-23EF-498D-A883-A1685AFD3F5B}" type="datetimeFigureOut">
              <a:rPr lang="zh-CN" altLang="en-US" smtClean="0"/>
              <a:t>2023/12/15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1434A7-FCF3-47BA-5674-01A378ABE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5F77A6-91D3-9A27-2693-873B03E2D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95855-5576-41E3-B218-736A9C06CE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074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DE44E0-2C89-83BC-CC26-1E98613F9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DC03F6-0F23-6B02-AD1F-C189E784F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671ECF-A38A-7F7C-281B-6DD261BA8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E9E5C-23EF-498D-A883-A1685AFD3F5B}" type="datetimeFigureOut">
              <a:rPr lang="zh-CN" altLang="en-US" smtClean="0"/>
              <a:t>2023/12/15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1B5479-98F4-C697-9631-05F869212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6245C1-6D51-E672-D3B5-C6F4D578A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95855-5576-41E3-B218-736A9C06CE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125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FC127F-3D90-E7BB-E1A9-1BC1602E9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402DC6-A46D-6AB4-373F-A361B98B6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C3D85F-AB69-9095-C666-0FFCA4955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E9E5C-23EF-498D-A883-A1685AFD3F5B}" type="datetimeFigureOut">
              <a:rPr lang="zh-CN" altLang="en-US" smtClean="0"/>
              <a:t>2023/12/15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35E0E-38BF-09AB-F818-36CAAD617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8C1A20-8D6D-2E5A-D43A-5BF069D62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95855-5576-41E3-B218-736A9C06CE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928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85CE3-E5EE-3216-D586-AA0FEBDEF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809339-CEA8-6B14-738B-62277910BD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B231BE-CCE8-7A14-1C97-95693E50A5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B3AD4C-D42B-E87E-B9F7-130D851A4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E9E5C-23EF-498D-A883-A1685AFD3F5B}" type="datetimeFigureOut">
              <a:rPr lang="zh-CN" altLang="en-US" smtClean="0"/>
              <a:t>2023/12/15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7C1A6D-011B-8849-D3D0-1BDC982F3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DFF81D-9B6D-1AFE-D77B-8BB25F61B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95855-5576-41E3-B218-736A9C06CE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607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3F27DE-63F3-ED43-703C-CE7490F6F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27D7C0-0E71-9B26-86C4-4152219AA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C76473-48FB-93E8-9C61-46061BF13A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363C6B-E628-ED72-2110-290F2B4B36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1D23FD9-4DFC-2DCB-4747-CFA2C9EA0B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F0C621E-79E1-78F2-1D3B-3B3466005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E9E5C-23EF-498D-A883-A1685AFD3F5B}" type="datetimeFigureOut">
              <a:rPr lang="zh-CN" altLang="en-US" smtClean="0"/>
              <a:t>2023/12/15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12F1C6-C45C-6C82-F5B4-991CFB6DB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84F7FE4-207F-0112-0967-F580A03B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95855-5576-41E3-B218-736A9C06CE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848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B67C6A-4103-0848-7F30-6F5573AD9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A6B186D-D7EE-7940-77C2-98A52AA18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E9E5C-23EF-498D-A883-A1685AFD3F5B}" type="datetimeFigureOut">
              <a:rPr lang="zh-CN" altLang="en-US" smtClean="0"/>
              <a:t>2023/12/15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43890A9-39DA-F2A1-C61B-308E9E77C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117B69A-527C-43FB-F7B9-77A9CC267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95855-5576-41E3-B218-736A9C06CE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554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D1B2C58-8C13-DEBD-7CCA-7670089A8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E9E5C-23EF-498D-A883-A1685AFD3F5B}" type="datetimeFigureOut">
              <a:rPr lang="zh-CN" altLang="en-US" smtClean="0"/>
              <a:t>2023/12/15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6306F5-468C-561C-C3A9-79A102BBC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7CFD16-488F-323C-BEF1-A37F627EF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95855-5576-41E3-B218-736A9C06CE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012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B0736A-27CB-2232-E5FB-01F5C81CA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7C0786-CCDB-3C87-24A2-6AF1C8B7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F62D84-00F5-6B88-E0BE-890D74B41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611B96-D19E-FD2C-A2AA-B6F323F23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E9E5C-23EF-498D-A883-A1685AFD3F5B}" type="datetimeFigureOut">
              <a:rPr lang="zh-CN" altLang="en-US" smtClean="0"/>
              <a:t>2023/12/15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F76974-8D12-94B0-3CE1-1D8D01735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D7A795-DE06-98E7-B62E-CC605C26F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95855-5576-41E3-B218-736A9C06CE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65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CEB71C-8358-5A7A-7524-E426B104A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880C068-1209-630F-C0B1-B8705EA01B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1CDF62-3B41-1580-B6D0-751A6FF4F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019E81-54A9-56F5-D6B7-46CF1FF8F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E9E5C-23EF-498D-A883-A1685AFD3F5B}" type="datetimeFigureOut">
              <a:rPr lang="zh-CN" altLang="en-US" smtClean="0"/>
              <a:t>2023/12/15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7D3E28-59E3-A2B4-1B17-6F76D91DF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631EE7-17C0-6276-FE33-011C3E47D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95855-5576-41E3-B218-736A9C06CE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817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55D321A-8837-7140-DBEB-914E980B7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C1C23B-D45D-B509-B4CF-82670FE0A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B1781E-9801-5113-0482-8CEB05138C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E9E5C-23EF-498D-A883-A1685AFD3F5B}" type="datetimeFigureOut">
              <a:rPr lang="zh-CN" altLang="en-US" smtClean="0"/>
              <a:t>2023/12/15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3C25B6-5A9E-8519-78B3-1FD0EBBD1A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5AC2C1-B1E1-86E0-BBC6-8911585C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95855-5576-41E3-B218-736A9C06CE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895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2A015-88BC-4E1D-7FC5-6AE65E1985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Final Project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3BBDEEC-1B06-38A2-EA5A-F0E2830046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Minghao Guo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4434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2CE3D0-65B4-BE37-B1A1-0E636D692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" y="508813"/>
            <a:ext cx="9739579" cy="695579"/>
          </a:xfrm>
        </p:spPr>
        <p:txBody>
          <a:bodyPr>
            <a:normAutofit/>
          </a:bodyPr>
          <a:lstStyle/>
          <a:p>
            <a:r>
              <a:rPr lang="en-US" altLang="zh-CN" sz="3600" dirty="0" err="1"/>
              <a:t>ResNet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D0D9BC-DF05-63E7-FE59-BBF06E0F2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440" y="1514247"/>
            <a:ext cx="5291938" cy="4351338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Number of epochs: 15</a:t>
            </a:r>
          </a:p>
          <a:p>
            <a:r>
              <a:rPr lang="en-US" altLang="zh-CN" sz="1800" dirty="0"/>
              <a:t>Learning rate: 0.0001</a:t>
            </a:r>
          </a:p>
          <a:p>
            <a:r>
              <a:rPr lang="en-US" altLang="zh-CN" sz="1800" dirty="0"/>
              <a:t>Enter the training loop:</a:t>
            </a:r>
          </a:p>
          <a:p>
            <a:pPr marL="0" indent="0">
              <a:buNone/>
            </a:pPr>
            <a:r>
              <a:rPr lang="en-US" altLang="zh-CN" sz="1800" dirty="0"/>
              <a:t>	1. Iterate through the batches</a:t>
            </a:r>
          </a:p>
          <a:p>
            <a:pPr marL="0" indent="0">
              <a:buNone/>
            </a:pPr>
            <a:r>
              <a:rPr lang="en-US" altLang="zh-CN" sz="1800" dirty="0"/>
              <a:t>	2. Perform forward pass to get prediction</a:t>
            </a:r>
          </a:p>
          <a:p>
            <a:pPr marL="0" indent="0">
              <a:buNone/>
            </a:pPr>
            <a:r>
              <a:rPr lang="en-US" altLang="zh-CN" sz="1800" dirty="0"/>
              <a:t>	3. Calculate the batch loss using cross 	entropy loss</a:t>
            </a:r>
          </a:p>
          <a:p>
            <a:pPr marL="0" indent="0">
              <a:buNone/>
            </a:pPr>
            <a:r>
              <a:rPr lang="en-US" altLang="zh-CN" sz="1800" dirty="0"/>
              <a:t>	4. Perform a backward pass to compute 	gradients and update model parameters</a:t>
            </a:r>
          </a:p>
          <a:p>
            <a:pPr marL="0" indent="0">
              <a:buNone/>
            </a:pPr>
            <a:r>
              <a:rPr lang="en-US" altLang="zh-CN" sz="1800" dirty="0"/>
              <a:t>	5. Calculate accuracy</a:t>
            </a:r>
          </a:p>
          <a:p>
            <a:pPr marL="0" indent="0">
              <a:buNone/>
            </a:pPr>
            <a:endParaRPr lang="zh-CN" altLang="en-US" sz="18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0955AC9-41FC-1F32-465B-97C038F71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132" y="1616660"/>
            <a:ext cx="5479428" cy="351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426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2CE3D0-65B4-BE37-B1A1-0E636D692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" y="508813"/>
            <a:ext cx="9739579" cy="695579"/>
          </a:xfrm>
        </p:spPr>
        <p:txBody>
          <a:bodyPr>
            <a:normAutofit/>
          </a:bodyPr>
          <a:lstStyle/>
          <a:p>
            <a:r>
              <a:rPr lang="en-US" altLang="zh-CN" sz="3600" dirty="0" err="1"/>
              <a:t>ResNet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D0D9BC-DF05-63E7-FE59-BBF06E0F2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440" y="1514247"/>
            <a:ext cx="5291938" cy="4351338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Accuracy: 0.993</a:t>
            </a:r>
          </a:p>
          <a:p>
            <a:pPr marL="0" indent="0">
              <a:buNone/>
            </a:pPr>
            <a:endParaRPr lang="zh-CN" altLang="en-US" sz="1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0CAC61E-DFC5-5317-2A56-717E78868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4928" y="1638605"/>
            <a:ext cx="5797848" cy="166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029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2CE3D0-65B4-BE37-B1A1-0E636D692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" y="508813"/>
            <a:ext cx="7259725" cy="695579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Comparison of the Models</a:t>
            </a:r>
            <a:endParaRPr lang="zh-CN" altLang="en-US" sz="36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5695C31-7778-FCEB-4B08-8CF82858C8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164482"/>
              </p:ext>
            </p:extLst>
          </p:nvPr>
        </p:nvGraphicFramePr>
        <p:xfrm>
          <a:off x="5852161" y="641907"/>
          <a:ext cx="6228288" cy="58539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6096">
                  <a:extLst>
                    <a:ext uri="{9D8B030D-6E8A-4147-A177-3AD203B41FA5}">
                      <a16:colId xmlns:a16="http://schemas.microsoft.com/office/drawing/2014/main" val="2862531295"/>
                    </a:ext>
                  </a:extLst>
                </a:gridCol>
                <a:gridCol w="2076096">
                  <a:extLst>
                    <a:ext uri="{9D8B030D-6E8A-4147-A177-3AD203B41FA5}">
                      <a16:colId xmlns:a16="http://schemas.microsoft.com/office/drawing/2014/main" val="118490153"/>
                    </a:ext>
                  </a:extLst>
                </a:gridCol>
                <a:gridCol w="2076096">
                  <a:extLst>
                    <a:ext uri="{9D8B030D-6E8A-4147-A177-3AD203B41FA5}">
                      <a16:colId xmlns:a16="http://schemas.microsoft.com/office/drawing/2014/main" val="3230545118"/>
                    </a:ext>
                  </a:extLst>
                </a:gridCol>
              </a:tblGrid>
              <a:tr h="377181">
                <a:tc>
                  <a:txBody>
                    <a:bodyPr/>
                    <a:lstStyle/>
                    <a:p>
                      <a:r>
                        <a:rPr lang="en-US" altLang="zh-CN" dirty="0"/>
                        <a:t>MLP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CNN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ResNet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536612"/>
                  </a:ext>
                </a:extLst>
              </a:tr>
              <a:tr h="1229680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MLP is a basic feedforward neural network composed of multiple layers, including input, hidden, and output layers.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CNN is designed specifically for image-related tasks and excels at capturing spatial hierarchies and patterns in images.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ResNet</a:t>
                      </a:r>
                      <a:r>
                        <a:rPr lang="en-US" altLang="zh-CN" sz="1200" dirty="0"/>
                        <a:t> is a specific type of CNN architecture designed to address the vanishing gradient problem during training very deep neural networks.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207036"/>
                  </a:ext>
                </a:extLst>
              </a:tr>
              <a:tr h="1603019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It is a fully connected network, meaning each neuron in one layer is connected to every neuron in the subsequent layer.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It consists of convolutional layers, pooling layers, and fully connected layers.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It introduces skip connections or residual blocks, where the output of one layer is added to the output of an earlier layer, allowing gradients to flow more effectively during backpropagation.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224859"/>
                  </a:ext>
                </a:extLst>
              </a:tr>
              <a:tr h="1229680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MLPs are suitable for tasks where the input data is represented as a flat vector (e.g., tabular data, text data) rather than structured data like images.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Convolutional layers use filters (kernels) to convolve over the input image, extracting features through convolution operations.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ResNet</a:t>
                      </a:r>
                      <a:r>
                        <a:rPr lang="en-US" altLang="zh-CN" sz="1200" dirty="0"/>
                        <a:t> architectures can be exceptionally deep, with hundreds of layers, and still be trainable without vanishing gradient issues.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60181"/>
                  </a:ext>
                </a:extLst>
              </a:tr>
              <a:tr h="1414429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They lack the ability to capture spatial information present in images directly, making them less effective for image classification tasks.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Pooling layers reduce the spatial dimensions of the feature maps, helping to decrease computational complexity and prevent overfitting.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They have achieved state-of-the-art performance in various computer vision tasks, including image classification, object detection, and image segmentation.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442758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7473A63-FFB2-FC1E-0011-6AA249B405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715132"/>
              </p:ext>
            </p:extLst>
          </p:nvPr>
        </p:nvGraphicFramePr>
        <p:xfrm>
          <a:off x="694943" y="2417076"/>
          <a:ext cx="4198926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99463">
                  <a:extLst>
                    <a:ext uri="{9D8B030D-6E8A-4147-A177-3AD203B41FA5}">
                      <a16:colId xmlns:a16="http://schemas.microsoft.com/office/drawing/2014/main" val="2367906345"/>
                    </a:ext>
                  </a:extLst>
                </a:gridCol>
                <a:gridCol w="2099463">
                  <a:extLst>
                    <a:ext uri="{9D8B030D-6E8A-4147-A177-3AD203B41FA5}">
                      <a16:colId xmlns:a16="http://schemas.microsoft.com/office/drawing/2014/main" val="24882349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Model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Accuracy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325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0.933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156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CNN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038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ResNet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0.993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0695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059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5555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2CE3D0-65B4-BE37-B1A1-0E636D692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" y="508813"/>
            <a:ext cx="9739579" cy="695579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Multi-Layer Perception Neural Network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D0D9BC-DF05-63E7-FE59-BBF06E0F2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440" y="1514247"/>
            <a:ext cx="5986882" cy="4351338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MLP model for binary classification</a:t>
            </a:r>
          </a:p>
          <a:p>
            <a:r>
              <a:rPr lang="en-US" altLang="zh-CN" sz="1800" dirty="0"/>
              <a:t>Architecture of the MLP model:</a:t>
            </a:r>
          </a:p>
          <a:p>
            <a:pPr marL="0" indent="0">
              <a:buNone/>
            </a:pPr>
            <a:r>
              <a:rPr lang="en-US" altLang="zh-CN" sz="1800" dirty="0"/>
              <a:t>	1. Input layer: number of neurons same as 	number of features</a:t>
            </a:r>
          </a:p>
          <a:p>
            <a:pPr marL="0" indent="0">
              <a:buNone/>
            </a:pPr>
            <a:r>
              <a:rPr lang="en-US" altLang="zh-CN" sz="1800" dirty="0"/>
              <a:t>	2. Hidden layer has 50 number of neurons</a:t>
            </a:r>
          </a:p>
          <a:p>
            <a:pPr marL="0" indent="0">
              <a:buNone/>
            </a:pPr>
            <a:r>
              <a:rPr lang="en-US" altLang="zh-CN" sz="1800" dirty="0"/>
              <a:t>	3. Output layer 2 neurons, one for each class</a:t>
            </a:r>
          </a:p>
          <a:p>
            <a:r>
              <a:rPr lang="en-US" altLang="zh-CN" sz="1800" dirty="0"/>
              <a:t>Regularization: l1, l2 = 0.1</a:t>
            </a:r>
          </a:p>
          <a:p>
            <a:r>
              <a:rPr lang="en-US" altLang="zh-CN" sz="1800" dirty="0"/>
              <a:t>Number of minibatches 100</a:t>
            </a:r>
          </a:p>
          <a:p>
            <a:r>
              <a:rPr lang="en-US" altLang="zh-CN" sz="1800" dirty="0"/>
              <a:t>Epochs 50</a:t>
            </a:r>
          </a:p>
          <a:p>
            <a:r>
              <a:rPr lang="en-US" altLang="zh-CN" sz="1800" dirty="0"/>
              <a:t>Learning rate: eta = 0.001, decrease by 0.00001</a:t>
            </a:r>
          </a:p>
          <a:p>
            <a:pPr marL="0" indent="0">
              <a:buNone/>
            </a:pPr>
            <a:endParaRPr lang="zh-CN" altLang="en-US" sz="1800" dirty="0"/>
          </a:p>
        </p:txBody>
      </p:sp>
      <p:pic>
        <p:nvPicPr>
          <p:cNvPr id="2050" name="Picture 2" descr="Multi layer Perceptron (MLP) Models on Real World Banking Data | by Awhan  Mohanty | Becoming Human: Artificial Intelligence Magazine">
            <a:extLst>
              <a:ext uri="{FF2B5EF4-FFF2-40B4-BE49-F238E27FC236}">
                <a16:creationId xmlns:a16="http://schemas.microsoft.com/office/drawing/2014/main" id="{37CAC4C4-6228-38FA-1283-07F2C9220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157" y="1119225"/>
            <a:ext cx="4404428" cy="2900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1915778-E286-B0B2-6A6C-C0C4FEEE6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2211" y="4106428"/>
            <a:ext cx="3867349" cy="260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76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2CE3D0-65B4-BE37-B1A1-0E636D692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" y="508813"/>
            <a:ext cx="9739579" cy="695579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Multi-Layer Perception Neural Network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D0D9BC-DF05-63E7-FE59-BBF06E0F2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440" y="1514247"/>
            <a:ext cx="5986882" cy="4351338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10 different images of crack and no-crack</a:t>
            </a:r>
          </a:p>
          <a:p>
            <a:pPr marL="0" indent="0">
              <a:buNone/>
            </a:pPr>
            <a:endParaRPr lang="zh-CN" altLang="en-US" sz="1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DAD6AAC-4326-B1FB-31EB-8659E89D2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646" y="2053738"/>
            <a:ext cx="5425438" cy="406908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81C784B-1F19-237B-EF43-5A1FC1E24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918" y="2053738"/>
            <a:ext cx="5301086" cy="397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291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2CE3D0-65B4-BE37-B1A1-0E636D692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" y="508813"/>
            <a:ext cx="9739579" cy="695579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Multi-Layer Perception Neural Network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D0D9BC-DF05-63E7-FE59-BBF06E0F2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440" y="1441094"/>
            <a:ext cx="5986882" cy="4424491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Plots the training cost over epochs to visualize the training progress</a:t>
            </a:r>
          </a:p>
          <a:p>
            <a:endParaRPr lang="en-US" altLang="zh-CN" sz="1800" dirty="0"/>
          </a:p>
          <a:p>
            <a:r>
              <a:rPr lang="en-US" altLang="zh-CN" sz="1800" dirty="0"/>
              <a:t>Accuracy: 93.31%</a:t>
            </a:r>
          </a:p>
          <a:p>
            <a:endParaRPr lang="zh-CN" altLang="en-US" sz="18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F08154E-ED47-A077-F306-41D803031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3018" y="1649660"/>
            <a:ext cx="5343144" cy="400735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2F7509B-A9F8-8418-54E0-21F8693AC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69" y="3383128"/>
            <a:ext cx="4673840" cy="124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01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2CE3D0-65B4-BE37-B1A1-0E636D692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" y="508813"/>
            <a:ext cx="9739579" cy="695579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Multi-Layer Perception Neural Network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D0D9BC-DF05-63E7-FE59-BBF06E0F2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025" y="1353313"/>
            <a:ext cx="5986882" cy="4351338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images of misclassified and correctly classified samples</a:t>
            </a:r>
          </a:p>
          <a:p>
            <a:pPr marL="0" indent="0">
              <a:buNone/>
            </a:pPr>
            <a:endParaRPr lang="zh-CN" altLang="en-US" sz="18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6F06022-FAC7-284B-458B-2AA4AA7C3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2419"/>
            <a:ext cx="6096000" cy="4572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F24B304-528A-A7E4-D7A1-2B12BBEF5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82419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502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2CE3D0-65B4-BE37-B1A1-0E636D692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" y="508813"/>
            <a:ext cx="9739579" cy="695579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Convolutional Neural Network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D0D9BC-DF05-63E7-FE59-BBF06E0F2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440" y="1514247"/>
            <a:ext cx="5986882" cy="4351338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Simple CNN model using </a:t>
            </a:r>
            <a:r>
              <a:rPr lang="en-US" altLang="zh-CN" sz="1800" dirty="0" err="1"/>
              <a:t>Tensorflow</a:t>
            </a:r>
            <a:r>
              <a:rPr lang="en-US" altLang="zh-CN" sz="1800" dirty="0"/>
              <a:t> and </a:t>
            </a:r>
            <a:r>
              <a:rPr lang="en-US" altLang="zh-CN" sz="1800" dirty="0" err="1"/>
              <a:t>Keras</a:t>
            </a:r>
            <a:endParaRPr lang="en-US" altLang="zh-CN" sz="1800" dirty="0"/>
          </a:p>
          <a:p>
            <a:r>
              <a:rPr lang="en-US" altLang="zh-CN" sz="1800" dirty="0"/>
              <a:t>Architecture of the CNN model:</a:t>
            </a:r>
          </a:p>
          <a:p>
            <a:pPr marL="0" indent="0">
              <a:buNone/>
            </a:pPr>
            <a:r>
              <a:rPr lang="en-US" altLang="zh-CN" sz="1800" dirty="0"/>
              <a:t>	1. Input layer with a shape of (120, 120, 3) for 	images of size 120x120 pixels with 3 		color channels.</a:t>
            </a:r>
          </a:p>
          <a:p>
            <a:pPr marL="0" indent="0">
              <a:buNone/>
            </a:pPr>
            <a:r>
              <a:rPr lang="en-US" altLang="zh-CN" sz="1800" dirty="0"/>
              <a:t>	2. Two convolutional layers with max-pooling 	layers.</a:t>
            </a:r>
          </a:p>
          <a:p>
            <a:pPr marL="0" indent="0">
              <a:buNone/>
            </a:pPr>
            <a:r>
              <a:rPr lang="en-US" altLang="zh-CN" sz="1800" dirty="0"/>
              <a:t>	3. A global average pooling layer to reduce 	spatial dimensions.</a:t>
            </a:r>
          </a:p>
          <a:p>
            <a:pPr marL="0" indent="0">
              <a:buNone/>
            </a:pPr>
            <a:r>
              <a:rPr lang="en-US" altLang="zh-CN" sz="1800" dirty="0"/>
              <a:t>	4. A dense output layer with a sigmoid activation 	function for binary classification.</a:t>
            </a:r>
            <a:endParaRPr lang="zh-CN" altLang="en-US" sz="18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8FF95EB-01BF-68D0-2B41-6D2F6FD2D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1318" y="408813"/>
            <a:ext cx="5450887" cy="308503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6C04A14-0046-07B4-0ADA-6C496AAC9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317" y="3672230"/>
            <a:ext cx="5408171" cy="293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610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2CE3D0-65B4-BE37-B1A1-0E636D692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" y="508813"/>
            <a:ext cx="9739579" cy="695579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Convolutional Neural Network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D0D9BC-DF05-63E7-FE59-BBF06E0F2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440" y="1345997"/>
            <a:ext cx="5043221" cy="4519588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Compile the model with binary cross-entropy loss and accuracy as the evaluation metric</a:t>
            </a:r>
          </a:p>
          <a:p>
            <a:pPr marL="0" indent="0">
              <a:buNone/>
            </a:pPr>
            <a:endParaRPr lang="en-US" altLang="zh-CN" sz="1800" dirty="0"/>
          </a:p>
          <a:p>
            <a:r>
              <a:rPr lang="en-US" altLang="zh-CN" sz="1800" dirty="0"/>
              <a:t>Train the model using the fit method</a:t>
            </a:r>
            <a:endParaRPr lang="zh-CN" altLang="en-US" sz="1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177D467-A120-2A5A-5BA1-3127A5256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6341" y="943620"/>
            <a:ext cx="5219968" cy="551208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A6154BF-EB73-0899-CAEA-F61460DE5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19" y="2946196"/>
            <a:ext cx="3240634" cy="357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200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2CE3D0-65B4-BE37-B1A1-0E636D692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" y="508813"/>
            <a:ext cx="9739579" cy="695579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Convolutional Neural Network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D0D9BC-DF05-63E7-FE59-BBF06E0F2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799" y="1748333"/>
            <a:ext cx="5043221" cy="4519588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Accuracy: 0.975</a:t>
            </a:r>
          </a:p>
          <a:p>
            <a:pPr marL="0" indent="0">
              <a:buNone/>
            </a:pPr>
            <a:r>
              <a:rPr lang="en-US" altLang="zh-CN" sz="1800" dirty="0"/>
              <a:t>	after 49 epochs</a:t>
            </a:r>
          </a:p>
          <a:p>
            <a:pPr marL="0" indent="0">
              <a:buNone/>
            </a:pPr>
            <a:endParaRPr lang="en-US" altLang="zh-CN" sz="1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BE4150F-A008-1D80-57EC-CCBC2B07B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" y="4143239"/>
            <a:ext cx="8036966" cy="220594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D58C8FF-A44D-10DC-4511-33C63EB2D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1990" y="431573"/>
            <a:ext cx="4847570" cy="363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977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2CE3D0-65B4-BE37-B1A1-0E636D692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" y="508813"/>
            <a:ext cx="9739579" cy="695579"/>
          </a:xfrm>
        </p:spPr>
        <p:txBody>
          <a:bodyPr>
            <a:normAutofit/>
          </a:bodyPr>
          <a:lstStyle/>
          <a:p>
            <a:r>
              <a:rPr lang="en-US" altLang="zh-CN" sz="3600" dirty="0" err="1"/>
              <a:t>ResNet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D0D9BC-DF05-63E7-FE59-BBF06E0F2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440" y="1514247"/>
            <a:ext cx="5291938" cy="4351338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Resnet model using </a:t>
            </a:r>
            <a:r>
              <a:rPr lang="en-US" altLang="zh-CN" sz="1800" dirty="0" err="1"/>
              <a:t>PyTorch</a:t>
            </a:r>
            <a:endParaRPr lang="en-US" altLang="zh-CN" sz="1800" dirty="0"/>
          </a:p>
          <a:p>
            <a:r>
              <a:rPr lang="en-US" altLang="zh-CN" sz="1800" dirty="0"/>
              <a:t>Architecture of the Resnet model:</a:t>
            </a:r>
          </a:p>
          <a:p>
            <a:pPr marL="0" indent="0">
              <a:buNone/>
            </a:pPr>
            <a:r>
              <a:rPr lang="en-US" altLang="zh-CN" sz="1800" dirty="0"/>
              <a:t>	1. Series of convolution layers that consists 	of 6 </a:t>
            </a:r>
            <a:r>
              <a:rPr lang="en-US" altLang="zh-CN" sz="1800" dirty="0" err="1"/>
              <a:t>ResidualBlock</a:t>
            </a:r>
            <a:r>
              <a:rPr lang="en-US" altLang="zh-CN" sz="1800" dirty="0"/>
              <a:t> layers</a:t>
            </a:r>
          </a:p>
          <a:p>
            <a:pPr marL="0" indent="0">
              <a:buNone/>
            </a:pPr>
            <a:r>
              <a:rPr lang="en-US" altLang="zh-CN" sz="1800" dirty="0"/>
              <a:t>	2. Each </a:t>
            </a:r>
            <a:r>
              <a:rPr lang="en-US" altLang="zh-CN" sz="1800" dirty="0" err="1"/>
              <a:t>ResidualBlock</a:t>
            </a:r>
            <a:r>
              <a:rPr lang="en-US" altLang="zh-CN" sz="1800" dirty="0"/>
              <a:t> layer consists of two 	convolution layers, batch normalization 	layer and </a:t>
            </a:r>
            <a:r>
              <a:rPr lang="en-US" altLang="zh-CN" sz="1800" dirty="0" err="1"/>
              <a:t>ReLU</a:t>
            </a:r>
            <a:r>
              <a:rPr lang="en-US" altLang="zh-CN" sz="1800" dirty="0"/>
              <a:t> activation function</a:t>
            </a:r>
          </a:p>
          <a:p>
            <a:pPr marL="0" indent="0">
              <a:buNone/>
            </a:pPr>
            <a:r>
              <a:rPr lang="en-US" altLang="zh-CN" sz="1800" dirty="0"/>
              <a:t>	3. Followed by fully-connected layer for 	classification</a:t>
            </a:r>
          </a:p>
          <a:p>
            <a:pPr marL="0" indent="0">
              <a:buNone/>
            </a:pPr>
            <a:r>
              <a:rPr lang="en-US" altLang="zh-CN" sz="1800" dirty="0"/>
              <a:t>	4. Final fully-connected layer has 2 	outputs for classification problem</a:t>
            </a:r>
            <a:endParaRPr lang="zh-CN" altLang="en-US" sz="1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B3D13BC-10DD-240F-67C2-D737A258A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856602"/>
            <a:ext cx="6034711" cy="207128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CF4A610-4250-DD17-7383-CABCADB35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148127"/>
            <a:ext cx="5061609" cy="346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006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661</Words>
  <Application>Microsoft Office PowerPoint</Application>
  <PresentationFormat>宽屏</PresentationFormat>
  <Paragraphs>76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Final Project</vt:lpstr>
      <vt:lpstr>Multi-Layer Perception Neural Network</vt:lpstr>
      <vt:lpstr>Multi-Layer Perception Neural Network</vt:lpstr>
      <vt:lpstr>Multi-Layer Perception Neural Network</vt:lpstr>
      <vt:lpstr>Multi-Layer Perception Neural Network</vt:lpstr>
      <vt:lpstr>Convolutional Neural Network</vt:lpstr>
      <vt:lpstr>Convolutional Neural Network</vt:lpstr>
      <vt:lpstr>Convolutional Neural Network</vt:lpstr>
      <vt:lpstr>ResNet</vt:lpstr>
      <vt:lpstr>ResNet</vt:lpstr>
      <vt:lpstr>ResNet</vt:lpstr>
      <vt:lpstr>Comparison of the Models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Minghao Guo</dc:creator>
  <cp:lastModifiedBy>Minghao Guo</cp:lastModifiedBy>
  <cp:revision>8</cp:revision>
  <dcterms:created xsi:type="dcterms:W3CDTF">2023-12-15T08:15:55Z</dcterms:created>
  <dcterms:modified xsi:type="dcterms:W3CDTF">2023-12-15T13:34:11Z</dcterms:modified>
</cp:coreProperties>
</file>