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95" r:id="rId2"/>
    <p:sldId id="329" r:id="rId3"/>
    <p:sldId id="273" r:id="rId4"/>
    <p:sldId id="257" r:id="rId5"/>
    <p:sldId id="362" r:id="rId6"/>
    <p:sldId id="322" r:id="rId7"/>
    <p:sldId id="363" r:id="rId8"/>
    <p:sldId id="364" r:id="rId9"/>
    <p:sldId id="365" r:id="rId10"/>
    <p:sldId id="366" r:id="rId11"/>
    <p:sldId id="323" r:id="rId12"/>
    <p:sldId id="398" r:id="rId13"/>
    <p:sldId id="399" r:id="rId14"/>
    <p:sldId id="400" r:id="rId15"/>
    <p:sldId id="401" r:id="rId16"/>
    <p:sldId id="431" r:id="rId17"/>
    <p:sldId id="432" r:id="rId18"/>
    <p:sldId id="433" r:id="rId19"/>
    <p:sldId id="434" r:id="rId20"/>
    <p:sldId id="435" r:id="rId21"/>
    <p:sldId id="436" r:id="rId22"/>
    <p:sldId id="442" r:id="rId23"/>
    <p:sldId id="438" r:id="rId24"/>
    <p:sldId id="443" r:id="rId25"/>
    <p:sldId id="439" r:id="rId26"/>
    <p:sldId id="440" r:id="rId27"/>
    <p:sldId id="44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3">
          <p15:clr>
            <a:srgbClr val="A4A3A4"/>
          </p15:clr>
        </p15:guide>
        <p15:guide id="2" pos="38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2D3"/>
    <a:srgbClr val="238DED"/>
    <a:srgbClr val="F17723"/>
    <a:srgbClr val="18478F"/>
    <a:srgbClr val="1FABF1"/>
    <a:srgbClr val="20CDF0"/>
    <a:srgbClr val="277FE9"/>
    <a:srgbClr val="3378DD"/>
    <a:srgbClr val="2165C9"/>
    <a:srgbClr val="DFDD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57" autoAdjust="0"/>
  </p:normalViewPr>
  <p:slideViewPr>
    <p:cSldViewPr snapToGrid="0">
      <p:cViewPr varScale="1">
        <p:scale>
          <a:sx n="76" d="100"/>
          <a:sy n="76" d="100"/>
        </p:scale>
        <p:origin x="1914" y="96"/>
      </p:cViewPr>
      <p:guideLst>
        <p:guide orient="horz" pos="2093"/>
        <p:guide pos="3825"/>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18/11/22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cap="none" spc="0" dirty="0">
              <a:ln w="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0"/>
          </p:nvPr>
        </p:nvSpPr>
        <p:spPr/>
        <p:txBody>
          <a:bodyPr/>
          <a:lstStyle/>
          <a:p>
            <a:fld id="{FC721462-D095-4E59-A8AC-4FBA96965AB6}"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87710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C721462-D095-4E59-A8AC-4FBA96965AB6}"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选题背景及意义</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矩形 7"/>
          <p:cNvSpPr/>
          <p:nvPr userDrawn="1"/>
        </p:nvSpPr>
        <p:spPr>
          <a:xfrm>
            <a:off x="1727418" y="436539"/>
            <a:ext cx="4508282"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国内外研究动态以及存在的问题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8" name="矩形 7"/>
          <p:cNvSpPr/>
          <p:nvPr userDrawn="1"/>
        </p:nvSpPr>
        <p:spPr>
          <a:xfrm>
            <a:off x="1727418" y="436539"/>
            <a:ext cx="2730282"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拟采用的研究方案</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试验难点</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1727418" y="436538"/>
            <a:ext cx="3009682"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预计成果及创新点</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椭圆 6"/>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05</a:t>
            </a:r>
            <a:endParaRPr lang="zh-CN" altLang="en-US" dirty="0">
              <a:latin typeface="Impact" panose="020B0806030902050204" pitchFamily="34" charset="0"/>
            </a:endParaRPr>
          </a:p>
        </p:txBody>
      </p:sp>
      <p:sp>
        <p:nvSpPr>
          <p:cNvPr id="8" name="椭圆 7"/>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6"/>
                                        </p:tgtEl>
                                        <p:attrNameLst>
                                          <p:attrName>ppt_y</p:attrName>
                                        </p:attrNameLst>
                                      </p:cBhvr>
                                      <p:tavLst>
                                        <p:tav tm="0">
                                          <p:val>
                                            <p:strVal val="#ppt_y"/>
                                          </p:val>
                                        </p:tav>
                                        <p:tav tm="100000">
                                          <p:val>
                                            <p:strVal val="#ppt_y"/>
                                          </p:val>
                                        </p:tav>
                                      </p:tavLst>
                                    </p:anim>
                                    <p:anim calcmode="lin" valueType="num">
                                      <p:cBhvr>
                                        <p:cTn id="2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t>18/11/22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17"/>
          <a:stretch>
            <a:fillRect/>
          </a:stretch>
        </p:blipFill>
        <p:spPr>
          <a:xfrm>
            <a:off x="1524" y="0"/>
            <a:ext cx="1218895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07010" y="2318385"/>
            <a:ext cx="11725910" cy="1630045"/>
          </a:xfrm>
          <a:prstGeom prst="rect">
            <a:avLst/>
          </a:prstGeom>
          <a:noFill/>
        </p:spPr>
        <p:txBody>
          <a:bodyPr wrap="square" rtlCol="0">
            <a:spAutoFit/>
            <a:scene3d>
              <a:camera prst="orthographicFront"/>
              <a:lightRig rig="threePt" dir="t"/>
            </a:scene3d>
          </a:bodyPr>
          <a:lstStyle/>
          <a:p>
            <a:pPr algn="ctr"/>
            <a:r>
              <a:rPr lang="zh-CN" altLang="en-US" sz="5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ANZ Chengdu Data Science Competition</a:t>
            </a:r>
          </a:p>
        </p:txBody>
      </p:sp>
      <p:sp>
        <p:nvSpPr>
          <p:cNvPr id="23" name="文本框 22"/>
          <p:cNvSpPr txBox="1"/>
          <p:nvPr/>
        </p:nvSpPr>
        <p:spPr>
          <a:xfrm>
            <a:off x="4566848" y="4508738"/>
            <a:ext cx="300623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Team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name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：没事有我在</a:t>
            </a:r>
            <a:endParaRPr kumimoji="0" lang="zh-CN" altLang="en-US"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4566848" y="5082144"/>
            <a:ext cx="3006233" cy="369332"/>
          </a:xfrm>
          <a:prstGeom prst="rect">
            <a:avLst/>
          </a:prstGeom>
          <a:noFill/>
        </p:spPr>
        <p:txBody>
          <a:bodyPr wrap="square" rtlCol="0">
            <a:spAutoFit/>
          </a:bodyPr>
          <a:lstStyle/>
          <a:p>
            <a:pPr lvl="0">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Pleader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Gao </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Minghe</a:t>
            </a:r>
            <a:endParaRPr kumimoji="0" lang="en-US" altLang="zh-CN"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stretch>
            <a:fillRect/>
          </a:stretch>
        </p:blipFill>
        <p:spPr>
          <a:xfrm>
            <a:off x="1521460" y="228600"/>
            <a:ext cx="3139440" cy="1205865"/>
          </a:xfrm>
          <a:prstGeom prst="rect">
            <a:avLst/>
          </a:prstGeom>
        </p:spPr>
      </p:pic>
      <p:pic>
        <p:nvPicPr>
          <p:cNvPr id="27" name="图片 26"/>
          <p:cNvPicPr>
            <a:picLocks noChangeAspect="1"/>
          </p:cNvPicPr>
          <p:nvPr/>
        </p:nvPicPr>
        <p:blipFill>
          <a:blip r:embed="rId4"/>
          <a:stretch>
            <a:fillRect/>
          </a:stretch>
        </p:blipFill>
        <p:spPr>
          <a:xfrm>
            <a:off x="7179310" y="228600"/>
            <a:ext cx="3398520" cy="1169035"/>
          </a:xfrm>
          <a:prstGeom prst="rect">
            <a:avLst/>
          </a:prstGeom>
        </p:spPr>
      </p:pic>
      <p:cxnSp>
        <p:nvCxnSpPr>
          <p:cNvPr id="28" name="Straight Connector 5"/>
          <p:cNvCxnSpPr/>
          <p:nvPr/>
        </p:nvCxnSpPr>
        <p:spPr>
          <a:xfrm>
            <a:off x="1521460" y="4116705"/>
            <a:ext cx="8759190" cy="381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8310" y="564515"/>
            <a:ext cx="6737985" cy="1076325"/>
          </a:xfrm>
          <a:prstGeom prst="rect">
            <a:avLst/>
          </a:prstGeom>
          <a:noFill/>
        </p:spPr>
        <p:txBody>
          <a:bodyPr wrap="square" rtlCol="0">
            <a:spAutoFit/>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2.</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exploratory analysis</a:t>
            </a:r>
          </a:p>
          <a:p>
            <a:endPar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endParaRPr>
          </a:p>
        </p:txBody>
      </p:sp>
      <p:sp>
        <p:nvSpPr>
          <p:cNvPr id="2" name="文本框 1"/>
          <p:cNvSpPr txBox="1"/>
          <p:nvPr/>
        </p:nvSpPr>
        <p:spPr>
          <a:xfrm>
            <a:off x="609600" y="1363980"/>
            <a:ext cx="6477000" cy="398780"/>
          </a:xfrm>
          <a:prstGeom prst="rect">
            <a:avLst/>
          </a:prstGeom>
          <a:noFill/>
        </p:spPr>
        <p:txBody>
          <a:bodyPr wrap="square" rtlCol="0">
            <a:spAutoFit/>
          </a:bodyPr>
          <a:lstStyle/>
          <a:p>
            <a:r>
              <a:rPr lang="en-US" altLang="zh-CN" sz="20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2.2.2   Numeric features analysis</a:t>
            </a:r>
          </a:p>
        </p:txBody>
      </p:sp>
      <p:sp>
        <p:nvSpPr>
          <p:cNvPr id="5" name="文本框 4"/>
          <p:cNvSpPr txBox="1"/>
          <p:nvPr/>
        </p:nvSpPr>
        <p:spPr>
          <a:xfrm>
            <a:off x="1112520" y="2164080"/>
            <a:ext cx="9966960" cy="368300"/>
          </a:xfrm>
          <a:prstGeom prst="rect">
            <a:avLst/>
          </a:prstGeom>
          <a:noFill/>
        </p:spPr>
        <p:txBody>
          <a:bodyPr wrap="square" rtlCol="0">
            <a:spAutoFit/>
          </a:bodyPr>
          <a:lstStyle/>
          <a:p>
            <a:r>
              <a:rPr lang="en-US" altLang="zh-CN"/>
              <a:t>We a</a:t>
            </a:r>
            <a:r>
              <a:rPr lang="zh-CN" altLang="en-US"/>
              <a:t>nalyze the kde curve </a:t>
            </a:r>
            <a:r>
              <a:rPr lang="en-US" altLang="zh-CN"/>
              <a:t>and sorting curve of each feature </a:t>
            </a:r>
            <a:r>
              <a:rPr lang="zh-CN" altLang="en-US">
                <a:sym typeface="+mn-ea"/>
              </a:rPr>
              <a:t>to further explore data distribution</a:t>
            </a:r>
            <a:r>
              <a:rPr lang="en-US" altLang="zh-CN">
                <a:sym typeface="+mn-ea"/>
              </a:rPr>
              <a:t>.</a:t>
            </a:r>
          </a:p>
        </p:txBody>
      </p:sp>
      <p:pic>
        <p:nvPicPr>
          <p:cNvPr id="6" name="图片 5" descr="2018-11-21 14-50-42屏幕截图"/>
          <p:cNvPicPr>
            <a:picLocks noChangeAspect="1"/>
          </p:cNvPicPr>
          <p:nvPr/>
        </p:nvPicPr>
        <p:blipFill>
          <a:blip r:embed="rId2"/>
          <a:stretch>
            <a:fillRect/>
          </a:stretch>
        </p:blipFill>
        <p:spPr>
          <a:xfrm>
            <a:off x="1654175" y="3355975"/>
            <a:ext cx="4059555" cy="3028950"/>
          </a:xfrm>
          <a:prstGeom prst="rect">
            <a:avLst/>
          </a:prstGeom>
        </p:spPr>
      </p:pic>
      <p:pic>
        <p:nvPicPr>
          <p:cNvPr id="9" name="图片 8"/>
          <p:cNvPicPr>
            <a:picLocks noChangeAspect="1"/>
          </p:cNvPicPr>
          <p:nvPr/>
        </p:nvPicPr>
        <p:blipFill>
          <a:blip r:embed="rId3"/>
          <a:stretch>
            <a:fillRect/>
          </a:stretch>
        </p:blipFill>
        <p:spPr>
          <a:xfrm>
            <a:off x="6699250" y="3356610"/>
            <a:ext cx="3044190" cy="3028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562396"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1867206"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1868085"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472305" y="2887980"/>
            <a:ext cx="7249160" cy="3046095"/>
          </a:xfrm>
          <a:prstGeom prst="rect">
            <a:avLst/>
          </a:prstGeom>
          <a:ln>
            <a:noFill/>
          </a:ln>
        </p:spPr>
        <p:txBody>
          <a:bodyPr wrap="square">
            <a:spAutoFit/>
          </a:bodyPr>
          <a:lstStyle/>
          <a:p>
            <a:r>
              <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preprocessing and Feature engineering</a:t>
            </a:r>
            <a:endPar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endParaRPr>
          </a:p>
          <a:p>
            <a:endPar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a:p>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1902243"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a:t>
            </a:r>
            <a:r>
              <a:rPr lang="en-US" sz="5400" dirty="0">
                <a:effectLst>
                  <a:outerShdw blurRad="38100" dist="38100" dir="2700000" algn="tl">
                    <a:srgbClr val="000000">
                      <a:alpha val="43137"/>
                    </a:srgbClr>
                  </a:outerShdw>
                </a:effectLst>
                <a:latin typeface="Impact" panose="020B0806030902050204" pitchFamily="34" charset="0"/>
              </a:rPr>
              <a:t>3</a:t>
            </a: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464879"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6983" y="457574"/>
            <a:ext cx="6751320" cy="953135"/>
          </a:xfrm>
          <a:prstGeom prst="rect">
            <a:avLst/>
          </a:prstGeom>
        </p:spPr>
        <p:txBody>
          <a:bodyPr wrap="none">
            <a:spAutoFit/>
          </a:bodyPr>
          <a:lstStyle/>
          <a:p>
            <a:pPr algn="ct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3</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.Data preprocessing:</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feature coding </a:t>
            </a:r>
            <a:endParaRPr lang="en-US" altLang="zh-CN" sz="2400"/>
          </a:p>
          <a:p>
            <a:pPr algn="ctr"/>
            <a:r>
              <a:rPr lang="en-US" altLang="zh-CN" sz="2400" b="1" dirty="0">
                <a:ln w="0"/>
                <a:solidFill>
                  <a:schemeClr val="accent1"/>
                </a:solidFill>
                <a:effectLst>
                  <a:outerShdw blurRad="38100" dist="25400" dir="5400000" algn="ctr" rotWithShape="0">
                    <a:srgbClr val="6E747A">
                      <a:alpha val="43000"/>
                    </a:srgbClr>
                  </a:outerShdw>
                </a:effectLst>
              </a:rPr>
              <a:t> </a:t>
            </a:r>
            <a:endParaRPr lang="zh-CN" altLang="en-US" sz="2400" b="1" dirty="0">
              <a:ln w="0"/>
              <a:solidFill>
                <a:schemeClr val="accent1"/>
              </a:solidFill>
              <a:effectLst>
                <a:outerShdw blurRad="38100" dist="25400" dir="5400000" algn="ctr" rotWithShape="0">
                  <a:srgbClr val="6E747A">
                    <a:alpha val="43000"/>
                  </a:srgbClr>
                </a:outerShdw>
              </a:effectLst>
            </a:endParaRPr>
          </a:p>
        </p:txBody>
      </p:sp>
      <p:grpSp>
        <p:nvGrpSpPr>
          <p:cNvPr id="9" name="组合 8"/>
          <p:cNvGrpSpPr/>
          <p:nvPr/>
        </p:nvGrpSpPr>
        <p:grpSpPr>
          <a:xfrm>
            <a:off x="2043024" y="2261870"/>
            <a:ext cx="9303362" cy="2593915"/>
            <a:chOff x="2388" y="5054"/>
            <a:chExt cx="14651" cy="4085"/>
          </a:xfrm>
        </p:grpSpPr>
        <p:sp>
          <p:nvSpPr>
            <p:cNvPr id="5" name="左大括号 4"/>
            <p:cNvSpPr/>
            <p:nvPr/>
          </p:nvSpPr>
          <p:spPr>
            <a:xfrm>
              <a:off x="2388" y="5310"/>
              <a:ext cx="640" cy="33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6487" y="5054"/>
              <a:ext cx="10552" cy="1161"/>
            </a:xfrm>
            <a:prstGeom prst="rect">
              <a:avLst/>
            </a:prstGeom>
            <a:noFill/>
          </p:spPr>
          <p:txBody>
            <a:bodyPr wrap="square" rtlCol="0">
              <a:spAutoFit/>
            </a:bodyPr>
            <a:lstStyle/>
            <a:p>
              <a:r>
                <a:rPr lang="en-US" altLang="zh-CN" sz="2400" dirty="0"/>
                <a:t>  </a:t>
              </a:r>
              <a:r>
                <a:rPr lang="en-US" altLang="zh-CN" sz="2400" dirty="0">
                  <a:latin typeface="Times New Roman" panose="02020603050405020304" pitchFamily="18" charset="0"/>
                  <a:cs typeface="Times New Roman" panose="02020603050405020304" pitchFamily="18" charset="0"/>
                </a:rPr>
                <a:t>Features : month</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day of week.</a:t>
              </a:r>
            </a:p>
            <a:p>
              <a:r>
                <a:rPr lang="en-US" altLang="zh-CN" dirty="0">
                  <a:latin typeface="Times New Roman" panose="02020603050405020304" pitchFamily="18" charset="0"/>
                  <a:cs typeface="Times New Roman" panose="02020603050405020304" pitchFamily="18" charset="0"/>
                </a:rPr>
                <a:t>   These features have  the relationship of size between categories</a:t>
              </a:r>
            </a:p>
          </p:txBody>
        </p:sp>
        <p:sp>
          <p:nvSpPr>
            <p:cNvPr id="7" name="矩形: 圆角 6"/>
            <p:cNvSpPr/>
            <p:nvPr/>
          </p:nvSpPr>
          <p:spPr>
            <a:xfrm>
              <a:off x="3248" y="5175"/>
              <a:ext cx="2792" cy="1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Ordinal Encoding</a:t>
              </a:r>
              <a:endParaRPr lang="zh-CN" altLang="en-US" dirty="0"/>
            </a:p>
          </p:txBody>
        </p:sp>
        <p:sp>
          <p:nvSpPr>
            <p:cNvPr id="10" name="矩形: 圆角 9"/>
            <p:cNvSpPr/>
            <p:nvPr/>
          </p:nvSpPr>
          <p:spPr>
            <a:xfrm>
              <a:off x="3248" y="8099"/>
              <a:ext cx="2792" cy="1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Binary </a:t>
              </a:r>
            </a:p>
            <a:p>
              <a:pPr algn="ctr"/>
              <a:r>
                <a:rPr lang="en-US" altLang="zh-CN" dirty="0"/>
                <a:t>Encoding</a:t>
              </a:r>
              <a:endParaRPr lang="zh-CN" altLang="en-US" dirty="0"/>
            </a:p>
          </p:txBody>
        </p:sp>
      </p:grpSp>
      <p:sp>
        <p:nvSpPr>
          <p:cNvPr id="11" name="文本框 10"/>
          <p:cNvSpPr txBox="1"/>
          <p:nvPr/>
        </p:nvSpPr>
        <p:spPr>
          <a:xfrm>
            <a:off x="4803140" y="3972560"/>
            <a:ext cx="7727315" cy="1106805"/>
          </a:xfrm>
          <a:prstGeom prst="rect">
            <a:avLst/>
          </a:prstGeom>
          <a:noFill/>
        </p:spPr>
        <p:txBody>
          <a:bodyPr wrap="square" rtlCol="0">
            <a:spAutoFit/>
          </a:bodyPr>
          <a:lstStyle/>
          <a:p>
            <a:r>
              <a:rPr lang="en-US" altLang="zh-CN" sz="2400" dirty="0"/>
              <a:t>Features</a:t>
            </a:r>
            <a:r>
              <a:rPr lang="zh-CN" altLang="en-US" sz="2400" dirty="0"/>
              <a:t>：</a:t>
            </a:r>
            <a:r>
              <a:rPr lang="en-US" altLang="zh-CN" sz="2400" dirty="0"/>
              <a:t>job</a:t>
            </a:r>
            <a:r>
              <a:rPr lang="zh-CN" altLang="en-US" sz="2400" dirty="0"/>
              <a:t>、</a:t>
            </a:r>
            <a:r>
              <a:rPr lang="en-US" altLang="zh-CN" sz="2400" dirty="0"/>
              <a:t>marital</a:t>
            </a:r>
            <a:r>
              <a:rPr lang="zh-CN" altLang="en-US" sz="2400" dirty="0"/>
              <a:t>、</a:t>
            </a:r>
            <a:r>
              <a:rPr lang="en-US" altLang="zh-CN" sz="2400" dirty="0"/>
              <a:t>education</a:t>
            </a:r>
            <a:r>
              <a:rPr lang="zh-CN" altLang="en-US" sz="2400" dirty="0"/>
              <a:t>、</a:t>
            </a:r>
            <a:r>
              <a:rPr lang="en-US" altLang="zh-CN" sz="2400" dirty="0"/>
              <a:t>default</a:t>
            </a:r>
            <a:r>
              <a:rPr lang="zh-CN" altLang="en-US" sz="2400" dirty="0"/>
              <a:t>、</a:t>
            </a:r>
            <a:r>
              <a:rPr lang="en-US" altLang="zh-CN" sz="2400" dirty="0"/>
              <a:t>housing</a:t>
            </a:r>
            <a:r>
              <a:rPr lang="zh-CN" altLang="en-US" sz="2400" dirty="0"/>
              <a:t>、   </a:t>
            </a:r>
            <a:r>
              <a:rPr lang="en-US" altLang="zh-CN" sz="2400" dirty="0"/>
              <a:t>loan</a:t>
            </a:r>
            <a:r>
              <a:rPr lang="zh-CN" altLang="en-US" sz="2400" dirty="0"/>
              <a:t>、</a:t>
            </a:r>
            <a:r>
              <a:rPr lang="en-US" altLang="zh-CN" sz="2400" dirty="0"/>
              <a:t>contact</a:t>
            </a:r>
            <a:r>
              <a:rPr lang="zh-CN" altLang="en-US" sz="2400" dirty="0"/>
              <a:t>、</a:t>
            </a:r>
            <a:r>
              <a:rPr lang="en-US" altLang="zh-CN" sz="2400" dirty="0" err="1"/>
              <a:t>poutcome</a:t>
            </a:r>
            <a:endParaRPr lang="zh-CN" altLang="en-US" sz="2400" dirty="0"/>
          </a:p>
          <a:p>
            <a:r>
              <a:rPr lang="en-US" altLang="zh-CN" dirty="0"/>
              <a:t>   These features are independent between categories</a:t>
            </a:r>
          </a:p>
        </p:txBody>
      </p:sp>
      <p:sp>
        <p:nvSpPr>
          <p:cNvPr id="8" name="矩形: 圆角 6"/>
          <p:cNvSpPr/>
          <p:nvPr/>
        </p:nvSpPr>
        <p:spPr>
          <a:xfrm>
            <a:off x="636905" y="2999105"/>
            <a:ext cx="1167765" cy="777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Encoding</a:t>
            </a:r>
          </a:p>
          <a:p>
            <a:pPr algn="ctr"/>
            <a:r>
              <a:rPr lang="en-US" altLang="zh-CN" dirty="0"/>
              <a:t>method</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37185" y="1490625"/>
            <a:ext cx="3420478" cy="4608508"/>
          </a:xfrm>
          <a:prstGeom prst="rect">
            <a:avLst/>
          </a:prstGeom>
        </p:spPr>
      </p:pic>
      <p:sp>
        <p:nvSpPr>
          <p:cNvPr id="52" name="左大括号 51"/>
          <p:cNvSpPr/>
          <p:nvPr/>
        </p:nvSpPr>
        <p:spPr>
          <a:xfrm>
            <a:off x="1219075" y="2158211"/>
            <a:ext cx="371985" cy="21117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矩形 52"/>
          <p:cNvSpPr/>
          <p:nvPr/>
        </p:nvSpPr>
        <p:spPr>
          <a:xfrm>
            <a:off x="-69215" y="2890919"/>
            <a:ext cx="1406368" cy="646331"/>
          </a:xfrm>
          <a:prstGeom prst="rect">
            <a:avLst/>
          </a:prstGeom>
        </p:spPr>
        <p:txBody>
          <a:bodyPr wrap="square">
            <a:spAutoFit/>
          </a:bodyPr>
          <a:lstStyle/>
          <a:p>
            <a:pPr algn="ctr"/>
            <a:r>
              <a:rPr lang="en-US" altLang="zh-CN" dirty="0">
                <a:ln w="0"/>
                <a:solidFill>
                  <a:schemeClr val="accent1"/>
                </a:solidFill>
                <a:effectLst>
                  <a:outerShdw blurRad="38100" dist="25400" dir="5400000" algn="ctr" rotWithShape="0">
                    <a:srgbClr val="6E747A">
                      <a:alpha val="43000"/>
                    </a:srgbClr>
                  </a:outerShdw>
                </a:effectLst>
              </a:rPr>
              <a:t>Categorical features</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2" name="矩形 1"/>
          <p:cNvSpPr/>
          <p:nvPr/>
        </p:nvSpPr>
        <p:spPr>
          <a:xfrm>
            <a:off x="7440673" y="1148116"/>
            <a:ext cx="2383729" cy="584775"/>
          </a:xfrm>
          <a:prstGeom prst="rect">
            <a:avLst/>
          </a:prstGeom>
        </p:spPr>
        <p:txBody>
          <a:bodyPr wrap="none">
            <a:spAutoFit/>
          </a:bodyPr>
          <a:lstStyle/>
          <a:p>
            <a:r>
              <a:rPr lang="en-US" altLang="zh-CN" sz="2400" dirty="0"/>
              <a:t>Padding</a:t>
            </a:r>
            <a:r>
              <a:rPr lang="en-US" altLang="zh-CN" sz="3200" dirty="0"/>
              <a:t> </a:t>
            </a:r>
            <a:r>
              <a:rPr lang="en-US" altLang="zh-CN" sz="2400" dirty="0"/>
              <a:t>methods</a:t>
            </a:r>
            <a:endParaRPr lang="zh-CN" altLang="en-US" sz="3200" dirty="0"/>
          </a:p>
        </p:txBody>
      </p:sp>
      <p:sp>
        <p:nvSpPr>
          <p:cNvPr id="15" name="矩形: 圆角 14"/>
          <p:cNvSpPr/>
          <p:nvPr/>
        </p:nvSpPr>
        <p:spPr>
          <a:xfrm>
            <a:off x="5090160" y="2158365"/>
            <a:ext cx="6795770" cy="1378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n w="0"/>
                <a:effectLst>
                  <a:outerShdw blurRad="38100" dist="25400" dir="5400000" algn="ctr" rotWithShape="0">
                    <a:srgbClr val="6E747A">
                      <a:alpha val="43000"/>
                    </a:srgbClr>
                  </a:outerShdw>
                </a:effectLst>
              </a:rPr>
              <a:t> </a:t>
            </a:r>
            <a:r>
              <a:rPr lang="en-US" altLang="zh-CN" sz="24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Features : ‘job’ ; ’marital’                    mode padding</a:t>
            </a:r>
            <a:endParaRPr lang="en-US" altLang="zh-CN" sz="20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6" name="矩形: 圆角 15"/>
          <p:cNvSpPr/>
          <p:nvPr/>
        </p:nvSpPr>
        <p:spPr>
          <a:xfrm>
            <a:off x="5089525" y="4270375"/>
            <a:ext cx="6796405" cy="1380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n w="0"/>
                <a:effectLst>
                  <a:outerShdw blurRad="38100" dist="25400" dir="5400000" algn="ctr" rotWithShape="0">
                    <a:srgbClr val="6E747A">
                      <a:alpha val="43000"/>
                    </a:srgbClr>
                  </a:outerShdw>
                </a:effectLst>
              </a:rPr>
              <a:t>Features : other features                     The missing values as </a:t>
            </a:r>
            <a:r>
              <a:rPr lang="en-US" altLang="zh-CN" sz="2400" dirty="0"/>
              <a:t>a category</a:t>
            </a:r>
            <a:r>
              <a:rPr lang="en-US" altLang="zh-CN" sz="2400" dirty="0">
                <a:ln w="0"/>
                <a:effectLst>
                  <a:outerShdw blurRad="38100" dist="25400" dir="5400000" algn="ctr" rotWithShape="0">
                    <a:srgbClr val="6E747A">
                      <a:alpha val="43000"/>
                    </a:srgbClr>
                  </a:outerShdw>
                </a:effectLst>
              </a:rPr>
              <a:t> .</a:t>
            </a:r>
          </a:p>
        </p:txBody>
      </p:sp>
      <p:sp>
        <p:nvSpPr>
          <p:cNvPr id="5" name="矩形 4"/>
          <p:cNvSpPr/>
          <p:nvPr/>
        </p:nvSpPr>
        <p:spPr>
          <a:xfrm>
            <a:off x="362221" y="194684"/>
            <a:ext cx="6602095" cy="953135"/>
          </a:xfrm>
          <a:prstGeom prst="rect">
            <a:avLst/>
          </a:prstGeom>
        </p:spPr>
        <p:txBody>
          <a:bodyPr wrap="none">
            <a:spAutoFit/>
          </a:bodyPr>
          <a:lstStyle/>
          <a:p>
            <a:pPr algn="ct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3</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.Data preprocessing:</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a:t>
            </a: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missing value</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a:t>
            </a:r>
            <a:endParaRPr lang="en-US" altLang="zh-CN" sz="2400"/>
          </a:p>
          <a:p>
            <a:pPr algn="ctr"/>
            <a:r>
              <a:rPr lang="en-US" altLang="zh-CN" sz="2400" b="1" dirty="0">
                <a:ln w="0"/>
                <a:solidFill>
                  <a:schemeClr val="accent1"/>
                </a:solidFill>
                <a:effectLst>
                  <a:outerShdw blurRad="38100" dist="25400" dir="5400000" algn="ctr" rotWithShape="0">
                    <a:srgbClr val="6E747A">
                      <a:alpha val="43000"/>
                    </a:srgbClr>
                  </a:outerShdw>
                </a:effectLst>
              </a:rPr>
              <a:t> </a:t>
            </a:r>
            <a:endParaRPr lang="zh-CN" altLang="en-US" sz="2400" b="1" dirty="0">
              <a:ln w="0"/>
              <a:solidFill>
                <a:schemeClr val="accent1"/>
              </a:solidFill>
              <a:effectLst>
                <a:outerShdw blurRad="38100" dist="25400" dir="5400000" algn="ctr" rotWithShape="0">
                  <a:srgbClr val="6E747A">
                    <a:alpha val="43000"/>
                  </a:srgbClr>
                </a:outerShdw>
              </a:effectLst>
            </a:endParaRPr>
          </a:p>
        </p:txBody>
      </p:sp>
      <p:cxnSp>
        <p:nvCxnSpPr>
          <p:cNvPr id="9" name="直接箭头连接符 8"/>
          <p:cNvCxnSpPr/>
          <p:nvPr/>
        </p:nvCxnSpPr>
        <p:spPr>
          <a:xfrm>
            <a:off x="8482330" y="2907665"/>
            <a:ext cx="125031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482330" y="4784090"/>
            <a:ext cx="125031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361440" y="3539490"/>
            <a:ext cx="3339465" cy="2936875"/>
          </a:xfrm>
          <a:prstGeom prst="rect">
            <a:avLst/>
          </a:prstGeom>
        </p:spPr>
      </p:pic>
      <p:sp>
        <p:nvSpPr>
          <p:cNvPr id="10" name="文本框 9"/>
          <p:cNvSpPr txBox="1"/>
          <p:nvPr/>
        </p:nvSpPr>
        <p:spPr>
          <a:xfrm>
            <a:off x="1743805" y="6568211"/>
            <a:ext cx="2153094" cy="553085"/>
          </a:xfrm>
          <a:prstGeom prst="rect">
            <a:avLst/>
          </a:prstGeom>
          <a:noFill/>
        </p:spPr>
        <p:txBody>
          <a:bodyPr wrap="square" rtlCol="0">
            <a:spAutoFit/>
          </a:bodyPr>
          <a:lstStyle/>
          <a:p>
            <a:r>
              <a:rPr lang="en-US" altLang="zh-CN" sz="1400" dirty="0">
                <a:solidFill>
                  <a:schemeClr val="tx1"/>
                </a:solidFill>
              </a:rPr>
              <a:t>Fig_ age_</a:t>
            </a:r>
            <a:r>
              <a:rPr lang="en-US" altLang="zh-CN" sz="1400" dirty="0">
                <a:solidFill>
                  <a:schemeClr val="tx1"/>
                </a:solidFill>
                <a:sym typeface="+mn-ea"/>
              </a:rPr>
              <a:t>KDE curve</a:t>
            </a:r>
            <a:endParaRPr lang="en-US" altLang="zh-CN" sz="1600" dirty="0"/>
          </a:p>
          <a:p>
            <a:endParaRPr lang="en-US" altLang="zh-CN" sz="1600" dirty="0">
              <a:solidFill>
                <a:schemeClr val="accent1"/>
              </a:solidFill>
            </a:endParaRPr>
          </a:p>
        </p:txBody>
      </p:sp>
      <p:cxnSp>
        <p:nvCxnSpPr>
          <p:cNvPr id="21" name="直接连接符 20"/>
          <p:cNvCxnSpPr/>
          <p:nvPr/>
        </p:nvCxnSpPr>
        <p:spPr>
          <a:xfrm flipH="1">
            <a:off x="2235200" y="4089400"/>
            <a:ext cx="12700" cy="22117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直接连接符 22"/>
          <p:cNvCxnSpPr/>
          <p:nvPr/>
        </p:nvCxnSpPr>
        <p:spPr>
          <a:xfrm>
            <a:off x="2928620" y="5286375"/>
            <a:ext cx="31750" cy="807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左大括号 24"/>
          <p:cNvSpPr/>
          <p:nvPr/>
        </p:nvSpPr>
        <p:spPr>
          <a:xfrm rot="16200000">
            <a:off x="2424430" y="5972175"/>
            <a:ext cx="287655" cy="720725"/>
          </a:xfrm>
          <a:prstGeom prst="leftBrace">
            <a:avLst>
              <a:gd name="adj1" fmla="val 39292"/>
              <a:gd name="adj2" fmla="val 483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409637" y="203164"/>
            <a:ext cx="7259955" cy="583565"/>
          </a:xfrm>
          <a:prstGeom prst="rect">
            <a:avLst/>
          </a:prstGeom>
        </p:spPr>
        <p:txBody>
          <a:bodyPr wrap="none">
            <a:spAutoFit/>
          </a:bodyPr>
          <a:lstStyle/>
          <a:p>
            <a:pPr algn="ct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3</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.Feature engineering ：discrete feature </a:t>
            </a:r>
            <a:endParaRPr lang="en-US" altLang="zh-CN" sz="2400" b="1" dirty="0">
              <a:ln w="0"/>
              <a:solidFill>
                <a:schemeClr val="accent1"/>
              </a:solidFill>
              <a:effectLst>
                <a:outerShdw blurRad="38100" dist="25400" dir="5400000" algn="ctr" rotWithShape="0">
                  <a:srgbClr val="6E747A">
                    <a:alpha val="43000"/>
                  </a:srgbClr>
                </a:outerShdw>
              </a:effectLst>
            </a:endParaRPr>
          </a:p>
        </p:txBody>
      </p:sp>
      <p:sp>
        <p:nvSpPr>
          <p:cNvPr id="31" name="左大括号 30"/>
          <p:cNvSpPr/>
          <p:nvPr/>
        </p:nvSpPr>
        <p:spPr>
          <a:xfrm>
            <a:off x="9152890" y="4015105"/>
            <a:ext cx="372110" cy="21736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9406277" y="3799072"/>
            <a:ext cx="1860550" cy="521970"/>
          </a:xfrm>
          <a:prstGeom prst="rect">
            <a:avLst/>
          </a:prstGeom>
          <a:noFill/>
        </p:spPr>
        <p:txBody>
          <a:bodyPr wrap="none" rtlCol="0">
            <a:spAutoFit/>
          </a:bodyPr>
          <a:lstStyle/>
          <a:p>
            <a:r>
              <a:rPr lang="zh-CN" altLang="en-US" sz="2800" dirty="0"/>
              <a:t>    </a:t>
            </a:r>
            <a:r>
              <a:rPr lang="zh-CN" altLang="en-US" sz="2400" dirty="0"/>
              <a:t> </a:t>
            </a:r>
            <a:r>
              <a:rPr lang="en-US" altLang="zh-CN" sz="2000" dirty="0">
                <a:latin typeface="Times New Roman" panose="02020603050405020304" pitchFamily="18" charset="0"/>
                <a:cs typeface="Times New Roman" panose="02020603050405020304" pitchFamily="18" charset="0"/>
              </a:rPr>
              <a:t>0-29    </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000" dirty="0">
                <a:latin typeface="Times New Roman" panose="02020603050405020304" pitchFamily="18" charset="0"/>
                <a:cs typeface="Times New Roman" panose="02020603050405020304" pitchFamily="18" charset="0"/>
              </a:rPr>
              <a:t>1</a:t>
            </a:r>
          </a:p>
        </p:txBody>
      </p:sp>
      <p:sp>
        <p:nvSpPr>
          <p:cNvPr id="32" name="文本框 31"/>
          <p:cNvSpPr txBox="1"/>
          <p:nvPr/>
        </p:nvSpPr>
        <p:spPr>
          <a:xfrm>
            <a:off x="9271000" y="4764405"/>
            <a:ext cx="2338070" cy="521970"/>
          </a:xfrm>
          <a:prstGeom prst="rect">
            <a:avLst/>
          </a:prstGeom>
          <a:noFill/>
        </p:spPr>
        <p:txBody>
          <a:bodyPr wrap="square" rtlCol="0">
            <a:spAutoFit/>
          </a:bodyPr>
          <a:lstStyle/>
          <a:p>
            <a:r>
              <a:rPr lang="zh-CN" altLang="en-US" sz="2800" dirty="0"/>
              <a:t>      </a:t>
            </a:r>
            <a:r>
              <a:rPr lang="en-US" altLang="zh-CN" sz="2000" dirty="0">
                <a:latin typeface="Times New Roman" panose="02020603050405020304" pitchFamily="18" charset="0"/>
                <a:cs typeface="Times New Roman" panose="02020603050405020304" pitchFamily="18" charset="0"/>
              </a:rPr>
              <a:t>29-57  </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000" dirty="0">
                <a:latin typeface="Times New Roman" panose="02020603050405020304" pitchFamily="18" charset="0"/>
                <a:cs typeface="Times New Roman" panose="02020603050405020304" pitchFamily="18" charset="0"/>
              </a:rPr>
              <a:t>2</a:t>
            </a:r>
          </a:p>
        </p:txBody>
      </p:sp>
      <p:sp>
        <p:nvSpPr>
          <p:cNvPr id="33" name="文本框 32"/>
          <p:cNvSpPr txBox="1"/>
          <p:nvPr/>
        </p:nvSpPr>
        <p:spPr>
          <a:xfrm>
            <a:off x="9406255" y="5779135"/>
            <a:ext cx="2811780" cy="521970"/>
          </a:xfrm>
          <a:prstGeom prst="rect">
            <a:avLst/>
          </a:prstGeom>
          <a:noFill/>
        </p:spPr>
        <p:txBody>
          <a:bodyPr wrap="square" rtlCol="0">
            <a:spAutoFit/>
          </a:bodyPr>
          <a:lstStyle/>
          <a:p>
            <a:r>
              <a:rPr lang="en-US" altLang="zh-CN" sz="2800" dirty="0"/>
              <a:t>    </a:t>
            </a:r>
            <a:r>
              <a:rPr lang="en-US" altLang="zh-CN" sz="2000" dirty="0">
                <a:latin typeface="Times New Roman" panose="02020603050405020304" pitchFamily="18" charset="0"/>
                <a:cs typeface="Times New Roman" panose="02020603050405020304" pitchFamily="18" charset="0"/>
              </a:rPr>
              <a:t>57-</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100</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000" dirty="0">
                <a:latin typeface="Times New Roman" panose="02020603050405020304" pitchFamily="18" charset="0"/>
                <a:cs typeface="Times New Roman" panose="02020603050405020304" pitchFamily="18" charset="0"/>
              </a:rPr>
              <a:t>3</a:t>
            </a:r>
          </a:p>
        </p:txBody>
      </p:sp>
      <p:sp>
        <p:nvSpPr>
          <p:cNvPr id="24" name="矩形 23"/>
          <p:cNvSpPr/>
          <p:nvPr/>
        </p:nvSpPr>
        <p:spPr>
          <a:xfrm>
            <a:off x="5031105" y="4089400"/>
            <a:ext cx="4266565" cy="1014730"/>
          </a:xfrm>
          <a:prstGeom prst="rect">
            <a:avLst/>
          </a:prstGeom>
        </p:spPr>
        <p:txBody>
          <a:bodyPr wrap="square">
            <a:spAutoFit/>
          </a:bodyPr>
          <a:lstStyle/>
          <a:p>
            <a:r>
              <a:rPr lang="en-US" altLang="zh-CN" dirty="0">
                <a:solidFill>
                  <a:schemeClr val="accent1"/>
                </a:solidFill>
              </a:rPr>
              <a:t>t</a:t>
            </a:r>
            <a:r>
              <a:rPr lang="en-US" altLang="zh-CN" sz="2000" dirty="0">
                <a:solidFill>
                  <a:schemeClr val="accent1"/>
                </a:solidFill>
                <a:latin typeface="Times New Roman" panose="02020603050405020304" pitchFamily="18" charset="0"/>
                <a:cs typeface="Times New Roman" panose="02020603050405020304" pitchFamily="18" charset="0"/>
              </a:rPr>
              <a:t>he sample located between the   </a:t>
            </a:r>
          </a:p>
          <a:p>
            <a:r>
              <a:rPr lang="en-US" altLang="zh-CN" sz="2000" dirty="0">
                <a:solidFill>
                  <a:schemeClr val="accent1"/>
                </a:solidFill>
                <a:latin typeface="Times New Roman" panose="02020603050405020304" pitchFamily="18" charset="0"/>
                <a:cs typeface="Times New Roman" panose="02020603050405020304" pitchFamily="18" charset="0"/>
              </a:rPr>
              <a:t>intersection of two curves has some similar characteristics</a:t>
            </a:r>
          </a:p>
        </p:txBody>
      </p:sp>
      <p:sp>
        <p:nvSpPr>
          <p:cNvPr id="36" name="左大括号 35"/>
          <p:cNvSpPr/>
          <p:nvPr/>
        </p:nvSpPr>
        <p:spPr>
          <a:xfrm>
            <a:off x="3748405" y="1155700"/>
            <a:ext cx="372110" cy="18027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1743807" y="1857287"/>
            <a:ext cx="1805940" cy="398780"/>
          </a:xfrm>
          <a:prstGeom prst="rect">
            <a:avLst/>
          </a:prstGeom>
        </p:spPr>
        <p:txBody>
          <a:bodyPr wrap="none">
            <a:spAutoFit/>
          </a:bodyPr>
          <a:lstStyle/>
          <a:p>
            <a:r>
              <a:rPr lang="en-US" altLang="zh-CN"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discrete feature </a:t>
            </a:r>
            <a:endParaRPr lang="zh-CN" altLang="en-US" sz="2000" dirty="0">
              <a:latin typeface="Times New Roman" panose="02020603050405020304" pitchFamily="18" charset="0"/>
              <a:cs typeface="Times New Roman" panose="02020603050405020304" pitchFamily="18" charset="0"/>
            </a:endParaRPr>
          </a:p>
        </p:txBody>
      </p:sp>
      <p:sp>
        <p:nvSpPr>
          <p:cNvPr id="38" name="矩形 37"/>
          <p:cNvSpPr/>
          <p:nvPr/>
        </p:nvSpPr>
        <p:spPr>
          <a:xfrm>
            <a:off x="4266772" y="1040725"/>
            <a:ext cx="2962414" cy="2245360"/>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iscret</a:t>
            </a:r>
            <a:r>
              <a:rPr lang="en-US" altLang="zh-CN" sz="2000" dirty="0">
                <a:latin typeface="Times New Roman" panose="02020603050405020304" pitchFamily="18" charset="0"/>
                <a:cs typeface="Times New Roman" panose="02020603050405020304" pitchFamily="18" charset="0"/>
              </a:rPr>
              <a:t>_age</a:t>
            </a:r>
          </a:p>
          <a:p>
            <a:r>
              <a:rPr lang="en-US" altLang="zh-CN" sz="2000" dirty="0" err="1">
                <a:latin typeface="Times New Roman" panose="02020603050405020304" pitchFamily="18" charset="0"/>
                <a:cs typeface="Times New Roman" panose="02020603050405020304" pitchFamily="18" charset="0"/>
              </a:rPr>
              <a:t>discret_emp.var.rate</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discret</a:t>
            </a:r>
            <a:r>
              <a:rPr lang="en-US" altLang="zh-CN" sz="2000" dirty="0">
                <a:latin typeface="Times New Roman" panose="02020603050405020304" pitchFamily="18" charset="0"/>
                <a:cs typeface="Times New Roman" panose="02020603050405020304" pitchFamily="18" charset="0"/>
              </a:rPr>
              <a:t>_ </a:t>
            </a:r>
            <a:r>
              <a:rPr lang="en-US" altLang="zh-CN" sz="2000" dirty="0" err="1">
                <a:latin typeface="Times New Roman" panose="02020603050405020304" pitchFamily="18" charset="0"/>
                <a:cs typeface="Times New Roman" panose="02020603050405020304" pitchFamily="18" charset="0"/>
              </a:rPr>
              <a:t>cons.price.idx</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discret</a:t>
            </a:r>
            <a:r>
              <a:rPr lang="en-US" altLang="zh-CN" sz="2000" dirty="0">
                <a:latin typeface="Times New Roman" panose="02020603050405020304" pitchFamily="18" charset="0"/>
                <a:cs typeface="Times New Roman" panose="02020603050405020304" pitchFamily="18" charset="0"/>
              </a:rPr>
              <a:t>_ </a:t>
            </a:r>
            <a:r>
              <a:rPr lang="en-US" altLang="zh-CN" sz="2000" dirty="0" err="1">
                <a:latin typeface="Times New Roman" panose="02020603050405020304" pitchFamily="18" charset="0"/>
                <a:cs typeface="Times New Roman" panose="02020603050405020304" pitchFamily="18" charset="0"/>
              </a:rPr>
              <a:t>cons.conf.idx</a:t>
            </a:r>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discret</a:t>
            </a:r>
            <a:r>
              <a:rPr lang="en-US" altLang="zh-CN" sz="2000" dirty="0">
                <a:latin typeface="Times New Roman" panose="02020603050405020304" pitchFamily="18" charset="0"/>
                <a:cs typeface="Times New Roman" panose="02020603050405020304" pitchFamily="18" charset="0"/>
              </a:rPr>
              <a:t>_ euribor3m</a:t>
            </a:r>
          </a:p>
          <a:p>
            <a:r>
              <a:rPr lang="en-US" altLang="zh-CN" sz="2000" dirty="0" err="1">
                <a:latin typeface="Times New Roman" panose="02020603050405020304" pitchFamily="18" charset="0"/>
                <a:cs typeface="Times New Roman" panose="02020603050405020304" pitchFamily="18" charset="0"/>
              </a:rPr>
              <a:t>discret</a:t>
            </a:r>
            <a:r>
              <a:rPr lang="en-US" altLang="zh-CN" sz="2000" dirty="0">
                <a:latin typeface="Times New Roman" panose="02020603050405020304" pitchFamily="18" charset="0"/>
                <a:cs typeface="Times New Roman" panose="02020603050405020304" pitchFamily="18" charset="0"/>
              </a:rPr>
              <a:t>_ </a:t>
            </a:r>
            <a:r>
              <a:rPr lang="en-US" altLang="zh-CN" sz="2000" dirty="0" err="1">
                <a:latin typeface="Times New Roman" panose="02020603050405020304" pitchFamily="18" charset="0"/>
                <a:cs typeface="Times New Roman" panose="02020603050405020304" pitchFamily="18" charset="0"/>
              </a:rPr>
              <a:t>nr.employed</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p:txBody>
      </p:sp>
      <p:sp>
        <p:nvSpPr>
          <p:cNvPr id="4" name="右箭头 3"/>
          <p:cNvSpPr/>
          <p:nvPr/>
        </p:nvSpPr>
        <p:spPr>
          <a:xfrm>
            <a:off x="5031105" y="5070475"/>
            <a:ext cx="3830955" cy="25019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55370" y="1812290"/>
            <a:ext cx="2808605" cy="521970"/>
          </a:xfrm>
          <a:prstGeom prst="rect">
            <a:avLst/>
          </a:prstGeom>
        </p:spPr>
        <p:txBody>
          <a:bodyPr wrap="square">
            <a:spAutoFit/>
          </a:bodyPr>
          <a:lstStyle/>
          <a:p>
            <a:pPr algn="ctr"/>
            <a:r>
              <a:rPr lang="en-US" altLang="zh-CN" sz="2800" b="1" dirty="0">
                <a:solidFill>
                  <a:schemeClr val="accent1">
                    <a:lumMod val="75000"/>
                  </a:schemeClr>
                </a:solidFill>
              </a:rPr>
              <a:t>Rank feature</a:t>
            </a:r>
            <a:endParaRPr lang="en-US" altLang="zh-CN" sz="2800" b="1" dirty="0">
              <a:ln w="0"/>
              <a:solidFill>
                <a:schemeClr val="accent1">
                  <a:lumMod val="75000"/>
                </a:schemeClr>
              </a:solidFill>
              <a:effectLst>
                <a:outerShdw blurRad="38100" dist="25400" dir="5400000" algn="ctr" rotWithShape="0">
                  <a:srgbClr val="6E747A">
                    <a:alpha val="43000"/>
                  </a:srgbClr>
                </a:outerShdw>
              </a:effectLst>
            </a:endParaRPr>
          </a:p>
        </p:txBody>
      </p:sp>
      <p:sp>
        <p:nvSpPr>
          <p:cNvPr id="4" name="矩形 3"/>
          <p:cNvSpPr/>
          <p:nvPr/>
        </p:nvSpPr>
        <p:spPr>
          <a:xfrm>
            <a:off x="397948" y="179348"/>
            <a:ext cx="5470525" cy="583565"/>
          </a:xfrm>
          <a:prstGeom prst="rect">
            <a:avLst/>
          </a:prstGeom>
        </p:spPr>
        <p:txBody>
          <a:bodyPr wrap="none">
            <a:spAutoFit/>
          </a:bodyPr>
          <a:lstStyle/>
          <a:p>
            <a:pPr algn="ct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3</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.Feature engineering ：</a:t>
            </a: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tricks</a:t>
            </a:r>
            <a:endParaRPr lang="en-US" altLang="zh-CN" sz="3200" b="1" dirty="0">
              <a:ln w="0"/>
              <a:solidFill>
                <a:srgbClr val="18478F"/>
              </a:solidFill>
              <a:effectLst>
                <a:outerShdw blurRad="38100" dist="25400" dir="5400000" algn="ctr" rotWithShape="0">
                  <a:srgbClr val="6E747A">
                    <a:alpha val="43000"/>
                  </a:srgbClr>
                </a:outerShdw>
              </a:effectLst>
              <a:latin typeface="Times New Roman" panose="02020603050405020304" pitchFamily="18" charset="0"/>
              <a:ea typeface="Open Sans" panose="020B0606030504020204" pitchFamily="34" charset="0"/>
              <a:cs typeface="Times New Roman" panose="02020603050405020304" pitchFamily="18" charset="0"/>
              <a:sym typeface="+mn-ea"/>
            </a:endParaRPr>
          </a:p>
        </p:txBody>
      </p:sp>
      <p:sp>
        <p:nvSpPr>
          <p:cNvPr id="6" name="矩形: 圆角 5"/>
          <p:cNvSpPr/>
          <p:nvPr/>
        </p:nvSpPr>
        <p:spPr>
          <a:xfrm>
            <a:off x="4871250" y="1501775"/>
            <a:ext cx="487652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1.Reduce the interference of abnormal data,</a:t>
            </a:r>
          </a:p>
          <a:p>
            <a:r>
              <a:rPr lang="en-US" altLang="zh-CN" dirty="0"/>
              <a:t>2.Improve the robustness of model </a:t>
            </a:r>
          </a:p>
          <a:p>
            <a:r>
              <a:rPr lang="en-US" altLang="zh-CN" dirty="0"/>
              <a:t>3.Make more stable prediction.</a:t>
            </a:r>
            <a:endParaRPr lang="en-US" altLang="zh-CN" dirty="0">
              <a:ln w="0"/>
              <a:effectLst>
                <a:outerShdw blurRad="38100" dist="25400" dir="5400000" algn="ctr" rotWithShape="0">
                  <a:srgbClr val="6E747A">
                    <a:alpha val="43000"/>
                  </a:srgbClr>
                </a:outerShdw>
              </a:effectLst>
            </a:endParaRPr>
          </a:p>
        </p:txBody>
      </p:sp>
      <p:sp>
        <p:nvSpPr>
          <p:cNvPr id="7" name="矩形 6"/>
          <p:cNvSpPr/>
          <p:nvPr/>
        </p:nvSpPr>
        <p:spPr>
          <a:xfrm>
            <a:off x="1239475" y="4311323"/>
            <a:ext cx="3238500" cy="521970"/>
          </a:xfrm>
          <a:prstGeom prst="rect">
            <a:avLst/>
          </a:prstGeom>
        </p:spPr>
        <p:txBody>
          <a:bodyPr wrap="none">
            <a:spAutoFit/>
          </a:bodyPr>
          <a:lstStyle/>
          <a:p>
            <a:pPr algn="ctr"/>
            <a:r>
              <a:rPr lang="en-US" altLang="zh-CN" sz="2800" b="1" dirty="0">
                <a:solidFill>
                  <a:schemeClr val="accent1">
                    <a:lumMod val="75000"/>
                  </a:schemeClr>
                </a:solidFill>
              </a:rPr>
              <a:t>Combination feature</a:t>
            </a:r>
            <a:endParaRPr lang="en-US" altLang="zh-CN" sz="2400" b="1" dirty="0">
              <a:solidFill>
                <a:schemeClr val="accent1">
                  <a:lumMod val="75000"/>
                </a:schemeClr>
              </a:solidFill>
            </a:endParaRPr>
          </a:p>
        </p:txBody>
      </p:sp>
      <p:sp>
        <p:nvSpPr>
          <p:cNvPr id="8" name="矩形: 圆角 7"/>
          <p:cNvSpPr/>
          <p:nvPr/>
        </p:nvSpPr>
        <p:spPr>
          <a:xfrm>
            <a:off x="5081435" y="4088447"/>
            <a:ext cx="5132081"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t>Through the combination of features to form new features to improve the learning ability of model</a:t>
            </a:r>
            <a:r>
              <a:rPr lang="en-US" altLang="zh-CN" dirty="0">
                <a:solidFill>
                  <a:schemeClr val="bg1"/>
                </a:solidFill>
                <a:latin typeface="+mn-ea"/>
              </a:rPr>
              <a:t>.</a:t>
            </a:r>
          </a:p>
        </p:txBody>
      </p:sp>
      <p:pic>
        <p:nvPicPr>
          <p:cNvPr id="11" name="图片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020" y="958850"/>
            <a:ext cx="796925"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5081274" y="5515916"/>
            <a:ext cx="5609228" cy="369332"/>
          </a:xfrm>
          <a:prstGeom prst="rect">
            <a:avLst/>
          </a:prstGeom>
        </p:spPr>
        <p:txBody>
          <a:bodyPr wrap="none">
            <a:spAutoFit/>
          </a:bodyPr>
          <a:lstStyle/>
          <a:p>
            <a:r>
              <a:rPr lang="en-US" altLang="zh-CN" dirty="0">
                <a:solidFill>
                  <a:schemeClr val="accent1">
                    <a:lumMod val="75000"/>
                  </a:schemeClr>
                </a:solidFill>
                <a:latin typeface="+mn-ea"/>
              </a:rPr>
              <a:t>Mainly include:f1+f2</a:t>
            </a:r>
            <a:r>
              <a:rPr lang="zh-CN" altLang="en-US" dirty="0">
                <a:solidFill>
                  <a:schemeClr val="accent1">
                    <a:lumMod val="75000"/>
                  </a:schemeClr>
                </a:solidFill>
                <a:latin typeface="+mn-ea"/>
              </a:rPr>
              <a:t>、</a:t>
            </a:r>
            <a:r>
              <a:rPr lang="en-US" altLang="zh-CN" dirty="0">
                <a:solidFill>
                  <a:schemeClr val="accent1">
                    <a:lumMod val="75000"/>
                  </a:schemeClr>
                </a:solidFill>
                <a:latin typeface="+mn-ea"/>
              </a:rPr>
              <a:t>f1-f2</a:t>
            </a:r>
            <a:r>
              <a:rPr lang="zh-CN" altLang="en-US" dirty="0">
                <a:solidFill>
                  <a:schemeClr val="accent1">
                    <a:lumMod val="75000"/>
                  </a:schemeClr>
                </a:solidFill>
                <a:latin typeface="+mn-ea"/>
              </a:rPr>
              <a:t>、</a:t>
            </a:r>
            <a:r>
              <a:rPr lang="en-US" altLang="zh-CN" dirty="0">
                <a:solidFill>
                  <a:schemeClr val="accent1">
                    <a:lumMod val="75000"/>
                  </a:schemeClr>
                </a:solidFill>
                <a:latin typeface="+mn-ea"/>
              </a:rPr>
              <a:t>f1*f2</a:t>
            </a:r>
            <a:r>
              <a:rPr lang="zh-CN" altLang="en-US" dirty="0">
                <a:solidFill>
                  <a:schemeClr val="accent1">
                    <a:lumMod val="75000"/>
                  </a:schemeClr>
                </a:solidFill>
                <a:latin typeface="+mn-ea"/>
              </a:rPr>
              <a:t>、</a:t>
            </a:r>
            <a:r>
              <a:rPr lang="en-US" altLang="zh-CN" dirty="0">
                <a:solidFill>
                  <a:schemeClr val="accent1">
                    <a:lumMod val="75000"/>
                  </a:schemeClr>
                </a:solidFill>
                <a:latin typeface="+mn-ea"/>
              </a:rPr>
              <a:t>f1/f2</a:t>
            </a:r>
            <a:r>
              <a:rPr lang="zh-CN" altLang="en-US" dirty="0">
                <a:solidFill>
                  <a:schemeClr val="accent1">
                    <a:lumMod val="75000"/>
                  </a:schemeClr>
                </a:solidFill>
                <a:latin typeface="+mn-ea"/>
              </a:rPr>
              <a:t>、</a:t>
            </a:r>
            <a:r>
              <a:rPr lang="en-US" altLang="zh-CN" dirty="0">
                <a:solidFill>
                  <a:schemeClr val="accent1">
                    <a:lumMod val="75000"/>
                  </a:schemeClr>
                </a:solidFill>
                <a:latin typeface="+mn-ea"/>
              </a:rPr>
              <a:t>f1^2</a:t>
            </a:r>
            <a:endParaRPr lang="en-US" altLang="zh-CN" dirty="0">
              <a:ln w="0"/>
              <a:solidFill>
                <a:schemeClr val="accent1">
                  <a:lumMod val="75000"/>
                </a:schemeClr>
              </a:solidFill>
              <a:effectLst>
                <a:outerShdw blurRad="38100" dist="25400" dir="5400000" algn="ctr" rotWithShape="0">
                  <a:srgbClr val="6E747A">
                    <a:alpha val="43000"/>
                  </a:srgbClr>
                </a:outerShdw>
              </a:effectLst>
              <a:latin typeface="+mn-ea"/>
            </a:endParaRPr>
          </a:p>
        </p:txBody>
      </p:sp>
      <p:sp>
        <p:nvSpPr>
          <p:cNvPr id="2" name="矩形 1"/>
          <p:cNvSpPr/>
          <p:nvPr/>
        </p:nvSpPr>
        <p:spPr>
          <a:xfrm>
            <a:off x="5383833" y="3718326"/>
            <a:ext cx="1267655" cy="369332"/>
          </a:xfrm>
          <a:prstGeom prst="rect">
            <a:avLst/>
          </a:prstGeom>
        </p:spPr>
        <p:txBody>
          <a:bodyPr wrap="none">
            <a:spAutoFit/>
          </a:bodyPr>
          <a:lstStyle/>
          <a:p>
            <a:pPr algn="ctr"/>
            <a:r>
              <a:rPr lang="en-US" altLang="zh-CN" b="1" dirty="0"/>
              <a:t>advantages</a:t>
            </a:r>
            <a:endParaRPr lang="en-US" altLang="zh-CN" dirty="0">
              <a:ln w="0"/>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a:off x="5081574" y="1132289"/>
            <a:ext cx="1267655" cy="369332"/>
          </a:xfrm>
          <a:prstGeom prst="rect">
            <a:avLst/>
          </a:prstGeom>
        </p:spPr>
        <p:txBody>
          <a:bodyPr wrap="none">
            <a:spAutoFit/>
          </a:bodyPr>
          <a:lstStyle/>
          <a:p>
            <a:pPr algn="ctr"/>
            <a:r>
              <a:rPr lang="en-US" altLang="zh-CN" b="1" dirty="0"/>
              <a:t>advantages</a:t>
            </a:r>
            <a:endParaRPr lang="en-US" altLang="zh-CN" dirty="0">
              <a:ln w="0"/>
              <a:solidFill>
                <a:schemeClr val="accent1"/>
              </a:solidFill>
              <a:effectLst>
                <a:outerShdw blurRad="38100" dist="25400" dir="5400000" algn="ctr" rotWithShape="0">
                  <a:srgbClr val="6E747A">
                    <a:alpha val="43000"/>
                  </a:srgbClr>
                </a:outerShdw>
              </a:effectLst>
            </a:endParaRPr>
          </a:p>
        </p:txBody>
      </p:sp>
      <p:pic>
        <p:nvPicPr>
          <p:cNvPr id="5" name="图片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945" y="3457575"/>
            <a:ext cx="796925"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42585" y="3027680"/>
            <a:ext cx="5825490" cy="1568450"/>
          </a:xfrm>
          <a:prstGeom prst="rect">
            <a:avLst/>
          </a:prstGeom>
          <a:ln>
            <a:noFill/>
          </a:ln>
        </p:spPr>
        <p:txBody>
          <a:bodyPr wrap="square">
            <a:spAutoFit/>
          </a:bodyPr>
          <a:lstStyle/>
          <a:p>
            <a:r>
              <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Feature selection</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0045" y="351790"/>
            <a:ext cx="10515600" cy="1325563"/>
          </a:xfrm>
        </p:spPr>
        <p:txBody>
          <a:bodyPr>
            <a:normAutofit/>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4.</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Feature selection</a:t>
            </a:r>
            <a:br>
              <a:rPr lang="zh-CN" altLang="en-US">
                <a:solidFill>
                  <a:schemeClr val="accent1"/>
                </a:solidFill>
                <a:effectLst>
                  <a:outerShdw blurRad="38100" dist="25400" dir="5400000" algn="ctr" rotWithShape="0">
                    <a:srgbClr val="6E747A">
                      <a:alpha val="43000"/>
                    </a:srgbClr>
                  </a:outerShdw>
                </a:effectLst>
              </a:rPr>
            </a:br>
            <a:endParaRPr lang="zh-CN" altLang="en-US"/>
          </a:p>
        </p:txBody>
      </p:sp>
      <p:sp>
        <p:nvSpPr>
          <p:cNvPr id="19" name="文本框 18"/>
          <p:cNvSpPr txBox="1"/>
          <p:nvPr/>
        </p:nvSpPr>
        <p:spPr>
          <a:xfrm>
            <a:off x="8359775" y="2459990"/>
            <a:ext cx="7270115" cy="1938020"/>
          </a:xfrm>
          <a:prstGeom prst="rect">
            <a:avLst/>
          </a:prstGeom>
          <a:noFill/>
        </p:spPr>
        <p:txBody>
          <a:bodyPr wrap="square" rtlCol="0">
            <a:spAutoFit/>
          </a:bodyPr>
          <a:lstStyle/>
          <a:p>
            <a:pPr marL="0" indent="0">
              <a:buNone/>
            </a:pPr>
            <a:r>
              <a:rPr lang="en-US" altLang="zh-CN" sz="2400" b="1">
                <a:sym typeface="+mn-ea"/>
              </a:rPr>
              <a:t>c</a:t>
            </a:r>
            <a:r>
              <a:rPr lang="zh-CN" altLang="en-US" sz="2400" b="1">
                <a:sym typeface="+mn-ea"/>
              </a:rPr>
              <a:t>omputat</a:t>
            </a:r>
            <a:r>
              <a:rPr lang="en-US" altLang="zh-CN" sz="2400" b="1">
                <a:sym typeface="+mn-ea"/>
              </a:rPr>
              <a:t>e</a:t>
            </a:r>
            <a:r>
              <a:rPr lang="zh-CN" altLang="en-US" sz="2400" b="1">
                <a:sym typeface="+mn-ea"/>
              </a:rPr>
              <a:t> contribution</a:t>
            </a:r>
          </a:p>
          <a:p>
            <a:pPr marL="0" indent="0">
              <a:buNone/>
            </a:pPr>
            <a:endParaRPr lang="zh-CN" altLang="en-US" sz="2400" b="1"/>
          </a:p>
          <a:p>
            <a:pPr marL="0" indent="0">
              <a:buNone/>
            </a:pPr>
            <a:r>
              <a:rPr lang="zh-CN" altLang="en-US" sz="2400" b="1">
                <a:sym typeface="+mn-ea"/>
              </a:rPr>
              <a:t>                      </a:t>
            </a:r>
            <a:r>
              <a:rPr lang="en-US" altLang="zh-CN" sz="2400" b="1">
                <a:sym typeface="+mn-ea"/>
              </a:rPr>
              <a:t>+ </a:t>
            </a:r>
            <a:endParaRPr lang="en-US" altLang="zh-CN" sz="2400" b="1"/>
          </a:p>
          <a:p>
            <a:pPr marL="0" indent="0">
              <a:buNone/>
            </a:pPr>
            <a:endParaRPr lang="en-US" altLang="zh-CN" sz="2400" b="1"/>
          </a:p>
          <a:p>
            <a:pPr marL="0" indent="0">
              <a:buNone/>
            </a:pPr>
            <a:r>
              <a:rPr lang="en-US" altLang="zh-CN" sz="2400" b="1"/>
              <a:t>delete collinearity features</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6401" name="矩形 7"/>
          <p:cNvSpPr/>
          <p:nvPr/>
        </p:nvSpPr>
        <p:spPr>
          <a:xfrm>
            <a:off x="868680" y="1513205"/>
            <a:ext cx="4543425" cy="13220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0" eaLnBrk="1" hangingPunct="1">
              <a:lnSpc>
                <a:spcPct val="100000"/>
              </a:lnSpc>
              <a:spcBef>
                <a:spcPct val="0"/>
              </a:spcBef>
              <a:buClr>
                <a:srgbClr val="2E75B6"/>
              </a:buClr>
              <a:buSzPct val="75000"/>
              <a:buFont typeface="Wingdings" panose="05000000000000000000" charset="0"/>
              <a:buChar char="l"/>
            </a:pP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Choice</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important features</a:t>
            </a:r>
          </a:p>
          <a:p>
            <a:pPr marL="0" lvl="0" indent="0" eaLnBrk="1" hangingPunct="1">
              <a:lnSpc>
                <a:spcPct val="100000"/>
              </a:lnSpc>
              <a:spcBef>
                <a:spcPct val="0"/>
              </a:spcBef>
              <a:buNone/>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calculate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feature importance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according to the contribution of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tree model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construction。</a:t>
            </a:r>
          </a:p>
        </p:txBody>
      </p:sp>
      <p:sp>
        <p:nvSpPr>
          <p:cNvPr id="21" name="矩形 7"/>
          <p:cNvSpPr/>
          <p:nvPr/>
        </p:nvSpPr>
        <p:spPr>
          <a:xfrm>
            <a:off x="868680" y="3244850"/>
            <a:ext cx="5118735" cy="25533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0" eaLnBrk="1" hangingPunct="1">
              <a:lnSpc>
                <a:spcPct val="100000"/>
              </a:lnSpc>
              <a:spcBef>
                <a:spcPct val="0"/>
              </a:spcBef>
              <a:buClr>
                <a:srgbClr val="2E75B6"/>
              </a:buClr>
              <a:buSzPct val="75000"/>
              <a:buFont typeface="Wingdings" panose="05000000000000000000" charset="0"/>
              <a:buChar char="l"/>
            </a:pPr>
            <a:r>
              <a:rPr 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mn-ea"/>
              </a:rPr>
              <a:t>Delete features </a:t>
            </a:r>
            <a:r>
              <a:rPr 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by correlation coefficient </a:t>
            </a:r>
          </a:p>
          <a:p>
            <a:pPr marL="0" lvl="0" indent="0" eaLnBrk="1" hangingPunct="1">
              <a:lnSpc>
                <a:spcPct val="100000"/>
              </a:lnSpc>
              <a:spcBef>
                <a:spcPct val="0"/>
              </a:spcBef>
              <a:buNone/>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In view of the large number of collinearity features in cross-feature，</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we can  calculate the Pearson correlation coefficient between each feature to delete collinearity features</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When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two features</a:t>
            </a:r>
            <a:r>
              <a:rPr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correlation coefficient is greater than 0.99,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we think they are</a:t>
            </a:r>
            <a:r>
              <a:rPr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collinear</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then remove one of them.</a:t>
            </a:r>
          </a:p>
        </p:txBody>
      </p:sp>
      <p:pic>
        <p:nvPicPr>
          <p:cNvPr id="2" name="图片 1"/>
          <p:cNvPicPr>
            <a:picLocks noChangeAspect="1"/>
          </p:cNvPicPr>
          <p:nvPr/>
        </p:nvPicPr>
        <p:blipFill>
          <a:blip r:embed="rId3"/>
          <a:stretch>
            <a:fillRect/>
          </a:stretch>
        </p:blipFill>
        <p:spPr>
          <a:xfrm>
            <a:off x="5913120" y="472440"/>
            <a:ext cx="2096770" cy="59131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242048" y="2817926"/>
            <a:ext cx="7241540" cy="2306955"/>
          </a:xfrm>
          <a:prstGeom prst="rect">
            <a:avLst/>
          </a:prstGeom>
          <a:ln>
            <a:noFill/>
          </a:ln>
        </p:spPr>
        <p:txBody>
          <a:bodyPr wrap="square">
            <a:spAutoFit/>
          </a:bodyPr>
          <a:lstStyle/>
          <a:p>
            <a:r>
              <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Model training and Evaluation</a:t>
            </a:r>
            <a:endPar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endParaRPr>
          </a:p>
          <a:p>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9760" y="106680"/>
            <a:ext cx="10515600" cy="1325563"/>
          </a:xfrm>
        </p:spPr>
        <p:txBody>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5</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.1 Model training method</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6401" name="矩形 7"/>
          <p:cNvSpPr/>
          <p:nvPr/>
        </p:nvSpPr>
        <p:spPr>
          <a:xfrm>
            <a:off x="-234950" y="2152015"/>
            <a:ext cx="6330950" cy="25533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1" eaLnBrk="1" hangingPunct="1">
              <a:lnSpc>
                <a:spcPct val="100000"/>
              </a:lnSpc>
              <a:spcBef>
                <a:spcPct val="0"/>
              </a:spcBef>
              <a:buClr>
                <a:srgbClr val="2E75B6"/>
              </a:buClr>
              <a:buSzPct val="75000"/>
              <a:buFont typeface="Wingdings" panose="05000000000000000000" charset="0"/>
              <a:buChar char="l"/>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en-US" altLang="zh-CN" sz="2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ing</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 5-fold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ross-validation to evaluate model</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.random select  80% data from dataset as training dataset,the remaining 20% as the test dataset.</a:t>
            </a: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457200" lvl="1" indent="0" eaLnBrk="1" hangingPunct="1">
              <a:lnSpc>
                <a:spcPct val="100000"/>
              </a:lnSpc>
              <a:spcBef>
                <a:spcPct val="0"/>
              </a:spcBef>
              <a:buNone/>
            </a:pP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00000"/>
              </a:lnSpc>
              <a:spcBef>
                <a:spcPct val="0"/>
              </a:spcBef>
              <a:buClr>
                <a:srgbClr val="2E75B6"/>
              </a:buClr>
              <a:buSzPct val="75000"/>
              <a:buFont typeface="Wingdings" panose="05000000000000000000" charset="0"/>
              <a:buChar char="l"/>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the same time, we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also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try to use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data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 training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data</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set</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data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 validation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data</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set to guide training, and the remaining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as test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data</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set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.the effect is slight</a:t>
            </a:r>
            <a:r>
              <a:rPr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improved.</a:t>
            </a:r>
          </a:p>
        </p:txBody>
      </p:sp>
      <p:pic>
        <p:nvPicPr>
          <p:cNvPr id="2" name="图片 1"/>
          <p:cNvPicPr>
            <a:picLocks noChangeAspect="1"/>
          </p:cNvPicPr>
          <p:nvPr/>
        </p:nvPicPr>
        <p:blipFill>
          <a:blip r:embed="rId3"/>
          <a:stretch>
            <a:fillRect/>
          </a:stretch>
        </p:blipFill>
        <p:spPr>
          <a:xfrm>
            <a:off x="6096000" y="1518602"/>
            <a:ext cx="6080760" cy="38201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饼形 7"/>
          <p:cNvSpPr/>
          <p:nvPr/>
        </p:nvSpPr>
        <p:spPr>
          <a:xfrm>
            <a:off x="3327400" y="2479675"/>
            <a:ext cx="2073275" cy="2017713"/>
          </a:xfrm>
          <a:custGeom>
            <a:avLst/>
            <a:gdLst/>
            <a:ahLst/>
            <a:cxnLst>
              <a:cxn ang="0">
                <a:pos x="2059603" y="1016039"/>
              </a:cxn>
              <a:cxn ang="0">
                <a:pos x="1029801" y="2032078"/>
              </a:cxn>
              <a:cxn ang="0">
                <a:pos x="-1" y="1016040"/>
              </a:cxn>
              <a:cxn ang="0">
                <a:pos x="1029802" y="1016039"/>
              </a:cxn>
              <a:cxn ang="0">
                <a:pos x="2059603" y="1016039"/>
              </a:cxn>
            </a:cxnLst>
            <a:rect l="0" t="0" r="0" b="0"/>
            <a:pathLst>
              <a:path w="2074255" h="2016691">
                <a:moveTo>
                  <a:pt x="2074255" y="1008346"/>
                </a:moveTo>
                <a:cubicBezTo>
                  <a:pt x="2074255" y="1565240"/>
                  <a:pt x="1609917" y="2016692"/>
                  <a:pt x="1037127" y="2016692"/>
                </a:cubicBezTo>
                <a:cubicBezTo>
                  <a:pt x="464337" y="2016692"/>
                  <a:pt x="-1" y="1565241"/>
                  <a:pt x="-1" y="1008347"/>
                </a:cubicBezTo>
                <a:lnTo>
                  <a:pt x="1037128" y="1008346"/>
                </a:lnTo>
                <a:lnTo>
                  <a:pt x="2074255" y="1008346"/>
                </a:lnTo>
                <a:close/>
              </a:path>
            </a:pathLst>
          </a:custGeom>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3077" name="饼形 8"/>
          <p:cNvSpPr/>
          <p:nvPr/>
        </p:nvSpPr>
        <p:spPr>
          <a:xfrm rot="5400000">
            <a:off x="2317750" y="3582988"/>
            <a:ext cx="2017713" cy="2074862"/>
          </a:xfrm>
          <a:custGeom>
            <a:avLst/>
            <a:gdLst/>
            <a:ahLst/>
            <a:cxnLst>
              <a:cxn ang="0">
                <a:pos x="2032062" y="1041697"/>
              </a:cxn>
              <a:cxn ang="0">
                <a:pos x="1016030" y="2083394"/>
              </a:cxn>
              <a:cxn ang="0">
                <a:pos x="-1" y="1041698"/>
              </a:cxn>
              <a:cxn ang="0">
                <a:pos x="1016032" y="1041697"/>
              </a:cxn>
              <a:cxn ang="0">
                <a:pos x="2032062" y="1041697"/>
              </a:cxn>
            </a:cxnLst>
            <a:rect l="0" t="0" r="0" b="0"/>
            <a:pathLst>
              <a:path w="2016691" h="2074255">
                <a:moveTo>
                  <a:pt x="2016691" y="1037128"/>
                </a:moveTo>
                <a:cubicBezTo>
                  <a:pt x="2016691" y="1609918"/>
                  <a:pt x="1565239" y="2074256"/>
                  <a:pt x="1008345" y="2074256"/>
                </a:cubicBezTo>
                <a:cubicBezTo>
                  <a:pt x="451451" y="2074256"/>
                  <a:pt x="-1" y="1609918"/>
                  <a:pt x="-1" y="1037129"/>
                </a:cubicBezTo>
                <a:lnTo>
                  <a:pt x="1008346" y="1037128"/>
                </a:lnTo>
                <a:lnTo>
                  <a:pt x="2016691" y="1037128"/>
                </a:lnTo>
                <a:close/>
              </a:path>
            </a:pathLst>
          </a:custGeom>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3078" name="饼形 9"/>
          <p:cNvSpPr/>
          <p:nvPr/>
        </p:nvSpPr>
        <p:spPr>
          <a:xfrm rot="-5400000">
            <a:off x="2317750" y="1441450"/>
            <a:ext cx="2016125" cy="2074863"/>
          </a:xfrm>
          <a:custGeom>
            <a:avLst/>
            <a:gdLst/>
            <a:ahLst/>
            <a:cxnLst>
              <a:cxn ang="0">
                <a:pos x="2008217" y="1041697"/>
              </a:cxn>
              <a:cxn ang="0">
                <a:pos x="1004108" y="2083394"/>
              </a:cxn>
              <a:cxn ang="0">
                <a:pos x="-1" y="1041698"/>
              </a:cxn>
              <a:cxn ang="0">
                <a:pos x="1004109" y="1041697"/>
              </a:cxn>
              <a:cxn ang="0">
                <a:pos x="2008217" y="1041697"/>
              </a:cxn>
            </a:cxnLst>
            <a:rect l="0" t="0" r="0" b="0"/>
            <a:pathLst>
              <a:path w="2016691" h="2074255">
                <a:moveTo>
                  <a:pt x="2016691" y="1037128"/>
                </a:moveTo>
                <a:cubicBezTo>
                  <a:pt x="2016691" y="1609918"/>
                  <a:pt x="1565239" y="2074256"/>
                  <a:pt x="1008345" y="2074256"/>
                </a:cubicBezTo>
                <a:cubicBezTo>
                  <a:pt x="451451" y="2074256"/>
                  <a:pt x="-1" y="1609918"/>
                  <a:pt x="-1" y="1037129"/>
                </a:cubicBezTo>
                <a:lnTo>
                  <a:pt x="1008346" y="1037128"/>
                </a:lnTo>
                <a:lnTo>
                  <a:pt x="2016691" y="103712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079" name="饼形 10"/>
          <p:cNvSpPr/>
          <p:nvPr/>
        </p:nvSpPr>
        <p:spPr>
          <a:xfrm rot="10800000">
            <a:off x="1252538" y="2479675"/>
            <a:ext cx="2074862" cy="2017713"/>
          </a:xfrm>
          <a:custGeom>
            <a:avLst/>
            <a:gdLst/>
            <a:ahLst/>
            <a:cxnLst>
              <a:cxn ang="0">
                <a:pos x="2083378" y="1016039"/>
              </a:cxn>
              <a:cxn ang="0">
                <a:pos x="1041689" y="2032078"/>
              </a:cxn>
              <a:cxn ang="0">
                <a:pos x="-1" y="1016040"/>
              </a:cxn>
              <a:cxn ang="0">
                <a:pos x="1041691" y="1016039"/>
              </a:cxn>
              <a:cxn ang="0">
                <a:pos x="2083378" y="1016039"/>
              </a:cxn>
            </a:cxnLst>
            <a:rect l="0" t="0" r="0" b="0"/>
            <a:pathLst>
              <a:path w="2074255" h="2016691">
                <a:moveTo>
                  <a:pt x="2074255" y="1008346"/>
                </a:moveTo>
                <a:cubicBezTo>
                  <a:pt x="2074255" y="1565240"/>
                  <a:pt x="1609917" y="2016692"/>
                  <a:pt x="1037127" y="2016692"/>
                </a:cubicBezTo>
                <a:cubicBezTo>
                  <a:pt x="464337" y="2016692"/>
                  <a:pt x="-1" y="1565241"/>
                  <a:pt x="-1" y="1008347"/>
                </a:cubicBezTo>
                <a:lnTo>
                  <a:pt x="1037128" y="1008346"/>
                </a:lnTo>
                <a:lnTo>
                  <a:pt x="2074255" y="100834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3080" name="椭圆 11"/>
          <p:cNvSpPr/>
          <p:nvPr/>
        </p:nvSpPr>
        <p:spPr>
          <a:xfrm>
            <a:off x="3127375" y="3295650"/>
            <a:ext cx="398463" cy="385763"/>
          </a:xfrm>
          <a:prstGeom prst="ellipse">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1" name="椭圆 21"/>
          <p:cNvSpPr/>
          <p:nvPr/>
        </p:nvSpPr>
        <p:spPr>
          <a:xfrm>
            <a:off x="6246812" y="3173621"/>
            <a:ext cx="442912" cy="442912"/>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dirty="0">
                <a:solidFill>
                  <a:schemeClr val="tx1">
                    <a:lumMod val="95000"/>
                    <a:lumOff val="5000"/>
                  </a:schemeClr>
                </a:solidFill>
              </a:rPr>
              <a:t>2</a:t>
            </a:r>
          </a:p>
        </p:txBody>
      </p:sp>
      <p:sp>
        <p:nvSpPr>
          <p:cNvPr id="3082" name="矩形 22"/>
          <p:cNvSpPr/>
          <p:nvPr/>
        </p:nvSpPr>
        <p:spPr>
          <a:xfrm>
            <a:off x="6805611" y="3498861"/>
            <a:ext cx="4248151" cy="738664"/>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en-US" altLang="zh-CN" sz="1400" dirty="0">
                <a:solidFill>
                  <a:srgbClr val="18478F"/>
                </a:solidFill>
                <a:latin typeface="Times New Roman" panose="02020603050405020304" pitchFamily="18" charset="0"/>
                <a:cs typeface="Times New Roman" panose="02020603050405020304" pitchFamily="18" charset="0"/>
              </a:rPr>
              <a:t>Data visualization analysis, Missing value handling, Data encoding, Neural network training, </a:t>
            </a:r>
            <a:r>
              <a:rPr lang="en-US" altLang="zh-CN" sz="1400" dirty="0" err="1">
                <a:solidFill>
                  <a:srgbClr val="18478F"/>
                </a:solidFill>
                <a:latin typeface="Times New Roman" panose="02020603050405020304" pitchFamily="18" charset="0"/>
                <a:cs typeface="Times New Roman" panose="02020603050405020304" pitchFamily="18" charset="0"/>
              </a:rPr>
              <a:t>nn+xgboost</a:t>
            </a:r>
            <a:r>
              <a:rPr lang="en-US" altLang="zh-CN" sz="1400" dirty="0">
                <a:solidFill>
                  <a:srgbClr val="18478F"/>
                </a:solidFill>
                <a:latin typeface="Times New Roman" panose="02020603050405020304" pitchFamily="18" charset="0"/>
                <a:cs typeface="Times New Roman" panose="02020603050405020304" pitchFamily="18" charset="0"/>
              </a:rPr>
              <a:t> model</a:t>
            </a:r>
            <a:endParaRPr lang="zh-CN" altLang="en-US" sz="1400" dirty="0">
              <a:solidFill>
                <a:srgbClr val="18478F"/>
              </a:solidFill>
              <a:latin typeface="Times New Roman" panose="02020603050405020304" pitchFamily="18" charset="0"/>
              <a:cs typeface="Times New Roman" panose="02020603050405020304" pitchFamily="18" charset="0"/>
            </a:endParaRPr>
          </a:p>
        </p:txBody>
      </p:sp>
      <p:sp>
        <p:nvSpPr>
          <p:cNvPr id="3083" name="文本框 23"/>
          <p:cNvSpPr txBox="1"/>
          <p:nvPr/>
        </p:nvSpPr>
        <p:spPr>
          <a:xfrm>
            <a:off x="6805612" y="2887056"/>
            <a:ext cx="5096335" cy="64633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Gao </a:t>
            </a:r>
            <a:r>
              <a:rPr lang="en-US" altLang="zh-CN" sz="1800" b="1" dirty="0" err="1">
                <a:solidFill>
                  <a:schemeClr val="tx1">
                    <a:lumMod val="95000"/>
                    <a:lumOff val="5000"/>
                  </a:schemeClr>
                </a:solidFill>
                <a:latin typeface="微软雅黑" panose="020B0503020204020204" pitchFamily="34" charset="-122"/>
                <a:ea typeface="微软雅黑" panose="020B0503020204020204" pitchFamily="34" charset="-122"/>
              </a:rPr>
              <a:t>Minghe</a:t>
            </a:r>
            <a:endPar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sym typeface="+mn-ea"/>
              </a:rPr>
              <a:t>North China Electric Power University</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
        <p:nvSpPr>
          <p:cNvPr id="3084" name="椭圆 24"/>
          <p:cNvSpPr/>
          <p:nvPr/>
        </p:nvSpPr>
        <p:spPr>
          <a:xfrm>
            <a:off x="6246813" y="2011937"/>
            <a:ext cx="442912" cy="4429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dirty="0">
                <a:solidFill>
                  <a:schemeClr val="tx1">
                    <a:lumMod val="95000"/>
                    <a:lumOff val="5000"/>
                  </a:schemeClr>
                </a:solidFill>
              </a:rPr>
              <a:t>1</a:t>
            </a:r>
          </a:p>
        </p:txBody>
      </p:sp>
      <p:sp>
        <p:nvSpPr>
          <p:cNvPr id="3086" name="文本框 26"/>
          <p:cNvSpPr txBox="1"/>
          <p:nvPr/>
        </p:nvSpPr>
        <p:spPr>
          <a:xfrm>
            <a:off x="6805612" y="1696601"/>
            <a:ext cx="5096335" cy="64633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Sun </a:t>
            </a:r>
            <a:r>
              <a:rPr lang="en-US" altLang="zh-CN" sz="1800" b="1" dirty="0" err="1">
                <a:solidFill>
                  <a:schemeClr val="tx1">
                    <a:lumMod val="95000"/>
                    <a:lumOff val="5000"/>
                  </a:schemeClr>
                </a:solidFill>
                <a:latin typeface="微软雅黑" panose="020B0503020204020204" pitchFamily="34" charset="-122"/>
                <a:ea typeface="微软雅黑" panose="020B0503020204020204" pitchFamily="34" charset="-122"/>
              </a:rPr>
              <a:t>Guangyu</a:t>
            </a:r>
            <a:endPar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sym typeface="+mn-ea"/>
              </a:rPr>
              <a:t>North China Electric Power University</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
        <p:nvSpPr>
          <p:cNvPr id="3087" name="椭圆 27"/>
          <p:cNvSpPr/>
          <p:nvPr/>
        </p:nvSpPr>
        <p:spPr>
          <a:xfrm>
            <a:off x="6237288" y="4567139"/>
            <a:ext cx="442912" cy="4429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dirty="0">
                <a:solidFill>
                  <a:schemeClr val="tx1">
                    <a:lumMod val="95000"/>
                    <a:lumOff val="5000"/>
                  </a:schemeClr>
                </a:solidFill>
              </a:rPr>
              <a:t>3</a:t>
            </a:r>
          </a:p>
        </p:txBody>
      </p:sp>
      <p:sp>
        <p:nvSpPr>
          <p:cNvPr id="3088" name="矩形 28"/>
          <p:cNvSpPr/>
          <p:nvPr/>
        </p:nvSpPr>
        <p:spPr>
          <a:xfrm>
            <a:off x="6805613" y="4924327"/>
            <a:ext cx="4248150" cy="5232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en-US" altLang="zh-CN" sz="1400" dirty="0">
                <a:solidFill>
                  <a:srgbClr val="18478F"/>
                </a:solidFill>
                <a:latin typeface="Times New Roman" panose="02020603050405020304" pitchFamily="18" charset="0"/>
                <a:cs typeface="Times New Roman" panose="02020603050405020304" pitchFamily="18" charset="0"/>
              </a:rPr>
              <a:t>GBDT model,</a:t>
            </a:r>
            <a:r>
              <a:rPr lang="zh-CN" altLang="en-US" sz="1400" dirty="0">
                <a:solidFill>
                  <a:srgbClr val="18478F"/>
                </a:solidFill>
                <a:latin typeface="Times New Roman" panose="02020603050405020304" pitchFamily="18" charset="0"/>
                <a:cs typeface="Times New Roman" panose="02020603050405020304" pitchFamily="18" charset="0"/>
              </a:rPr>
              <a:t> </a:t>
            </a:r>
            <a:r>
              <a:rPr lang="en-US" altLang="zh-CN" sz="1400" dirty="0" err="1">
                <a:solidFill>
                  <a:srgbClr val="18478F"/>
                </a:solidFill>
                <a:latin typeface="Times New Roman" panose="02020603050405020304" pitchFamily="18" charset="0"/>
                <a:cs typeface="Times New Roman" panose="02020603050405020304" pitchFamily="18" charset="0"/>
              </a:rPr>
              <a:t>lightGBM</a:t>
            </a:r>
            <a:r>
              <a:rPr lang="en-US" altLang="zh-CN" sz="1400" dirty="0">
                <a:solidFill>
                  <a:srgbClr val="18478F"/>
                </a:solidFill>
                <a:latin typeface="Times New Roman" panose="02020603050405020304" pitchFamily="18" charset="0"/>
                <a:cs typeface="Times New Roman" panose="02020603050405020304" pitchFamily="18" charset="0"/>
              </a:rPr>
              <a:t> model and </a:t>
            </a:r>
            <a:r>
              <a:rPr lang="en-US" altLang="zh-CN" sz="1400" dirty="0" err="1">
                <a:solidFill>
                  <a:srgbClr val="18478F"/>
                </a:solidFill>
                <a:latin typeface="Times New Roman" panose="02020603050405020304" pitchFamily="18" charset="0"/>
                <a:cs typeface="Times New Roman" panose="02020603050405020304" pitchFamily="18" charset="0"/>
              </a:rPr>
              <a:t>Xgboost</a:t>
            </a:r>
            <a:r>
              <a:rPr lang="zh-CN" altLang="en-US" sz="1400" dirty="0">
                <a:solidFill>
                  <a:srgbClr val="18478F"/>
                </a:solidFill>
                <a:latin typeface="Times New Roman" panose="02020603050405020304" pitchFamily="18" charset="0"/>
                <a:cs typeface="Times New Roman" panose="02020603050405020304" pitchFamily="18" charset="0"/>
              </a:rPr>
              <a:t> </a:t>
            </a:r>
            <a:r>
              <a:rPr lang="en-US" altLang="zh-CN" sz="1400" dirty="0">
                <a:solidFill>
                  <a:srgbClr val="18478F"/>
                </a:solidFill>
                <a:latin typeface="Times New Roman" panose="02020603050405020304" pitchFamily="18" charset="0"/>
                <a:cs typeface="Times New Roman" panose="02020603050405020304" pitchFamily="18" charset="0"/>
              </a:rPr>
              <a:t>model training and tuning parameters, Model integration</a:t>
            </a:r>
            <a:endParaRPr lang="zh-CN" altLang="en-US" sz="1400" dirty="0">
              <a:solidFill>
                <a:srgbClr val="18478F"/>
              </a:solidFill>
              <a:latin typeface="Times New Roman" panose="02020603050405020304" pitchFamily="18" charset="0"/>
              <a:cs typeface="Times New Roman" panose="02020603050405020304" pitchFamily="18" charset="0"/>
            </a:endParaRPr>
          </a:p>
        </p:txBody>
      </p:sp>
      <p:sp>
        <p:nvSpPr>
          <p:cNvPr id="3089" name="文本框 29"/>
          <p:cNvSpPr txBox="1"/>
          <p:nvPr/>
        </p:nvSpPr>
        <p:spPr>
          <a:xfrm>
            <a:off x="6805930" y="4289206"/>
            <a:ext cx="5096017" cy="64633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Ma </a:t>
            </a:r>
            <a:r>
              <a:rPr lang="en-US" altLang="zh-CN" sz="1800" b="1" dirty="0" err="1">
                <a:solidFill>
                  <a:schemeClr val="tx1">
                    <a:lumMod val="95000"/>
                    <a:lumOff val="5000"/>
                  </a:schemeClr>
                </a:solidFill>
                <a:latin typeface="微软雅黑" panose="020B0503020204020204" pitchFamily="34" charset="-122"/>
                <a:ea typeface="微软雅黑" panose="020B0503020204020204" pitchFamily="34" charset="-122"/>
              </a:rPr>
              <a:t>Qunfei</a:t>
            </a:r>
            <a:endPar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sym typeface="+mn-ea"/>
              </a:rPr>
              <a:t>North China Electric Power University</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
        <p:nvSpPr>
          <p:cNvPr id="2" name="文本框 1"/>
          <p:cNvSpPr txBox="1"/>
          <p:nvPr/>
        </p:nvSpPr>
        <p:spPr>
          <a:xfrm>
            <a:off x="443864" y="274320"/>
            <a:ext cx="7404735" cy="584775"/>
          </a:xfrm>
          <a:prstGeom prst="rect">
            <a:avLst/>
          </a:prstGeom>
          <a:noFill/>
        </p:spPr>
        <p:txBody>
          <a:bodyPr wrap="square" rtlCol="0" anchor="t">
            <a:spAutoFit/>
          </a:bodyPr>
          <a:lstStyle/>
          <a:p>
            <a:r>
              <a:rPr lang="en-US" altLang="zh-CN" sz="3200" dirty="0">
                <a:solidFill>
                  <a:schemeClr val="accent1"/>
                </a:solidFill>
                <a:effectLst>
                  <a:outerShdw blurRad="38100" dist="25400" dir="5400000" algn="ctr" rotWithShape="0">
                    <a:srgbClr val="6E747A">
                      <a:alpha val="43000"/>
                    </a:srgbClr>
                  </a:outerShdw>
                </a:effectLst>
              </a:rPr>
              <a:t>Team introduction and Member work</a:t>
            </a:r>
            <a:endParaRPr lang="zh-CN" altLang="en-US" sz="3200" dirty="0">
              <a:solidFill>
                <a:schemeClr val="accent1"/>
              </a:solidFill>
              <a:effectLst>
                <a:outerShdw blurRad="38100" dist="25400" dir="5400000" algn="ctr" rotWithShape="0">
                  <a:srgbClr val="6E747A">
                    <a:alpha val="43000"/>
                  </a:srgbClr>
                </a:outerShdw>
              </a:effectLst>
            </a:endParaRPr>
          </a:p>
        </p:txBody>
      </p:sp>
      <p:sp>
        <p:nvSpPr>
          <p:cNvPr id="17" name="矩形 22">
            <a:extLst>
              <a:ext uri="{FF2B5EF4-FFF2-40B4-BE49-F238E27FC236}">
                <a16:creationId xmlns:a16="http://schemas.microsoft.com/office/drawing/2014/main" id="{F7F990FB-9FAA-420C-A168-299BEB36BD14}"/>
              </a:ext>
            </a:extLst>
          </p:cNvPr>
          <p:cNvSpPr/>
          <p:nvPr/>
        </p:nvSpPr>
        <p:spPr>
          <a:xfrm>
            <a:off x="6805613" y="2306736"/>
            <a:ext cx="4249737" cy="5232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00000"/>
              </a:lnSpc>
              <a:spcBef>
                <a:spcPct val="0"/>
              </a:spcBef>
              <a:buNone/>
            </a:pPr>
            <a:r>
              <a:rPr lang="zh-CN" altLang="en-US" sz="14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preprocessing</a:t>
            </a:r>
            <a:r>
              <a:rPr lang="en-US" altLang="zh-CN" sz="14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Feature construction and filtering, GBDT + LR model training and tuning parameters</a:t>
            </a:r>
            <a:r>
              <a:rPr lang="zh-CN" altLang="en-US" sz="14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9760" y="106680"/>
            <a:ext cx="10515600" cy="1325563"/>
          </a:xfrm>
        </p:spPr>
        <p:txBody>
          <a:bodyPr/>
          <a:lstStyle/>
          <a:p>
            <a:pPr algn="l"/>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5.2 Model evaluation</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6401" name="矩形 7"/>
          <p:cNvSpPr/>
          <p:nvPr/>
        </p:nvSpPr>
        <p:spPr>
          <a:xfrm>
            <a:off x="105410" y="1899285"/>
            <a:ext cx="6456045" cy="34766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1" eaLnBrk="1" hangingPunct="1">
              <a:lnSpc>
                <a:spcPct val="100000"/>
              </a:lnSpc>
              <a:spcBef>
                <a:spcPct val="0"/>
              </a:spcBef>
            </a:pP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U</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ing</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AUC</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as </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evaluation indicator</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ompare to accuracy</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,AUC can reduce the interference caused by different test dataset.</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so as to describe the performance more objectively.</a:t>
            </a: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457200" lvl="1" indent="0" eaLnBrk="1" hangingPunct="1">
              <a:lnSpc>
                <a:spcPct val="100000"/>
              </a:lnSpc>
              <a:spcBef>
                <a:spcPct val="0"/>
              </a:spcBef>
              <a:buNone/>
            </a:pP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lvl="1" eaLnBrk="1" hangingPunct="1">
              <a:lnSpc>
                <a:spcPct val="100000"/>
              </a:lnSpc>
              <a:spcBef>
                <a:spcPct val="0"/>
              </a:spcBef>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Especially for the unbalanced sample classification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problem</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the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accuracy</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 indicator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will appear poor performance</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、high </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indicator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value situation.however AUC value has a good synchronization relationship with the performance.</a:t>
            </a: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457200" lvl="1" indent="0" eaLnBrk="1" hangingPunct="1">
              <a:lnSpc>
                <a:spcPct val="100000"/>
              </a:lnSpc>
              <a:spcBef>
                <a:spcPct val="0"/>
              </a:spcBef>
              <a:buNone/>
            </a:pP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6561455" y="1724660"/>
            <a:ext cx="5320030" cy="3668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9760" y="106680"/>
            <a:ext cx="10515600" cy="1325563"/>
          </a:xfrm>
        </p:spPr>
        <p:txBody>
          <a:bodyPr/>
          <a:lstStyle/>
          <a:p>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5.3 Model scheme - Single model </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6" name="矩形 7"/>
          <p:cNvSpPr/>
          <p:nvPr/>
        </p:nvSpPr>
        <p:spPr>
          <a:xfrm>
            <a:off x="619760" y="5185410"/>
            <a:ext cx="4562475" cy="16300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GBDT</a:t>
            </a: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mn-ea"/>
              </a:rPr>
              <a:t> model</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49B3D"/>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100000"/>
              </a:lnSpc>
              <a:spcBef>
                <a:spcPct val="0"/>
              </a:spcBef>
              <a:buNone/>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Using Grid Search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find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optimal parameters，</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final 5-fold auc score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is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0.801216</a:t>
            </a:r>
          </a:p>
          <a:p>
            <a:pPr marL="0" lvl="0" indent="0" eaLnBrk="1" hangingPunct="1">
              <a:lnSpc>
                <a:spcPct val="100000"/>
              </a:lnSpc>
              <a:spcBef>
                <a:spcPct val="0"/>
              </a:spcBef>
              <a:buNone/>
            </a:pP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7" name="矩形 7"/>
          <p:cNvSpPr/>
          <p:nvPr/>
        </p:nvSpPr>
        <p:spPr>
          <a:xfrm>
            <a:off x="619760" y="1256030"/>
            <a:ext cx="4919980" cy="13220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Neural Network</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49B3D"/>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100000"/>
              </a:lnSpc>
              <a:spcBef>
                <a:spcPct val="0"/>
              </a:spcBef>
              <a:buNone/>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Using Adam optimizer,</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Training a four-layer neural network, because </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of </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the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ata quantity </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problem</a:t>
            </a:r>
            <a:r>
              <a:rPr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performance is poor</a:t>
            </a:r>
            <a:r>
              <a:rPr sz="1600" dirty="0">
                <a:solidFill>
                  <a:srgbClr val="000000"/>
                </a:solidFill>
                <a:latin typeface="微软雅黑" panose="020B0503020204020204" pitchFamily="34" charset="-122"/>
                <a:ea typeface="微软雅黑" panose="020B0503020204020204" pitchFamily="34" charset="-122"/>
              </a:rPr>
              <a:t>.</a:t>
            </a:r>
          </a:p>
        </p:txBody>
      </p:sp>
      <p:pic>
        <p:nvPicPr>
          <p:cNvPr id="11" name="图片 10"/>
          <p:cNvPicPr>
            <a:picLocks noChangeAspect="1"/>
          </p:cNvPicPr>
          <p:nvPr/>
        </p:nvPicPr>
        <p:blipFill>
          <a:blip r:embed="rId3"/>
          <a:stretch>
            <a:fillRect/>
          </a:stretch>
        </p:blipFill>
        <p:spPr>
          <a:xfrm>
            <a:off x="5261610" y="2474595"/>
            <a:ext cx="6751320" cy="2232660"/>
          </a:xfrm>
          <a:prstGeom prst="rect">
            <a:avLst/>
          </a:prstGeom>
        </p:spPr>
      </p:pic>
      <p:sp>
        <p:nvSpPr>
          <p:cNvPr id="3" name="矩形 7"/>
          <p:cNvSpPr/>
          <p:nvPr/>
        </p:nvSpPr>
        <p:spPr>
          <a:xfrm>
            <a:off x="550545" y="2734310"/>
            <a:ext cx="4919980" cy="10147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LightGBM model</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49B3D"/>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100000"/>
              </a:lnSpc>
              <a:spcBef>
                <a:spcPct val="0"/>
              </a:spcBef>
              <a:buNone/>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Using Grid Search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find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optimal parameters，</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final 5-fold auc score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is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0.808617</a:t>
            </a:r>
          </a:p>
        </p:txBody>
      </p:sp>
      <p:sp>
        <p:nvSpPr>
          <p:cNvPr id="8" name="矩形 7"/>
          <p:cNvSpPr/>
          <p:nvPr/>
        </p:nvSpPr>
        <p:spPr>
          <a:xfrm>
            <a:off x="550545" y="3879850"/>
            <a:ext cx="4334510" cy="16300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Xgboost</a:t>
            </a: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sym typeface="+mn-ea"/>
              </a:rPr>
              <a:t> model</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49B3D"/>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100000"/>
              </a:lnSpc>
              <a:spcBef>
                <a:spcPct val="0"/>
              </a:spcBef>
              <a:buNone/>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Using Grid Search </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find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optimal parameters，</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final 5-fold auc score </a:t>
            </a:r>
            <a:r>
              <a:rPr 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is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0.808968</a:t>
            </a:r>
          </a:p>
          <a:p>
            <a:pPr marL="0" lvl="0" indent="0" eaLnBrk="1" hangingPunct="1">
              <a:lnSpc>
                <a:spcPct val="100000"/>
              </a:lnSpc>
              <a:spcBef>
                <a:spcPct val="0"/>
              </a:spcBef>
              <a:buNone/>
            </a:pP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48310" y="159385"/>
            <a:ext cx="10515600" cy="1325563"/>
          </a:xfrm>
        </p:spPr>
        <p:txBody>
          <a:bodyPr/>
          <a:lstStyle/>
          <a:p>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5.4 Modeling scheme- Combined model</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8" name="矩形 7"/>
          <p:cNvSpPr/>
          <p:nvPr/>
        </p:nvSpPr>
        <p:spPr>
          <a:xfrm>
            <a:off x="619760" y="1751965"/>
            <a:ext cx="5786755" cy="37846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50000"/>
              </a:lnSpc>
              <a:spcBef>
                <a:spcPct val="0"/>
              </a:spcBef>
              <a:buNone/>
            </a:pPr>
            <a:r>
              <a:rPr lang="en-US" altLang="zh-CN" sz="2000" b="1" dirty="0" err="1">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nn+Xgboost</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model</a:t>
            </a:r>
            <a:r>
              <a:rPr lang="zh-CN" altLang="en-US" sz="20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C49B3D"/>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eaLnBrk="1" hangingPunct="1">
              <a:lnSpc>
                <a:spcPct val="150000"/>
              </a:lnSpc>
              <a:spcBef>
                <a:spcPct val="0"/>
              </a:spcBef>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The neural network have strong feature combination and feature extraction ability, but it is easy to overfit. Therefore, the output of fixed hidden layer neurons can be extracted as the high-level feature, and the high-level feature can be used as the input of </a:t>
            </a:r>
            <a:r>
              <a:rPr lang="en-US" altLang="zh-CN" sz="2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XGBoost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 model.</a:t>
            </a:r>
          </a:p>
          <a:p>
            <a:pPr lvl="0" algn="just" eaLnBrk="1" hangingPunct="1">
              <a:lnSpc>
                <a:spcPct val="150000"/>
              </a:lnSpc>
              <a:spcBef>
                <a:spcPct val="0"/>
              </a:spcBef>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cv-score :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0.797872</a:t>
            </a:r>
          </a:p>
        </p:txBody>
      </p:sp>
      <p:pic>
        <p:nvPicPr>
          <p:cNvPr id="5" name="图片 4"/>
          <p:cNvPicPr>
            <a:picLocks noChangeAspect="1"/>
          </p:cNvPicPr>
          <p:nvPr/>
        </p:nvPicPr>
        <p:blipFill>
          <a:blip r:embed="rId3"/>
          <a:stretch>
            <a:fillRect/>
          </a:stretch>
        </p:blipFill>
        <p:spPr>
          <a:xfrm>
            <a:off x="6913245" y="2378710"/>
            <a:ext cx="4879975" cy="2682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9760" y="106680"/>
            <a:ext cx="10515600" cy="1325563"/>
          </a:xfrm>
        </p:spPr>
        <p:txBody>
          <a:bodyPr/>
          <a:lstStyle/>
          <a:p>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5.4 Modeling scheme- Combined model</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2" name="矩形 7"/>
          <p:cNvSpPr/>
          <p:nvPr/>
        </p:nvSpPr>
        <p:spPr>
          <a:xfrm>
            <a:off x="956310" y="1432539"/>
            <a:ext cx="5434965" cy="16300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lvl="0" algn="just" eaLnBrk="1" hangingPunct="1">
              <a:lnSpc>
                <a:spcPct val="100000"/>
              </a:lnSpc>
              <a:spcBef>
                <a:spcPct val="0"/>
              </a:spcBef>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LR is the most commonly used model in industry. It is easy to parallelize and is conducive to processing hundreds of millions of samples. However, LR model needs a lot of effective and strong features to have better model performance.</a:t>
            </a:r>
          </a:p>
        </p:txBody>
      </p:sp>
      <p:pic>
        <p:nvPicPr>
          <p:cNvPr id="3" name="图片 2"/>
          <p:cNvPicPr>
            <a:picLocks noChangeAspect="1"/>
          </p:cNvPicPr>
          <p:nvPr/>
        </p:nvPicPr>
        <p:blipFill>
          <a:blip r:embed="rId3"/>
          <a:stretch>
            <a:fillRect/>
          </a:stretch>
        </p:blipFill>
        <p:spPr>
          <a:xfrm>
            <a:off x="6739890" y="1346200"/>
            <a:ext cx="4970145" cy="3713480"/>
          </a:xfrm>
          <a:prstGeom prst="rect">
            <a:avLst/>
          </a:prstGeom>
        </p:spPr>
      </p:pic>
      <p:sp>
        <p:nvSpPr>
          <p:cNvPr id="8" name="矩形 7"/>
          <p:cNvSpPr/>
          <p:nvPr/>
        </p:nvSpPr>
        <p:spPr>
          <a:xfrm>
            <a:off x="1056005" y="3613150"/>
            <a:ext cx="5236210" cy="24917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1600" b="1" dirty="0">
                <a:solidFill>
                  <a:schemeClr val="accent1"/>
                </a:solidFill>
                <a:latin typeface="微软雅黑" panose="020B0503020204020204" pitchFamily="34" charset="-122"/>
                <a:ea typeface="微软雅黑" panose="020B0503020204020204" pitchFamily="34" charset="-122"/>
              </a:rPr>
              <a:t>GBDT+LR model</a:t>
            </a:r>
            <a:r>
              <a:rPr lang="zh-CN" altLang="en-US" sz="1600" b="1" dirty="0">
                <a:solidFill>
                  <a:schemeClr val="accent1"/>
                </a:solidFill>
                <a:latin typeface="微软雅黑" panose="020B0503020204020204" pitchFamily="34" charset="-122"/>
                <a:ea typeface="微软雅黑" panose="020B0503020204020204" pitchFamily="34" charset="-122"/>
              </a:rPr>
              <a:t>:</a:t>
            </a:r>
            <a:endParaRPr lang="en-US" altLang="zh-CN" sz="1600" b="1" dirty="0">
              <a:solidFill>
                <a:srgbClr val="C49B3D"/>
              </a:solidFill>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None/>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GBDT can find a variety of distinguishing features and feature combinations, and the leaves of the tree can be directly used as LR input features, saving the steps of manually searching for features and feature combinations.</a:t>
            </a:r>
          </a:p>
          <a:p>
            <a:pPr marL="0" lvl="0" indent="0" algn="just" eaLnBrk="1" hangingPunct="1">
              <a:lnSpc>
                <a:spcPct val="100000"/>
              </a:lnSpc>
              <a:spcBef>
                <a:spcPct val="0"/>
              </a:spcBef>
              <a:buNone/>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Combined scheme can greatly improve LR score and has strong practical significance in industry.</a:t>
            </a:r>
          </a:p>
        </p:txBody>
      </p:sp>
      <p:pic>
        <p:nvPicPr>
          <p:cNvPr id="6" name="图片 5"/>
          <p:cNvPicPr>
            <a:picLocks noChangeAspect="1"/>
          </p:cNvPicPr>
          <p:nvPr/>
        </p:nvPicPr>
        <p:blipFill>
          <a:blip r:embed="rId4"/>
          <a:stretch>
            <a:fillRect/>
          </a:stretch>
        </p:blipFill>
        <p:spPr>
          <a:xfrm>
            <a:off x="6739890" y="5059680"/>
            <a:ext cx="4970145" cy="1771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9760" y="106680"/>
            <a:ext cx="10515600" cy="1325563"/>
          </a:xfrm>
        </p:spPr>
        <p:txBody>
          <a:bodyPr/>
          <a:lstStyle/>
          <a:p>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5.5 The cv-score of different models </a:t>
            </a:r>
          </a:p>
        </p:txBody>
      </p:sp>
      <p:sp>
        <p:nvSpPr>
          <p:cNvPr id="14" name="文本框 13"/>
          <p:cNvSpPr txBox="1"/>
          <p:nvPr/>
        </p:nvSpPr>
        <p:spPr>
          <a:xfrm>
            <a:off x="4826000" y="3244850"/>
            <a:ext cx="2540000" cy="368300"/>
          </a:xfrm>
          <a:prstGeom prst="rect">
            <a:avLst/>
          </a:prstGeom>
          <a:noFill/>
        </p:spPr>
        <p:txBody>
          <a:bodyPr wrap="square" rtlCol="0" anchor="t">
            <a:spAutoFit/>
          </a:bodyPr>
          <a:lstStyle/>
          <a:p>
            <a:r>
              <a:rPr lang="zh-CN" altLang="en-US"/>
              <a:t> </a:t>
            </a:r>
          </a:p>
        </p:txBody>
      </p:sp>
      <p:sp>
        <p:nvSpPr>
          <p:cNvPr id="17" name="文本框 16"/>
          <p:cNvSpPr txBox="1"/>
          <p:nvPr/>
        </p:nvSpPr>
        <p:spPr>
          <a:xfrm>
            <a:off x="4826000" y="3244850"/>
            <a:ext cx="2540000" cy="368300"/>
          </a:xfrm>
          <a:prstGeom prst="rect">
            <a:avLst/>
          </a:prstGeom>
          <a:noFill/>
        </p:spPr>
        <p:txBody>
          <a:bodyPr wrap="square" rtlCol="0" anchor="t">
            <a:spAutoFit/>
          </a:bodyPr>
          <a:lstStyle/>
          <a:p>
            <a:r>
              <a:rPr lang="zh-CN" altLang="en-US"/>
              <a:t> </a:t>
            </a:r>
          </a:p>
        </p:txBody>
      </p:sp>
      <p:graphicFrame>
        <p:nvGraphicFramePr>
          <p:cNvPr id="2" name="表格 1"/>
          <p:cNvGraphicFramePr>
            <a:graphicFrameLocks noGrp="1"/>
          </p:cNvGraphicFramePr>
          <p:nvPr/>
        </p:nvGraphicFramePr>
        <p:xfrm>
          <a:off x="2729865" y="1274445"/>
          <a:ext cx="7122795" cy="5248275"/>
        </p:xfrm>
        <a:graphic>
          <a:graphicData uri="http://schemas.openxmlformats.org/drawingml/2006/table">
            <a:tbl>
              <a:tblPr firstRow="1" bandRow="1">
                <a:tableStyleId>{0E3FDE45-AF77-4B5C-9715-49D594BDF05E}</a:tableStyleId>
              </a:tblPr>
              <a:tblGrid>
                <a:gridCol w="3498215">
                  <a:extLst>
                    <a:ext uri="{9D8B030D-6E8A-4147-A177-3AD203B41FA5}">
                      <a16:colId xmlns:a16="http://schemas.microsoft.com/office/drawing/2014/main" val="20000"/>
                    </a:ext>
                  </a:extLst>
                </a:gridCol>
                <a:gridCol w="3624580">
                  <a:extLst>
                    <a:ext uri="{9D8B030D-6E8A-4147-A177-3AD203B41FA5}">
                      <a16:colId xmlns:a16="http://schemas.microsoft.com/office/drawing/2014/main" val="20001"/>
                    </a:ext>
                  </a:extLst>
                </a:gridCol>
              </a:tblGrid>
              <a:tr h="652145">
                <a:tc>
                  <a:txBody>
                    <a:bodyPr/>
                    <a:lstStyle/>
                    <a:p>
                      <a:pPr algn="l"/>
                      <a:r>
                        <a:rPr lang="en-US" altLang="zh-CN" sz="1800" dirty="0">
                          <a:solidFill>
                            <a:schemeClr val="tx1">
                              <a:lumMod val="95000"/>
                              <a:lumOff val="5000"/>
                            </a:schemeClr>
                          </a:solidFill>
                        </a:rPr>
                        <a:t>model</a:t>
                      </a:r>
                    </a:p>
                  </a:txBody>
                  <a:tcPr marL="91441" marR="91441" marT="45717" marB="45717"/>
                </a:tc>
                <a:tc>
                  <a:txBody>
                    <a:bodyPr/>
                    <a:lstStyle/>
                    <a:p>
                      <a:pPr algn="l"/>
                      <a:r>
                        <a:rPr lang="en-US" altLang="zh-CN" sz="1800" dirty="0">
                          <a:solidFill>
                            <a:schemeClr val="tx1">
                              <a:lumMod val="95000"/>
                              <a:lumOff val="5000"/>
                            </a:schemeClr>
                          </a:solidFill>
                        </a:rPr>
                        <a:t>CV value</a:t>
                      </a:r>
                      <a:endParaRPr lang="zh-CN" altLang="en-US" sz="1800" dirty="0">
                        <a:solidFill>
                          <a:schemeClr val="tx1">
                            <a:lumMod val="95000"/>
                            <a:lumOff val="5000"/>
                          </a:schemeClr>
                        </a:solidFill>
                      </a:endParaRPr>
                    </a:p>
                  </a:txBody>
                  <a:tcPr marL="91441" marR="91441" marT="45717" marB="45717"/>
                </a:tc>
                <a:extLst>
                  <a:ext uri="{0D108BD9-81ED-4DB2-BD59-A6C34878D82A}">
                    <a16:rowId xmlns:a16="http://schemas.microsoft.com/office/drawing/2014/main" val="10000"/>
                  </a:ext>
                </a:extLst>
              </a:tr>
              <a:tr h="655320">
                <a:tc>
                  <a:txBody>
                    <a:bodyPr/>
                    <a:lstStyle/>
                    <a:p>
                      <a:r>
                        <a:rPr lang="en-US" altLang="zh-CN" sz="1800" dirty="0">
                          <a:solidFill>
                            <a:schemeClr val="tx1"/>
                          </a:solidFill>
                        </a:rPr>
                        <a:t>LightGBM</a:t>
                      </a:r>
                    </a:p>
                  </a:txBody>
                  <a:tcPr marL="91441" marR="91441" marT="45717" marB="45717">
                    <a:solidFill>
                      <a:schemeClr val="accent2">
                        <a:lumMod val="20000"/>
                        <a:lumOff val="80000"/>
                      </a:schemeClr>
                    </a:solidFill>
                  </a:tcPr>
                </a:tc>
                <a:tc>
                  <a:txBody>
                    <a:bodyPr/>
                    <a:lstStyle/>
                    <a:p>
                      <a:r>
                        <a:rPr lang="en-US" altLang="zh-CN" sz="1800" dirty="0">
                          <a:sym typeface="+mn-ea"/>
                        </a:rPr>
                        <a:t>0.808617</a:t>
                      </a:r>
                      <a:endParaRPr lang="en-US" altLang="zh-CN" sz="1800" dirty="0">
                        <a:solidFill>
                          <a:schemeClr val="tx1"/>
                        </a:solidFill>
                      </a:endParaRPr>
                    </a:p>
                  </a:txBody>
                  <a:tcPr marL="91441" marR="91441" marT="45717" marB="45717">
                    <a:solidFill>
                      <a:schemeClr val="accent2">
                        <a:lumMod val="20000"/>
                        <a:lumOff val="80000"/>
                      </a:schemeClr>
                    </a:solidFill>
                  </a:tcPr>
                </a:tc>
                <a:extLst>
                  <a:ext uri="{0D108BD9-81ED-4DB2-BD59-A6C34878D82A}">
                    <a16:rowId xmlns:a16="http://schemas.microsoft.com/office/drawing/2014/main" val="10001"/>
                  </a:ext>
                </a:extLst>
              </a:tr>
              <a:tr h="658495">
                <a:tc>
                  <a:txBody>
                    <a:bodyPr/>
                    <a:lstStyle/>
                    <a:p>
                      <a:r>
                        <a:rPr lang="en-US" altLang="zh-CN" sz="1800" dirty="0">
                          <a:solidFill>
                            <a:schemeClr val="tx1"/>
                          </a:solidFill>
                        </a:rPr>
                        <a:t>Xgboost</a:t>
                      </a:r>
                    </a:p>
                  </a:txBody>
                  <a:tcPr marL="91441" marR="91441" marT="45717" marB="45717">
                    <a:solidFill>
                      <a:schemeClr val="accent2">
                        <a:lumMod val="60000"/>
                        <a:lumOff val="40000"/>
                      </a:schemeClr>
                    </a:solidFill>
                  </a:tcPr>
                </a:tc>
                <a:tc>
                  <a:txBody>
                    <a:bodyPr/>
                    <a:lstStyle/>
                    <a:p>
                      <a:r>
                        <a:rPr lang="en-US" altLang="zh-CN" sz="1800" dirty="0">
                          <a:sym typeface="+mn-ea"/>
                        </a:rPr>
                        <a:t>0.808968</a:t>
                      </a:r>
                      <a:endParaRPr lang="en-US" altLang="zh-CN" sz="1800" dirty="0">
                        <a:solidFill>
                          <a:schemeClr val="tx1"/>
                        </a:solidFill>
                      </a:endParaRPr>
                    </a:p>
                  </a:txBody>
                  <a:tcPr marL="91441" marR="91441" marT="45717" marB="45717">
                    <a:solidFill>
                      <a:schemeClr val="accent2">
                        <a:lumMod val="60000"/>
                        <a:lumOff val="40000"/>
                      </a:schemeClr>
                    </a:solidFill>
                  </a:tcPr>
                </a:tc>
                <a:extLst>
                  <a:ext uri="{0D108BD9-81ED-4DB2-BD59-A6C34878D82A}">
                    <a16:rowId xmlns:a16="http://schemas.microsoft.com/office/drawing/2014/main" val="10002"/>
                  </a:ext>
                </a:extLst>
              </a:tr>
              <a:tr h="655320">
                <a:tc>
                  <a:txBody>
                    <a:bodyPr/>
                    <a:lstStyle/>
                    <a:p>
                      <a:r>
                        <a:rPr lang="en-US" altLang="zh-CN" sz="1800" dirty="0">
                          <a:solidFill>
                            <a:schemeClr val="tx1"/>
                          </a:solidFill>
                        </a:rPr>
                        <a:t>GBDT</a:t>
                      </a:r>
                    </a:p>
                  </a:txBody>
                  <a:tcPr marL="91441" marR="91441" marT="45717" marB="45717">
                    <a:solidFill>
                      <a:schemeClr val="accent2">
                        <a:lumMod val="20000"/>
                        <a:lumOff val="80000"/>
                      </a:schemeClr>
                    </a:solidFill>
                  </a:tcPr>
                </a:tc>
                <a:tc>
                  <a:txBody>
                    <a:bodyPr/>
                    <a:lstStyle/>
                    <a:p>
                      <a:r>
                        <a:rPr lang="en-US" altLang="zh-CN" sz="1800" dirty="0">
                          <a:sym typeface="+mn-ea"/>
                        </a:rPr>
                        <a:t>0.801216</a:t>
                      </a:r>
                      <a:endParaRPr lang="en-US" altLang="zh-CN" sz="1800" dirty="0">
                        <a:solidFill>
                          <a:schemeClr val="tx1"/>
                        </a:solidFill>
                      </a:endParaRPr>
                    </a:p>
                  </a:txBody>
                  <a:tcPr marL="91441" marR="91441" marT="45717" marB="45717">
                    <a:solidFill>
                      <a:schemeClr val="accent2">
                        <a:lumMod val="20000"/>
                        <a:lumOff val="80000"/>
                      </a:schemeClr>
                    </a:solidFill>
                  </a:tcPr>
                </a:tc>
                <a:extLst>
                  <a:ext uri="{0D108BD9-81ED-4DB2-BD59-A6C34878D82A}">
                    <a16:rowId xmlns:a16="http://schemas.microsoft.com/office/drawing/2014/main" val="10003"/>
                  </a:ext>
                </a:extLst>
              </a:tr>
              <a:tr h="658495">
                <a:tc>
                  <a:txBody>
                    <a:bodyPr/>
                    <a:lstStyle/>
                    <a:p>
                      <a:pPr algn="l"/>
                      <a:r>
                        <a:rPr lang="en-US" altLang="zh-CN" sz="1800" dirty="0">
                          <a:sym typeface="+mn-ea"/>
                        </a:rPr>
                        <a:t>Neural Network</a:t>
                      </a:r>
                      <a:endParaRPr lang="en-US" altLang="zh-CN" sz="1800" dirty="0">
                        <a:solidFill>
                          <a:schemeClr val="tx1"/>
                        </a:solidFill>
                      </a:endParaRPr>
                    </a:p>
                  </a:txBody>
                  <a:tcPr marL="91441" marR="91441" marT="45717" marB="45717"/>
                </a:tc>
                <a:tc>
                  <a:txBody>
                    <a:bodyPr/>
                    <a:lstStyle/>
                    <a:p>
                      <a:r>
                        <a:rPr lang="en-US" altLang="zh-CN" sz="1800" dirty="0">
                          <a:solidFill>
                            <a:schemeClr val="tx1"/>
                          </a:solidFill>
                        </a:rPr>
                        <a:t>0.786252</a:t>
                      </a:r>
                    </a:p>
                  </a:txBody>
                  <a:tcPr marL="91441" marR="91441" marT="45717" marB="45717"/>
                </a:tc>
                <a:extLst>
                  <a:ext uri="{0D108BD9-81ED-4DB2-BD59-A6C34878D82A}">
                    <a16:rowId xmlns:a16="http://schemas.microsoft.com/office/drawing/2014/main" val="10004"/>
                  </a:ext>
                </a:extLst>
              </a:tr>
              <a:tr h="655320">
                <a:tc>
                  <a:txBody>
                    <a:bodyPr/>
                    <a:lstStyle/>
                    <a:p>
                      <a:r>
                        <a:rPr lang="en-US" altLang="zh-CN" sz="1800" dirty="0">
                          <a:sym typeface="+mn-ea"/>
                        </a:rPr>
                        <a:t>GBDT+LR</a:t>
                      </a:r>
                      <a:endParaRPr lang="en-US" altLang="zh-CN" sz="1800" dirty="0">
                        <a:solidFill>
                          <a:schemeClr val="tx1"/>
                        </a:solidFill>
                      </a:endParaRPr>
                    </a:p>
                  </a:txBody>
                  <a:tcPr marL="91441" marR="91441" marT="45717" marB="45717">
                    <a:solidFill>
                      <a:schemeClr val="accent2">
                        <a:lumMod val="20000"/>
                        <a:lumOff val="80000"/>
                      </a:schemeClr>
                    </a:solidFill>
                  </a:tcPr>
                </a:tc>
                <a:tc>
                  <a:txBody>
                    <a:bodyPr/>
                    <a:lstStyle/>
                    <a:p>
                      <a:r>
                        <a:rPr lang="en-US" altLang="zh-CN" sz="1800" dirty="0">
                          <a:sym typeface="+mn-ea"/>
                        </a:rPr>
                        <a:t>0.799766</a:t>
                      </a:r>
                      <a:endParaRPr lang="en-US" altLang="zh-CN" sz="1800" dirty="0">
                        <a:solidFill>
                          <a:schemeClr val="tx1"/>
                        </a:solidFill>
                      </a:endParaRPr>
                    </a:p>
                  </a:txBody>
                  <a:tcPr marL="91441" marR="91441" marT="45717" marB="45717">
                    <a:solidFill>
                      <a:schemeClr val="accent2">
                        <a:lumMod val="20000"/>
                        <a:lumOff val="80000"/>
                      </a:schemeClr>
                    </a:solidFill>
                  </a:tcPr>
                </a:tc>
                <a:extLst>
                  <a:ext uri="{0D108BD9-81ED-4DB2-BD59-A6C34878D82A}">
                    <a16:rowId xmlns:a16="http://schemas.microsoft.com/office/drawing/2014/main" val="10005"/>
                  </a:ext>
                </a:extLst>
              </a:tr>
              <a:tr h="6578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dirty="0">
                          <a:sym typeface="+mn-ea"/>
                        </a:rPr>
                        <a:t>nn+Xgboost</a:t>
                      </a:r>
                      <a:endParaRPr lang="en-US" altLang="zh-CN" sz="1800" dirty="0">
                        <a:solidFill>
                          <a:schemeClr val="tx1"/>
                        </a:solidFill>
                      </a:endParaRPr>
                    </a:p>
                  </a:txBody>
                  <a:tcPr marL="91441" marR="91441" marT="45717" marB="45717"/>
                </a:tc>
                <a:tc>
                  <a:txBody>
                    <a:bodyPr/>
                    <a:lstStyle/>
                    <a:p>
                      <a:r>
                        <a:rPr lang="en-US" altLang="zh-CN" sz="1800" dirty="0">
                          <a:sym typeface="+mn-ea"/>
                        </a:rPr>
                        <a:t>0.797872</a:t>
                      </a:r>
                      <a:endParaRPr lang="en-US" altLang="zh-CN" sz="1800" dirty="0">
                        <a:solidFill>
                          <a:schemeClr val="tx1"/>
                        </a:solidFill>
                      </a:endParaRPr>
                    </a:p>
                  </a:txBody>
                  <a:tcPr marL="91441" marR="91441" marT="45717" marB="45717"/>
                </a:tc>
                <a:extLst>
                  <a:ext uri="{0D108BD9-81ED-4DB2-BD59-A6C34878D82A}">
                    <a16:rowId xmlns:a16="http://schemas.microsoft.com/office/drawing/2014/main" val="10006"/>
                  </a:ext>
                </a:extLst>
              </a:tr>
              <a:tr h="655320">
                <a:tc>
                  <a:txBody>
                    <a:bodyPr/>
                    <a:lstStyle/>
                    <a:p>
                      <a:pPr algn="l"/>
                      <a:r>
                        <a:rPr lang="en-US" altLang="zh-CN" sz="1800" dirty="0">
                          <a:sym typeface="+mn-ea"/>
                        </a:rPr>
                        <a:t>Linear weighted merge</a:t>
                      </a:r>
                      <a:endParaRPr lang="en-US" altLang="zh-CN" sz="1800" dirty="0">
                        <a:solidFill>
                          <a:schemeClr val="tx1"/>
                        </a:solidFill>
                      </a:endParaRPr>
                    </a:p>
                  </a:txBody>
                  <a:tcPr marL="91441" marR="91441" marT="45717" marB="45717">
                    <a:solidFill>
                      <a:schemeClr val="accent2">
                        <a:lumMod val="20000"/>
                        <a:lumOff val="80000"/>
                      </a:schemeClr>
                    </a:solidFill>
                  </a:tcPr>
                </a:tc>
                <a:tc>
                  <a:txBody>
                    <a:bodyPr/>
                    <a:lstStyle/>
                    <a:p>
                      <a:r>
                        <a:rPr lang="en-US" altLang="zh-CN" sz="1800" dirty="0">
                          <a:sym typeface="+mn-ea"/>
                        </a:rPr>
                        <a:t>0.803847</a:t>
                      </a:r>
                    </a:p>
                  </a:txBody>
                  <a:tcPr marL="91441" marR="91441" marT="45717" marB="45717">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669915" y="3147695"/>
            <a:ext cx="5036185" cy="2306955"/>
          </a:xfrm>
          <a:prstGeom prst="rect">
            <a:avLst/>
          </a:prstGeom>
          <a:ln>
            <a:noFill/>
          </a:ln>
        </p:spPr>
        <p:txBody>
          <a:bodyPr wrap="square">
            <a:spAutoFit/>
          </a:bodyPr>
          <a:lstStyle/>
          <a:p>
            <a:r>
              <a:rPr lang="en-US" altLang="zh-CN"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C</a:t>
            </a:r>
            <a:r>
              <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onclusion</a:t>
            </a:r>
            <a:endPar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endParaRPr>
          </a:p>
          <a:p>
            <a:endPar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endParaRPr>
          </a:p>
          <a:p>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06</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p:nvPr/>
        </p:nvSpPr>
        <p:spPr>
          <a:xfrm>
            <a:off x="838200" y="1472565"/>
            <a:ext cx="10515600" cy="47047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b="1"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EDA</a:t>
            </a:r>
            <a:endParaRPr lang="zh-CN" altLang="en-US"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Through Exploratory Data Analysis of data, we can know data distribution and characteristics.</a:t>
            </a:r>
            <a:endParaRPr lang="zh-CN" altLang="en-US" sz="2000" b="1" dirty="0">
              <a:latin typeface="Times New Roman" panose="02020603050405020304" pitchFamily="18" charset="0"/>
              <a:cs typeface="Times New Roman" panose="02020603050405020304" pitchFamily="18" charset="0"/>
            </a:endParaRPr>
          </a:p>
          <a:p>
            <a:pPr marL="0" indent="0">
              <a:buNone/>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 Feature Engineering</a:t>
            </a:r>
          </a:p>
          <a:p>
            <a:pPr marL="0" indent="0">
              <a:buNone/>
            </a:pPr>
            <a:r>
              <a:rPr lang="en-US" altLang="zh-CN" sz="2000" dirty="0">
                <a:latin typeface="Times New Roman" panose="02020603050405020304" pitchFamily="18" charset="0"/>
                <a:cs typeface="Times New Roman" panose="02020603050405020304" pitchFamily="18" charset="0"/>
              </a:rPr>
              <a:t>By constructing combination, rank and discrete features, the interference of outliers can be reduced and the robustness of the model can be increased.</a:t>
            </a:r>
          </a:p>
          <a:p>
            <a:pPr marL="0" indent="0">
              <a:buNone/>
            </a:pPr>
            <a:r>
              <a:rPr lang="zh-CN" altLang="en-US" sz="2000" b="1" dirty="0">
                <a:latin typeface="Times New Roman" panose="02020603050405020304" pitchFamily="18" charset="0"/>
                <a:cs typeface="Times New Roman" panose="02020603050405020304" pitchFamily="18" charset="0"/>
                <a:sym typeface="+mn-ea"/>
              </a:rPr>
              <a:t>3.</a:t>
            </a:r>
            <a:r>
              <a:rPr lang="en-US" altLang="zh-CN" sz="2000" b="1" dirty="0">
                <a:latin typeface="Times New Roman" panose="02020603050405020304" pitchFamily="18" charset="0"/>
                <a:cs typeface="Times New Roman" panose="02020603050405020304" pitchFamily="18" charset="0"/>
                <a:sym typeface="+mn-ea"/>
              </a:rPr>
              <a:t> Feature selection</a:t>
            </a:r>
            <a:endParaRPr lang="zh-CN" altLang="en-US"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The </a:t>
            </a:r>
            <a:r>
              <a:rPr lang="en-US" altLang="zh-CN" sz="2000" dirty="0" err="1">
                <a:latin typeface="Times New Roman" panose="02020603050405020304" pitchFamily="18" charset="0"/>
                <a:cs typeface="Times New Roman" panose="02020603050405020304" pitchFamily="18" charset="0"/>
              </a:rPr>
              <a:t>LightGBM</a:t>
            </a:r>
            <a:r>
              <a:rPr lang="en-US" altLang="zh-CN" sz="2000" dirty="0">
                <a:latin typeface="Times New Roman" panose="02020603050405020304" pitchFamily="18" charset="0"/>
                <a:cs typeface="Times New Roman" panose="02020603050405020304" pitchFamily="18" charset="0"/>
              </a:rPr>
              <a:t> model was used to remove the low-importance features, and the collinearity features were also removed to ensure efficiency of the final feature set.</a:t>
            </a:r>
          </a:p>
          <a:p>
            <a:pPr marL="0" indent="0">
              <a:buNone/>
            </a:pPr>
            <a:r>
              <a:rPr lang="zh-CN" altLang="en-US" sz="2000" b="1" dirty="0">
                <a:latin typeface="Times New Roman" panose="02020603050405020304" pitchFamily="18" charset="0"/>
                <a:cs typeface="Times New Roman" panose="02020603050405020304" pitchFamily="18" charset="0"/>
              </a:rPr>
              <a:t>4.</a:t>
            </a:r>
            <a:r>
              <a:rPr lang="en-US" altLang="zh-CN" sz="2000" b="1" dirty="0">
                <a:latin typeface="Times New Roman" panose="02020603050405020304" pitchFamily="18" charset="0"/>
                <a:cs typeface="Times New Roman" panose="02020603050405020304" pitchFamily="18" charset="0"/>
              </a:rPr>
              <a:t> Cross validation and Model evaluation</a:t>
            </a:r>
            <a:endParaRPr lang="zh-CN" altLang="en-US"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Five-fold cross validation is adopted to ensure model stability. Consider the imbalance between positive and negative samples of data, so we choose the </a:t>
            </a:r>
            <a:r>
              <a:rPr lang="en-US" altLang="zh-CN" sz="2000" dirty="0" err="1">
                <a:latin typeface="Times New Roman" panose="02020603050405020304" pitchFamily="18" charset="0"/>
                <a:cs typeface="Times New Roman" panose="02020603050405020304" pitchFamily="18" charset="0"/>
              </a:rPr>
              <a:t>auc</a:t>
            </a:r>
            <a:r>
              <a:rPr lang="en-US" altLang="zh-CN" sz="2000" dirty="0">
                <a:latin typeface="Times New Roman" panose="02020603050405020304" pitchFamily="18" charset="0"/>
                <a:cs typeface="Times New Roman" panose="02020603050405020304" pitchFamily="18" charset="0"/>
              </a:rPr>
              <a:t> as model evaluation.</a:t>
            </a:r>
          </a:p>
          <a:p>
            <a:pPr marL="0" indent="0">
              <a:buNone/>
            </a:pPr>
            <a:r>
              <a:rPr lang="zh-CN" altLang="en-US" sz="2000" b="1" dirty="0">
                <a:latin typeface="Times New Roman" panose="02020603050405020304" pitchFamily="18" charset="0"/>
                <a:cs typeface="Times New Roman" panose="02020603050405020304" pitchFamily="18" charset="0"/>
              </a:rPr>
              <a:t>5.</a:t>
            </a:r>
            <a:r>
              <a:rPr lang="en-US" altLang="zh-CN" sz="2000" b="1" dirty="0">
                <a:latin typeface="Times New Roman" panose="02020603050405020304" pitchFamily="18" charset="0"/>
                <a:cs typeface="Times New Roman" panose="02020603050405020304" pitchFamily="18" charset="0"/>
                <a:sym typeface="+mn-ea"/>
              </a:rPr>
              <a:t> Simple and stable model</a:t>
            </a:r>
          </a:p>
          <a:p>
            <a:pPr marL="0" indent="0">
              <a:buNone/>
            </a:pPr>
            <a:r>
              <a:rPr lang="en-US" altLang="zh-CN" sz="2000" dirty="0">
                <a:latin typeface="Times New Roman" panose="02020603050405020304" pitchFamily="18" charset="0"/>
                <a:cs typeface="Times New Roman" panose="02020603050405020304" pitchFamily="18" charset="0"/>
              </a:rPr>
              <a:t>The feature dimension is only ninety-two, the single model + cross-validation fusion method ensures the simplicity, and GBDT+LR model ensures practicability.</a:t>
            </a:r>
          </a:p>
        </p:txBody>
      </p:sp>
      <p:sp>
        <p:nvSpPr>
          <p:cNvPr id="4" name="标题 3"/>
          <p:cNvSpPr>
            <a:spLocks noGrp="1"/>
          </p:cNvSpPr>
          <p:nvPr/>
        </p:nvSpPr>
        <p:spPr>
          <a:xfrm>
            <a:off x="619760" y="106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6</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 Conclusion</a:t>
            </a:r>
            <a:r>
              <a:rPr lang="en-US" altLang="zh-CN" dirty="0">
                <a:solidFill>
                  <a:schemeClr val="accent1"/>
                </a:solidFill>
                <a:effectLst>
                  <a:outerShdw blurRad="38100" dist="25400" dir="5400000" algn="ctr" rotWithShape="0">
                    <a:srgbClr val="6E747A">
                      <a:alpha val="43000"/>
                    </a:srgbClr>
                  </a:outerShdw>
                </a:effectLst>
                <a:sym typeface="+mn-ea"/>
              </a:rPr>
              <a:t> </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57896" y="2710230"/>
            <a:ext cx="9672328" cy="923330"/>
          </a:xfrm>
          <a:prstGeom prst="rect">
            <a:avLst/>
          </a:prstGeom>
          <a:noFill/>
        </p:spPr>
        <p:txBody>
          <a:bodyPr wrap="none" rtlCol="0">
            <a:spAutoFit/>
          </a:bodyPr>
          <a:lstStyle/>
          <a:p>
            <a:pPr algn="ctr"/>
            <a:r>
              <a:rPr lang="en-US" altLang="zh-CN" sz="5400" dirty="0">
                <a:solidFill>
                  <a:srgbClr val="18478F"/>
                </a:solidFill>
                <a:latin typeface="微软雅黑" panose="020B0503020204020204" pitchFamily="34" charset="-122"/>
                <a:ea typeface="微软雅黑" panose="020B0503020204020204" pitchFamily="34" charset="-122"/>
              </a:rPr>
              <a:t>THANK YOU FOR LISTENING</a:t>
            </a:r>
            <a:endParaRPr lang="zh-CN" altLang="en-US" sz="5400" dirty="0">
              <a:solidFill>
                <a:srgbClr val="18478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411032" y="442969"/>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p>
        </p:txBody>
      </p:sp>
      <p:grpSp>
        <p:nvGrpSpPr>
          <p:cNvPr id="2" name="组合 1"/>
          <p:cNvGrpSpPr/>
          <p:nvPr/>
        </p:nvGrpSpPr>
        <p:grpSpPr>
          <a:xfrm>
            <a:off x="2240166" y="1837505"/>
            <a:ext cx="4598278" cy="869659"/>
            <a:chOff x="1568477" y="3510427"/>
            <a:chExt cx="4598278" cy="869659"/>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586337" y="3722913"/>
              <a:ext cx="3580418" cy="400110"/>
            </a:xfrm>
            <a:prstGeom prst="rect">
              <a:avLst/>
            </a:prstGeom>
            <a:ln>
              <a:noFill/>
            </a:ln>
          </p:spPr>
          <p:txBody>
            <a:bodyPr wrap="square">
              <a:spAutoFit/>
            </a:bodyPr>
            <a:lstStyle/>
            <a:p>
              <a:pPr algn="ct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Competition description</a:t>
              </a:r>
            </a:p>
          </p:txBody>
        </p:sp>
      </p:grpSp>
      <p:grpSp>
        <p:nvGrpSpPr>
          <p:cNvPr id="33" name="组合 32"/>
          <p:cNvGrpSpPr/>
          <p:nvPr/>
        </p:nvGrpSpPr>
        <p:grpSpPr>
          <a:xfrm>
            <a:off x="2240166" y="3346133"/>
            <a:ext cx="4486052" cy="869659"/>
            <a:chOff x="1568477" y="3510427"/>
            <a:chExt cx="4486052" cy="869659"/>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98563" y="3726189"/>
              <a:ext cx="3355966" cy="400110"/>
            </a:xfrm>
            <a:prstGeom prst="rect">
              <a:avLst/>
            </a:prstGeom>
            <a:ln>
              <a:noFill/>
            </a:ln>
          </p:spPr>
          <p:txBody>
            <a:bodyPr wrap="square">
              <a:spAutoFit/>
            </a:bodyPr>
            <a:lstStyle/>
            <a:p>
              <a:pPr algn="ct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Data exploratory analysis</a:t>
              </a:r>
            </a:p>
          </p:txBody>
        </p:sp>
      </p:grpSp>
      <p:grpSp>
        <p:nvGrpSpPr>
          <p:cNvPr id="41" name="组合 40"/>
          <p:cNvGrpSpPr/>
          <p:nvPr/>
        </p:nvGrpSpPr>
        <p:grpSpPr>
          <a:xfrm>
            <a:off x="2240166" y="4854761"/>
            <a:ext cx="4322866" cy="869659"/>
            <a:chOff x="1568477" y="3510427"/>
            <a:chExt cx="4322866" cy="869659"/>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98563" y="3645773"/>
              <a:ext cx="3192780" cy="707886"/>
            </a:xfrm>
            <a:prstGeom prst="rect">
              <a:avLst/>
            </a:prstGeom>
            <a:ln>
              <a:noFill/>
            </a:ln>
          </p:spPr>
          <p:txBody>
            <a:bodyPr wrap="square">
              <a:spAutoFit/>
            </a:bodyPr>
            <a:lstStyle/>
            <a:p>
              <a:pPr algn="ct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Data preprocessing and Feature engineering</a:t>
              </a:r>
            </a:p>
          </p:txBody>
        </p:sp>
      </p:grpSp>
      <p:grpSp>
        <p:nvGrpSpPr>
          <p:cNvPr id="45" name="组合 44"/>
          <p:cNvGrpSpPr/>
          <p:nvPr/>
        </p:nvGrpSpPr>
        <p:grpSpPr>
          <a:xfrm>
            <a:off x="7970796" y="1815217"/>
            <a:ext cx="3364016" cy="869659"/>
            <a:chOff x="1568477" y="3510427"/>
            <a:chExt cx="3364016" cy="869659"/>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33325" y="3724986"/>
              <a:ext cx="2299168" cy="398780"/>
            </a:xfrm>
            <a:prstGeom prst="rect">
              <a:avLst/>
            </a:prstGeom>
            <a:ln>
              <a:noFill/>
            </a:ln>
          </p:spPr>
          <p:txBody>
            <a:bodyPr wrap="square">
              <a:spAutoFit/>
            </a:bodyPr>
            <a:lstStyle/>
            <a:p>
              <a:pPr algn="ct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Feature selection</a:t>
              </a:r>
            </a:p>
          </p:txBody>
        </p:sp>
      </p:grpSp>
      <p:grpSp>
        <p:nvGrpSpPr>
          <p:cNvPr id="26" name="组合 25"/>
          <p:cNvGrpSpPr/>
          <p:nvPr/>
        </p:nvGrpSpPr>
        <p:grpSpPr>
          <a:xfrm>
            <a:off x="7971431" y="3355218"/>
            <a:ext cx="3363381" cy="869659"/>
            <a:chOff x="1568477" y="3510427"/>
            <a:chExt cx="3363381" cy="869659"/>
          </a:xfrm>
        </p:grpSpPr>
        <p:sp>
          <p:nvSpPr>
            <p:cNvPr id="27" name="椭圆 26"/>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05</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28" name="矩形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32690" y="3563216"/>
              <a:ext cx="2299168" cy="707886"/>
            </a:xfrm>
            <a:prstGeom prst="rect">
              <a:avLst/>
            </a:prstGeom>
            <a:ln>
              <a:noFill/>
            </a:ln>
          </p:spPr>
          <p:txBody>
            <a:bodyPr wrap="square">
              <a:spAutoFit/>
            </a:bodyPr>
            <a:lstStyle/>
            <a:p>
              <a:pPr algn="ct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Model training and Evaluation</a:t>
              </a:r>
            </a:p>
          </p:txBody>
        </p:sp>
      </p:grpSp>
      <p:grpSp>
        <p:nvGrpSpPr>
          <p:cNvPr id="3" name="组合 2"/>
          <p:cNvGrpSpPr/>
          <p:nvPr/>
        </p:nvGrpSpPr>
        <p:grpSpPr>
          <a:xfrm>
            <a:off x="7963811" y="4797938"/>
            <a:ext cx="3371001" cy="1005292"/>
            <a:chOff x="1568477" y="3510427"/>
            <a:chExt cx="3371001" cy="1005292"/>
          </a:xfrm>
        </p:grpSpPr>
        <p:sp>
          <p:nvSpPr>
            <p:cNvPr id="4" name="椭圆 3"/>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a:effectLst>
                    <a:outerShdw blurRad="38100" dist="38100" dir="2700000" algn="tl">
                      <a:srgbClr val="000000">
                        <a:alpha val="43137"/>
                      </a:srgbClr>
                    </a:outerShdw>
                  </a:effectLst>
                  <a:latin typeface="Impact" panose="020B0806030902050204" pitchFamily="34" charset="0"/>
                </a:rPr>
                <a:t>06</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5" name="矩形 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40310" y="3807833"/>
              <a:ext cx="2299168" cy="707886"/>
            </a:xfrm>
            <a:prstGeom prst="rect">
              <a:avLst/>
            </a:prstGeom>
            <a:ln>
              <a:noFill/>
            </a:ln>
          </p:spPr>
          <p:txBody>
            <a:bodyPr wrap="square">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   Conclusion</a:t>
              </a:r>
            </a:p>
            <a:p>
              <a:pPr algn="l"/>
              <a:endParaRPr 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565136" y="3013501"/>
            <a:ext cx="6307316" cy="830997"/>
          </a:xfrm>
          <a:prstGeom prst="rect">
            <a:avLst/>
          </a:prstGeom>
          <a:ln>
            <a:noFill/>
          </a:ln>
        </p:spPr>
        <p:txBody>
          <a:bodyPr wrap="square">
            <a:spAutoFit/>
          </a:bodyPr>
          <a:lstStyle/>
          <a:p>
            <a:r>
              <a:rPr lang="en-US" altLang="zh-CN"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Competition description</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7880" y="1626870"/>
            <a:ext cx="11229340" cy="1198880"/>
          </a:xfrm>
          <a:prstGeom prst="rect">
            <a:avLst/>
          </a:prstGeom>
          <a:noFill/>
        </p:spPr>
        <p:txBody>
          <a:bodyPr wrap="square" rtlCol="0">
            <a:spAutoFit/>
          </a:bodyPr>
          <a:lstStyle/>
          <a:p>
            <a:pPr indent="0">
              <a:buClr>
                <a:srgbClr val="2E75B6"/>
              </a:buClr>
              <a:buSzPct val="75000"/>
              <a:buFont typeface="Wingdings" panose="05000000000000000000" charset="0"/>
              <a:buChar char="l"/>
            </a:pPr>
            <a:r>
              <a:rPr lang="en-US" altLang="zh-CN" sz="2400">
                <a:latin typeface="Times New Roman" panose="02020603050405020304" pitchFamily="18" charset="0"/>
                <a:cs typeface="Times New Roman" panose="02020603050405020304" pitchFamily="18" charset="0"/>
              </a:rPr>
              <a:t>    the data provided is  related to direct marketing campaigns of a banking institution,</a:t>
            </a:r>
          </a:p>
          <a:p>
            <a:pPr indent="0">
              <a:buClr>
                <a:srgbClr val="2E75B6"/>
              </a:buClr>
              <a:buSzPct val="75000"/>
              <a:buFont typeface="Wingdings" panose="05000000000000000000" charset="0"/>
              <a:buChar char="l"/>
            </a:pPr>
            <a:r>
              <a:rPr lang="en-US" altLang="zh-CN" sz="2400">
                <a:latin typeface="Times New Roman" panose="02020603050405020304" pitchFamily="18" charset="0"/>
                <a:cs typeface="Times New Roman" panose="02020603050405020304" pitchFamily="18" charset="0"/>
              </a:rPr>
              <a:t>    the purpose is through data analyse and efficient  model to predict whether the client will subscribe to a term deposit.  </a:t>
            </a:r>
          </a:p>
        </p:txBody>
      </p:sp>
      <p:sp>
        <p:nvSpPr>
          <p:cNvPr id="3" name="文本框 2"/>
          <p:cNvSpPr txBox="1"/>
          <p:nvPr/>
        </p:nvSpPr>
        <p:spPr>
          <a:xfrm>
            <a:off x="464185" y="468630"/>
            <a:ext cx="6737985" cy="583565"/>
          </a:xfrm>
          <a:prstGeom prst="rect">
            <a:avLst/>
          </a:prstGeom>
          <a:noFill/>
        </p:spPr>
        <p:txBody>
          <a:bodyPr wrap="square" rtlCol="0">
            <a:spAutoFit/>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1.C</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ompetition description</a:t>
            </a:r>
          </a:p>
        </p:txBody>
      </p:sp>
      <p:pic>
        <p:nvPicPr>
          <p:cNvPr id="4" name="图片 3"/>
          <p:cNvPicPr>
            <a:picLocks noChangeAspect="1"/>
          </p:cNvPicPr>
          <p:nvPr/>
        </p:nvPicPr>
        <p:blipFill>
          <a:blip r:embed="rId2"/>
          <a:stretch>
            <a:fillRect/>
          </a:stretch>
        </p:blipFill>
        <p:spPr>
          <a:xfrm>
            <a:off x="3633470" y="3609340"/>
            <a:ext cx="4347210" cy="2767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288280" y="2948305"/>
            <a:ext cx="6679565" cy="1568450"/>
          </a:xfrm>
          <a:prstGeom prst="rect">
            <a:avLst/>
          </a:prstGeom>
          <a:ln>
            <a:noFill/>
          </a:ln>
        </p:spPr>
        <p:txBody>
          <a:bodyPr wrap="square">
            <a:spAutoFit/>
          </a:bodyPr>
          <a:lstStyle/>
          <a:p>
            <a:r>
              <a:rPr lang="zh-CN" altLang="en-US" sz="4800"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exploratory analysis</a:t>
            </a:r>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sym typeface="+mn-ea"/>
            </a:endParaRPr>
          </a:p>
          <a:p>
            <a:endParaRPr lang="zh-CN" altLang="en-US" sz="4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8310" y="564515"/>
            <a:ext cx="6737985" cy="1076325"/>
          </a:xfrm>
          <a:prstGeom prst="rect">
            <a:avLst/>
          </a:prstGeom>
          <a:noFill/>
        </p:spPr>
        <p:txBody>
          <a:bodyPr wrap="square" rtlCol="0">
            <a:spAutoFit/>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2.</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exploratory analysis</a:t>
            </a:r>
          </a:p>
          <a:p>
            <a:endPar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endParaRPr>
          </a:p>
        </p:txBody>
      </p:sp>
      <p:sp>
        <p:nvSpPr>
          <p:cNvPr id="2" name="文本框 1"/>
          <p:cNvSpPr txBox="1"/>
          <p:nvPr/>
        </p:nvSpPr>
        <p:spPr>
          <a:xfrm>
            <a:off x="560705" y="1350645"/>
            <a:ext cx="6095365" cy="583565"/>
          </a:xfrm>
          <a:prstGeom prst="rect">
            <a:avLst/>
          </a:prstGeom>
          <a:noFill/>
        </p:spPr>
        <p:txBody>
          <a:bodyPr wrap="square" rtlCol="0">
            <a:spAutoFit/>
          </a:bodyPr>
          <a:lstStyle/>
          <a:p>
            <a:r>
              <a:rPr lang="en-US" altLang="zh-CN" sz="20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2.1 .Dataset information</a:t>
            </a:r>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 </a:t>
            </a:r>
          </a:p>
        </p:txBody>
      </p:sp>
      <p:pic>
        <p:nvPicPr>
          <p:cNvPr id="4" name="图片 3"/>
          <p:cNvPicPr>
            <a:picLocks noChangeAspect="1"/>
          </p:cNvPicPr>
          <p:nvPr/>
        </p:nvPicPr>
        <p:blipFill>
          <a:blip r:embed="rId2"/>
          <a:stretch>
            <a:fillRect/>
          </a:stretch>
        </p:blipFill>
        <p:spPr>
          <a:xfrm>
            <a:off x="817880" y="3490595"/>
            <a:ext cx="6483985" cy="2817495"/>
          </a:xfrm>
          <a:prstGeom prst="rect">
            <a:avLst/>
          </a:prstGeom>
        </p:spPr>
      </p:pic>
      <p:sp>
        <p:nvSpPr>
          <p:cNvPr id="5" name="文本框 4"/>
          <p:cNvSpPr txBox="1"/>
          <p:nvPr/>
        </p:nvSpPr>
        <p:spPr>
          <a:xfrm>
            <a:off x="730250" y="2027555"/>
            <a:ext cx="10732135" cy="1568450"/>
          </a:xfrm>
          <a:prstGeom prst="rect">
            <a:avLst/>
          </a:prstGeom>
          <a:noFill/>
        </p:spPr>
        <p:txBody>
          <a:bodyPr wrap="square" rtlCol="0">
            <a:spAutoFit/>
          </a:bodyPr>
          <a:lstStyle/>
          <a:p>
            <a:pPr marL="285750" indent="-285750">
              <a:buClr>
                <a:srgbClr val="2E75B6"/>
              </a:buClr>
              <a:buSzPct val="75000"/>
              <a:buFont typeface="Wingdings" panose="05000000000000000000" charset="0"/>
              <a:buChar char="l"/>
            </a:pPr>
            <a:r>
              <a:rPr lang="en-US" altLang="zh-CN" sz="2400">
                <a:latin typeface="Times New Roman" panose="02020603050405020304" pitchFamily="18" charset="0"/>
                <a:cs typeface="Times New Roman" panose="02020603050405020304" pitchFamily="18" charset="0"/>
              </a:rPr>
              <a:t>The dataset include 10 numeric features and 10 category features,the follows are statistics about the dataset. </a:t>
            </a:r>
          </a:p>
          <a:p>
            <a:r>
              <a:rPr lang="en-US" altLang="zh-CN" sz="2400">
                <a:latin typeface="Times New Roman" panose="02020603050405020304" pitchFamily="18" charset="0"/>
                <a:cs typeface="Times New Roman" panose="02020603050405020304" pitchFamily="18" charset="0"/>
                <a:sym typeface="+mn-ea"/>
              </a:rPr>
              <a:t>   and t</a:t>
            </a:r>
            <a:r>
              <a:rPr lang="zh-CN" altLang="en-US" sz="2400">
                <a:latin typeface="Times New Roman" panose="02020603050405020304" pitchFamily="18" charset="0"/>
                <a:cs typeface="Times New Roman" panose="02020603050405020304" pitchFamily="18" charset="0"/>
                <a:sym typeface="+mn-ea"/>
              </a:rPr>
              <a:t>he ratio of positive and negative samples is 1:8</a:t>
            </a:r>
            <a:r>
              <a:rPr lang="en-US" altLang="zh-CN" sz="2400">
                <a:latin typeface="Times New Roman" panose="02020603050405020304" pitchFamily="18" charset="0"/>
                <a:cs typeface="Times New Roman" panose="02020603050405020304" pitchFamily="18" charset="0"/>
                <a:sym typeface="+mn-ea"/>
              </a:rPr>
              <a:t>.</a:t>
            </a:r>
            <a:endParaRPr lang="zh-CN" altLang="en-US"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 </a:t>
            </a:r>
          </a:p>
        </p:txBody>
      </p:sp>
      <p:pic>
        <p:nvPicPr>
          <p:cNvPr id="6" name="图片 5"/>
          <p:cNvPicPr>
            <a:picLocks noChangeAspect="1"/>
          </p:cNvPicPr>
          <p:nvPr/>
        </p:nvPicPr>
        <p:blipFill>
          <a:blip r:embed="rId3"/>
          <a:stretch>
            <a:fillRect/>
          </a:stretch>
        </p:blipFill>
        <p:spPr>
          <a:xfrm>
            <a:off x="7807325" y="3490595"/>
            <a:ext cx="3655060" cy="2781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8310" y="564515"/>
            <a:ext cx="6737985" cy="1076325"/>
          </a:xfrm>
          <a:prstGeom prst="rect">
            <a:avLst/>
          </a:prstGeom>
          <a:noFill/>
        </p:spPr>
        <p:txBody>
          <a:bodyPr wrap="square" rtlCol="0">
            <a:spAutoFit/>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2.</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exploratory analysis</a:t>
            </a:r>
          </a:p>
          <a:p>
            <a:endPar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endParaRPr>
          </a:p>
        </p:txBody>
      </p:sp>
      <p:sp>
        <p:nvSpPr>
          <p:cNvPr id="2" name="文本框 1"/>
          <p:cNvSpPr txBox="1"/>
          <p:nvPr/>
        </p:nvSpPr>
        <p:spPr>
          <a:xfrm>
            <a:off x="560705" y="1350645"/>
            <a:ext cx="6095365" cy="398780"/>
          </a:xfrm>
          <a:prstGeom prst="rect">
            <a:avLst/>
          </a:prstGeom>
          <a:noFill/>
        </p:spPr>
        <p:txBody>
          <a:bodyPr wrap="square" rtlCol="0">
            <a:spAutoFit/>
          </a:bodyPr>
          <a:lstStyle/>
          <a:p>
            <a:r>
              <a:rPr lang="en-US" altLang="zh-CN" sz="20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2.2   Characteristic  analysis </a:t>
            </a:r>
            <a:endPar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6" name="文本框 5"/>
          <p:cNvSpPr txBox="1"/>
          <p:nvPr/>
        </p:nvSpPr>
        <p:spPr>
          <a:xfrm>
            <a:off x="904240" y="1749425"/>
            <a:ext cx="11250930" cy="922020"/>
          </a:xfrm>
          <a:prstGeom prst="rect">
            <a:avLst/>
          </a:prstGeom>
          <a:noFill/>
        </p:spPr>
        <p:txBody>
          <a:bodyPr wrap="square" rtlCol="0">
            <a:spAutoFit/>
          </a:bodyPr>
          <a:lstStyle/>
          <a:p>
            <a:pPr marL="285750" indent="-285750">
              <a:buClr>
                <a:srgbClr val="2E75B6"/>
              </a:buClr>
              <a:buSzPct val="75000"/>
              <a:buFont typeface="Wingdings" panose="05000000000000000000" charset="0"/>
              <a:buChar char="l"/>
            </a:pPr>
            <a:r>
              <a:rPr lang="en-US" altLang="zh-CN"/>
              <a:t>Through the correlation analysis,found that features </a:t>
            </a:r>
            <a:r>
              <a:rPr lang="en-US" altLang="zh-CN" b="1"/>
              <a:t>emp.var.rate</a:t>
            </a:r>
            <a:r>
              <a:rPr lang="en-US" altLang="zh-CN"/>
              <a:t>, </a:t>
            </a:r>
            <a:r>
              <a:rPr lang="en-US" altLang="zh-CN" b="1"/>
              <a:t>euribor3m </a:t>
            </a:r>
            <a:r>
              <a:rPr lang="en-US" altLang="zh-CN"/>
              <a:t>and</a:t>
            </a:r>
            <a:r>
              <a:rPr lang="en-US" altLang="zh-CN" b="1"/>
              <a:t> nr.employed</a:t>
            </a:r>
            <a:r>
              <a:rPr lang="en-US" altLang="zh-CN"/>
              <a:t> and </a:t>
            </a:r>
            <a:r>
              <a:rPr lang="en-US" altLang="zh-CN" b="1"/>
              <a:t>cons.prices.idx</a:t>
            </a:r>
            <a:r>
              <a:rPr lang="en-US" altLang="zh-CN"/>
              <a:t> have a strong positive correlation.</a:t>
            </a:r>
          </a:p>
          <a:p>
            <a:r>
              <a:rPr lang="en-US" altLang="zh-CN"/>
              <a:t>      It means that the </a:t>
            </a:r>
            <a:r>
              <a:rPr lang="en-US" altLang="zh-CN" b="1"/>
              <a:t>employment variation rate</a:t>
            </a:r>
            <a:r>
              <a:rPr lang="en-US" altLang="zh-CN"/>
              <a:t>  will affect </a:t>
            </a:r>
            <a:r>
              <a:rPr lang="en-US" altLang="zh-CN" b="1"/>
              <a:t>consumption-related indicators</a:t>
            </a:r>
            <a:r>
              <a:rPr lang="en-US" altLang="zh-CN"/>
              <a:t> and </a:t>
            </a:r>
            <a:r>
              <a:rPr lang="en-US" altLang="zh-CN" b="1"/>
              <a:t>employment.</a:t>
            </a:r>
          </a:p>
        </p:txBody>
      </p:sp>
      <p:pic>
        <p:nvPicPr>
          <p:cNvPr id="8" name="图片 7" descr="2018-11-21 13-25-27屏幕截图"/>
          <p:cNvPicPr>
            <a:picLocks noChangeAspect="1"/>
          </p:cNvPicPr>
          <p:nvPr/>
        </p:nvPicPr>
        <p:blipFill>
          <a:blip r:embed="rId2"/>
          <a:stretch>
            <a:fillRect/>
          </a:stretch>
        </p:blipFill>
        <p:spPr>
          <a:xfrm>
            <a:off x="2964180" y="2671445"/>
            <a:ext cx="5410835" cy="3980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8310" y="564515"/>
            <a:ext cx="6737985" cy="1076325"/>
          </a:xfrm>
          <a:prstGeom prst="rect">
            <a:avLst/>
          </a:prstGeom>
          <a:noFill/>
        </p:spPr>
        <p:txBody>
          <a:bodyPr wrap="square" rtlCol="0">
            <a:spAutoFit/>
          </a:bodyPr>
          <a:lstStyle/>
          <a:p>
            <a:r>
              <a:rPr lang="en-US" altLang="zh-CN"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2.</a:t>
            </a:r>
            <a:r>
              <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rPr>
              <a:t>Data exploratory analysis</a:t>
            </a:r>
          </a:p>
          <a:p>
            <a:endParaRPr lang="zh-CN" altLang="en-US" sz="32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sym typeface="+mn-ea"/>
            </a:endParaRPr>
          </a:p>
        </p:txBody>
      </p:sp>
      <p:sp>
        <p:nvSpPr>
          <p:cNvPr id="2" name="文本框 1"/>
          <p:cNvSpPr txBox="1"/>
          <p:nvPr/>
        </p:nvSpPr>
        <p:spPr>
          <a:xfrm>
            <a:off x="560705" y="1350645"/>
            <a:ext cx="6095365" cy="398780"/>
          </a:xfrm>
          <a:prstGeom prst="rect">
            <a:avLst/>
          </a:prstGeom>
          <a:noFill/>
        </p:spPr>
        <p:txBody>
          <a:bodyPr wrap="square" rtlCol="0">
            <a:spAutoFit/>
          </a:bodyPr>
          <a:lstStyle/>
          <a:p>
            <a:r>
              <a:rPr lang="en-US" altLang="zh-CN" sz="2000" b="1" dirty="0">
                <a:solidFill>
                  <a:srgbClr val="18478F"/>
                </a:solidFill>
                <a:latin typeface="Times New Roman" panose="02020603050405020304" pitchFamily="18" charset="0"/>
                <a:ea typeface="Open Sans" panose="020B0606030504020204" pitchFamily="34" charset="0"/>
                <a:cs typeface="Times New Roman" panose="02020603050405020304" pitchFamily="18" charset="0"/>
              </a:rPr>
              <a:t>2.2.1   Categorical features analysis</a:t>
            </a:r>
          </a:p>
        </p:txBody>
      </p:sp>
      <p:pic>
        <p:nvPicPr>
          <p:cNvPr id="4" name="图片 3"/>
          <p:cNvPicPr>
            <a:picLocks noChangeAspect="1"/>
          </p:cNvPicPr>
          <p:nvPr/>
        </p:nvPicPr>
        <p:blipFill>
          <a:blip r:embed="rId2"/>
          <a:stretch>
            <a:fillRect/>
          </a:stretch>
        </p:blipFill>
        <p:spPr>
          <a:xfrm>
            <a:off x="655320" y="3496945"/>
            <a:ext cx="5033645" cy="2971165"/>
          </a:xfrm>
          <a:prstGeom prst="rect">
            <a:avLst/>
          </a:prstGeom>
        </p:spPr>
      </p:pic>
      <p:pic>
        <p:nvPicPr>
          <p:cNvPr id="5" name="图片 4"/>
          <p:cNvPicPr>
            <a:picLocks noChangeAspect="1"/>
          </p:cNvPicPr>
          <p:nvPr/>
        </p:nvPicPr>
        <p:blipFill>
          <a:blip r:embed="rId3"/>
          <a:stretch>
            <a:fillRect/>
          </a:stretch>
        </p:blipFill>
        <p:spPr>
          <a:xfrm>
            <a:off x="6338570" y="3466465"/>
            <a:ext cx="5304790" cy="3031490"/>
          </a:xfrm>
          <a:prstGeom prst="rect">
            <a:avLst/>
          </a:prstGeom>
        </p:spPr>
      </p:pic>
      <p:sp>
        <p:nvSpPr>
          <p:cNvPr id="6" name="文本框 5"/>
          <p:cNvSpPr txBox="1"/>
          <p:nvPr/>
        </p:nvSpPr>
        <p:spPr>
          <a:xfrm>
            <a:off x="792480" y="1897380"/>
            <a:ext cx="10622280" cy="645160"/>
          </a:xfrm>
          <a:prstGeom prst="rect">
            <a:avLst/>
          </a:prstGeom>
          <a:noFill/>
        </p:spPr>
        <p:txBody>
          <a:bodyPr wrap="square" rtlCol="0">
            <a:spAutoFit/>
          </a:bodyPr>
          <a:lstStyle/>
          <a:p>
            <a:r>
              <a:rPr lang="en-US" altLang="zh-CN"/>
              <a:t>We analyzed the counts of each feature category</a:t>
            </a:r>
            <a:r>
              <a:rPr lang="en-US" altLang="zh-CN" sz="1600"/>
              <a:t>(Fig_1)</a:t>
            </a:r>
            <a:r>
              <a:rPr lang="en-US" altLang="zh-CN"/>
              <a:t> and the subscription rate</a:t>
            </a:r>
            <a:r>
              <a:rPr lang="en-US" altLang="zh-CN" sz="1600"/>
              <a:t>(Fig_2</a:t>
            </a:r>
            <a:r>
              <a:rPr lang="en-US" altLang="zh-CN"/>
              <a:t>) of every feature.</a:t>
            </a:r>
          </a:p>
          <a:p>
            <a:r>
              <a:rPr lang="en-US" altLang="zh-CN"/>
              <a:t>such as, for the cantact type,we anaiyse that  using cellular have a higher subscription probability .</a:t>
            </a:r>
          </a:p>
        </p:txBody>
      </p:sp>
      <p:sp>
        <p:nvSpPr>
          <p:cNvPr id="7" name="文本框 6"/>
          <p:cNvSpPr txBox="1"/>
          <p:nvPr/>
        </p:nvSpPr>
        <p:spPr>
          <a:xfrm>
            <a:off x="1528445" y="2854325"/>
            <a:ext cx="4160520" cy="368300"/>
          </a:xfrm>
          <a:prstGeom prst="rect">
            <a:avLst/>
          </a:prstGeom>
          <a:noFill/>
        </p:spPr>
        <p:txBody>
          <a:bodyPr wrap="square" rtlCol="0">
            <a:spAutoFit/>
          </a:bodyPr>
          <a:lstStyle/>
          <a:p>
            <a:r>
              <a:rPr lang="en-US" altLang="zh-CN"/>
              <a:t>Fig 1_categories_counts</a:t>
            </a:r>
          </a:p>
        </p:txBody>
      </p:sp>
      <p:sp>
        <p:nvSpPr>
          <p:cNvPr id="8" name="文本框 7"/>
          <p:cNvSpPr txBox="1"/>
          <p:nvPr/>
        </p:nvSpPr>
        <p:spPr>
          <a:xfrm>
            <a:off x="7254240" y="2854325"/>
            <a:ext cx="4160520" cy="368300"/>
          </a:xfrm>
          <a:prstGeom prst="rect">
            <a:avLst/>
          </a:prstGeom>
          <a:noFill/>
        </p:spPr>
        <p:txBody>
          <a:bodyPr wrap="square" rtlCol="0">
            <a:spAutoFit/>
          </a:bodyPr>
          <a:lstStyle/>
          <a:p>
            <a:r>
              <a:rPr lang="en-US" altLang="zh-CN"/>
              <a:t>Fig 2_subscription_rate</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1350</Words>
  <Application>Microsoft Office PowerPoint</Application>
  <PresentationFormat>宽屏</PresentationFormat>
  <Paragraphs>204</Paragraphs>
  <Slides>27</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Open Sans</vt:lpstr>
      <vt:lpstr>宋体</vt:lpstr>
      <vt:lpstr>微软雅黑</vt:lpstr>
      <vt:lpstr>Arial</vt:lpstr>
      <vt:lpstr>Calibri</vt:lpstr>
      <vt:lpstr>Calibri Light</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Feature selection </vt:lpstr>
      <vt:lpstr>PowerPoint 演示文稿</vt:lpstr>
      <vt:lpstr>5.1 Model training method</vt:lpstr>
      <vt:lpstr>5.2 Model evaluation</vt:lpstr>
      <vt:lpstr>5.3 Model scheme - Single model </vt:lpstr>
      <vt:lpstr>5.4 Modeling scheme- Combined model</vt:lpstr>
      <vt:lpstr>5.4 Modeling scheme- Combined model</vt:lpstr>
      <vt:lpstr>5.5 The cv-score of different models </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圆点</dc:title>
  <dc:creator>第一PPT</dc:creator>
  <cp:keywords>www.1ppt.com</cp:keywords>
  <dc:description>www.1ppt.com</dc:description>
  <cp:lastModifiedBy>孙 光宇</cp:lastModifiedBy>
  <cp:revision>312</cp:revision>
  <dcterms:created xsi:type="dcterms:W3CDTF">2016-06-30T07:01:00Z</dcterms:created>
  <dcterms:modified xsi:type="dcterms:W3CDTF">2018-11-22T02:46:59Z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8</vt:lpwstr>
  </property>
</Properties>
</file>