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12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6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87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6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3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3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3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2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9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5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1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42B7B-5B47-6B4D-9CEC-D1513411F071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4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Land use 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January 18,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62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Land use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2372" y="2038832"/>
            <a:ext cx="82961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mapbio3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3800" y="2041345"/>
            <a:ext cx="468523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SAR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48319" y="2034242"/>
            <a:ext cx="7511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Landsat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10009" y="2046954"/>
            <a:ext cx="6952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MODIS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6137" y="2662923"/>
            <a:ext cx="337784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Classification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FF"/>
                </a:solidFill>
              </a:rPr>
              <a:t>Soy </a:t>
            </a:r>
            <a:r>
              <a:rPr lang="en-US" sz="1400" dirty="0" err="1" smtClean="0">
                <a:solidFill>
                  <a:srgbClr val="0000FF"/>
                </a:solidFill>
              </a:rPr>
              <a:t>vs</a:t>
            </a:r>
            <a:r>
              <a:rPr lang="en-US" sz="1400" dirty="0" smtClean="0">
                <a:solidFill>
                  <a:srgbClr val="0000FF"/>
                </a:solidFill>
              </a:rPr>
              <a:t> not soy, </a:t>
            </a:r>
            <a:r>
              <a:rPr lang="en-US" sz="1400" dirty="0" err="1" smtClean="0">
                <a:solidFill>
                  <a:srgbClr val="0000FF"/>
                </a:solidFill>
              </a:rPr>
              <a:t>irrig</a:t>
            </a:r>
            <a:r>
              <a:rPr 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</a:rPr>
              <a:t>vs</a:t>
            </a:r>
            <a:r>
              <a:rPr 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</a:rPr>
              <a:t>nonirrig</a:t>
            </a:r>
            <a:r>
              <a:rPr lang="en-US" sz="1400" dirty="0" smtClean="0">
                <a:solidFill>
                  <a:srgbClr val="0000FF"/>
                </a:solidFill>
              </a:rPr>
              <a:t>, SC </a:t>
            </a:r>
            <a:r>
              <a:rPr lang="en-US" sz="1400" dirty="0" err="1" smtClean="0">
                <a:solidFill>
                  <a:srgbClr val="0000FF"/>
                </a:solidFill>
              </a:rPr>
              <a:t>vs</a:t>
            </a:r>
            <a:r>
              <a:rPr lang="en-US" sz="1400" dirty="0" smtClean="0">
                <a:solidFill>
                  <a:srgbClr val="0000FF"/>
                </a:solidFill>
              </a:rPr>
              <a:t> DC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39300" y="3421120"/>
            <a:ext cx="577152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Validation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FF"/>
                </a:solidFill>
              </a:rPr>
              <a:t>Validation points: Jake’s training points (SC </a:t>
            </a:r>
            <a:r>
              <a:rPr lang="en-US" sz="1400" dirty="0" err="1" smtClean="0">
                <a:solidFill>
                  <a:srgbClr val="0000FF"/>
                </a:solidFill>
              </a:rPr>
              <a:t>vs</a:t>
            </a:r>
            <a:r>
              <a:rPr lang="en-US" sz="1400" dirty="0" smtClean="0">
                <a:solidFill>
                  <a:srgbClr val="0000FF"/>
                </a:solidFill>
              </a:rPr>
              <a:t> DC), mapbiomas3</a:t>
            </a:r>
            <a:r>
              <a:rPr lang="en-US" sz="1400" dirty="0" smtClean="0"/>
              <a:t>, </a:t>
            </a:r>
            <a:r>
              <a:rPr lang="en-US" sz="1400" dirty="0" smtClean="0">
                <a:solidFill>
                  <a:srgbClr val="0000FF"/>
                </a:solidFill>
              </a:rPr>
              <a:t>2014 center pivot, CAR </a:t>
            </a:r>
            <a:r>
              <a:rPr lang="en-US" sz="1400" dirty="0" err="1" smtClean="0">
                <a:solidFill>
                  <a:srgbClr val="0000FF"/>
                </a:solidFill>
              </a:rPr>
              <a:t>imovel</a:t>
            </a:r>
            <a:r>
              <a:rPr lang="en-US" sz="1400" dirty="0" smtClean="0">
                <a:solidFill>
                  <a:srgbClr val="0000FF"/>
                </a:solidFill>
              </a:rPr>
              <a:t> in </a:t>
            </a:r>
            <a:r>
              <a:rPr lang="en-US" sz="1400" dirty="0" err="1" smtClean="0">
                <a:solidFill>
                  <a:srgbClr val="0000FF"/>
                </a:solidFill>
              </a:rPr>
              <a:t>Matopiba</a:t>
            </a:r>
            <a:r>
              <a:rPr lang="en-US" sz="1400" dirty="0" smtClean="0">
                <a:solidFill>
                  <a:srgbClr val="0000FF"/>
                </a:solidFill>
              </a:rPr>
              <a:t> and maybe MT</a:t>
            </a:r>
            <a:r>
              <a:rPr lang="en-US" sz="1400" dirty="0" smtClean="0"/>
              <a:t>, </a:t>
            </a:r>
            <a:r>
              <a:rPr lang="en-US" sz="1400" dirty="0" smtClean="0"/>
              <a:t>Planet visual inspection (especially for places outside of MT)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FF"/>
                </a:solidFill>
              </a:rPr>
              <a:t>Does it make sense to separately map SC and DC? 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Need SAR? Different classifiers per region?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FF"/>
                </a:solidFill>
              </a:rPr>
              <a:t>Compare to Jake’s old land use map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FF"/>
                </a:solidFill>
              </a:rPr>
              <a:t>Validation for failed first crops and differently timed crop cycles across the country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47208" y="1818798"/>
            <a:ext cx="13324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Center pivot training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8746" y="1800732"/>
            <a:ext cx="2262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New training points from Planet Labs imagery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785373" y="1478326"/>
            <a:ext cx="1285378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SAR calibration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61295" y="793470"/>
            <a:ext cx="245708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Determine Planet imagery locations for land use training and validation, classify by eye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endCxn id="4" idx="0"/>
          </p:cNvCxnSpPr>
          <p:nvPr/>
        </p:nvCxnSpPr>
        <p:spPr>
          <a:xfrm>
            <a:off x="1428062" y="1773009"/>
            <a:ext cx="0" cy="2683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2"/>
            <a:endCxn id="7" idx="0"/>
          </p:cNvCxnSpPr>
          <p:nvPr/>
        </p:nvCxnSpPr>
        <p:spPr>
          <a:xfrm>
            <a:off x="467178" y="2346609"/>
            <a:ext cx="4257883" cy="316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2"/>
            <a:endCxn id="7" idx="0"/>
          </p:cNvCxnSpPr>
          <p:nvPr/>
        </p:nvCxnSpPr>
        <p:spPr>
          <a:xfrm>
            <a:off x="1428062" y="2349122"/>
            <a:ext cx="3296999" cy="31380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7" idx="0"/>
          </p:cNvCxnSpPr>
          <p:nvPr/>
        </p:nvCxnSpPr>
        <p:spPr>
          <a:xfrm>
            <a:off x="2623895" y="2342019"/>
            <a:ext cx="2101166" cy="3209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7" idx="0"/>
          </p:cNvCxnSpPr>
          <p:nvPr/>
        </p:nvCxnSpPr>
        <p:spPr>
          <a:xfrm>
            <a:off x="3957620" y="2354731"/>
            <a:ext cx="767441" cy="3081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7" idx="0"/>
          </p:cNvCxnSpPr>
          <p:nvPr/>
        </p:nvCxnSpPr>
        <p:spPr>
          <a:xfrm flipH="1">
            <a:off x="4725061" y="2342018"/>
            <a:ext cx="1088351" cy="320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2"/>
            <a:endCxn id="7" idx="0"/>
          </p:cNvCxnSpPr>
          <p:nvPr/>
        </p:nvCxnSpPr>
        <p:spPr>
          <a:xfrm flipH="1">
            <a:off x="4725061" y="2323952"/>
            <a:ext cx="3064777" cy="3389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6" idx="2"/>
            <a:endCxn id="14" idx="0"/>
          </p:cNvCxnSpPr>
          <p:nvPr/>
        </p:nvCxnSpPr>
        <p:spPr>
          <a:xfrm>
            <a:off x="7789838" y="1532134"/>
            <a:ext cx="0" cy="2685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7" idx="2"/>
            <a:endCxn id="8" idx="0"/>
          </p:cNvCxnSpPr>
          <p:nvPr/>
        </p:nvCxnSpPr>
        <p:spPr>
          <a:xfrm>
            <a:off x="4725061" y="3186143"/>
            <a:ext cx="0" cy="234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2042" y="665770"/>
            <a:ext cx="2252039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Read up on SAR and contact person for SAR cleaning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1" name="Straight Arrow Connector 70"/>
          <p:cNvCxnSpPr>
            <a:stCxn id="70" idx="2"/>
            <a:endCxn id="15" idx="0"/>
          </p:cNvCxnSpPr>
          <p:nvPr/>
        </p:nvCxnSpPr>
        <p:spPr>
          <a:xfrm>
            <a:off x="1428062" y="1188990"/>
            <a:ext cx="0" cy="2893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623895" y="30508"/>
            <a:ext cx="419872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Define current land use map’s accuracy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- List areas for improvement (by region? by SC </a:t>
            </a:r>
            <a:r>
              <a:rPr lang="en-US" sz="1400" dirty="0" err="1" smtClean="0">
                <a:solidFill>
                  <a:srgbClr val="0000FF"/>
                </a:solidFill>
              </a:rPr>
              <a:t>vs</a:t>
            </a:r>
            <a:r>
              <a:rPr lang="en-US" sz="1400" dirty="0" smtClean="0">
                <a:solidFill>
                  <a:srgbClr val="0000FF"/>
                </a:solidFill>
              </a:rPr>
              <a:t> DC?)</a:t>
            </a:r>
            <a:endParaRPr lang="en-US" sz="1400" dirty="0">
              <a:solidFill>
                <a:srgbClr val="0000FF"/>
              </a:solidFill>
            </a:endParaRPr>
          </a:p>
        </p:txBody>
      </p:sp>
      <p:cxnSp>
        <p:nvCxnSpPr>
          <p:cNvPr id="82" name="Straight Arrow Connector 81"/>
          <p:cNvCxnSpPr>
            <a:stCxn id="81" idx="2"/>
            <a:endCxn id="7" idx="0"/>
          </p:cNvCxnSpPr>
          <p:nvPr/>
        </p:nvCxnSpPr>
        <p:spPr>
          <a:xfrm>
            <a:off x="4723257" y="553728"/>
            <a:ext cx="1804" cy="21091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57282" y="6550223"/>
            <a:ext cx="253555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Final </a:t>
            </a:r>
            <a:r>
              <a:rPr lang="en-US" sz="1400" dirty="0" err="1" smtClean="0">
                <a:solidFill>
                  <a:srgbClr val="0000FF"/>
                </a:solidFill>
              </a:rPr>
              <a:t>soymaps</a:t>
            </a:r>
            <a:r>
              <a:rPr lang="en-US" sz="1400" dirty="0" smtClean="0">
                <a:solidFill>
                  <a:srgbClr val="0000FF"/>
                </a:solidFill>
              </a:rPr>
              <a:t> at 30m and 500m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95202" y="5619603"/>
            <a:ext cx="805971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Extra masking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- Mask MODIS pixels with &gt;80% area classified as soy (by Landsat or mapbiomas3)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- Highlight pixels with the same soy classification over large areas, pick the ones at the center of homo areas</a:t>
            </a:r>
          </a:p>
        </p:txBody>
      </p:sp>
      <p:cxnSp>
        <p:nvCxnSpPr>
          <p:cNvPr id="118" name="Straight Arrow Connector 117"/>
          <p:cNvCxnSpPr>
            <a:stCxn id="8" idx="2"/>
            <a:endCxn id="108" idx="0"/>
          </p:cNvCxnSpPr>
          <p:nvPr/>
        </p:nvCxnSpPr>
        <p:spPr>
          <a:xfrm>
            <a:off x="4725061" y="5452445"/>
            <a:ext cx="0" cy="1671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08" idx="2"/>
            <a:endCxn id="107" idx="0"/>
          </p:cNvCxnSpPr>
          <p:nvPr/>
        </p:nvCxnSpPr>
        <p:spPr>
          <a:xfrm>
            <a:off x="4725061" y="6358267"/>
            <a:ext cx="0" cy="1919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18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026" y="104752"/>
            <a:ext cx="87593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Land use exploration tasks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For Planet Lab imagery: figure out how to look at cloud cover stats and temporal resolution during planting time before choosing specific images to download. Look for enough temporal resolution to tell SC </a:t>
            </a:r>
            <a:r>
              <a:rPr lang="en-US" sz="1600" dirty="0" err="1" smtClean="0"/>
              <a:t>vs</a:t>
            </a:r>
            <a:r>
              <a:rPr lang="en-US" sz="1600" dirty="0" smtClean="0"/>
              <a:t> DC, first crop or second crop. Figure out sampling technique to choose which images to download.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rgbClr val="0000FF"/>
                </a:solidFill>
              </a:rPr>
              <a:t>For Planet Lab imagery: lit review on how people calibrate images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Does </a:t>
            </a:r>
            <a:r>
              <a:rPr lang="en-US" sz="1600" dirty="0" err="1" smtClean="0"/>
              <a:t>Mapbiomas</a:t>
            </a:r>
            <a:r>
              <a:rPr lang="en-US" sz="1600" dirty="0" smtClean="0"/>
              <a:t> 3 do a better job of mapping </a:t>
            </a:r>
            <a:r>
              <a:rPr lang="en-US" sz="1600" dirty="0" err="1" smtClean="0"/>
              <a:t>agri</a:t>
            </a:r>
            <a:r>
              <a:rPr lang="en-US" sz="1600" dirty="0" smtClean="0"/>
              <a:t> thank Jake’s map does? (i.e. do estimates seem more reasonable? Do the small and irregularly shaped patches of natural veg seen in Planet Labs show up in </a:t>
            </a:r>
            <a:r>
              <a:rPr lang="en-US" sz="1600" dirty="0" err="1" smtClean="0"/>
              <a:t>mapbiomas</a:t>
            </a:r>
            <a:r>
              <a:rPr lang="en-US" sz="1600" dirty="0" smtClean="0"/>
              <a:t>? Is it reasonable to enhance the land use map with timing estimates?)</a:t>
            </a:r>
          </a:p>
        </p:txBody>
      </p:sp>
    </p:spTree>
    <p:extLst>
      <p:ext uri="{BB962C8B-B14F-4D97-AF65-F5344CB8AC3E}">
        <p14:creationId xmlns:p14="http://schemas.microsoft.com/office/powerpoint/2010/main" val="302418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982" y="191346"/>
            <a:ext cx="81740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Jake’s original Soy Classification</a:t>
            </a:r>
          </a:p>
          <a:p>
            <a:r>
              <a:rPr lang="en-US" dirty="0" smtClean="0"/>
              <a:t>GEE file: </a:t>
            </a:r>
            <a:r>
              <a:rPr lang="en-US" dirty="0" err="1" smtClean="0"/>
              <a:t>LandCover</a:t>
            </a:r>
            <a:r>
              <a:rPr lang="en-US" dirty="0" smtClean="0"/>
              <a:t>/Soy Classification Jake mb2_3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Sets of training points:</a:t>
            </a:r>
          </a:p>
          <a:p>
            <a:pPr marL="742950" lvl="1" indent="-285750">
              <a:buFontTx/>
              <a:buChar char="-"/>
            </a:pPr>
            <a:r>
              <a:rPr lang="en-US" dirty="0" err="1" smtClean="0"/>
              <a:t>Kastens</a:t>
            </a:r>
            <a:r>
              <a:rPr lang="en-US" dirty="0" smtClean="0"/>
              <a:t> training points(</a:t>
            </a:r>
            <a:r>
              <a:rPr lang="en-US" dirty="0" err="1" smtClean="0"/>
              <a:t>kpts</a:t>
            </a:r>
            <a:r>
              <a:rPr lang="en-US" dirty="0" smtClean="0"/>
              <a:t>) are near roads and only in MT, total 3185 points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‘soy_pts_agsat_1’ are also only in MT, total 21383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‘soy_pts_1’ have some in </a:t>
            </a:r>
            <a:r>
              <a:rPr lang="en-US" dirty="0" err="1" smtClean="0"/>
              <a:t>Matopiba</a:t>
            </a:r>
            <a:r>
              <a:rPr lang="en-US" dirty="0" smtClean="0"/>
              <a:t> and majority in MT, total 32520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Need more training points across Brazil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226834" y="4096830"/>
            <a:ext cx="3917166" cy="2538679"/>
            <a:chOff x="5226834" y="4096830"/>
            <a:chExt cx="3917166" cy="253867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6834" y="4096830"/>
              <a:ext cx="3917166" cy="2521283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7112675" y="6266177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Kastens</a:t>
              </a:r>
              <a:r>
                <a:rPr lang="en-US" dirty="0" smtClean="0"/>
                <a:t> training </a:t>
              </a:r>
              <a:r>
                <a:rPr lang="en-US" dirty="0" err="1" smtClean="0"/>
                <a:t>pts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4132" y="3737460"/>
            <a:ext cx="4738272" cy="2880654"/>
            <a:chOff x="-1320634" y="3737460"/>
            <a:chExt cx="4738272" cy="288065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320634" y="3737460"/>
              <a:ext cx="4738272" cy="288065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-1233484" y="6081511"/>
              <a:ext cx="11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Soy_pts_1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35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2366"/>
            <a:ext cx="551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Jake’s original Soy Classification</a:t>
            </a:r>
          </a:p>
          <a:p>
            <a:r>
              <a:rPr lang="en-US" dirty="0" smtClean="0"/>
              <a:t>GEE file: </a:t>
            </a:r>
            <a:r>
              <a:rPr lang="en-US" dirty="0" err="1" smtClean="0"/>
              <a:t>LandCover</a:t>
            </a:r>
            <a:r>
              <a:rPr lang="en-US" dirty="0" smtClean="0"/>
              <a:t>/Soy Classification Jake mb2_3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43764" y="1078114"/>
            <a:ext cx="90002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 to classifier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MODIS aqua 8 day composite, bands 1-5 and 7 between Aug 1 of </a:t>
            </a:r>
            <a:r>
              <a:rPr lang="en-US" dirty="0" err="1" smtClean="0"/>
              <a:t>prev</a:t>
            </a:r>
            <a:r>
              <a:rPr lang="en-US" dirty="0" smtClean="0"/>
              <a:t> year and Aug 1 of current (classified) year (</a:t>
            </a:r>
            <a:r>
              <a:rPr lang="en-US" dirty="0" smtClean="0">
                <a:solidFill>
                  <a:srgbClr val="FF0000"/>
                </a:solidFill>
              </a:rPr>
              <a:t>no extra cloud filtering</a:t>
            </a:r>
            <a:r>
              <a:rPr lang="en-US" dirty="0" smtClean="0"/>
              <a:t>) (276 per year)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Landsat NDVI 32 day composite (only 10 per year)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SRTM (elevation, slope, aspect, </a:t>
            </a:r>
            <a:r>
              <a:rPr lang="en-US" dirty="0" err="1" smtClean="0"/>
              <a:t>hillshade</a:t>
            </a:r>
            <a:r>
              <a:rPr lang="en-US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‘infill’ all these bands with focal mean. Afterward, the </a:t>
            </a:r>
            <a:r>
              <a:rPr lang="en-US" dirty="0" err="1" smtClean="0"/>
              <a:t>infilled</a:t>
            </a:r>
            <a:r>
              <a:rPr lang="en-US" dirty="0" smtClean="0"/>
              <a:t> image has less ‘sharp’ gradients and a lower range of values. </a:t>
            </a:r>
            <a:r>
              <a:rPr lang="en-US" dirty="0" smtClean="0">
                <a:solidFill>
                  <a:srgbClr val="FF0000"/>
                </a:solidFill>
              </a:rPr>
              <a:t>(purpose is to fill in missing values or to adjust the actual pixel values? Why do we need this?)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Reduce over the </a:t>
            </a:r>
            <a:r>
              <a:rPr lang="en-US" dirty="0" err="1" smtClean="0"/>
              <a:t>infilled</a:t>
            </a:r>
            <a:r>
              <a:rPr lang="en-US" dirty="0" smtClean="0"/>
              <a:t> classifier images at locations of the soy data points, use ‘</a:t>
            </a:r>
            <a:r>
              <a:rPr lang="en-US" dirty="0" err="1" smtClean="0"/>
              <a:t>sample_infill</a:t>
            </a:r>
            <a:r>
              <a:rPr lang="en-US" dirty="0" smtClean="0"/>
              <a:t>’ to fill in null values in sampled collection with feature means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Randomly choose 70% to train and 30% to test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921" y="4887448"/>
            <a:ext cx="2908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and </a:t>
            </a:r>
            <a:r>
              <a:rPr lang="en-US" smtClean="0"/>
              <a:t>testing classifier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94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575</Words>
  <Application>Microsoft Macintosh PowerPoint</Application>
  <PresentationFormat>On-screen Show (4:3)</PresentationFormat>
  <Paragraphs>52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Land use map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 use map</dc:title>
  <dc:creator>Ming Zhang</dc:creator>
  <cp:lastModifiedBy>Ming Zhang</cp:lastModifiedBy>
  <cp:revision>7</cp:revision>
  <dcterms:created xsi:type="dcterms:W3CDTF">2019-01-04T17:00:48Z</dcterms:created>
  <dcterms:modified xsi:type="dcterms:W3CDTF">2019-01-04T20:33:19Z</dcterms:modified>
</cp:coreProperties>
</file>