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9" r:id="rId3"/>
    <p:sldId id="305" r:id="rId4"/>
    <p:sldId id="317" r:id="rId5"/>
    <p:sldId id="318" r:id="rId6"/>
    <p:sldId id="272" r:id="rId7"/>
    <p:sldId id="337" r:id="rId8"/>
    <p:sldId id="338" r:id="rId9"/>
    <p:sldId id="311" r:id="rId10"/>
    <p:sldId id="308"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8" autoAdjust="0"/>
    <p:restoredTop sz="94660"/>
  </p:normalViewPr>
  <p:slideViewPr>
    <p:cSldViewPr snapToGrid="0">
      <p:cViewPr varScale="1">
        <p:scale>
          <a:sx n="99" d="100"/>
          <a:sy n="99" d="100"/>
        </p:scale>
        <p:origin x="-184"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71E1BA-1137-456B-B3DD-A2A4F5F035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38B13EF-5990-4989-BE3F-1FA9B5FF8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73F6093-520B-4241-8F1D-19D031857F16}"/>
              </a:ext>
            </a:extLst>
          </p:cNvPr>
          <p:cNvSpPr>
            <a:spLocks noGrp="1"/>
          </p:cNvSpPr>
          <p:nvPr>
            <p:ph type="dt" sz="half" idx="10"/>
          </p:nvPr>
        </p:nvSpPr>
        <p:spPr/>
        <p:txBody>
          <a:bodyPr/>
          <a:lstStyle/>
          <a:p>
            <a:fld id="{181566E6-CEF0-4F8C-B102-8A2A549A1A40}" type="datetimeFigureOut">
              <a:rPr lang="en-US" smtClean="0"/>
              <a:t>3/8/19</a:t>
            </a:fld>
            <a:endParaRPr lang="en-US"/>
          </a:p>
        </p:txBody>
      </p:sp>
      <p:sp>
        <p:nvSpPr>
          <p:cNvPr id="5" name="Footer Placeholder 4">
            <a:extLst>
              <a:ext uri="{FF2B5EF4-FFF2-40B4-BE49-F238E27FC236}">
                <a16:creationId xmlns:a16="http://schemas.microsoft.com/office/drawing/2014/main" xmlns="" id="{BC094B25-C0BA-4C1A-B6EF-2B9FE4F6F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D504CB7-701B-4BA2-8D60-84FC92C00581}"/>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242387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3EC282-1000-4F59-B22B-1450F161E6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5A3A2BE-BD4F-4421-B96B-5D5E8759BB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E0C0AD4-9BE5-4F3B-884C-1FC7038DA597}"/>
              </a:ext>
            </a:extLst>
          </p:cNvPr>
          <p:cNvSpPr>
            <a:spLocks noGrp="1"/>
          </p:cNvSpPr>
          <p:nvPr>
            <p:ph type="dt" sz="half" idx="10"/>
          </p:nvPr>
        </p:nvSpPr>
        <p:spPr/>
        <p:txBody>
          <a:bodyPr/>
          <a:lstStyle/>
          <a:p>
            <a:fld id="{181566E6-CEF0-4F8C-B102-8A2A549A1A40}" type="datetimeFigureOut">
              <a:rPr lang="en-US" smtClean="0"/>
              <a:t>3/8/19</a:t>
            </a:fld>
            <a:endParaRPr lang="en-US"/>
          </a:p>
        </p:txBody>
      </p:sp>
      <p:sp>
        <p:nvSpPr>
          <p:cNvPr id="5" name="Footer Placeholder 4">
            <a:extLst>
              <a:ext uri="{FF2B5EF4-FFF2-40B4-BE49-F238E27FC236}">
                <a16:creationId xmlns:a16="http://schemas.microsoft.com/office/drawing/2014/main" xmlns="" id="{F1FDA74B-DA8B-4823-A858-1188EFDA9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467EC0-3635-47C2-8151-2C98BD830EC0}"/>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83176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392F6F4-C719-4F1C-B172-DB8412F606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D050238-26DA-4B2C-80D2-1B730F121C6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F33CB0-D824-417E-9E58-D92887AF3284}"/>
              </a:ext>
            </a:extLst>
          </p:cNvPr>
          <p:cNvSpPr>
            <a:spLocks noGrp="1"/>
          </p:cNvSpPr>
          <p:nvPr>
            <p:ph type="dt" sz="half" idx="10"/>
          </p:nvPr>
        </p:nvSpPr>
        <p:spPr/>
        <p:txBody>
          <a:bodyPr/>
          <a:lstStyle/>
          <a:p>
            <a:fld id="{181566E6-CEF0-4F8C-B102-8A2A549A1A40}" type="datetimeFigureOut">
              <a:rPr lang="en-US" smtClean="0"/>
              <a:t>3/8/19</a:t>
            </a:fld>
            <a:endParaRPr lang="en-US"/>
          </a:p>
        </p:txBody>
      </p:sp>
      <p:sp>
        <p:nvSpPr>
          <p:cNvPr id="5" name="Footer Placeholder 4">
            <a:extLst>
              <a:ext uri="{FF2B5EF4-FFF2-40B4-BE49-F238E27FC236}">
                <a16:creationId xmlns:a16="http://schemas.microsoft.com/office/drawing/2014/main" xmlns="" id="{E8ACE8D3-2A90-40B0-A196-588E6EBA9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B95ECFE-FC5E-4521-BA0E-22670A8D6A9D}"/>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37292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525B4-FEAA-46E4-8680-8B71861BB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55044D8-3AB8-4D15-86D2-159A0E22C5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DBA81CA-2363-4BC2-8BA5-85E40C78B079}"/>
              </a:ext>
            </a:extLst>
          </p:cNvPr>
          <p:cNvSpPr>
            <a:spLocks noGrp="1"/>
          </p:cNvSpPr>
          <p:nvPr>
            <p:ph type="dt" sz="half" idx="10"/>
          </p:nvPr>
        </p:nvSpPr>
        <p:spPr/>
        <p:txBody>
          <a:bodyPr/>
          <a:lstStyle/>
          <a:p>
            <a:fld id="{181566E6-CEF0-4F8C-B102-8A2A549A1A40}" type="datetimeFigureOut">
              <a:rPr lang="en-US" smtClean="0"/>
              <a:t>3/8/19</a:t>
            </a:fld>
            <a:endParaRPr lang="en-US"/>
          </a:p>
        </p:txBody>
      </p:sp>
      <p:sp>
        <p:nvSpPr>
          <p:cNvPr id="5" name="Footer Placeholder 4">
            <a:extLst>
              <a:ext uri="{FF2B5EF4-FFF2-40B4-BE49-F238E27FC236}">
                <a16:creationId xmlns:a16="http://schemas.microsoft.com/office/drawing/2014/main" xmlns="" id="{EA7BFFF8-ABA4-4CB6-806E-BDF15DF44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10B6AD4-A7F2-40F9-A0F6-71F41A51DD0B}"/>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117385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6EC3D6-42DC-4D26-89A1-92A6AD850A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A3509C6-C752-4431-9FFE-D29B12B89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2DC5A6E-B081-4573-B58E-9CF0337E5E4D}"/>
              </a:ext>
            </a:extLst>
          </p:cNvPr>
          <p:cNvSpPr>
            <a:spLocks noGrp="1"/>
          </p:cNvSpPr>
          <p:nvPr>
            <p:ph type="dt" sz="half" idx="10"/>
          </p:nvPr>
        </p:nvSpPr>
        <p:spPr/>
        <p:txBody>
          <a:bodyPr/>
          <a:lstStyle/>
          <a:p>
            <a:fld id="{181566E6-CEF0-4F8C-B102-8A2A549A1A40}" type="datetimeFigureOut">
              <a:rPr lang="en-US" smtClean="0"/>
              <a:t>3/8/19</a:t>
            </a:fld>
            <a:endParaRPr lang="en-US"/>
          </a:p>
        </p:txBody>
      </p:sp>
      <p:sp>
        <p:nvSpPr>
          <p:cNvPr id="5" name="Footer Placeholder 4">
            <a:extLst>
              <a:ext uri="{FF2B5EF4-FFF2-40B4-BE49-F238E27FC236}">
                <a16:creationId xmlns:a16="http://schemas.microsoft.com/office/drawing/2014/main" xmlns="" id="{071193B6-C02B-4CCF-A1A2-3E005E0FD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C5A9443-63CA-413C-ADC7-EBF930809840}"/>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321884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404E6-0CBE-4EEF-91B4-3AF7BCC090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A87982C-EBA3-4B33-A47F-BA62164E69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23C01BB-B540-43DA-9BAE-B519F0E5AD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E6DE3CE-26BD-4D01-839A-8D320FE6CDEA}"/>
              </a:ext>
            </a:extLst>
          </p:cNvPr>
          <p:cNvSpPr>
            <a:spLocks noGrp="1"/>
          </p:cNvSpPr>
          <p:nvPr>
            <p:ph type="dt" sz="half" idx="10"/>
          </p:nvPr>
        </p:nvSpPr>
        <p:spPr/>
        <p:txBody>
          <a:bodyPr/>
          <a:lstStyle/>
          <a:p>
            <a:fld id="{181566E6-CEF0-4F8C-B102-8A2A549A1A40}" type="datetimeFigureOut">
              <a:rPr lang="en-US" smtClean="0"/>
              <a:t>3/8/19</a:t>
            </a:fld>
            <a:endParaRPr lang="en-US"/>
          </a:p>
        </p:txBody>
      </p:sp>
      <p:sp>
        <p:nvSpPr>
          <p:cNvPr id="6" name="Footer Placeholder 5">
            <a:extLst>
              <a:ext uri="{FF2B5EF4-FFF2-40B4-BE49-F238E27FC236}">
                <a16:creationId xmlns:a16="http://schemas.microsoft.com/office/drawing/2014/main" xmlns="" id="{450C7B62-F565-479B-8DDC-F35AA49FF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1D631B9-6771-4841-9358-4ED3F56A3EEC}"/>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271400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BED736-63F4-4716-A9D7-CD6AD0978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88E9AFA-E5A7-401C-B777-B638CBE5D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8F84EAD-D4C7-4B28-AB4C-651C4E6D55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2251179-01D8-43D4-94D2-83E379F04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90C4E81-C1A1-4A67-860C-5AD113E873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3E5569B-C04F-4A93-AD3B-6226016AD8E7}"/>
              </a:ext>
            </a:extLst>
          </p:cNvPr>
          <p:cNvSpPr>
            <a:spLocks noGrp="1"/>
          </p:cNvSpPr>
          <p:nvPr>
            <p:ph type="dt" sz="half" idx="10"/>
          </p:nvPr>
        </p:nvSpPr>
        <p:spPr/>
        <p:txBody>
          <a:bodyPr/>
          <a:lstStyle/>
          <a:p>
            <a:fld id="{181566E6-CEF0-4F8C-B102-8A2A549A1A40}" type="datetimeFigureOut">
              <a:rPr lang="en-US" smtClean="0"/>
              <a:t>3/8/19</a:t>
            </a:fld>
            <a:endParaRPr lang="en-US"/>
          </a:p>
        </p:txBody>
      </p:sp>
      <p:sp>
        <p:nvSpPr>
          <p:cNvPr id="8" name="Footer Placeholder 7">
            <a:extLst>
              <a:ext uri="{FF2B5EF4-FFF2-40B4-BE49-F238E27FC236}">
                <a16:creationId xmlns:a16="http://schemas.microsoft.com/office/drawing/2014/main" xmlns="" id="{0C0D8A50-41AD-4DC4-A927-BB84460EDF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7A6CC33-7841-4C92-9BCE-AE7ADF3F04ED}"/>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147713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F437C8-607B-42B0-B755-5DC1BC0147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57D8DD4-B17A-47E7-A443-55E1DFBF2C96}"/>
              </a:ext>
            </a:extLst>
          </p:cNvPr>
          <p:cNvSpPr>
            <a:spLocks noGrp="1"/>
          </p:cNvSpPr>
          <p:nvPr>
            <p:ph type="dt" sz="half" idx="10"/>
          </p:nvPr>
        </p:nvSpPr>
        <p:spPr/>
        <p:txBody>
          <a:bodyPr/>
          <a:lstStyle/>
          <a:p>
            <a:fld id="{181566E6-CEF0-4F8C-B102-8A2A549A1A40}" type="datetimeFigureOut">
              <a:rPr lang="en-US" smtClean="0"/>
              <a:t>3/8/19</a:t>
            </a:fld>
            <a:endParaRPr lang="en-US"/>
          </a:p>
        </p:txBody>
      </p:sp>
      <p:sp>
        <p:nvSpPr>
          <p:cNvPr id="4" name="Footer Placeholder 3">
            <a:extLst>
              <a:ext uri="{FF2B5EF4-FFF2-40B4-BE49-F238E27FC236}">
                <a16:creationId xmlns:a16="http://schemas.microsoft.com/office/drawing/2014/main" xmlns="" id="{9C86957F-0B70-42A4-BB14-80F4604740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37BC452-4EE3-4E01-A7D8-0439F97A0069}"/>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156518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8799DDB-9D5D-4459-8CD7-7964E4DB0DEC}"/>
              </a:ext>
            </a:extLst>
          </p:cNvPr>
          <p:cNvSpPr>
            <a:spLocks noGrp="1"/>
          </p:cNvSpPr>
          <p:nvPr>
            <p:ph type="dt" sz="half" idx="10"/>
          </p:nvPr>
        </p:nvSpPr>
        <p:spPr/>
        <p:txBody>
          <a:bodyPr/>
          <a:lstStyle/>
          <a:p>
            <a:fld id="{181566E6-CEF0-4F8C-B102-8A2A549A1A40}" type="datetimeFigureOut">
              <a:rPr lang="en-US" smtClean="0"/>
              <a:t>3/8/19</a:t>
            </a:fld>
            <a:endParaRPr lang="en-US"/>
          </a:p>
        </p:txBody>
      </p:sp>
      <p:sp>
        <p:nvSpPr>
          <p:cNvPr id="3" name="Footer Placeholder 2">
            <a:extLst>
              <a:ext uri="{FF2B5EF4-FFF2-40B4-BE49-F238E27FC236}">
                <a16:creationId xmlns:a16="http://schemas.microsoft.com/office/drawing/2014/main" xmlns="" id="{38A292E1-CC8A-4AA3-8E3C-BE54F19F1A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F87634C-4B8D-4BDC-A80D-4A3909BFC5A4}"/>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263265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7712F8-F13D-48AE-B813-3708AB7BB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0DC8E30-F372-4F3B-91D3-1043B6FDFD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7F7AAB9-3212-41F6-BCD2-6B8846809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7B6BC2E-5582-436B-A407-6DAFF92DAFF3}"/>
              </a:ext>
            </a:extLst>
          </p:cNvPr>
          <p:cNvSpPr>
            <a:spLocks noGrp="1"/>
          </p:cNvSpPr>
          <p:nvPr>
            <p:ph type="dt" sz="half" idx="10"/>
          </p:nvPr>
        </p:nvSpPr>
        <p:spPr/>
        <p:txBody>
          <a:bodyPr/>
          <a:lstStyle/>
          <a:p>
            <a:fld id="{181566E6-CEF0-4F8C-B102-8A2A549A1A40}" type="datetimeFigureOut">
              <a:rPr lang="en-US" smtClean="0"/>
              <a:t>3/8/19</a:t>
            </a:fld>
            <a:endParaRPr lang="en-US"/>
          </a:p>
        </p:txBody>
      </p:sp>
      <p:sp>
        <p:nvSpPr>
          <p:cNvPr id="6" name="Footer Placeholder 5">
            <a:extLst>
              <a:ext uri="{FF2B5EF4-FFF2-40B4-BE49-F238E27FC236}">
                <a16:creationId xmlns:a16="http://schemas.microsoft.com/office/drawing/2014/main" xmlns="" id="{57355FE4-76BD-4247-ABC7-3DCC4BD35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AFF2D66-F065-40EC-AB29-D7D3B44DFED9}"/>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140950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060E54-E37E-41B6-8CEF-1DC40CD98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204B9FB-FB4E-4569-ABCC-ED0EADBACB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9568ABF-DDE3-4DC2-BD84-7F1A7961A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9841A7B-470E-4E3A-A7E6-F8E6C0536D67}"/>
              </a:ext>
            </a:extLst>
          </p:cNvPr>
          <p:cNvSpPr>
            <a:spLocks noGrp="1"/>
          </p:cNvSpPr>
          <p:nvPr>
            <p:ph type="dt" sz="half" idx="10"/>
          </p:nvPr>
        </p:nvSpPr>
        <p:spPr/>
        <p:txBody>
          <a:bodyPr/>
          <a:lstStyle/>
          <a:p>
            <a:fld id="{181566E6-CEF0-4F8C-B102-8A2A549A1A40}" type="datetimeFigureOut">
              <a:rPr lang="en-US" smtClean="0"/>
              <a:t>3/8/19</a:t>
            </a:fld>
            <a:endParaRPr lang="en-US"/>
          </a:p>
        </p:txBody>
      </p:sp>
      <p:sp>
        <p:nvSpPr>
          <p:cNvPr id="6" name="Footer Placeholder 5">
            <a:extLst>
              <a:ext uri="{FF2B5EF4-FFF2-40B4-BE49-F238E27FC236}">
                <a16:creationId xmlns:a16="http://schemas.microsoft.com/office/drawing/2014/main" xmlns="" id="{724F6F9B-E431-43A2-A2A2-A11E565A9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C0BDC45-9251-4A6D-9E5F-8EA893F2C518}"/>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12758193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74AB601-7B94-4201-9500-D14A912C3B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8724BA8-D0DC-44A3-BCFC-3A26DF1D7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FCA8448-9928-4C1E-BFD5-52806B6455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566E6-CEF0-4F8C-B102-8A2A549A1A40}" type="datetimeFigureOut">
              <a:rPr lang="en-US" smtClean="0"/>
              <a:t>3/8/19</a:t>
            </a:fld>
            <a:endParaRPr lang="en-US"/>
          </a:p>
        </p:txBody>
      </p:sp>
      <p:sp>
        <p:nvSpPr>
          <p:cNvPr id="5" name="Footer Placeholder 4">
            <a:extLst>
              <a:ext uri="{FF2B5EF4-FFF2-40B4-BE49-F238E27FC236}">
                <a16:creationId xmlns:a16="http://schemas.microsoft.com/office/drawing/2014/main" xmlns="" id="{EAC41508-263D-412F-A458-057ACC14AC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35801B8-D10B-4321-9B48-80E7101E39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54330-5DC8-413B-862F-C011D2D37484}" type="slidenum">
              <a:rPr lang="en-US" smtClean="0"/>
              <a:t>‹#›</a:t>
            </a:fld>
            <a:endParaRPr lang="en-US"/>
          </a:p>
        </p:txBody>
      </p:sp>
    </p:spTree>
    <p:extLst>
      <p:ext uri="{BB962C8B-B14F-4D97-AF65-F5344CB8AC3E}">
        <p14:creationId xmlns:p14="http://schemas.microsoft.com/office/powerpoint/2010/main" val="390420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391CD-FB73-4480-BF8C-41C55F17C4E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xmlns="" id="{D53830B1-BB35-4017-BCA7-4930FC46C541}"/>
              </a:ext>
            </a:extLst>
          </p:cNvPr>
          <p:cNvSpPr>
            <a:spLocks noGrp="1"/>
          </p:cNvSpPr>
          <p:nvPr>
            <p:ph type="subTitle" idx="1"/>
          </p:nvPr>
        </p:nvSpPr>
        <p:spPr/>
        <p:txBody>
          <a:bodyPr/>
          <a:lstStyle/>
          <a:p>
            <a:r>
              <a:rPr lang="en-US" dirty="0"/>
              <a:t>March 15, 2019</a:t>
            </a:r>
          </a:p>
        </p:txBody>
      </p:sp>
    </p:spTree>
    <p:extLst>
      <p:ext uri="{BB962C8B-B14F-4D97-AF65-F5344CB8AC3E}">
        <p14:creationId xmlns:p14="http://schemas.microsoft.com/office/powerpoint/2010/main" val="1168693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71DEB38-E2F6-40CF-A322-5D5E66B53AE7}"/>
              </a:ext>
            </a:extLst>
          </p:cNvPr>
          <p:cNvSpPr/>
          <p:nvPr/>
        </p:nvSpPr>
        <p:spPr>
          <a:xfrm>
            <a:off x="104502" y="52322"/>
            <a:ext cx="11982995" cy="2862322"/>
          </a:xfrm>
          <a:prstGeom prst="rect">
            <a:avLst/>
          </a:prstGeom>
          <a:ln>
            <a:solidFill>
              <a:schemeClr val="tx1"/>
            </a:solidFill>
          </a:ln>
        </p:spPr>
        <p:txBody>
          <a:bodyPr wrap="square">
            <a:spAutoFit/>
          </a:bodyPr>
          <a:lstStyle/>
          <a:p>
            <a:r>
              <a:rPr lang="en-US" sz="1200" b="1" dirty="0"/>
              <a:t>Issue 1: soy vs </a:t>
            </a:r>
            <a:r>
              <a:rPr lang="en-US" sz="1200" b="1" dirty="0" err="1"/>
              <a:t>nonsoy</a:t>
            </a:r>
            <a:r>
              <a:rPr lang="en-US" sz="1200" b="1" dirty="0"/>
              <a:t> classification is inaccurate</a:t>
            </a:r>
          </a:p>
          <a:p>
            <a:pPr marL="285750" indent="-285750">
              <a:buFontTx/>
              <a:buChar char="-"/>
            </a:pPr>
            <a:r>
              <a:rPr lang="en-US" sz="1200" dirty="0">
                <a:solidFill>
                  <a:schemeClr val="accent1"/>
                </a:solidFill>
              </a:rPr>
              <a:t>Not enough training data for soy vs non soy in original dataset</a:t>
            </a:r>
          </a:p>
          <a:p>
            <a:pPr marL="285750" indent="-285750">
              <a:buFontTx/>
              <a:buChar char="-"/>
            </a:pPr>
            <a:r>
              <a:rPr lang="en-US" sz="1200" dirty="0">
                <a:solidFill>
                  <a:schemeClr val="accent6"/>
                </a:solidFill>
              </a:rPr>
              <a:t>There’s a lot of timing variation within soy, perhaps more than for soy vs </a:t>
            </a:r>
            <a:r>
              <a:rPr lang="en-US" sz="1200" dirty="0" err="1">
                <a:solidFill>
                  <a:schemeClr val="accent6"/>
                </a:solidFill>
              </a:rPr>
              <a:t>nonsoy</a:t>
            </a:r>
            <a:endParaRPr lang="en-US" sz="1200" dirty="0">
              <a:solidFill>
                <a:schemeClr val="accent6"/>
              </a:solidFill>
            </a:endParaRPr>
          </a:p>
          <a:p>
            <a:pPr marL="285750" indent="-285750">
              <a:buFontTx/>
              <a:buChar char="-"/>
            </a:pPr>
            <a:endParaRPr lang="en-US" sz="1200" b="1" dirty="0"/>
          </a:p>
          <a:p>
            <a:r>
              <a:rPr lang="en-US" sz="1200" b="1" dirty="0"/>
              <a:t>Solution:</a:t>
            </a:r>
          </a:p>
          <a:p>
            <a:pPr marL="342900" indent="-342900">
              <a:buAutoNum type="arabicPeriod"/>
            </a:pPr>
            <a:r>
              <a:rPr lang="en-US" sz="1200" dirty="0">
                <a:solidFill>
                  <a:schemeClr val="accent1"/>
                </a:solidFill>
              </a:rPr>
              <a:t>Use new training dataset based in MT (GEE asset ‘MT_ground_reference_data_PLOS_2017’, 675 points from 2003 to 2015) </a:t>
            </a:r>
          </a:p>
          <a:p>
            <a:pPr marL="342900" indent="-342900">
              <a:buAutoNum type="arabicPeriod"/>
            </a:pPr>
            <a:r>
              <a:rPr lang="en-US" sz="1200" dirty="0">
                <a:solidFill>
                  <a:schemeClr val="accent1"/>
                </a:solidFill>
              </a:rPr>
              <a:t>Train a single classifier across years (to pool up </a:t>
            </a:r>
            <a:r>
              <a:rPr lang="en-US" sz="1200" dirty="0" err="1">
                <a:solidFill>
                  <a:schemeClr val="accent1"/>
                </a:solidFill>
              </a:rPr>
              <a:t>nonsoy</a:t>
            </a:r>
            <a:r>
              <a:rPr lang="en-US" sz="1200" dirty="0">
                <a:solidFill>
                  <a:schemeClr val="accent1"/>
                </a:solidFill>
              </a:rPr>
              <a:t> </a:t>
            </a:r>
            <a:r>
              <a:rPr lang="en-US" sz="1200" dirty="0" err="1">
                <a:solidFill>
                  <a:schemeClr val="accent1"/>
                </a:solidFill>
              </a:rPr>
              <a:t>agri</a:t>
            </a:r>
            <a:r>
              <a:rPr lang="en-US" sz="1200" dirty="0">
                <a:solidFill>
                  <a:schemeClr val="accent1"/>
                </a:solidFill>
              </a:rPr>
              <a:t> training points)</a:t>
            </a:r>
          </a:p>
          <a:p>
            <a:pPr marL="342900" indent="-342900">
              <a:buAutoNum type="arabicPeriod"/>
            </a:pPr>
            <a:r>
              <a:rPr lang="en-US" sz="1200" dirty="0">
                <a:solidFill>
                  <a:schemeClr val="accent6"/>
                </a:solidFill>
              </a:rPr>
              <a:t>Improve the input data by determining what separates soy from </a:t>
            </a:r>
            <a:r>
              <a:rPr lang="en-US" sz="1200" dirty="0" err="1">
                <a:solidFill>
                  <a:schemeClr val="accent6"/>
                </a:solidFill>
              </a:rPr>
              <a:t>nonsoy</a:t>
            </a:r>
            <a:endParaRPr lang="en-US" sz="1200" dirty="0">
              <a:solidFill>
                <a:schemeClr val="accent6"/>
              </a:solidFill>
            </a:endParaRPr>
          </a:p>
          <a:p>
            <a:pPr marL="800100" lvl="1" indent="-342900">
              <a:buFont typeface="Arial" panose="020B0604020202020204" pitchFamily="34" charset="0"/>
              <a:buChar char="•"/>
            </a:pPr>
            <a:r>
              <a:rPr lang="en-US" sz="1200" dirty="0">
                <a:solidFill>
                  <a:schemeClr val="accent6"/>
                </a:solidFill>
              </a:rPr>
              <a:t>Spectrally: Create band-by-band scatterplots using Sentinel in GEE. Look at multiband indices.</a:t>
            </a:r>
          </a:p>
          <a:p>
            <a:pPr marL="800100" lvl="1" indent="-342900">
              <a:buFont typeface="Arial" panose="020B0604020202020204" pitchFamily="34" charset="0"/>
              <a:buChar char="•"/>
            </a:pPr>
            <a:r>
              <a:rPr lang="en-US" sz="1200" dirty="0" err="1">
                <a:solidFill>
                  <a:schemeClr val="accent6"/>
                </a:solidFill>
              </a:rPr>
              <a:t>Phenologically</a:t>
            </a:r>
            <a:r>
              <a:rPr lang="en-US" sz="1200" dirty="0">
                <a:solidFill>
                  <a:schemeClr val="accent6"/>
                </a:solidFill>
              </a:rPr>
              <a:t>: Temporal principle components applied to individual pixels to find principle trajectories that give the most variation</a:t>
            </a:r>
          </a:p>
          <a:p>
            <a:pPr marL="1257300" lvl="2" indent="-342900">
              <a:buFont typeface="Arial" panose="020B0604020202020204" pitchFamily="34" charset="0"/>
              <a:buChar char="•"/>
            </a:pPr>
            <a:r>
              <a:rPr lang="en-US" sz="1200" dirty="0">
                <a:solidFill>
                  <a:schemeClr val="accent6"/>
                </a:solidFill>
              </a:rPr>
              <a:t>See the full variety of soy vs non soy timing. See whether SC/DC soy varies more than soy vs </a:t>
            </a:r>
            <a:r>
              <a:rPr lang="en-US" sz="1200" dirty="0" err="1">
                <a:solidFill>
                  <a:schemeClr val="accent6"/>
                </a:solidFill>
              </a:rPr>
              <a:t>nonsoy</a:t>
            </a:r>
            <a:endParaRPr lang="en-US" sz="1200" dirty="0">
              <a:solidFill>
                <a:schemeClr val="accent6"/>
              </a:solidFill>
            </a:endParaRPr>
          </a:p>
          <a:p>
            <a:pPr marL="800100" lvl="1" indent="-342900">
              <a:buFont typeface="Arial" panose="020B0604020202020204" pitchFamily="34" charset="0"/>
              <a:buChar char="•"/>
            </a:pPr>
            <a:r>
              <a:rPr lang="en-US" sz="1200" dirty="0">
                <a:solidFill>
                  <a:schemeClr val="accent6"/>
                </a:solidFill>
              </a:rPr>
              <a:t>Use this information to update input data (right now: 8 day aqua composite + 32 day Landsat NDVI + terrain)</a:t>
            </a:r>
          </a:p>
          <a:p>
            <a:pPr marL="342900" indent="-342900">
              <a:buAutoNum type="arabicPeriod"/>
            </a:pPr>
            <a:r>
              <a:rPr lang="en-US" sz="1200" dirty="0">
                <a:solidFill>
                  <a:schemeClr val="accent1"/>
                </a:solidFill>
              </a:rPr>
              <a:t>Create new soy vs </a:t>
            </a:r>
            <a:r>
              <a:rPr lang="en-US" sz="1200" dirty="0" err="1">
                <a:solidFill>
                  <a:schemeClr val="accent1"/>
                </a:solidFill>
              </a:rPr>
              <a:t>nonsoy</a:t>
            </a:r>
            <a:r>
              <a:rPr lang="en-US" sz="1200" dirty="0">
                <a:solidFill>
                  <a:schemeClr val="accent1"/>
                </a:solidFill>
              </a:rPr>
              <a:t> training in </a:t>
            </a:r>
            <a:r>
              <a:rPr lang="en-US" sz="1200" dirty="0" err="1">
                <a:solidFill>
                  <a:schemeClr val="accent1"/>
                </a:solidFill>
              </a:rPr>
              <a:t>Matopiba</a:t>
            </a:r>
            <a:r>
              <a:rPr lang="en-US" sz="1200" dirty="0">
                <a:solidFill>
                  <a:schemeClr val="accent1"/>
                </a:solidFill>
              </a:rPr>
              <a:t> and other areas of Brazil</a:t>
            </a:r>
          </a:p>
          <a:p>
            <a:pPr marL="800100" lvl="1" indent="-342900">
              <a:buFont typeface="Arial" panose="020B0604020202020204" pitchFamily="34" charset="0"/>
              <a:buChar char="•"/>
            </a:pPr>
            <a:r>
              <a:rPr lang="en-US" sz="1200" dirty="0">
                <a:solidFill>
                  <a:schemeClr val="accent1"/>
                </a:solidFill>
              </a:rPr>
              <a:t>Visually: Take the set of existing training points and look in Google Earth Pro for row patterning of soy vs </a:t>
            </a:r>
            <a:r>
              <a:rPr lang="en-US" sz="1200" dirty="0" err="1">
                <a:solidFill>
                  <a:schemeClr val="accent1"/>
                </a:solidFill>
              </a:rPr>
              <a:t>nonsoy</a:t>
            </a:r>
            <a:r>
              <a:rPr lang="en-US" sz="1200" dirty="0">
                <a:solidFill>
                  <a:schemeClr val="accent1"/>
                </a:solidFill>
              </a:rPr>
              <a:t> to create new training points</a:t>
            </a:r>
          </a:p>
          <a:p>
            <a:pPr marL="800100" lvl="1" indent="-342900">
              <a:buFont typeface="Arial" panose="020B0604020202020204" pitchFamily="34" charset="0"/>
              <a:buChar char="•"/>
            </a:pPr>
            <a:r>
              <a:rPr lang="en-US" sz="1200" dirty="0">
                <a:solidFill>
                  <a:schemeClr val="accent1"/>
                </a:solidFill>
              </a:rPr>
              <a:t>Search for more ground truth data… upcoming survey of soy farms in Brazil</a:t>
            </a:r>
          </a:p>
        </p:txBody>
      </p:sp>
      <p:sp>
        <p:nvSpPr>
          <p:cNvPr id="3" name="Rectangle 2">
            <a:extLst>
              <a:ext uri="{FF2B5EF4-FFF2-40B4-BE49-F238E27FC236}">
                <a16:creationId xmlns:a16="http://schemas.microsoft.com/office/drawing/2014/main" xmlns="" id="{68874149-D8F1-4DE0-9267-C9CDBE876EA2}"/>
              </a:ext>
            </a:extLst>
          </p:cNvPr>
          <p:cNvSpPr/>
          <p:nvPr/>
        </p:nvSpPr>
        <p:spPr>
          <a:xfrm>
            <a:off x="104499" y="2988884"/>
            <a:ext cx="11982995" cy="2308324"/>
          </a:xfrm>
          <a:prstGeom prst="rect">
            <a:avLst/>
          </a:prstGeom>
          <a:ln>
            <a:solidFill>
              <a:schemeClr val="tx1"/>
            </a:solidFill>
          </a:ln>
        </p:spPr>
        <p:txBody>
          <a:bodyPr wrap="square">
            <a:spAutoFit/>
          </a:bodyPr>
          <a:lstStyle/>
          <a:p>
            <a:r>
              <a:rPr lang="en-US" sz="1200" b="1" dirty="0"/>
              <a:t>Issue 2: SC soy vs DC soy classification is inaccurate</a:t>
            </a:r>
          </a:p>
          <a:p>
            <a:pPr marL="285750" indent="-285750">
              <a:buFontTx/>
              <a:buChar char="-"/>
            </a:pPr>
            <a:r>
              <a:rPr lang="en-US" sz="1200" dirty="0"/>
              <a:t>Sensitive to the set of input training points. Potential reasons: </a:t>
            </a:r>
          </a:p>
          <a:p>
            <a:pPr marL="742950" lvl="1" indent="-285750">
              <a:buFontTx/>
              <a:buChar char="-"/>
            </a:pPr>
            <a:r>
              <a:rPr lang="en-US" sz="1200" dirty="0">
                <a:solidFill>
                  <a:schemeClr val="accent1"/>
                </a:solidFill>
              </a:rPr>
              <a:t>Training points aren’t capturing the range of SC vs DC, or are badly geolocated</a:t>
            </a:r>
          </a:p>
          <a:p>
            <a:pPr marL="742950" lvl="1" indent="-285750">
              <a:buFontTx/>
              <a:buChar char="-"/>
            </a:pPr>
            <a:r>
              <a:rPr lang="en-US" sz="1200" dirty="0">
                <a:solidFill>
                  <a:schemeClr val="accent6"/>
                </a:solidFill>
              </a:rPr>
              <a:t>Input bands aren’t temporally refined/appropriate</a:t>
            </a:r>
          </a:p>
          <a:p>
            <a:endParaRPr lang="en-US" sz="1200" dirty="0"/>
          </a:p>
          <a:p>
            <a:r>
              <a:rPr lang="en-US" sz="1200" b="1" dirty="0"/>
              <a:t>Solution:</a:t>
            </a:r>
          </a:p>
          <a:p>
            <a:pPr marL="285750" indent="-285750">
              <a:buFontTx/>
              <a:buChar char="-"/>
            </a:pPr>
            <a:r>
              <a:rPr lang="en-US" sz="1200" dirty="0">
                <a:solidFill>
                  <a:schemeClr val="accent1"/>
                </a:solidFill>
              </a:rPr>
              <a:t>Generate training data for crop intensity, especially outside of MT, using Planet imagery. Pay attention to triple cropping/failed first crops – add more nuanced crop intensity classifications. Add in new training dataset (PLOS) for MT. Use these to redo SC/DC classifications.</a:t>
            </a:r>
          </a:p>
          <a:p>
            <a:pPr marL="285750" indent="-285750">
              <a:buFontTx/>
              <a:buChar char="-"/>
            </a:pPr>
            <a:r>
              <a:rPr lang="en-US" sz="1200" dirty="0">
                <a:solidFill>
                  <a:schemeClr val="accent6"/>
                </a:solidFill>
              </a:rPr>
              <a:t>Temporal principle components: categorize trajectories of SC vs DC to pinpoint what can best separate them in each region</a:t>
            </a:r>
          </a:p>
          <a:p>
            <a:pPr marL="285750" indent="-285750">
              <a:buFontTx/>
              <a:buChar char="-"/>
            </a:pPr>
            <a:r>
              <a:rPr lang="en-US" sz="1200" dirty="0">
                <a:solidFill>
                  <a:schemeClr val="accent6"/>
                </a:solidFill>
              </a:rPr>
              <a:t>New input bands: </a:t>
            </a:r>
          </a:p>
          <a:p>
            <a:pPr marL="742950" lvl="1" indent="-285750">
              <a:buFontTx/>
              <a:buChar char="-"/>
            </a:pPr>
            <a:r>
              <a:rPr lang="en-US" sz="1200" dirty="0">
                <a:solidFill>
                  <a:schemeClr val="accent6"/>
                </a:solidFill>
              </a:rPr>
              <a:t>Peak detection method -&gt; dates of peaks (use dates of certain events, in addition to actual EVI values, as training)</a:t>
            </a:r>
          </a:p>
          <a:p>
            <a:pPr marL="742950" lvl="1" indent="-285750">
              <a:buFontTx/>
              <a:buChar char="-"/>
            </a:pPr>
            <a:r>
              <a:rPr lang="en-US" sz="1200" dirty="0">
                <a:solidFill>
                  <a:schemeClr val="accent6"/>
                </a:solidFill>
              </a:rPr>
              <a:t>Sentinel 2 (higher temporal resolution)</a:t>
            </a:r>
          </a:p>
        </p:txBody>
      </p:sp>
      <p:sp>
        <p:nvSpPr>
          <p:cNvPr id="4" name="Rectangle 3">
            <a:extLst>
              <a:ext uri="{FF2B5EF4-FFF2-40B4-BE49-F238E27FC236}">
                <a16:creationId xmlns:a16="http://schemas.microsoft.com/office/drawing/2014/main" xmlns="" id="{E593D363-75B7-4D73-B766-D82E8720A322}"/>
              </a:ext>
            </a:extLst>
          </p:cNvPr>
          <p:cNvSpPr/>
          <p:nvPr/>
        </p:nvSpPr>
        <p:spPr>
          <a:xfrm>
            <a:off x="113211" y="5370247"/>
            <a:ext cx="11965579" cy="1384995"/>
          </a:xfrm>
          <a:prstGeom prst="rect">
            <a:avLst/>
          </a:prstGeom>
          <a:ln>
            <a:solidFill>
              <a:schemeClr val="tx1"/>
            </a:solidFill>
          </a:ln>
        </p:spPr>
        <p:txBody>
          <a:bodyPr wrap="square">
            <a:spAutoFit/>
          </a:bodyPr>
          <a:lstStyle/>
          <a:p>
            <a:r>
              <a:rPr lang="en-US" sz="1200" b="1" dirty="0"/>
              <a:t>Issue 3: center pivot classification</a:t>
            </a:r>
          </a:p>
          <a:p>
            <a:pPr marL="285750" indent="-285750">
              <a:buFontTx/>
              <a:buChar char="-"/>
            </a:pPr>
            <a:endParaRPr lang="en-US" sz="1200" dirty="0"/>
          </a:p>
          <a:p>
            <a:r>
              <a:rPr lang="en-US" sz="1200" b="1" dirty="0"/>
              <a:t>Solution:</a:t>
            </a:r>
          </a:p>
          <a:p>
            <a:pPr marL="285750" indent="-285750">
              <a:buFontTx/>
              <a:buChar char="-"/>
            </a:pPr>
            <a:r>
              <a:rPr lang="en-US" sz="1200" dirty="0"/>
              <a:t>Take the difference of the annual min and max EVI, use the difference to find the circle. Then do object based classification of the circle in GEE. Try this with Sentinel for higher revisit time compared to Landsat (get irrigation in recent years)</a:t>
            </a:r>
          </a:p>
          <a:p>
            <a:pPr marL="742950" lvl="1" indent="-285750">
              <a:buFontTx/>
              <a:buChar char="-"/>
            </a:pPr>
            <a:r>
              <a:rPr lang="en-US" sz="1200" dirty="0"/>
              <a:t>Doesn’t solve raster -&gt; vector issue at scale, but could avoid certain densities of center pivot using only the raster layer</a:t>
            </a:r>
          </a:p>
          <a:p>
            <a:pPr marL="285750" indent="-285750">
              <a:buFontTx/>
              <a:buChar char="-"/>
            </a:pPr>
            <a:r>
              <a:rPr lang="en-US" sz="1200" dirty="0"/>
              <a:t>Ask Jill Danes at Stanford about center pivot in Brazil</a:t>
            </a:r>
          </a:p>
        </p:txBody>
      </p:sp>
    </p:spTree>
    <p:extLst>
      <p:ext uri="{BB962C8B-B14F-4D97-AF65-F5344CB8AC3E}">
        <p14:creationId xmlns:p14="http://schemas.microsoft.com/office/powerpoint/2010/main" val="56730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211" y="223692"/>
            <a:ext cx="11485577" cy="3693319"/>
          </a:xfrm>
          <a:prstGeom prst="rect">
            <a:avLst/>
          </a:prstGeom>
          <a:noFill/>
        </p:spPr>
        <p:txBody>
          <a:bodyPr wrap="square" rtlCol="0">
            <a:spAutoFit/>
          </a:bodyPr>
          <a:lstStyle/>
          <a:p>
            <a:r>
              <a:rPr lang="en-US" b="1" dirty="0"/>
              <a:t>Next: </a:t>
            </a:r>
          </a:p>
          <a:p>
            <a:endParaRPr lang="en-US" dirty="0"/>
          </a:p>
          <a:p>
            <a:pPr marL="285750" indent="-285750">
              <a:buFontTx/>
              <a:buChar char="-"/>
            </a:pPr>
            <a:r>
              <a:rPr lang="en-US" dirty="0"/>
              <a:t>Under OBIA script in GEE training, for object based image analysis, see if can automatically get me individual fields</a:t>
            </a:r>
          </a:p>
          <a:p>
            <a:pPr marL="285750" indent="-285750">
              <a:buFontTx/>
              <a:buChar char="-"/>
            </a:pPr>
            <a:r>
              <a:rPr lang="en-US" dirty="0"/>
              <a:t>Ask Gabriel if can visually see difference between soy and </a:t>
            </a:r>
            <a:r>
              <a:rPr lang="en-US" dirty="0" err="1"/>
              <a:t>nonsoy</a:t>
            </a:r>
            <a:r>
              <a:rPr lang="en-US" dirty="0"/>
              <a:t>, and list all the potential </a:t>
            </a:r>
            <a:r>
              <a:rPr lang="en-US" dirty="0" err="1"/>
              <a:t>nonsoy</a:t>
            </a:r>
            <a:r>
              <a:rPr lang="en-US" dirty="0"/>
              <a:t> crops options</a:t>
            </a:r>
          </a:p>
          <a:p>
            <a:pPr marL="285750" indent="-285750">
              <a:buFontTx/>
              <a:buChar char="-"/>
            </a:pPr>
            <a:r>
              <a:rPr lang="en-US" dirty="0"/>
              <a:t>For center pivot detection, normalize the difference in max and min EVI. Also try to keep the object oriented classification as an image with integers as band values to prevent the raster to vector conversion that’s so hard to scale up</a:t>
            </a:r>
          </a:p>
          <a:p>
            <a:pPr marL="285750" indent="-285750">
              <a:buFontTx/>
              <a:buChar char="-"/>
            </a:pPr>
            <a:r>
              <a:rPr lang="en-US" dirty="0"/>
              <a:t>Select new Planet imagery locations in Mato Grosso</a:t>
            </a:r>
          </a:p>
          <a:p>
            <a:pPr marL="742950" lvl="1" indent="-285750">
              <a:buFontTx/>
              <a:buChar char="-"/>
            </a:pPr>
            <a:r>
              <a:rPr lang="en-US" dirty="0"/>
              <a:t>Dense area of soy training points</a:t>
            </a:r>
          </a:p>
          <a:p>
            <a:endParaRPr lang="en-US" dirty="0"/>
          </a:p>
          <a:p>
            <a:r>
              <a:rPr lang="en-US" dirty="0"/>
              <a:t>NEXT Planet image downloads:</a:t>
            </a:r>
          </a:p>
          <a:p>
            <a:pPr marL="285750" indent="-285750">
              <a:buFontTx/>
              <a:buChar char="-"/>
            </a:pPr>
            <a:r>
              <a:rPr lang="en-US" dirty="0">
                <a:solidFill>
                  <a:srgbClr val="FF0000"/>
                </a:solidFill>
              </a:rPr>
              <a:t>For poly6 to 8 (based on soy_pts_agsat1), only download for 2016-2017. these are in MT</a:t>
            </a:r>
          </a:p>
          <a:p>
            <a:pPr marL="285750" indent="-285750">
              <a:buFontTx/>
              <a:buChar char="-"/>
            </a:pPr>
            <a:r>
              <a:rPr lang="en-US" dirty="0">
                <a:solidFill>
                  <a:srgbClr val="FF0000"/>
                </a:solidFill>
              </a:rPr>
              <a:t>Download more </a:t>
            </a:r>
            <a:r>
              <a:rPr lang="en-US" dirty="0" err="1">
                <a:solidFill>
                  <a:srgbClr val="FF0000"/>
                </a:solidFill>
              </a:rPr>
              <a:t>matopiba</a:t>
            </a:r>
            <a:r>
              <a:rPr lang="en-US" dirty="0">
                <a:solidFill>
                  <a:srgbClr val="FF0000"/>
                </a:solidFill>
              </a:rPr>
              <a:t> soy polys (poly 2 and 4) for any year</a:t>
            </a:r>
          </a:p>
        </p:txBody>
      </p:sp>
      <p:sp>
        <p:nvSpPr>
          <p:cNvPr id="3" name="Rectangle 2"/>
          <p:cNvSpPr/>
          <p:nvPr/>
        </p:nvSpPr>
        <p:spPr>
          <a:xfrm>
            <a:off x="2140010" y="4879982"/>
            <a:ext cx="7421784" cy="1754326"/>
          </a:xfrm>
          <a:prstGeom prst="rect">
            <a:avLst/>
          </a:prstGeom>
        </p:spPr>
        <p:txBody>
          <a:bodyPr wrap="square">
            <a:spAutoFit/>
          </a:bodyPr>
          <a:lstStyle/>
          <a:p>
            <a:r>
              <a:rPr lang="en-US" dirty="0" err="1"/>
              <a:t>Colab</a:t>
            </a:r>
            <a:r>
              <a:rPr lang="en-US" dirty="0"/>
              <a:t>: best way to use Python API with GEE (</a:t>
            </a:r>
            <a:r>
              <a:rPr lang="en-US" dirty="0" err="1"/>
              <a:t>ipython</a:t>
            </a:r>
            <a:r>
              <a:rPr lang="en-US" dirty="0"/>
              <a:t> notebook server)</a:t>
            </a:r>
          </a:p>
          <a:p>
            <a:r>
              <a:rPr lang="en-US" dirty="0"/>
              <a:t>Do pip install </a:t>
            </a:r>
            <a:r>
              <a:rPr lang="en-US" dirty="0" err="1"/>
              <a:t>earthengine-api</a:t>
            </a:r>
            <a:r>
              <a:rPr lang="en-US" dirty="0"/>
              <a:t> in </a:t>
            </a:r>
            <a:r>
              <a:rPr lang="en-US" dirty="0" err="1"/>
              <a:t>colab</a:t>
            </a:r>
            <a:r>
              <a:rPr lang="en-US" dirty="0"/>
              <a:t> to get virtual machine</a:t>
            </a:r>
          </a:p>
          <a:p>
            <a:r>
              <a:rPr lang="en-US" dirty="0"/>
              <a:t>Import </a:t>
            </a:r>
            <a:r>
              <a:rPr lang="en-US" dirty="0" err="1"/>
              <a:t>ee</a:t>
            </a:r>
            <a:endParaRPr lang="en-US" dirty="0"/>
          </a:p>
          <a:p>
            <a:r>
              <a:rPr lang="en-US" dirty="0" err="1"/>
              <a:t>ee.Initialize</a:t>
            </a:r>
            <a:r>
              <a:rPr lang="en-US" dirty="0"/>
              <a:t>()</a:t>
            </a:r>
          </a:p>
          <a:p>
            <a:r>
              <a:rPr lang="en-US" dirty="0" err="1"/>
              <a:t>ee.batch.Task.list</a:t>
            </a:r>
            <a:r>
              <a:rPr lang="en-US" dirty="0"/>
              <a:t>() – proves can use earth engine</a:t>
            </a:r>
          </a:p>
          <a:p>
            <a:r>
              <a:rPr lang="en-US" dirty="0"/>
              <a:t>Docs: </a:t>
            </a:r>
            <a:r>
              <a:rPr lang="en-US" dirty="0" err="1"/>
              <a:t>github</a:t>
            </a:r>
            <a:r>
              <a:rPr lang="en-US" dirty="0"/>
              <a:t>/</a:t>
            </a:r>
            <a:r>
              <a:rPr lang="en-US" dirty="0" err="1"/>
              <a:t>earthengine-api</a:t>
            </a:r>
            <a:r>
              <a:rPr lang="en-US" dirty="0"/>
              <a:t> -&gt; python -&gt; examples -&gt; </a:t>
            </a:r>
            <a:r>
              <a:rPr lang="en-US" dirty="0" err="1"/>
              <a:t>ipynb</a:t>
            </a:r>
            <a:r>
              <a:rPr lang="en-US" dirty="0"/>
              <a:t> -&gt; example stuff</a:t>
            </a:r>
          </a:p>
        </p:txBody>
      </p:sp>
    </p:spTree>
    <p:extLst>
      <p:ext uri="{BB962C8B-B14F-4D97-AF65-F5344CB8AC3E}">
        <p14:creationId xmlns:p14="http://schemas.microsoft.com/office/powerpoint/2010/main" val="129369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285" y="333520"/>
            <a:ext cx="11635559" cy="5632312"/>
          </a:xfrm>
          <a:prstGeom prst="rect">
            <a:avLst/>
          </a:prstGeom>
          <a:noFill/>
        </p:spPr>
        <p:txBody>
          <a:bodyPr wrap="square" rtlCol="0">
            <a:spAutoFit/>
          </a:bodyPr>
          <a:lstStyle/>
          <a:p>
            <a:r>
              <a:rPr lang="en-US" dirty="0" smtClean="0"/>
              <a:t>GEE file: </a:t>
            </a:r>
            <a:r>
              <a:rPr lang="en-US" dirty="0" err="1" smtClean="0"/>
              <a:t>LandCover</a:t>
            </a:r>
            <a:r>
              <a:rPr lang="en-US" dirty="0" smtClean="0"/>
              <a:t>/Planet Add QA for Validation Data</a:t>
            </a:r>
          </a:p>
          <a:p>
            <a:pPr marL="285750" indent="-285750">
              <a:buFont typeface="Arial"/>
              <a:buChar char="•"/>
            </a:pPr>
            <a:r>
              <a:rPr lang="en-US" dirty="0" smtClean="0"/>
              <a:t>Goes through poly1, poly3 and poly5 data to record whether my validation data have good accuracy/high confidence with the help of MODIS EVI </a:t>
            </a:r>
            <a:r>
              <a:rPr lang="en-US" dirty="0" err="1" smtClean="0"/>
              <a:t>timeseries</a:t>
            </a:r>
            <a:r>
              <a:rPr lang="en-US" dirty="0" smtClean="0"/>
              <a:t>. Also put in cropping intensity.</a:t>
            </a:r>
          </a:p>
          <a:p>
            <a:pPr marL="285750" indent="-285750">
              <a:buFont typeface="Arial"/>
              <a:buChar char="•"/>
            </a:pPr>
            <a:r>
              <a:rPr lang="en-US" dirty="0" smtClean="0"/>
              <a:t>In the future, these should be done during initial Planet Create Validation Data script</a:t>
            </a:r>
          </a:p>
          <a:p>
            <a:pPr marL="285750" indent="-285750">
              <a:buFont typeface="Arial"/>
              <a:buChar char="•"/>
            </a:pPr>
            <a:r>
              <a:rPr lang="en-US" dirty="0" smtClean="0"/>
              <a:t>Table:</a:t>
            </a:r>
          </a:p>
          <a:p>
            <a:pPr marL="742950" lvl="1" indent="-285750">
              <a:buFont typeface="Arial"/>
              <a:buChar char="•"/>
            </a:pPr>
            <a:r>
              <a:rPr lang="en-US" dirty="0" smtClean="0"/>
              <a:t>Confidence = 0 means no confidence</a:t>
            </a:r>
          </a:p>
          <a:p>
            <a:pPr marL="742950" lvl="1" indent="-285750">
              <a:buFont typeface="Arial"/>
              <a:buChar char="•"/>
            </a:pPr>
            <a:r>
              <a:rPr lang="en-US" dirty="0" smtClean="0"/>
              <a:t>Confidence = 1 means MODIS EVI </a:t>
            </a:r>
            <a:r>
              <a:rPr lang="en-US" dirty="0" err="1" smtClean="0"/>
              <a:t>timeseries</a:t>
            </a:r>
            <a:r>
              <a:rPr lang="en-US" dirty="0" smtClean="0"/>
              <a:t> and reported validation data seem to agree, or at most are 7 days apart</a:t>
            </a:r>
          </a:p>
          <a:p>
            <a:pPr marL="742950" lvl="1" indent="-285750">
              <a:buFont typeface="Arial"/>
              <a:buChar char="•"/>
            </a:pPr>
            <a:r>
              <a:rPr lang="en-US" dirty="0" smtClean="0"/>
              <a:t>Confidence or cropping intensity = -1 means no data</a:t>
            </a:r>
          </a:p>
          <a:p>
            <a:pPr marL="285750" indent="-285750">
              <a:buFont typeface="Arial"/>
              <a:buChar char="•"/>
            </a:pPr>
            <a:r>
              <a:rPr lang="en-US" dirty="0" smtClean="0"/>
              <a:t>Takeaways:</a:t>
            </a:r>
          </a:p>
          <a:p>
            <a:pPr marL="742950" lvl="1" indent="-285750">
              <a:buFont typeface="Arial"/>
              <a:buChar char="•"/>
            </a:pPr>
            <a:r>
              <a:rPr lang="en-US" dirty="0"/>
              <a:t>Noticed that the validation planting date range tends to be late; need to extend plant early to be even earlier (by about a week</a:t>
            </a:r>
            <a:r>
              <a:rPr lang="en-US" dirty="0" smtClean="0"/>
              <a:t>)</a:t>
            </a:r>
          </a:p>
          <a:p>
            <a:pPr marL="742950" lvl="1" indent="-285750">
              <a:buFont typeface="Arial"/>
              <a:buChar char="•"/>
            </a:pPr>
            <a:r>
              <a:rPr lang="en-US" dirty="0" smtClean="0"/>
              <a:t>When it’s really clear when it harvested (i.e. short validation range), the harvest always happens right as the EVI gets to the baseline; harvest doesn’t happen before the baseline or point of max EVI decline</a:t>
            </a:r>
          </a:p>
          <a:p>
            <a:pPr marL="742950" lvl="1" indent="-285750">
              <a:buFont typeface="Arial"/>
              <a:buChar char="•"/>
            </a:pPr>
            <a:r>
              <a:rPr lang="en-US" dirty="0" smtClean="0"/>
              <a:t>If there’s a sizeable (i.e. a month) bare soil gap between first and second crop, it’s easier to see p2 and h1; if they come very close together in time, they’re hard to separate in the MODIS </a:t>
            </a:r>
            <a:r>
              <a:rPr lang="en-US" dirty="0" err="1" smtClean="0"/>
              <a:t>timeseries</a:t>
            </a:r>
            <a:r>
              <a:rPr lang="en-US" dirty="0" smtClean="0"/>
              <a:t> (there’s just a gap of no data between h1 and p2), and it’s easy to get estimates wrong (and therefore will be masked out – source of bias?)</a:t>
            </a:r>
          </a:p>
          <a:p>
            <a:pPr marL="742950" lvl="1" indent="-285750">
              <a:buFont typeface="Arial"/>
              <a:buChar char="•"/>
            </a:pPr>
            <a:r>
              <a:rPr lang="en-US" dirty="0" smtClean="0"/>
              <a:t>When there’s a short cycle ‘starter crop’ before the first crop, both the estimates and validation data get confused. Would mask these out and be biased against fields with starter crops in both validation process and </a:t>
            </a:r>
            <a:r>
              <a:rPr lang="en-US" smtClean="0"/>
              <a:t>in final map.</a:t>
            </a:r>
            <a:endParaRPr lang="en-US" dirty="0"/>
          </a:p>
          <a:p>
            <a:pPr marL="285750" indent="-285750">
              <a:buFont typeface="Arial"/>
              <a:buChar char="•"/>
            </a:pPr>
            <a:endParaRPr lang="en-US" dirty="0" smtClean="0"/>
          </a:p>
        </p:txBody>
      </p:sp>
    </p:spTree>
    <p:extLst>
      <p:ext uri="{BB962C8B-B14F-4D97-AF65-F5344CB8AC3E}">
        <p14:creationId xmlns:p14="http://schemas.microsoft.com/office/powerpoint/2010/main" val="209033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06514FE-05D5-435E-B0BF-C84C79575C79}"/>
              </a:ext>
            </a:extLst>
          </p:cNvPr>
          <p:cNvSpPr txBox="1"/>
          <p:nvPr/>
        </p:nvSpPr>
        <p:spPr>
          <a:xfrm>
            <a:off x="191588" y="-26125"/>
            <a:ext cx="11808823" cy="369332"/>
          </a:xfrm>
          <a:prstGeom prst="rect">
            <a:avLst/>
          </a:prstGeom>
          <a:noFill/>
        </p:spPr>
        <p:txBody>
          <a:bodyPr wrap="square" rtlCol="0">
            <a:spAutoFit/>
          </a:bodyPr>
          <a:lstStyle/>
          <a:p>
            <a:r>
              <a:rPr lang="en-US" b="1" dirty="0"/>
              <a:t>Planet imagery workflow</a:t>
            </a:r>
          </a:p>
        </p:txBody>
      </p:sp>
      <p:graphicFrame>
        <p:nvGraphicFramePr>
          <p:cNvPr id="3" name="Table 2">
            <a:extLst>
              <a:ext uri="{FF2B5EF4-FFF2-40B4-BE49-F238E27FC236}">
                <a16:creationId xmlns:a16="http://schemas.microsoft.com/office/drawing/2014/main" xmlns="" id="{C7D42F38-ECEC-4C3C-AAAD-6DFFE1F84986}"/>
              </a:ext>
            </a:extLst>
          </p:cNvPr>
          <p:cNvGraphicFramePr>
            <a:graphicFrameLocks noGrp="1"/>
          </p:cNvGraphicFramePr>
          <p:nvPr>
            <p:extLst>
              <p:ext uri="{D42A27DB-BD31-4B8C-83A1-F6EECF244321}">
                <p14:modId xmlns:p14="http://schemas.microsoft.com/office/powerpoint/2010/main" val="2735703882"/>
              </p:ext>
            </p:extLst>
          </p:nvPr>
        </p:nvGraphicFramePr>
        <p:xfrm>
          <a:off x="0" y="1457960"/>
          <a:ext cx="12192000" cy="6558279"/>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xmlns="" val="204355010"/>
                    </a:ext>
                  </a:extLst>
                </a:gridCol>
                <a:gridCol w="8007532">
                  <a:extLst>
                    <a:ext uri="{9D8B030D-6E8A-4147-A177-3AD203B41FA5}">
                      <a16:colId xmlns:a16="http://schemas.microsoft.com/office/drawing/2014/main" xmlns="" val="4028382727"/>
                    </a:ext>
                  </a:extLst>
                </a:gridCol>
                <a:gridCol w="3466011">
                  <a:extLst>
                    <a:ext uri="{9D8B030D-6E8A-4147-A177-3AD203B41FA5}">
                      <a16:colId xmlns:a16="http://schemas.microsoft.com/office/drawing/2014/main" xmlns="" val="930503302"/>
                    </a:ext>
                  </a:extLst>
                </a:gridCol>
              </a:tblGrid>
              <a:tr h="370840">
                <a:tc>
                  <a:txBody>
                    <a:bodyPr/>
                    <a:lstStyle/>
                    <a:p>
                      <a:r>
                        <a:rPr lang="en-US" sz="1400" dirty="0"/>
                        <a:t>Step</a:t>
                      </a:r>
                    </a:p>
                  </a:txBody>
                  <a:tcPr/>
                </a:tc>
                <a:tc>
                  <a:txBody>
                    <a:bodyPr/>
                    <a:lstStyle/>
                    <a:p>
                      <a:r>
                        <a:rPr lang="en-US" sz="1400" dirty="0"/>
                        <a:t>To do</a:t>
                      </a:r>
                    </a:p>
                  </a:txBody>
                  <a:tcPr/>
                </a:tc>
                <a:tc>
                  <a:txBody>
                    <a:bodyPr/>
                    <a:lstStyle/>
                    <a:p>
                      <a:r>
                        <a:rPr lang="en-US" sz="1400" dirty="0"/>
                        <a:t>Script/web site</a:t>
                      </a:r>
                    </a:p>
                  </a:txBody>
                  <a:tcPr/>
                </a:tc>
                <a:extLst>
                  <a:ext uri="{0D108BD9-81ED-4DB2-BD59-A6C34878D82A}">
                    <a16:rowId xmlns:a16="http://schemas.microsoft.com/office/drawing/2014/main" xmlns="" val="3725221251"/>
                  </a:ext>
                </a:extLst>
              </a:tr>
              <a:tr h="370840">
                <a:tc>
                  <a:txBody>
                    <a:bodyPr/>
                    <a:lstStyle/>
                    <a:p>
                      <a:r>
                        <a:rPr lang="en-US" sz="1400" dirty="0"/>
                        <a:t>1</a:t>
                      </a:r>
                    </a:p>
                  </a:txBody>
                  <a:tcPr/>
                </a:tc>
                <a:tc>
                  <a:txBody>
                    <a:bodyPr/>
                    <a:lstStyle/>
                    <a:p>
                      <a:r>
                        <a:rPr lang="en-US" sz="1400" dirty="0"/>
                        <a:t>Find locations, years where Planet images are needed. Keep info on </a:t>
                      </a:r>
                      <a:r>
                        <a:rPr lang="en-US" sz="1400" dirty="0" err="1"/>
                        <a:t>shp</a:t>
                      </a:r>
                      <a:r>
                        <a:rPr lang="en-US" sz="1400" dirty="0"/>
                        <a:t> name, image name(s), and dates downloaded in </a:t>
                      </a:r>
                      <a:r>
                        <a:rPr lang="en-US" sz="1400" dirty="0" err="1"/>
                        <a:t>Image_Lookup</a:t>
                      </a:r>
                      <a:r>
                        <a:rPr lang="en-US" sz="1400" dirty="0"/>
                        <a:t> file in Google Drive</a:t>
                      </a:r>
                    </a:p>
                  </a:txBody>
                  <a:tcPr/>
                </a:tc>
                <a:tc>
                  <a:txBody>
                    <a:bodyPr/>
                    <a:lstStyle/>
                    <a:p>
                      <a:r>
                        <a:rPr lang="en-US" sz="1400" dirty="0"/>
                        <a:t>GEE: </a:t>
                      </a:r>
                      <a:r>
                        <a:rPr lang="en-US" sz="1400" dirty="0" err="1"/>
                        <a:t>LandCover</a:t>
                      </a:r>
                      <a:r>
                        <a:rPr lang="en-US" sz="1400" dirty="0"/>
                        <a:t>/Planet Image Selection</a:t>
                      </a:r>
                    </a:p>
                  </a:txBody>
                  <a:tcPr/>
                </a:tc>
                <a:extLst>
                  <a:ext uri="{0D108BD9-81ED-4DB2-BD59-A6C34878D82A}">
                    <a16:rowId xmlns:a16="http://schemas.microsoft.com/office/drawing/2014/main" xmlns="" val="755521927"/>
                  </a:ext>
                </a:extLst>
              </a:tr>
              <a:tr h="370840">
                <a:tc>
                  <a:txBody>
                    <a:bodyPr/>
                    <a:lstStyle/>
                    <a:p>
                      <a:r>
                        <a:rPr lang="en-US" sz="1400" dirty="0"/>
                        <a:t>2</a:t>
                      </a:r>
                    </a:p>
                  </a:txBody>
                  <a:tcPr/>
                </a:tc>
                <a:tc>
                  <a:txBody>
                    <a:bodyPr/>
                    <a:lstStyle/>
                    <a:p>
                      <a:r>
                        <a:rPr lang="en-US" sz="1400" dirty="0"/>
                        <a:t>Download cloud free, high temporal resolution Planet images (may need to pare down on locations, years)</a:t>
                      </a:r>
                    </a:p>
                  </a:txBody>
                  <a:tcPr/>
                </a:tc>
                <a:tc>
                  <a:txBody>
                    <a:bodyPr/>
                    <a:lstStyle/>
                    <a:p>
                      <a:r>
                        <a:rPr lang="en-US" sz="1400" dirty="0"/>
                        <a:t>Planet web site. Keep downloaded images in desktop</a:t>
                      </a:r>
                    </a:p>
                  </a:txBody>
                  <a:tcPr/>
                </a:tc>
                <a:extLst>
                  <a:ext uri="{0D108BD9-81ED-4DB2-BD59-A6C34878D82A}">
                    <a16:rowId xmlns:a16="http://schemas.microsoft.com/office/drawing/2014/main" xmlns="" val="855918324"/>
                  </a:ext>
                </a:extLst>
              </a:tr>
              <a:tr h="370840">
                <a:tc>
                  <a:txBody>
                    <a:bodyPr/>
                    <a:lstStyle/>
                    <a:p>
                      <a:r>
                        <a:rPr lang="en-US" sz="1400" dirty="0"/>
                        <a:t>3</a:t>
                      </a:r>
                    </a:p>
                  </a:txBody>
                  <a:tcPr/>
                </a:tc>
                <a:tc>
                  <a:txBody>
                    <a:bodyPr/>
                    <a:lstStyle/>
                    <a:p>
                      <a:r>
                        <a:rPr lang="en-US" sz="1400" dirty="0"/>
                        <a:t>Upload images as GEE assets</a:t>
                      </a:r>
                    </a:p>
                  </a:txBody>
                  <a:tcPr/>
                </a:tc>
                <a:tc>
                  <a:txBody>
                    <a:bodyPr/>
                    <a:lstStyle/>
                    <a:p>
                      <a:r>
                        <a:rPr lang="en-US" sz="1400" dirty="0"/>
                        <a:t>In desktop, keep tabs on asset id, polygon name, etc. </a:t>
                      </a:r>
                    </a:p>
                  </a:txBody>
                  <a:tcPr/>
                </a:tc>
                <a:extLst>
                  <a:ext uri="{0D108BD9-81ED-4DB2-BD59-A6C34878D82A}">
                    <a16:rowId xmlns:a16="http://schemas.microsoft.com/office/drawing/2014/main" xmlns="" val="1412931206"/>
                  </a:ext>
                </a:extLst>
              </a:tr>
              <a:tr h="370840">
                <a:tc>
                  <a:txBody>
                    <a:bodyPr/>
                    <a:lstStyle/>
                    <a:p>
                      <a:r>
                        <a:rPr lang="en-US" sz="1400" dirty="0"/>
                        <a:t>4</a:t>
                      </a:r>
                    </a:p>
                  </a:txBody>
                  <a:tcPr/>
                </a:tc>
                <a:tc>
                  <a:txBody>
                    <a:bodyPr/>
                    <a:lstStyle/>
                    <a:p>
                      <a:r>
                        <a:rPr lang="en-US" sz="1400" dirty="0"/>
                        <a:t>Delineate individual fields, natural veg, </a:t>
                      </a:r>
                      <a:r>
                        <a:rPr lang="en-US" sz="1400" dirty="0" err="1"/>
                        <a:t>agri</a:t>
                      </a:r>
                      <a:r>
                        <a:rPr lang="en-US" sz="1400" dirty="0"/>
                        <a:t>, urban (houses) and center pivot in Planet imagery, and export as asset into the folder Planet Validation Data. The difference between fields and </a:t>
                      </a:r>
                      <a:r>
                        <a:rPr lang="en-US" sz="1400" dirty="0" err="1"/>
                        <a:t>agri</a:t>
                      </a:r>
                      <a:r>
                        <a:rPr lang="en-US" sz="1400" dirty="0"/>
                        <a:t> is that the fields contain individual (</a:t>
                      </a:r>
                      <a:r>
                        <a:rPr lang="en-US" sz="1400" dirty="0" err="1"/>
                        <a:t>usu</a:t>
                      </a:r>
                      <a:r>
                        <a:rPr lang="en-US" sz="1400" dirty="0"/>
                        <a:t> square) fields for timing observation purposes, whereas the </a:t>
                      </a:r>
                      <a:r>
                        <a:rPr lang="en-US" sz="1400" dirty="0" err="1"/>
                        <a:t>agri</a:t>
                      </a:r>
                      <a:r>
                        <a:rPr lang="en-US" sz="1400" dirty="0"/>
                        <a:t> contains lumped </a:t>
                      </a:r>
                      <a:r>
                        <a:rPr lang="en-US" sz="1400" dirty="0" err="1"/>
                        <a:t>agri</a:t>
                      </a:r>
                      <a:r>
                        <a:rPr lang="en-US" sz="1400" dirty="0"/>
                        <a:t> for land classification (natural vs </a:t>
                      </a:r>
                      <a:r>
                        <a:rPr lang="en-US" sz="1400" dirty="0" err="1"/>
                        <a:t>agri</a:t>
                      </a:r>
                      <a:r>
                        <a:rPr lang="en-US" sz="1400" dirty="0"/>
                        <a:t>) purposes. Assets are exported as ‘raw_agri_fc_poly1_year’, etc. need to turn delineated geometries into feature collections in order to export.</a:t>
                      </a:r>
                    </a:p>
                  </a:txBody>
                  <a:tcPr/>
                </a:tc>
                <a:tc>
                  <a:txBody>
                    <a:bodyPr/>
                    <a:lstStyle/>
                    <a:p>
                      <a:r>
                        <a:rPr lang="en-US" sz="1400" dirty="0"/>
                        <a:t>GEE: </a:t>
                      </a:r>
                      <a:r>
                        <a:rPr lang="en-US" sz="1400" dirty="0" err="1"/>
                        <a:t>LandCover</a:t>
                      </a:r>
                      <a:r>
                        <a:rPr lang="en-US" sz="1400" dirty="0"/>
                        <a:t>/Planet manual Field Delineation or Planet OBIA</a:t>
                      </a:r>
                    </a:p>
                  </a:txBody>
                  <a:tcPr/>
                </a:tc>
                <a:extLst>
                  <a:ext uri="{0D108BD9-81ED-4DB2-BD59-A6C34878D82A}">
                    <a16:rowId xmlns:a16="http://schemas.microsoft.com/office/drawing/2014/main" xmlns="" val="124220438"/>
                  </a:ext>
                </a:extLst>
              </a:tr>
              <a:tr h="348399">
                <a:tc>
                  <a:txBody>
                    <a:bodyPr/>
                    <a:lstStyle/>
                    <a:p>
                      <a:r>
                        <a:rPr lang="en-US" sz="1400" dirty="0"/>
                        <a:t>5</a:t>
                      </a:r>
                    </a:p>
                  </a:txBody>
                  <a:tcPr/>
                </a:tc>
                <a:tc>
                  <a:txBody>
                    <a:bodyPr/>
                    <a:lstStyle/>
                    <a:p>
                      <a:r>
                        <a:rPr lang="en-US" sz="1400" dirty="0"/>
                        <a:t>First import the Planet images and make custom visualizations for each, and map eac</a:t>
                      </a:r>
                      <a:r>
                        <a:rPr lang="en-US" sz="1400" baseline="0" dirty="0"/>
                        <a:t>h with its own custom vis. </a:t>
                      </a:r>
                      <a:r>
                        <a:rPr lang="en-US" sz="1400" dirty="0"/>
                        <a:t>Step through fields in CAR poly and record observed crop timing, export observations as feature collection to asset. Assets are exported as ‘</a:t>
                      </a:r>
                      <a:r>
                        <a:rPr lang="en-US" sz="1400" dirty="0" err="1"/>
                        <a:t>timing_obs_for_polyName_in_year_part</a:t>
                      </a:r>
                      <a:r>
                        <a:rPr lang="en-US" sz="1400" dirty="0"/>
                        <a:t>#’. Make sure to change the ‘part#’ BEFORE entering </a:t>
                      </a:r>
                      <a:r>
                        <a:rPr lang="en-US" sz="1400" dirty="0" err="1"/>
                        <a:t>obs</a:t>
                      </a:r>
                      <a:r>
                        <a:rPr lang="en-US" sz="1400" dirty="0"/>
                        <a:t>!</a:t>
                      </a:r>
                    </a:p>
                    <a:p>
                      <a:r>
                        <a:rPr lang="en-US" sz="1400" dirty="0"/>
                        <a:t>0 for SC, 1 for DC, 3 for TC or DC + failed first crop (2 is other </a:t>
                      </a:r>
                      <a:r>
                        <a:rPr lang="en-US" sz="1400" dirty="0" err="1"/>
                        <a:t>agri</a:t>
                      </a:r>
                      <a:r>
                        <a:rPr lang="en-US" sz="1400" dirty="0"/>
                        <a:t> in Jake’s classification)</a:t>
                      </a:r>
                    </a:p>
                  </a:txBody>
                  <a:tcPr/>
                </a:tc>
                <a:tc>
                  <a:txBody>
                    <a:bodyPr/>
                    <a:lstStyle/>
                    <a:p>
                      <a:r>
                        <a:rPr lang="en-US" sz="1400" dirty="0"/>
                        <a:t>GEE: Planet Create Validation Data v2</a:t>
                      </a:r>
                    </a:p>
                  </a:txBody>
                  <a:tcPr/>
                </a:tc>
                <a:extLst>
                  <a:ext uri="{0D108BD9-81ED-4DB2-BD59-A6C34878D82A}">
                    <a16:rowId xmlns:a16="http://schemas.microsoft.com/office/drawing/2014/main" xmlns="" val="1467197189"/>
                  </a:ext>
                </a:extLst>
              </a:tr>
              <a:tr h="348399">
                <a:tc>
                  <a:txBody>
                    <a:bodyPr/>
                    <a:lstStyle/>
                    <a:p>
                      <a:r>
                        <a:rPr lang="en-US" sz="1400" dirty="0" smtClean="0"/>
                        <a:t>5.5</a:t>
                      </a:r>
                      <a:endParaRPr lang="en-US" sz="1400" dirty="0"/>
                    </a:p>
                  </a:txBody>
                  <a:tcPr/>
                </a:tc>
                <a:tc>
                  <a:txBody>
                    <a:bodyPr/>
                    <a:lstStyle/>
                    <a:p>
                      <a:r>
                        <a:rPr lang="en-US" sz="1400" dirty="0" smtClean="0"/>
                        <a:t>(for poly1, poly3,</a:t>
                      </a:r>
                      <a:r>
                        <a:rPr lang="en-US" sz="1400" baseline="0" dirty="0" smtClean="0"/>
                        <a:t> and poly5), go back to the timing validation data exported from Planet Create Validation Data v2 and add ‘confidence level’ for my crop timing and crop intensity validation dataset; use MODIS TS to help replace previous crop intensity classification. For confidence labels, use -1 for no data (i.e. no second crop); 0 for no confidence; 1 for confident</a:t>
                      </a:r>
                      <a:endParaRPr lang="en-US" sz="1400" dirty="0"/>
                    </a:p>
                  </a:txBody>
                  <a:tcPr/>
                </a:tc>
                <a:tc>
                  <a:txBody>
                    <a:bodyPr/>
                    <a:lstStyle/>
                    <a:p>
                      <a:r>
                        <a:rPr lang="en-US" sz="1400" dirty="0" smtClean="0"/>
                        <a:t>GEE: Planet Add QA</a:t>
                      </a:r>
                      <a:r>
                        <a:rPr lang="en-US" sz="1400" baseline="0" dirty="0" smtClean="0"/>
                        <a:t> for Validation Data</a:t>
                      </a:r>
                      <a:endParaRPr lang="en-US" sz="1400" dirty="0"/>
                    </a:p>
                  </a:txBody>
                  <a:tcPr/>
                </a:tc>
              </a:tr>
              <a:tr h="370840">
                <a:tc>
                  <a:txBody>
                    <a:bodyPr/>
                    <a:lstStyle/>
                    <a:p>
                      <a:r>
                        <a:rPr lang="en-US" sz="1400" dirty="0"/>
                        <a:t>6</a:t>
                      </a:r>
                    </a:p>
                  </a:txBody>
                  <a:tcPr/>
                </a:tc>
                <a:tc>
                  <a:txBody>
                    <a:bodyPr/>
                    <a:lstStyle/>
                    <a:p>
                      <a:r>
                        <a:rPr lang="en-US" sz="1400" dirty="0"/>
                        <a:t>Import timing and land cover feature collections. May need to combine timing feature collections into a single fc. Turn feature collection of observations into validation image (might need to first merge multiple </a:t>
                      </a:r>
                      <a:r>
                        <a:rPr lang="en-US" sz="1400" dirty="0" err="1"/>
                        <a:t>obs</a:t>
                      </a:r>
                      <a:r>
                        <a:rPr lang="en-US" sz="1400" dirty="0"/>
                        <a:t> fcs into a single one), use to do validation. The following are turned into dictionaries of images (or simply images): the observed plant/harvest times; the observed cropping intensity; the observed land cover (</a:t>
                      </a:r>
                      <a:r>
                        <a:rPr lang="en-US" sz="1400" dirty="0" err="1"/>
                        <a:t>agri</a:t>
                      </a:r>
                      <a:r>
                        <a:rPr lang="en-US" sz="1400" dirty="0"/>
                        <a:t> - 10, center pivot - 20, natural - 30, urban – 40). Use images to do validation of timing and land cover maps.</a:t>
                      </a:r>
                    </a:p>
                  </a:txBody>
                  <a:tcPr/>
                </a:tc>
                <a:tc>
                  <a:txBody>
                    <a:bodyPr/>
                    <a:lstStyle/>
                    <a:p>
                      <a:r>
                        <a:rPr lang="en-US" sz="1400" dirty="0"/>
                        <a:t>GEE: Planet Do Validation</a:t>
                      </a:r>
                    </a:p>
                  </a:txBody>
                  <a:tcPr/>
                </a:tc>
                <a:extLst>
                  <a:ext uri="{0D108BD9-81ED-4DB2-BD59-A6C34878D82A}">
                    <a16:rowId xmlns:a16="http://schemas.microsoft.com/office/drawing/2014/main" xmlns="" val="2733094096"/>
                  </a:ext>
                </a:extLst>
              </a:tr>
            </a:tbl>
          </a:graphicData>
        </a:graphic>
      </p:graphicFrame>
      <p:sp>
        <p:nvSpPr>
          <p:cNvPr id="4" name="Rectangle 3">
            <a:extLst>
              <a:ext uri="{FF2B5EF4-FFF2-40B4-BE49-F238E27FC236}">
                <a16:creationId xmlns:a16="http://schemas.microsoft.com/office/drawing/2014/main" xmlns="" id="{7064BD63-7B13-431B-98DA-EB15AE0E14DF}"/>
              </a:ext>
            </a:extLst>
          </p:cNvPr>
          <p:cNvSpPr/>
          <p:nvPr/>
        </p:nvSpPr>
        <p:spPr>
          <a:xfrm>
            <a:off x="3060361" y="0"/>
            <a:ext cx="6328736" cy="1477328"/>
          </a:xfrm>
          <a:prstGeom prst="rect">
            <a:avLst/>
          </a:prstGeom>
        </p:spPr>
        <p:txBody>
          <a:bodyPr wrap="square">
            <a:spAutoFit/>
          </a:bodyPr>
          <a:lstStyle/>
          <a:p>
            <a:r>
              <a:rPr lang="en-US" sz="1000" b="1" dirty="0"/>
              <a:t>Uploading planet images as GEE asset</a:t>
            </a:r>
          </a:p>
          <a:p>
            <a:pPr marL="285750" indent="-285750">
              <a:buFont typeface="Arial" panose="020B0604020202020204" pitchFamily="34" charset="0"/>
              <a:buChar char="•"/>
            </a:pPr>
            <a:r>
              <a:rPr lang="en-US" sz="1000" dirty="0"/>
              <a:t>Properties of each image in </a:t>
            </a:r>
            <a:r>
              <a:rPr lang="en-US" sz="1000" dirty="0" err="1"/>
              <a:t>PlanetLabs</a:t>
            </a:r>
            <a:r>
              <a:rPr lang="en-US" sz="1000" dirty="0"/>
              <a:t> folder</a:t>
            </a:r>
          </a:p>
          <a:p>
            <a:pPr marL="742950" lvl="1" indent="-285750">
              <a:buFont typeface="Arial" panose="020B0604020202020204" pitchFamily="34" charset="0"/>
              <a:buChar char="•"/>
            </a:pPr>
            <a:r>
              <a:rPr lang="en-US" sz="1000" dirty="0"/>
              <a:t>Year, Month, Day, Satellite</a:t>
            </a:r>
          </a:p>
          <a:p>
            <a:pPr marL="1200150" lvl="2" indent="-285750">
              <a:buFont typeface="Arial" panose="020B0604020202020204" pitchFamily="34" charset="0"/>
              <a:buChar char="•"/>
            </a:pPr>
            <a:r>
              <a:rPr lang="en-US" sz="1000" dirty="0"/>
              <a:t>PS_analytic_4band</a:t>
            </a:r>
          </a:p>
          <a:p>
            <a:pPr marL="1200150" lvl="2" indent="-285750">
              <a:buFont typeface="Arial" panose="020B0604020202020204" pitchFamily="34" charset="0"/>
              <a:buChar char="•"/>
            </a:pPr>
            <a:r>
              <a:rPr lang="en-US" sz="1000" dirty="0" err="1"/>
              <a:t>RE_ortho_analytic</a:t>
            </a:r>
            <a:endParaRPr lang="en-US" sz="1000" dirty="0"/>
          </a:p>
          <a:p>
            <a:pPr marL="1200150" lvl="2" indent="-285750">
              <a:buFont typeface="Arial" panose="020B0604020202020204" pitchFamily="34" charset="0"/>
              <a:buChar char="•"/>
            </a:pPr>
            <a:r>
              <a:rPr lang="en-US" sz="1000" dirty="0" err="1"/>
              <a:t>PS_ortho_analytic</a:t>
            </a:r>
            <a:endParaRPr lang="en-US" sz="1000" dirty="0"/>
          </a:p>
          <a:p>
            <a:pPr marL="1200150" lvl="2" indent="-285750">
              <a:buFont typeface="Arial" panose="020B0604020202020204" pitchFamily="34" charset="0"/>
              <a:buChar char="•"/>
            </a:pPr>
            <a:r>
              <a:rPr lang="en-US" sz="1000" dirty="0" err="1"/>
              <a:t>PS_scene_analytic</a:t>
            </a:r>
            <a:endParaRPr lang="en-US" sz="1000" dirty="0"/>
          </a:p>
          <a:p>
            <a:pPr marL="285750" indent="-285750">
              <a:buFont typeface="Arial" panose="020B0604020202020204" pitchFamily="34" charset="0"/>
              <a:buChar char="•"/>
            </a:pPr>
            <a:r>
              <a:rPr lang="en-US" sz="1000" dirty="0"/>
              <a:t>Asset name is same as the description used in downloading from Planet web site</a:t>
            </a:r>
          </a:p>
          <a:p>
            <a:pPr marL="285750" indent="-285750">
              <a:buFont typeface="Arial" panose="020B0604020202020204" pitchFamily="34" charset="0"/>
              <a:buChar char="•"/>
            </a:pPr>
            <a:r>
              <a:rPr lang="en-US" sz="1000" dirty="0"/>
              <a:t>Lookup table in desktop has Planet order number and description and GEE asset name</a:t>
            </a:r>
          </a:p>
        </p:txBody>
      </p:sp>
    </p:spTree>
    <p:extLst>
      <p:ext uri="{BB962C8B-B14F-4D97-AF65-F5344CB8AC3E}">
        <p14:creationId xmlns:p14="http://schemas.microsoft.com/office/powerpoint/2010/main" val="164769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E28C15-DB2D-4364-9FBA-FEB5BA0357FB}"/>
              </a:ext>
            </a:extLst>
          </p:cNvPr>
          <p:cNvSpPr txBox="1"/>
          <p:nvPr/>
        </p:nvSpPr>
        <p:spPr>
          <a:xfrm>
            <a:off x="2207371" y="2629234"/>
            <a:ext cx="7777257" cy="461665"/>
          </a:xfrm>
          <a:prstGeom prst="rect">
            <a:avLst/>
          </a:prstGeom>
          <a:noFill/>
        </p:spPr>
        <p:txBody>
          <a:bodyPr wrap="none" rtlCol="0">
            <a:spAutoFit/>
          </a:bodyPr>
          <a:lstStyle/>
          <a:p>
            <a:r>
              <a:rPr lang="en-US" sz="2400" dirty="0"/>
              <a:t>Additional ground reference data for land cover classification</a:t>
            </a:r>
          </a:p>
        </p:txBody>
      </p:sp>
    </p:spTree>
    <p:extLst>
      <p:ext uri="{BB962C8B-B14F-4D97-AF65-F5344CB8AC3E}">
        <p14:creationId xmlns:p14="http://schemas.microsoft.com/office/powerpoint/2010/main" val="144700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B36A3DDD-8EC0-432A-BF68-B90CDCFBFDA3}"/>
              </a:ext>
            </a:extLst>
          </p:cNvPr>
          <p:cNvGraphicFramePr>
            <a:graphicFrameLocks noGrp="1"/>
          </p:cNvGraphicFramePr>
          <p:nvPr>
            <p:extLst/>
          </p:nvPr>
        </p:nvGraphicFramePr>
        <p:xfrm>
          <a:off x="122548" y="719666"/>
          <a:ext cx="11924907" cy="4719320"/>
        </p:xfrm>
        <a:graphic>
          <a:graphicData uri="http://schemas.openxmlformats.org/drawingml/2006/table">
            <a:tbl>
              <a:tblPr firstRow="1" bandRow="1">
                <a:tableStyleId>{5C22544A-7EE6-4342-B048-85BDC9FD1C3A}</a:tableStyleId>
              </a:tblPr>
              <a:tblGrid>
                <a:gridCol w="3974969">
                  <a:extLst>
                    <a:ext uri="{9D8B030D-6E8A-4147-A177-3AD203B41FA5}">
                      <a16:colId xmlns:a16="http://schemas.microsoft.com/office/drawing/2014/main" xmlns="" val="4289855874"/>
                    </a:ext>
                  </a:extLst>
                </a:gridCol>
                <a:gridCol w="3974969">
                  <a:extLst>
                    <a:ext uri="{9D8B030D-6E8A-4147-A177-3AD203B41FA5}">
                      <a16:colId xmlns:a16="http://schemas.microsoft.com/office/drawing/2014/main" xmlns="" val="2696804520"/>
                    </a:ext>
                  </a:extLst>
                </a:gridCol>
                <a:gridCol w="3974969">
                  <a:extLst>
                    <a:ext uri="{9D8B030D-6E8A-4147-A177-3AD203B41FA5}">
                      <a16:colId xmlns:a16="http://schemas.microsoft.com/office/drawing/2014/main" xmlns="" val="3963124334"/>
                    </a:ext>
                  </a:extLst>
                </a:gridCol>
              </a:tblGrid>
              <a:tr h="370840">
                <a:tc>
                  <a:txBody>
                    <a:bodyPr/>
                    <a:lstStyle/>
                    <a:p>
                      <a:endParaRPr lang="en-US" dirty="0"/>
                    </a:p>
                  </a:txBody>
                  <a:tcPr/>
                </a:tc>
                <a:tc>
                  <a:txBody>
                    <a:bodyPr/>
                    <a:lstStyle/>
                    <a:p>
                      <a:r>
                        <a:rPr lang="en-US" dirty="0"/>
                        <a:t>PLOS MT</a:t>
                      </a:r>
                    </a:p>
                  </a:txBody>
                  <a:tcPr/>
                </a:tc>
                <a:tc>
                  <a:txBody>
                    <a:bodyPr/>
                    <a:lstStyle/>
                    <a:p>
                      <a:r>
                        <a:rPr lang="en-US" dirty="0"/>
                        <a:t>Soy_pts_agsat_1</a:t>
                      </a:r>
                    </a:p>
                  </a:txBody>
                  <a:tcPr/>
                </a:tc>
                <a:extLst>
                  <a:ext uri="{0D108BD9-81ED-4DB2-BD59-A6C34878D82A}">
                    <a16:rowId xmlns:a16="http://schemas.microsoft.com/office/drawing/2014/main" xmlns="" val="3239323884"/>
                  </a:ext>
                </a:extLst>
              </a:tr>
              <a:tr h="370840">
                <a:tc>
                  <a:txBody>
                    <a:bodyPr/>
                    <a:lstStyle/>
                    <a:p>
                      <a:r>
                        <a:rPr lang="en-US" dirty="0"/>
                        <a:t>Description</a:t>
                      </a:r>
                    </a:p>
                  </a:txBody>
                  <a:tcPr/>
                </a:tc>
                <a:tc>
                  <a:txBody>
                    <a:bodyPr/>
                    <a:lstStyle/>
                    <a:p>
                      <a:r>
                        <a:rPr lang="en-US" dirty="0"/>
                        <a:t>Only in Mato Grosso (is the ‘new one’)</a:t>
                      </a:r>
                    </a:p>
                  </a:txBody>
                  <a:tcPr/>
                </a:tc>
                <a:tc>
                  <a:txBody>
                    <a:bodyPr/>
                    <a:lstStyle/>
                    <a:p>
                      <a:r>
                        <a:rPr lang="en-US" dirty="0"/>
                        <a:t>Only in Mato Grosso</a:t>
                      </a:r>
                    </a:p>
                  </a:txBody>
                  <a:tcPr/>
                </a:tc>
                <a:extLst>
                  <a:ext uri="{0D108BD9-81ED-4DB2-BD59-A6C34878D82A}">
                    <a16:rowId xmlns:a16="http://schemas.microsoft.com/office/drawing/2014/main" xmlns="" val="1807413295"/>
                  </a:ext>
                </a:extLst>
              </a:tr>
              <a:tr h="370840">
                <a:tc>
                  <a:txBody>
                    <a:bodyPr/>
                    <a:lstStyle/>
                    <a:p>
                      <a:r>
                        <a:rPr lang="en-US" dirty="0"/>
                        <a:t>GEE asset id</a:t>
                      </a:r>
                    </a:p>
                  </a:txBody>
                  <a:tcPr/>
                </a:tc>
                <a:tc>
                  <a:txBody>
                    <a:bodyPr/>
                    <a:lstStyle/>
                    <a:p>
                      <a:r>
                        <a:rPr lang="en-US" sz="1800" b="0" i="0" kern="1200" dirty="0">
                          <a:solidFill>
                            <a:schemeClr val="dk1"/>
                          </a:solidFill>
                          <a:effectLst/>
                          <a:latin typeface="+mn-lt"/>
                          <a:ea typeface="+mn-ea"/>
                          <a:cs typeface="+mn-cs"/>
                        </a:rPr>
                        <a:t>users/</a:t>
                      </a:r>
                      <a:r>
                        <a:rPr lang="en-US" sz="1800" b="0" i="0" kern="1200" dirty="0" err="1">
                          <a:solidFill>
                            <a:schemeClr val="dk1"/>
                          </a:solidFill>
                          <a:effectLst/>
                          <a:latin typeface="+mn-lt"/>
                          <a:ea typeface="+mn-ea"/>
                          <a:cs typeface="+mn-cs"/>
                        </a:rPr>
                        <a:t>minghuiz</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LandUse</a:t>
                      </a:r>
                      <a:r>
                        <a:rPr lang="en-US" sz="1800" b="0" i="0" kern="1200" dirty="0">
                          <a:solidFill>
                            <a:schemeClr val="dk1"/>
                          </a:solidFill>
                          <a:effectLst/>
                          <a:latin typeface="+mn-lt"/>
                          <a:ea typeface="+mn-ea"/>
                          <a:cs typeface="+mn-cs"/>
                        </a:rPr>
                        <a:t>/MT_ground_reference_data_PLOS_2017</a:t>
                      </a:r>
                      <a:endParaRPr lang="en-US" dirty="0"/>
                    </a:p>
                  </a:txBody>
                  <a:tcPr/>
                </a:tc>
                <a:tc>
                  <a:txBody>
                    <a:bodyPr/>
                    <a:lstStyle/>
                    <a:p>
                      <a:r>
                        <a:rPr lang="en-US" sz="1800" b="0" i="0" kern="1200" dirty="0">
                          <a:solidFill>
                            <a:schemeClr val="dk1"/>
                          </a:solidFill>
                          <a:effectLst/>
                          <a:latin typeface="+mn-lt"/>
                          <a:ea typeface="+mn-ea"/>
                          <a:cs typeface="+mn-cs"/>
                        </a:rPr>
                        <a:t>users/</a:t>
                      </a:r>
                      <a:r>
                        <a:rPr lang="en-US" sz="1800" b="0" i="0" kern="1200" dirty="0" err="1">
                          <a:solidFill>
                            <a:schemeClr val="dk1"/>
                          </a:solidFill>
                          <a:effectLst/>
                          <a:latin typeface="+mn-lt"/>
                          <a:ea typeface="+mn-ea"/>
                          <a:cs typeface="+mn-cs"/>
                        </a:rPr>
                        <a:t>cloudymccloudface</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cohnlab</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agroserv</a:t>
                      </a:r>
                      <a:r>
                        <a:rPr lang="en-US" sz="1800" b="0" i="0" kern="1200" dirty="0">
                          <a:solidFill>
                            <a:schemeClr val="dk1"/>
                          </a:solidFill>
                          <a:effectLst/>
                          <a:latin typeface="+mn-lt"/>
                          <a:ea typeface="+mn-ea"/>
                          <a:cs typeface="+mn-cs"/>
                        </a:rPr>
                        <a:t>/soylc_train_pts_agsat_1</a:t>
                      </a:r>
                      <a:endParaRPr lang="en-US" dirty="0"/>
                    </a:p>
                  </a:txBody>
                  <a:tcPr/>
                </a:tc>
                <a:extLst>
                  <a:ext uri="{0D108BD9-81ED-4DB2-BD59-A6C34878D82A}">
                    <a16:rowId xmlns:a16="http://schemas.microsoft.com/office/drawing/2014/main" xmlns="" val="2865272392"/>
                  </a:ext>
                </a:extLst>
              </a:tr>
              <a:tr h="370840">
                <a:tc>
                  <a:txBody>
                    <a:bodyPr/>
                    <a:lstStyle/>
                    <a:p>
                      <a:r>
                        <a:rPr lang="en-US" dirty="0"/>
                        <a:t>Years</a:t>
                      </a:r>
                    </a:p>
                  </a:txBody>
                  <a:tcPr/>
                </a:tc>
                <a:tc>
                  <a:txBody>
                    <a:bodyPr/>
                    <a:lstStyle/>
                    <a:p>
                      <a:r>
                        <a:rPr lang="en-US" dirty="0"/>
                        <a:t>2005 – 2013</a:t>
                      </a:r>
                    </a:p>
                  </a:txBody>
                  <a:tcPr/>
                </a:tc>
                <a:tc>
                  <a:txBody>
                    <a:bodyPr/>
                    <a:lstStyle/>
                    <a:p>
                      <a:r>
                        <a:rPr lang="en-US" dirty="0"/>
                        <a:t>2003 - 2017</a:t>
                      </a:r>
                    </a:p>
                  </a:txBody>
                  <a:tcPr/>
                </a:tc>
                <a:extLst>
                  <a:ext uri="{0D108BD9-81ED-4DB2-BD59-A6C34878D82A}">
                    <a16:rowId xmlns:a16="http://schemas.microsoft.com/office/drawing/2014/main" xmlns="" val="1143381346"/>
                  </a:ext>
                </a:extLst>
              </a:tr>
              <a:tr h="370840">
                <a:tc>
                  <a:txBody>
                    <a:bodyPr/>
                    <a:lstStyle/>
                    <a:p>
                      <a:r>
                        <a:rPr lang="en-US" dirty="0"/>
                        <a:t>Property name</a:t>
                      </a:r>
                    </a:p>
                  </a:txBody>
                  <a:tcPr/>
                </a:tc>
                <a:tc>
                  <a:txBody>
                    <a:bodyPr/>
                    <a:lstStyle/>
                    <a:p>
                      <a:r>
                        <a:rPr lang="en-US" dirty="0" err="1"/>
                        <a:t>clsidYEAR</a:t>
                      </a:r>
                      <a:r>
                        <a:rPr lang="en-US" dirty="0"/>
                        <a:t> (YEAR = 2005 to 2013)</a:t>
                      </a:r>
                    </a:p>
                  </a:txBody>
                  <a:tcPr/>
                </a:tc>
                <a:tc>
                  <a:txBody>
                    <a:bodyPr/>
                    <a:lstStyle/>
                    <a:p>
                      <a:r>
                        <a:rPr lang="en-US" dirty="0"/>
                        <a:t>class</a:t>
                      </a:r>
                    </a:p>
                  </a:txBody>
                  <a:tcPr/>
                </a:tc>
                <a:extLst>
                  <a:ext uri="{0D108BD9-81ED-4DB2-BD59-A6C34878D82A}">
                    <a16:rowId xmlns:a16="http://schemas.microsoft.com/office/drawing/2014/main" xmlns="" val="2540056077"/>
                  </a:ext>
                </a:extLst>
              </a:tr>
              <a:tr h="370840">
                <a:tc>
                  <a:txBody>
                    <a:bodyPr/>
                    <a:lstStyle/>
                    <a:p>
                      <a:r>
                        <a:rPr lang="en-US" dirty="0"/>
                        <a:t>soy-single </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xmlns="" val="2056670085"/>
                  </a:ext>
                </a:extLst>
              </a:tr>
              <a:tr h="370840">
                <a:tc>
                  <a:txBody>
                    <a:bodyPr/>
                    <a:lstStyle/>
                    <a:p>
                      <a:r>
                        <a:rPr lang="en-US" dirty="0"/>
                        <a:t>Soy-double</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xmlns="" val="2234548644"/>
                  </a:ext>
                </a:extLst>
              </a:tr>
              <a:tr h="370840">
                <a:tc>
                  <a:txBody>
                    <a:bodyPr/>
                    <a:lstStyle/>
                    <a:p>
                      <a:r>
                        <a:rPr lang="en-US" dirty="0"/>
                        <a:t>Agri, </a:t>
                      </a:r>
                      <a:r>
                        <a:rPr lang="en-US" dirty="0" err="1"/>
                        <a:t>nonsoy</a:t>
                      </a:r>
                      <a:endParaRPr lang="en-US" dirty="0"/>
                    </a:p>
                  </a:txBody>
                  <a:tcPr/>
                </a:tc>
                <a:tc>
                  <a:txBody>
                    <a:bodyPr/>
                    <a:lstStyle/>
                    <a:p>
                      <a:r>
                        <a:rPr lang="en-US" dirty="0"/>
                        <a:t>n/a</a:t>
                      </a:r>
                    </a:p>
                  </a:txBody>
                  <a:tcPr/>
                </a:tc>
                <a:tc>
                  <a:txBody>
                    <a:bodyPr/>
                    <a:lstStyle/>
                    <a:p>
                      <a:r>
                        <a:rPr lang="en-US" dirty="0"/>
                        <a:t>2</a:t>
                      </a:r>
                    </a:p>
                  </a:txBody>
                  <a:tcPr/>
                </a:tc>
                <a:extLst>
                  <a:ext uri="{0D108BD9-81ED-4DB2-BD59-A6C34878D82A}">
                    <a16:rowId xmlns:a16="http://schemas.microsoft.com/office/drawing/2014/main" xmlns="" val="1588162303"/>
                  </a:ext>
                </a:extLst>
              </a:tr>
              <a:tr h="370840">
                <a:tc>
                  <a:txBody>
                    <a:bodyPr/>
                    <a:lstStyle/>
                    <a:p>
                      <a:r>
                        <a:rPr lang="en-US" dirty="0"/>
                        <a:t>Cotton</a:t>
                      </a:r>
                    </a:p>
                  </a:txBody>
                  <a:tcPr/>
                </a:tc>
                <a:tc>
                  <a:txBody>
                    <a:bodyPr/>
                    <a:lstStyle/>
                    <a:p>
                      <a:r>
                        <a:rPr lang="en-US" dirty="0"/>
                        <a:t>3</a:t>
                      </a:r>
                    </a:p>
                  </a:txBody>
                  <a:tcPr/>
                </a:tc>
                <a:tc>
                  <a:txBody>
                    <a:bodyPr/>
                    <a:lstStyle/>
                    <a:p>
                      <a:r>
                        <a:rPr lang="en-US" dirty="0"/>
                        <a:t>n/a</a:t>
                      </a:r>
                    </a:p>
                  </a:txBody>
                  <a:tcPr/>
                </a:tc>
                <a:extLst>
                  <a:ext uri="{0D108BD9-81ED-4DB2-BD59-A6C34878D82A}">
                    <a16:rowId xmlns:a16="http://schemas.microsoft.com/office/drawing/2014/main" xmlns="" val="3604676075"/>
                  </a:ext>
                </a:extLst>
              </a:tr>
              <a:tr h="370840">
                <a:tc>
                  <a:txBody>
                    <a:bodyPr/>
                    <a:lstStyle/>
                    <a:p>
                      <a:r>
                        <a:rPr lang="en-US" dirty="0"/>
                        <a:t>Pasture/</a:t>
                      </a:r>
                      <a:r>
                        <a:rPr lang="en-US" dirty="0" err="1"/>
                        <a:t>cerrado</a:t>
                      </a:r>
                      <a:endParaRPr lang="en-US" dirty="0"/>
                    </a:p>
                  </a:txBody>
                  <a:tcPr/>
                </a:tc>
                <a:tc>
                  <a:txBody>
                    <a:bodyPr/>
                    <a:lstStyle/>
                    <a:p>
                      <a:r>
                        <a:rPr lang="en-US" dirty="0"/>
                        <a:t>4</a:t>
                      </a:r>
                    </a:p>
                  </a:txBody>
                  <a:tcPr/>
                </a:tc>
                <a:tc>
                  <a:txBody>
                    <a:bodyPr/>
                    <a:lstStyle/>
                    <a:p>
                      <a:r>
                        <a:rPr lang="en-US" dirty="0"/>
                        <a:t>n/a</a:t>
                      </a:r>
                    </a:p>
                  </a:txBody>
                  <a:tcPr/>
                </a:tc>
                <a:extLst>
                  <a:ext uri="{0D108BD9-81ED-4DB2-BD59-A6C34878D82A}">
                    <a16:rowId xmlns:a16="http://schemas.microsoft.com/office/drawing/2014/main" xmlns="" val="3847550890"/>
                  </a:ext>
                </a:extLst>
              </a:tr>
              <a:tr h="370840">
                <a:tc>
                  <a:txBody>
                    <a:bodyPr/>
                    <a:lstStyle/>
                    <a:p>
                      <a:r>
                        <a:rPr lang="en-US" dirty="0"/>
                        <a:t>Soy-cotton</a:t>
                      </a:r>
                    </a:p>
                  </a:txBody>
                  <a:tcPr/>
                </a:tc>
                <a:tc>
                  <a:txBody>
                    <a:bodyPr/>
                    <a:lstStyle/>
                    <a:p>
                      <a:r>
                        <a:rPr lang="en-US" dirty="0"/>
                        <a:t>9</a:t>
                      </a:r>
                    </a:p>
                  </a:txBody>
                  <a:tcPr/>
                </a:tc>
                <a:tc>
                  <a:txBody>
                    <a:bodyPr/>
                    <a:lstStyle/>
                    <a:p>
                      <a:r>
                        <a:rPr lang="en-US" dirty="0"/>
                        <a:t>n/a</a:t>
                      </a:r>
                    </a:p>
                  </a:txBody>
                  <a:tcPr/>
                </a:tc>
                <a:extLst>
                  <a:ext uri="{0D108BD9-81ED-4DB2-BD59-A6C34878D82A}">
                    <a16:rowId xmlns:a16="http://schemas.microsoft.com/office/drawing/2014/main" xmlns="" val="580884953"/>
                  </a:ext>
                </a:extLst>
              </a:tr>
              <a:tr h="370840">
                <a:tc>
                  <a:txBody>
                    <a:bodyPr/>
                    <a:lstStyle/>
                    <a:p>
                      <a:r>
                        <a:rPr lang="en-US" dirty="0"/>
                        <a:t>Unknown value</a:t>
                      </a:r>
                    </a:p>
                  </a:txBody>
                  <a:tcPr/>
                </a:tc>
                <a:tc>
                  <a:txBody>
                    <a:bodyPr/>
                    <a:lstStyle/>
                    <a:p>
                      <a:r>
                        <a:rPr lang="en-US" dirty="0"/>
                        <a:t>0</a:t>
                      </a:r>
                    </a:p>
                  </a:txBody>
                  <a:tcPr/>
                </a:tc>
                <a:tc>
                  <a:txBody>
                    <a:bodyPr/>
                    <a:lstStyle/>
                    <a:p>
                      <a:r>
                        <a:rPr lang="en-US" dirty="0"/>
                        <a:t>n/a</a:t>
                      </a:r>
                    </a:p>
                  </a:txBody>
                  <a:tcPr/>
                </a:tc>
                <a:extLst>
                  <a:ext uri="{0D108BD9-81ED-4DB2-BD59-A6C34878D82A}">
                    <a16:rowId xmlns:a16="http://schemas.microsoft.com/office/drawing/2014/main" xmlns="" val="824822996"/>
                  </a:ext>
                </a:extLst>
              </a:tr>
            </a:tbl>
          </a:graphicData>
        </a:graphic>
      </p:graphicFrame>
      <p:sp>
        <p:nvSpPr>
          <p:cNvPr id="4" name="Rectangle 3">
            <a:extLst>
              <a:ext uri="{FF2B5EF4-FFF2-40B4-BE49-F238E27FC236}">
                <a16:creationId xmlns:a16="http://schemas.microsoft.com/office/drawing/2014/main" xmlns="" id="{59693993-EA14-46DE-9A3E-9F00F786D2BC}"/>
              </a:ext>
            </a:extLst>
          </p:cNvPr>
          <p:cNvSpPr/>
          <p:nvPr/>
        </p:nvSpPr>
        <p:spPr>
          <a:xfrm>
            <a:off x="8835119" y="6550223"/>
            <a:ext cx="3356881" cy="307777"/>
          </a:xfrm>
          <a:prstGeom prst="rect">
            <a:avLst/>
          </a:prstGeom>
        </p:spPr>
        <p:txBody>
          <a:bodyPr wrap="none">
            <a:spAutoFit/>
          </a:bodyPr>
          <a:lstStyle/>
          <a:p>
            <a:r>
              <a:rPr lang="en-US" sz="1400" dirty="0"/>
              <a:t>GEE file </a:t>
            </a:r>
            <a:r>
              <a:rPr lang="en-US" sz="1400" dirty="0" err="1"/>
              <a:t>LandCover</a:t>
            </a:r>
            <a:r>
              <a:rPr lang="en-US" sz="1400" dirty="0"/>
              <a:t>/Soy Classification Trial 2</a:t>
            </a:r>
          </a:p>
        </p:txBody>
      </p:sp>
      <p:sp>
        <p:nvSpPr>
          <p:cNvPr id="5" name="Rectangle 4">
            <a:extLst>
              <a:ext uri="{FF2B5EF4-FFF2-40B4-BE49-F238E27FC236}">
                <a16:creationId xmlns:a16="http://schemas.microsoft.com/office/drawing/2014/main" xmlns="" id="{AC4745E1-6ECB-41FC-88F5-58E658DAB428}"/>
              </a:ext>
            </a:extLst>
          </p:cNvPr>
          <p:cNvSpPr/>
          <p:nvPr/>
        </p:nvSpPr>
        <p:spPr>
          <a:xfrm>
            <a:off x="644797" y="5686827"/>
            <a:ext cx="6036461" cy="738664"/>
          </a:xfrm>
          <a:prstGeom prst="rect">
            <a:avLst/>
          </a:prstGeom>
        </p:spPr>
        <p:txBody>
          <a:bodyPr wrap="none">
            <a:spAutoFit/>
          </a:bodyPr>
          <a:lstStyle/>
          <a:p>
            <a:pPr marL="285750" indent="-285750">
              <a:buFont typeface="Arial" panose="020B0604020202020204" pitchFamily="34" charset="0"/>
              <a:buChar char="•"/>
            </a:pPr>
            <a:r>
              <a:rPr lang="en-US" sz="1400" dirty="0"/>
              <a:t>Reclassify PLOS MT to match soy_pts_agsat_1</a:t>
            </a:r>
          </a:p>
          <a:p>
            <a:pPr marL="285750" indent="-285750">
              <a:buFont typeface="Arial" panose="020B0604020202020204" pitchFamily="34" charset="0"/>
              <a:buChar char="•"/>
            </a:pPr>
            <a:r>
              <a:rPr lang="en-US" sz="1400" dirty="0"/>
              <a:t>Create a single training point for each year instead of lumping multiple years</a:t>
            </a:r>
          </a:p>
          <a:p>
            <a:pPr marL="285750" indent="-285750">
              <a:buFont typeface="Arial" panose="020B0604020202020204" pitchFamily="34" charset="0"/>
              <a:buChar char="•"/>
            </a:pPr>
            <a:r>
              <a:rPr lang="en-US" sz="1400" dirty="0"/>
              <a:t>For the original unknown value, change 0 to -1 and delete that year’s data</a:t>
            </a:r>
          </a:p>
        </p:txBody>
      </p:sp>
    </p:spTree>
    <p:extLst>
      <p:ext uri="{BB962C8B-B14F-4D97-AF65-F5344CB8AC3E}">
        <p14:creationId xmlns:p14="http://schemas.microsoft.com/office/powerpoint/2010/main" val="2389747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5709566" y="2534967"/>
            <a:ext cx="772868" cy="461665"/>
          </a:xfrm>
          <a:prstGeom prst="rect">
            <a:avLst/>
          </a:prstGeom>
          <a:noFill/>
        </p:spPr>
        <p:txBody>
          <a:bodyPr wrap="none" rtlCol="0">
            <a:spAutoFit/>
          </a:bodyPr>
          <a:lstStyle/>
          <a:p>
            <a:r>
              <a:rPr lang="en-US" sz="2400" dirty="0"/>
              <a:t>Next</a:t>
            </a:r>
          </a:p>
        </p:txBody>
      </p:sp>
    </p:spTree>
    <p:extLst>
      <p:ext uri="{BB962C8B-B14F-4D97-AF65-F5344CB8AC3E}">
        <p14:creationId xmlns:p14="http://schemas.microsoft.com/office/powerpoint/2010/main" val="277600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9F1179-EBF2-458B-BA77-52A4D09B5C09}"/>
              </a:ext>
            </a:extLst>
          </p:cNvPr>
          <p:cNvSpPr txBox="1"/>
          <p:nvPr/>
        </p:nvSpPr>
        <p:spPr>
          <a:xfrm>
            <a:off x="240631" y="369332"/>
            <a:ext cx="11851105" cy="2462213"/>
          </a:xfrm>
          <a:prstGeom prst="rect">
            <a:avLst/>
          </a:prstGeom>
          <a:noFill/>
        </p:spPr>
        <p:txBody>
          <a:bodyPr wrap="square" rtlCol="0">
            <a:spAutoFit/>
          </a:bodyPr>
          <a:lstStyle/>
          <a:p>
            <a:r>
              <a:rPr lang="en-US" sz="1400" b="1" dirty="0"/>
              <a:t>Crop timing</a:t>
            </a:r>
          </a:p>
          <a:p>
            <a:pPr marL="342900" indent="-342900">
              <a:buAutoNum type="arabicPeriod"/>
            </a:pPr>
            <a:r>
              <a:rPr lang="en-US" sz="1400" dirty="0">
                <a:solidFill>
                  <a:srgbClr val="FF0000"/>
                </a:solidFill>
              </a:rPr>
              <a:t>Clean + mask validation data to create ‘high confidence’ dataset</a:t>
            </a:r>
          </a:p>
          <a:p>
            <a:pPr marL="742950" lvl="1" indent="-285750">
              <a:buFont typeface="Arial" panose="020B0604020202020204" pitchFamily="34" charset="0"/>
              <a:buChar char="•"/>
            </a:pPr>
            <a:r>
              <a:rPr lang="en-US" sz="1400" dirty="0">
                <a:solidFill>
                  <a:srgbClr val="FF0000"/>
                </a:solidFill>
              </a:rPr>
              <a:t>Mask out validation data that doesn’t match up with MODIS timeseries</a:t>
            </a:r>
          </a:p>
          <a:p>
            <a:pPr marL="742950" lvl="1" indent="-285750">
              <a:buFont typeface="Arial" panose="020B0604020202020204" pitchFamily="34" charset="0"/>
              <a:buChar char="•"/>
            </a:pPr>
            <a:r>
              <a:rPr lang="en-US" sz="1400" dirty="0">
                <a:solidFill>
                  <a:srgbClr val="FF0000"/>
                </a:solidFill>
              </a:rPr>
              <a:t>Mask out validation data based on the width (in days) of the validation range, which is the current proxy for confidence level</a:t>
            </a:r>
          </a:p>
          <a:p>
            <a:pPr marL="742950" lvl="1" indent="-285750">
              <a:buFont typeface="Arial" panose="020B0604020202020204" pitchFamily="34" charset="0"/>
              <a:buChar char="•"/>
            </a:pPr>
            <a:r>
              <a:rPr lang="en-US" sz="1400" dirty="0">
                <a:solidFill>
                  <a:srgbClr val="FF0000"/>
                </a:solidFill>
              </a:rPr>
              <a:t>Attach a ‘confidence level tag’ when generating new validation data</a:t>
            </a:r>
          </a:p>
          <a:p>
            <a:pPr marL="342900" indent="-342900">
              <a:buAutoNum type="arabicPeriod"/>
            </a:pPr>
            <a:r>
              <a:rPr lang="en-US" sz="1400" dirty="0">
                <a:solidFill>
                  <a:srgbClr val="FF0000"/>
                </a:solidFill>
              </a:rPr>
              <a:t>Clean + mask crop timing estimates based on crop cycle + peak timing</a:t>
            </a:r>
          </a:p>
          <a:p>
            <a:pPr marL="342900" indent="-342900">
              <a:buAutoNum type="arabicPeriod"/>
            </a:pPr>
            <a:r>
              <a:rPr lang="en-US" sz="1400" dirty="0"/>
              <a:t>Attach error distributions to crop timing estimates</a:t>
            </a:r>
          </a:p>
          <a:p>
            <a:pPr marL="800100" lvl="1" indent="-342900">
              <a:buFont typeface="Arial" panose="020B0604020202020204" pitchFamily="34" charset="0"/>
              <a:buChar char="•"/>
            </a:pPr>
            <a:r>
              <a:rPr lang="en-US" sz="1400" dirty="0"/>
              <a:t>At pixel and field/aggregated scale</a:t>
            </a:r>
          </a:p>
          <a:p>
            <a:pPr marL="800100" lvl="1" indent="-342900">
              <a:buFont typeface="Arial" panose="020B0604020202020204" pitchFamily="34" charset="0"/>
              <a:buChar char="•"/>
            </a:pPr>
            <a:r>
              <a:rPr lang="en-US" sz="1400" dirty="0"/>
              <a:t>Based on width of validation range and ‘range error’</a:t>
            </a:r>
          </a:p>
          <a:p>
            <a:pPr marL="800100" lvl="1" indent="-342900">
              <a:buFont typeface="Arial" panose="020B0604020202020204" pitchFamily="34" charset="0"/>
              <a:buChar char="•"/>
            </a:pPr>
            <a:r>
              <a:rPr lang="en-US" sz="1400" dirty="0"/>
              <a:t>Do all pixels/cells have the same error?</a:t>
            </a:r>
          </a:p>
          <a:p>
            <a:pPr marL="800100" lvl="1" indent="-342900">
              <a:buFont typeface="Arial" panose="020B0604020202020204" pitchFamily="34" charset="0"/>
              <a:buChar char="•"/>
            </a:pPr>
            <a:r>
              <a:rPr lang="en-US" sz="1400" dirty="0"/>
              <a:t>Separate errors for p1, (h1 + p2), and h2 (due to likelihood of clouds impacting TS analysis)</a:t>
            </a:r>
          </a:p>
        </p:txBody>
      </p:sp>
      <p:sp>
        <p:nvSpPr>
          <p:cNvPr id="3" name="TextBox 2">
            <a:extLst>
              <a:ext uri="{FF2B5EF4-FFF2-40B4-BE49-F238E27FC236}">
                <a16:creationId xmlns:a16="http://schemas.microsoft.com/office/drawing/2014/main" xmlns="" id="{B3F66FE8-2B5D-4CD0-AF6F-AD8BDC57D6D7}"/>
              </a:ext>
            </a:extLst>
          </p:cNvPr>
          <p:cNvSpPr txBox="1"/>
          <p:nvPr/>
        </p:nvSpPr>
        <p:spPr>
          <a:xfrm>
            <a:off x="170444" y="3082733"/>
            <a:ext cx="11851105" cy="1600438"/>
          </a:xfrm>
          <a:prstGeom prst="rect">
            <a:avLst/>
          </a:prstGeom>
          <a:noFill/>
        </p:spPr>
        <p:txBody>
          <a:bodyPr wrap="square" rtlCol="0">
            <a:spAutoFit/>
          </a:bodyPr>
          <a:lstStyle/>
          <a:p>
            <a:r>
              <a:rPr lang="en-US" sz="1400" b="1" dirty="0"/>
              <a:t>Create SC/DC training and validation data</a:t>
            </a:r>
          </a:p>
          <a:p>
            <a:pPr marL="342900" indent="-342900">
              <a:buAutoNum type="arabicPeriod"/>
            </a:pPr>
            <a:r>
              <a:rPr lang="en-US" sz="1400" dirty="0">
                <a:solidFill>
                  <a:srgbClr val="FF0000"/>
                </a:solidFill>
              </a:rPr>
              <a:t>Delineate fields from Planet images in </a:t>
            </a:r>
            <a:r>
              <a:rPr lang="en-US" sz="1400" dirty="0" err="1">
                <a:solidFill>
                  <a:srgbClr val="FF0000"/>
                </a:solidFill>
              </a:rPr>
              <a:t>Matopiba</a:t>
            </a:r>
            <a:r>
              <a:rPr lang="en-US" sz="1400" dirty="0">
                <a:solidFill>
                  <a:srgbClr val="FF0000"/>
                </a:solidFill>
              </a:rPr>
              <a:t> and Mato Grosso</a:t>
            </a:r>
          </a:p>
          <a:p>
            <a:pPr marL="342900" indent="-342900">
              <a:buAutoNum type="arabicPeriod"/>
            </a:pPr>
            <a:r>
              <a:rPr lang="en-US" sz="1400" dirty="0">
                <a:solidFill>
                  <a:srgbClr val="FF0000"/>
                </a:solidFill>
              </a:rPr>
              <a:t>Look at MODIS EVI timeseries over these fields, in addition to Planet images, to determine crop intensity</a:t>
            </a:r>
          </a:p>
          <a:p>
            <a:pPr marL="800100" lvl="1" indent="-342900">
              <a:buFont typeface="Arial" panose="020B0604020202020204" pitchFamily="34" charset="0"/>
              <a:buChar char="•"/>
            </a:pPr>
            <a:r>
              <a:rPr lang="en-US" sz="1400" dirty="0"/>
              <a:t>Download Planet images over wider area, fewer dates. </a:t>
            </a:r>
          </a:p>
          <a:p>
            <a:pPr marL="800100" lvl="1" indent="-342900">
              <a:buFont typeface="Arial" panose="020B0604020202020204" pitchFamily="34" charset="0"/>
              <a:buChar char="•"/>
            </a:pPr>
            <a:r>
              <a:rPr lang="en-US" sz="1400" dirty="0"/>
              <a:t>Given the wide range of soy, soy-corn, weed/starter crop-soy-corn timing, it probably doesn’t matter much whether we are sure a crop is soy. </a:t>
            </a:r>
          </a:p>
          <a:p>
            <a:pPr marL="342900" indent="-342900">
              <a:buAutoNum type="arabicPeriod"/>
            </a:pPr>
            <a:r>
              <a:rPr lang="en-US" sz="1400" dirty="0"/>
              <a:t>Create field scale SC/DC/TC data</a:t>
            </a:r>
          </a:p>
          <a:p>
            <a:pPr marL="342900" indent="-342900">
              <a:buAutoNum type="arabicPeriod"/>
            </a:pPr>
            <a:r>
              <a:rPr lang="en-US" sz="1400" dirty="0"/>
              <a:t>Use as training points for </a:t>
            </a:r>
            <a:r>
              <a:rPr lang="en-US" sz="1400" dirty="0" err="1"/>
              <a:t>soymap</a:t>
            </a:r>
            <a:endParaRPr lang="en-US" sz="1400" dirty="0"/>
          </a:p>
        </p:txBody>
      </p:sp>
      <p:sp>
        <p:nvSpPr>
          <p:cNvPr id="4" name="TextBox 3">
            <a:extLst>
              <a:ext uri="{FF2B5EF4-FFF2-40B4-BE49-F238E27FC236}">
                <a16:creationId xmlns:a16="http://schemas.microsoft.com/office/drawing/2014/main" xmlns="" id="{70C3EBD3-CD7A-4778-A26F-7280FCC33801}"/>
              </a:ext>
            </a:extLst>
          </p:cNvPr>
          <p:cNvSpPr txBox="1"/>
          <p:nvPr/>
        </p:nvSpPr>
        <p:spPr>
          <a:xfrm>
            <a:off x="170444" y="4901787"/>
            <a:ext cx="11851105" cy="954107"/>
          </a:xfrm>
          <a:prstGeom prst="rect">
            <a:avLst/>
          </a:prstGeom>
          <a:noFill/>
        </p:spPr>
        <p:txBody>
          <a:bodyPr wrap="square" rtlCol="0">
            <a:spAutoFit/>
          </a:bodyPr>
          <a:lstStyle/>
          <a:p>
            <a:r>
              <a:rPr lang="en-US" sz="1400" b="1" dirty="0"/>
              <a:t>Create soy vs </a:t>
            </a:r>
            <a:r>
              <a:rPr lang="en-US" sz="1400" b="1" dirty="0" err="1"/>
              <a:t>nonsoy</a:t>
            </a:r>
            <a:r>
              <a:rPr lang="en-US" sz="1400" b="1" dirty="0"/>
              <a:t> </a:t>
            </a:r>
            <a:r>
              <a:rPr lang="en-US" sz="1400" b="1" dirty="0" err="1"/>
              <a:t>agri</a:t>
            </a:r>
            <a:r>
              <a:rPr lang="en-US" sz="1400" b="1" dirty="0"/>
              <a:t> training and validation data</a:t>
            </a:r>
          </a:p>
          <a:p>
            <a:pPr marL="342900" indent="-342900">
              <a:buAutoNum type="arabicPeriod"/>
            </a:pPr>
            <a:r>
              <a:rPr lang="en-US" sz="1400" dirty="0"/>
              <a:t>Separate MT training points as soy, </a:t>
            </a:r>
            <a:r>
              <a:rPr lang="en-US" sz="1400" dirty="0" err="1"/>
              <a:t>nonsoy</a:t>
            </a:r>
            <a:r>
              <a:rPr lang="en-US" sz="1400" dirty="0"/>
              <a:t> </a:t>
            </a:r>
            <a:r>
              <a:rPr lang="en-US" sz="1400" dirty="0" err="1"/>
              <a:t>agri</a:t>
            </a:r>
            <a:r>
              <a:rPr lang="en-US" sz="1400" dirty="0"/>
              <a:t> (PLOS points have specific </a:t>
            </a:r>
            <a:r>
              <a:rPr lang="en-US" sz="1400" dirty="0" err="1"/>
              <a:t>nonsoy</a:t>
            </a:r>
            <a:r>
              <a:rPr lang="en-US" sz="1400" dirty="0"/>
              <a:t> crops)</a:t>
            </a:r>
          </a:p>
          <a:p>
            <a:pPr marL="342900" indent="-342900">
              <a:buAutoNum type="arabicPeriod"/>
            </a:pPr>
            <a:r>
              <a:rPr lang="en-US" sz="1400" dirty="0"/>
              <a:t>Look for spectral, phenological and visual differences among crops</a:t>
            </a:r>
          </a:p>
          <a:p>
            <a:pPr marL="342900" indent="-342900">
              <a:buAutoNum type="arabicPeriod"/>
            </a:pPr>
            <a:r>
              <a:rPr lang="en-US" sz="1400" dirty="0"/>
              <a:t>Create training data</a:t>
            </a:r>
          </a:p>
        </p:txBody>
      </p:sp>
      <p:sp>
        <p:nvSpPr>
          <p:cNvPr id="5" name="Rectangle 4">
            <a:extLst>
              <a:ext uri="{FF2B5EF4-FFF2-40B4-BE49-F238E27FC236}">
                <a16:creationId xmlns:a16="http://schemas.microsoft.com/office/drawing/2014/main" xmlns="" id="{6D39B032-8CEF-41D3-B01C-05E5FD440E2F}"/>
              </a:ext>
            </a:extLst>
          </p:cNvPr>
          <p:cNvSpPr/>
          <p:nvPr/>
        </p:nvSpPr>
        <p:spPr>
          <a:xfrm>
            <a:off x="5461274" y="0"/>
            <a:ext cx="634726" cy="369332"/>
          </a:xfrm>
          <a:prstGeom prst="rect">
            <a:avLst/>
          </a:prstGeom>
        </p:spPr>
        <p:txBody>
          <a:bodyPr wrap="none">
            <a:spAutoFit/>
          </a:bodyPr>
          <a:lstStyle/>
          <a:p>
            <a:r>
              <a:rPr lang="en-US" b="1" dirty="0"/>
              <a:t>Next</a:t>
            </a:r>
          </a:p>
        </p:txBody>
      </p:sp>
      <p:sp>
        <p:nvSpPr>
          <p:cNvPr id="6" name="TextBox 5">
            <a:extLst>
              <a:ext uri="{FF2B5EF4-FFF2-40B4-BE49-F238E27FC236}">
                <a16:creationId xmlns:a16="http://schemas.microsoft.com/office/drawing/2014/main" xmlns="" id="{4F9DF7F1-F325-40D0-9E25-6BBF53FC1E97}"/>
              </a:ext>
            </a:extLst>
          </p:cNvPr>
          <p:cNvSpPr txBox="1"/>
          <p:nvPr/>
        </p:nvSpPr>
        <p:spPr>
          <a:xfrm>
            <a:off x="170444" y="5993829"/>
            <a:ext cx="8498305" cy="738664"/>
          </a:xfrm>
          <a:prstGeom prst="rect">
            <a:avLst/>
          </a:prstGeom>
          <a:noFill/>
        </p:spPr>
        <p:txBody>
          <a:bodyPr wrap="square" rtlCol="0">
            <a:spAutoFit/>
          </a:bodyPr>
          <a:lstStyle/>
          <a:p>
            <a:r>
              <a:rPr lang="en-US" sz="1400" b="1" dirty="0"/>
              <a:t>New </a:t>
            </a:r>
            <a:r>
              <a:rPr lang="en-US" sz="1400" b="1" dirty="0" err="1"/>
              <a:t>soymaps</a:t>
            </a:r>
            <a:endParaRPr lang="en-US" sz="1400" b="1" dirty="0"/>
          </a:p>
          <a:p>
            <a:pPr marL="285750" indent="-285750">
              <a:buFont typeface="Arial" panose="020B0604020202020204" pitchFamily="34" charset="0"/>
              <a:buChar char="•"/>
            </a:pPr>
            <a:r>
              <a:rPr lang="en-US" sz="1400" dirty="0"/>
              <a:t>Use PLOS training data + previous soy_pts_agsat_1 training data</a:t>
            </a:r>
          </a:p>
          <a:p>
            <a:pPr marL="285750" indent="-285750">
              <a:buFont typeface="Arial" panose="020B0604020202020204" pitchFamily="34" charset="0"/>
              <a:buChar char="•"/>
            </a:pPr>
            <a:r>
              <a:rPr lang="en-US" sz="1400" dirty="0"/>
              <a:t>Center pivot</a:t>
            </a:r>
          </a:p>
        </p:txBody>
      </p:sp>
    </p:spTree>
    <p:extLst>
      <p:ext uri="{BB962C8B-B14F-4D97-AF65-F5344CB8AC3E}">
        <p14:creationId xmlns:p14="http://schemas.microsoft.com/office/powerpoint/2010/main" val="417455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397B5A-FBCE-45BC-957C-3E5A5FFFFFAB}"/>
              </a:ext>
            </a:extLst>
          </p:cNvPr>
          <p:cNvSpPr txBox="1"/>
          <p:nvPr/>
        </p:nvSpPr>
        <p:spPr>
          <a:xfrm>
            <a:off x="191588" y="130629"/>
            <a:ext cx="1180882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For SC vs DC accuracy, normalize by total </a:t>
            </a:r>
            <a:r>
              <a:rPr lang="en-US" dirty="0" err="1"/>
              <a:t>agri</a:t>
            </a:r>
            <a:r>
              <a:rPr lang="en-US" dirty="0"/>
              <a:t>/field, NOT by SC+DC, so the confusion matrix sums to one</a:t>
            </a:r>
          </a:p>
          <a:p>
            <a:pPr marL="285750" indent="-285750">
              <a:buFont typeface="Arial" panose="020B0604020202020204" pitchFamily="34" charset="0"/>
              <a:buChar char="•"/>
            </a:pPr>
            <a:r>
              <a:rPr lang="en-US" dirty="0"/>
              <a:t>For natural vs </a:t>
            </a:r>
            <a:r>
              <a:rPr lang="en-US" dirty="0" err="1"/>
              <a:t>agri</a:t>
            </a:r>
            <a:r>
              <a:rPr lang="en-US" dirty="0"/>
              <a:t> accuracy, try masking edges and masking by crop cycle and peak EVI target only </a:t>
            </a:r>
            <a:r>
              <a:rPr lang="en-US" dirty="0" err="1"/>
              <a:t>agri</a:t>
            </a:r>
            <a:endParaRPr lang="en-US" dirty="0"/>
          </a:p>
          <a:p>
            <a:pPr marL="285750" indent="-285750">
              <a:buFont typeface="Arial" panose="020B0604020202020204" pitchFamily="34" charset="0"/>
              <a:buChar char="•"/>
            </a:pPr>
            <a:r>
              <a:rPr lang="en-US" dirty="0"/>
              <a:t>Look at the dates corresponding to the low error fields and see if they represent the full range of crop dates represented by all the fields, because there might be a bias towards fields that were planted at a time when there weren’t clouds. This bias would also be solved if there are many locations of validation data.</a:t>
            </a:r>
          </a:p>
          <a:p>
            <a:pPr marL="285750" indent="-285750">
              <a:buFont typeface="Arial" panose="020B0604020202020204" pitchFamily="34" charset="0"/>
              <a:buChar char="•"/>
            </a:pPr>
            <a:r>
              <a:rPr lang="en-US" dirty="0"/>
              <a:t>Purchase Planet images. Talk to Jen Dawson</a:t>
            </a:r>
          </a:p>
          <a:p>
            <a:pPr marL="285750" indent="-285750">
              <a:buFont typeface="Arial" panose="020B0604020202020204" pitchFamily="34" charset="0"/>
              <a:buChar char="•"/>
            </a:pPr>
            <a:r>
              <a:rPr lang="en-US" dirty="0"/>
              <a:t>Read papers that produce </a:t>
            </a:r>
            <a:r>
              <a:rPr lang="en-US" dirty="0" err="1"/>
              <a:t>agri</a:t>
            </a:r>
            <a:r>
              <a:rPr lang="en-US" dirty="0"/>
              <a:t> datasets. Find one or two that are nice to read and analyze how they write about it.</a:t>
            </a:r>
          </a:p>
          <a:p>
            <a:pPr marL="285750" indent="-285750">
              <a:buFont typeface="Arial" panose="020B0604020202020204" pitchFamily="34" charset="0"/>
              <a:buChar char="•"/>
            </a:pPr>
            <a:r>
              <a:rPr lang="en-US" dirty="0"/>
              <a:t>Use </a:t>
            </a:r>
            <a:r>
              <a:rPr lang="en-US" dirty="0" err="1"/>
              <a:t>ShareLatex</a:t>
            </a:r>
            <a:r>
              <a:rPr lang="en-US" dirty="0"/>
              <a:t> and start outlining</a:t>
            </a:r>
          </a:p>
          <a:p>
            <a:pPr marL="285750" indent="-285750">
              <a:buFont typeface="Arial" panose="020B0604020202020204" pitchFamily="34" charset="0"/>
              <a:buChar char="•"/>
            </a:pPr>
            <a:r>
              <a:rPr lang="en-US" dirty="0"/>
              <a:t>Look at Slack for ‘how to write a paper’ article that Sally shared</a:t>
            </a:r>
          </a:p>
          <a:p>
            <a:pPr marL="285750" indent="-285750">
              <a:buFont typeface="Arial" panose="020B0604020202020204" pitchFamily="34" charset="0"/>
              <a:buChar char="•"/>
            </a:pPr>
            <a:r>
              <a:rPr lang="en-US" dirty="0"/>
              <a:t>Think about the story and figures that illustrate the story</a:t>
            </a:r>
          </a:p>
        </p:txBody>
      </p:sp>
    </p:spTree>
    <p:extLst>
      <p:ext uri="{BB962C8B-B14F-4D97-AF65-F5344CB8AC3E}">
        <p14:creationId xmlns:p14="http://schemas.microsoft.com/office/powerpoint/2010/main" val="41582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B31ADD0-EFA3-4A54-9649-1A631BE486A3}"/>
              </a:ext>
            </a:extLst>
          </p:cNvPr>
          <p:cNvSpPr txBox="1"/>
          <p:nvPr/>
        </p:nvSpPr>
        <p:spPr>
          <a:xfrm>
            <a:off x="191588" y="130629"/>
            <a:ext cx="11808823" cy="3693319"/>
          </a:xfrm>
          <a:prstGeom prst="rect">
            <a:avLst/>
          </a:prstGeom>
          <a:noFill/>
        </p:spPr>
        <p:txBody>
          <a:bodyPr wrap="square" rtlCol="0">
            <a:spAutoFit/>
          </a:bodyPr>
          <a:lstStyle/>
          <a:p>
            <a:r>
              <a:rPr lang="en-US" b="1" dirty="0"/>
              <a:t>General problems with land cover classification:</a:t>
            </a:r>
          </a:p>
          <a:p>
            <a:pPr marL="285750" indent="-285750">
              <a:buFontTx/>
              <a:buChar char="-"/>
            </a:pPr>
            <a:endParaRPr lang="en-US" dirty="0"/>
          </a:p>
          <a:p>
            <a:r>
              <a:rPr lang="en-US" dirty="0"/>
              <a:t>1. Training data are few (especially outside of MT) and perhaps erroneous</a:t>
            </a:r>
          </a:p>
          <a:p>
            <a:pPr marL="742950" lvl="1" indent="-285750">
              <a:buFontTx/>
              <a:buChar char="-"/>
            </a:pPr>
            <a:r>
              <a:rPr lang="en-US" dirty="0"/>
              <a:t>New MT training data from Avery</a:t>
            </a:r>
          </a:p>
          <a:p>
            <a:pPr marL="742950" lvl="1" indent="-285750">
              <a:buFontTx/>
              <a:buChar char="-"/>
            </a:pPr>
            <a:r>
              <a:rPr lang="en-US" dirty="0"/>
              <a:t>Pool existing training data across years</a:t>
            </a:r>
          </a:p>
          <a:p>
            <a:pPr marL="742950" lvl="1" indent="-285750">
              <a:buFontTx/>
              <a:buChar char="-"/>
            </a:pPr>
            <a:r>
              <a:rPr lang="en-US" dirty="0"/>
              <a:t>Create new training data from:</a:t>
            </a:r>
          </a:p>
          <a:p>
            <a:pPr marL="1200150" lvl="2" indent="-285750">
              <a:buFontTx/>
              <a:buChar char="-"/>
            </a:pPr>
            <a:r>
              <a:rPr lang="en-US" dirty="0"/>
              <a:t>Planet images</a:t>
            </a:r>
          </a:p>
          <a:p>
            <a:pPr marL="1200150" lvl="2" indent="-285750">
              <a:buFontTx/>
              <a:buChar char="-"/>
            </a:pPr>
            <a:r>
              <a:rPr lang="en-US" dirty="0"/>
              <a:t>Google Earth Pro (visual inspection for soy vs </a:t>
            </a:r>
            <a:r>
              <a:rPr lang="en-US" dirty="0" err="1"/>
              <a:t>nonsoy</a:t>
            </a:r>
            <a:r>
              <a:rPr lang="en-US" dirty="0"/>
              <a:t>)</a:t>
            </a:r>
          </a:p>
          <a:p>
            <a:pPr marL="285750" indent="-285750">
              <a:buFontTx/>
              <a:buChar char="-"/>
            </a:pPr>
            <a:endParaRPr lang="en-US" dirty="0"/>
          </a:p>
          <a:p>
            <a:r>
              <a:rPr lang="en-US" dirty="0"/>
              <a:t>2. Don’t know what characteristics can best separate classes</a:t>
            </a:r>
          </a:p>
          <a:p>
            <a:pPr marL="742950" lvl="1" indent="-285750">
              <a:buFontTx/>
              <a:buChar char="-"/>
            </a:pPr>
            <a:r>
              <a:rPr lang="en-US" dirty="0"/>
              <a:t>Spectrally: Band by band scatterplots to get vegetation index</a:t>
            </a:r>
          </a:p>
          <a:p>
            <a:pPr marL="742950" lvl="1" indent="-285750">
              <a:buFontTx/>
              <a:buChar char="-"/>
            </a:pPr>
            <a:r>
              <a:rPr lang="en-US" dirty="0" err="1"/>
              <a:t>Phenologically</a:t>
            </a:r>
            <a:r>
              <a:rPr lang="en-US" dirty="0"/>
              <a:t>: Temporal principal components</a:t>
            </a:r>
          </a:p>
          <a:p>
            <a:pPr marL="742950" lvl="1" indent="-285750">
              <a:buFontTx/>
              <a:buChar char="-"/>
            </a:pPr>
            <a:r>
              <a:rPr lang="en-US" dirty="0"/>
              <a:t>Trial and error: Test different input data</a:t>
            </a:r>
          </a:p>
        </p:txBody>
      </p:sp>
    </p:spTree>
    <p:extLst>
      <p:ext uri="{BB962C8B-B14F-4D97-AF65-F5344CB8AC3E}">
        <p14:creationId xmlns:p14="http://schemas.microsoft.com/office/powerpoint/2010/main" val="2717938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2206</Words>
  <Application>Microsoft Macintosh PowerPoint</Application>
  <PresentationFormat>Custom</PresentationFormat>
  <Paragraphs>185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MsMonkey</dc:creator>
  <cp:lastModifiedBy>Ming Zhang</cp:lastModifiedBy>
  <cp:revision>13</cp:revision>
  <dcterms:created xsi:type="dcterms:W3CDTF">2019-03-07T22:52:56Z</dcterms:created>
  <dcterms:modified xsi:type="dcterms:W3CDTF">2019-03-09T01:30:40Z</dcterms:modified>
</cp:coreProperties>
</file>