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2B7B-5B47-6B4D-9CEC-D1513411F07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use map</a:t>
            </a:r>
            <a:br>
              <a:rPr lang="en-US" dirty="0"/>
            </a:br>
            <a:r>
              <a:rPr lang="en-US" dirty="0"/>
              <a:t>edit in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18, 2019</a:t>
            </a:r>
          </a:p>
        </p:txBody>
      </p:sp>
    </p:spTree>
    <p:extLst>
      <p:ext uri="{BB962C8B-B14F-4D97-AF65-F5344CB8AC3E}">
        <p14:creationId xmlns:p14="http://schemas.microsoft.com/office/powerpoint/2010/main" val="405062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2" y="1460525"/>
            <a:ext cx="6755793" cy="247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961" y="132914"/>
            <a:ext cx="454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GEE file: </a:t>
            </a:r>
            <a:r>
              <a:rPr lang="en-US" dirty="0" err="1" smtClean="0"/>
              <a:t>LandCover</a:t>
            </a:r>
            <a:r>
              <a:rPr lang="en-US" dirty="0" smtClean="0"/>
              <a:t>/Soy Classification Masking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559" y="679339"/>
            <a:ext cx="2456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= </a:t>
            </a:r>
            <a:r>
              <a:rPr lang="en-US" dirty="0" err="1" smtClean="0"/>
              <a:t>mapbiomas</a:t>
            </a:r>
            <a:r>
              <a:rPr lang="en-US" dirty="0" smtClean="0"/>
              <a:t> 3</a:t>
            </a:r>
          </a:p>
          <a:p>
            <a:r>
              <a:rPr lang="en-US" dirty="0" smtClean="0"/>
              <a:t>Purple = </a:t>
            </a:r>
            <a:r>
              <a:rPr lang="en-US" dirty="0" err="1" smtClean="0"/>
              <a:t>mapbiomas</a:t>
            </a:r>
            <a:r>
              <a:rPr lang="en-US" dirty="0" smtClean="0"/>
              <a:t> 2.3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8758" y="956338"/>
            <a:ext cx="507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Map3 seems to be able to catch center pivot better!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99" y="3939901"/>
            <a:ext cx="6869997" cy="29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Land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mapbio3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Landsat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9607" y="2016175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MODIS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Soy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not soy, </a:t>
            </a:r>
            <a:r>
              <a:rPr lang="en-US" sz="1400" dirty="0" err="1">
                <a:solidFill>
                  <a:srgbClr val="0000FF"/>
                </a:solidFill>
              </a:rPr>
              <a:t>irrig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nonirrig</a:t>
            </a:r>
            <a:r>
              <a:rPr lang="en-US" sz="1400" dirty="0">
                <a:solidFill>
                  <a:srgbClr val="0000FF"/>
                </a:solidFill>
              </a:rPr>
              <a:t>,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DC), mapbiomas3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>
                <a:solidFill>
                  <a:srgbClr val="0000FF"/>
                </a:solidFill>
              </a:rPr>
              <a:t>imovel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Matopiba</a:t>
            </a:r>
            <a:r>
              <a:rPr lang="en-US" sz="1400" dirty="0">
                <a:solidFill>
                  <a:srgbClr val="0000FF"/>
                </a:solidFill>
              </a:rPr>
              <a:t> and maybe MT</a:t>
            </a:r>
            <a:r>
              <a:rPr lang="en-US" sz="1400" dirty="0"/>
              <a:t>, Planet visual inspection (especially for places outside of MT)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for failed first crops and differently timed crop cycles across the 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Center pivot training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training points from Planet Labs imagery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 calibration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Planet imagery locations for land use training and validation, classify by eye</a:t>
            </a: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67218" y="2323952"/>
            <a:ext cx="757843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DC?)</a:t>
            </a: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Final </a:t>
            </a:r>
            <a:r>
              <a:rPr lang="en-US" sz="1400" dirty="0" err="1">
                <a:solidFill>
                  <a:srgbClr val="0000FF"/>
                </a:solidFill>
              </a:rPr>
              <a:t>soymaps</a:t>
            </a:r>
            <a:r>
              <a:rPr lang="en-US" sz="1400" dirty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/>
              <a:t>vs</a:t>
            </a:r>
            <a:r>
              <a:rPr lang="en-US" sz="1600" dirty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Does </a:t>
            </a:r>
            <a:r>
              <a:rPr lang="en-US" sz="1600" dirty="0" err="1"/>
              <a:t>Mapbiomas</a:t>
            </a:r>
            <a:r>
              <a:rPr lang="en-US" sz="1600" dirty="0"/>
              <a:t> 3 do a better job of mapping </a:t>
            </a:r>
            <a:r>
              <a:rPr lang="en-US" sz="1600" dirty="0" err="1"/>
              <a:t>agri</a:t>
            </a:r>
            <a:r>
              <a:rPr lang="en-US" sz="1600" dirty="0"/>
              <a:t> than Jake’s map does? (i.e. do estimates seem more reasonable? Do the small and irregularly shaped patches of natural veg seen in Planet Labs show up in </a:t>
            </a:r>
            <a:r>
              <a:rPr lang="en-US" sz="1600" dirty="0" err="1"/>
              <a:t>mapbiomas</a:t>
            </a:r>
            <a:r>
              <a:rPr lang="en-US" sz="1600" dirty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0241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2" y="191346"/>
            <a:ext cx="81324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Sets of training points: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Kastens</a:t>
            </a:r>
            <a:r>
              <a:rPr lang="en-US" dirty="0"/>
              <a:t> training points(</a:t>
            </a:r>
            <a:r>
              <a:rPr lang="en-US" dirty="0" err="1"/>
              <a:t>kpts</a:t>
            </a:r>
            <a:r>
              <a:rPr lang="en-US" dirty="0"/>
              <a:t>) are near roads and only in MT, total 3185 points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‘soy_pts_agsat_1’ are also only in MT, total 21383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‘soy_pts_1’ have some in </a:t>
            </a:r>
            <a:r>
              <a:rPr lang="en-US" dirty="0" err="1"/>
              <a:t>Matopiba</a:t>
            </a:r>
            <a:r>
              <a:rPr lang="en-US" dirty="0"/>
              <a:t> and majority in MT, total 32520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training points across Brazil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How many training points are in </a:t>
            </a:r>
            <a:r>
              <a:rPr lang="en-US" dirty="0" err="1">
                <a:solidFill>
                  <a:srgbClr val="FF0000"/>
                </a:solidFill>
              </a:rPr>
              <a:t>Matopiba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6834" y="4096830"/>
            <a:ext cx="3917166" cy="2538679"/>
            <a:chOff x="5226834" y="4096830"/>
            <a:chExt cx="3917166" cy="25386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834" y="4096830"/>
              <a:ext cx="3917166" cy="2521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12675" y="626617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Kastens</a:t>
              </a:r>
              <a:r>
                <a:rPr lang="en-US" dirty="0"/>
                <a:t> training </a:t>
              </a:r>
              <a:r>
                <a:rPr lang="en-US" dirty="0" err="1"/>
                <a:t>pts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132" y="3737460"/>
            <a:ext cx="4738272" cy="2880654"/>
            <a:chOff x="-1320634" y="3737460"/>
            <a:chExt cx="4738272" cy="2880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0634" y="3737460"/>
              <a:ext cx="4738272" cy="2880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1233484" y="6081511"/>
              <a:ext cx="11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Soy_pts_1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82" y="956386"/>
            <a:ext cx="9000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MODIS aqua 8 day composite, bands 1-5 and 7 between Aug 1 of </a:t>
            </a:r>
            <a:r>
              <a:rPr lang="en-US" dirty="0" err="1"/>
              <a:t>prev</a:t>
            </a:r>
            <a:r>
              <a:rPr lang="en-US" dirty="0"/>
              <a:t> year and Aug 1 of current (classified) year (</a:t>
            </a:r>
            <a:r>
              <a:rPr lang="en-US" dirty="0">
                <a:solidFill>
                  <a:srgbClr val="FF0000"/>
                </a:solidFill>
              </a:rPr>
              <a:t>no extra cloud filtering</a:t>
            </a:r>
            <a:r>
              <a:rPr lang="en-US" dirty="0"/>
              <a:t>) (276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Landsat NDVI 32 day composite (only 10 per year) – note that the original Landsat resolution is still kept in the final classifier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SRTM (elevation, slope, aspect, </a:t>
            </a:r>
            <a:r>
              <a:rPr lang="en-US" dirty="0" err="1"/>
              <a:t>hillshade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‘infill’ all these bands with focal mean. Afterward, the </a:t>
            </a:r>
            <a:r>
              <a:rPr lang="en-US" dirty="0" err="1"/>
              <a:t>infilled</a:t>
            </a:r>
            <a:r>
              <a:rPr lang="en-US" dirty="0"/>
              <a:t> image has less ‘sharp’ gradients and a lower range of values. </a:t>
            </a:r>
            <a:r>
              <a:rPr lang="en-US" dirty="0">
                <a:solidFill>
                  <a:srgbClr val="FF0000"/>
                </a:solidFill>
              </a:rPr>
              <a:t>(purpose is to fill in missing values or to adjust the actual pixel values? Why do we need this?)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over the </a:t>
            </a:r>
            <a:r>
              <a:rPr lang="en-US" dirty="0" err="1"/>
              <a:t>infilled</a:t>
            </a:r>
            <a:r>
              <a:rPr lang="en-US" dirty="0"/>
              <a:t> classifier images at locations of the soy data points, use ‘</a:t>
            </a:r>
            <a:r>
              <a:rPr lang="en-US" dirty="0" err="1"/>
              <a:t>sample_infill</a:t>
            </a:r>
            <a:r>
              <a:rPr lang="en-US" dirty="0"/>
              <a:t>’ to fill in null values in sampled collection with feature means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Randomly choose 70% to train and 30% to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4867394"/>
            <a:ext cx="900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and testing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Train the classifier on the infilled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accuracy of the classifier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pre-infilled image, mask with </a:t>
            </a:r>
            <a:r>
              <a:rPr lang="en-US" dirty="0" err="1"/>
              <a:t>mapbiomas</a:t>
            </a:r>
            <a:r>
              <a:rPr lang="en-US" dirty="0"/>
              <a:t> 2.3, and apply classifier to it to get the final classified image</a:t>
            </a:r>
          </a:p>
        </p:txBody>
      </p:sp>
    </p:spTree>
    <p:extLst>
      <p:ext uri="{BB962C8B-B14F-4D97-AF65-F5344CB8AC3E}">
        <p14:creationId xmlns:p14="http://schemas.microsoft.com/office/powerpoint/2010/main" val="385389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D073C0E-0B63-4498-88EE-830A1C99F3A8}"/>
              </a:ext>
            </a:extLst>
          </p:cNvPr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BA5805-4815-4DFB-A3B0-9EE75139349D}"/>
              </a:ext>
            </a:extLst>
          </p:cNvPr>
          <p:cNvSpPr txBox="1"/>
          <p:nvPr/>
        </p:nvSpPr>
        <p:spPr>
          <a:xfrm>
            <a:off x="347241" y="892586"/>
            <a:ext cx="12489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MODIS aqua </a:t>
            </a:r>
          </a:p>
          <a:p>
            <a:r>
              <a:rPr lang="en-US" sz="1400" dirty="0"/>
              <a:t>8-day, B1-5, 7</a:t>
            </a:r>
          </a:p>
          <a:p>
            <a:r>
              <a:rPr lang="en-US" sz="1400" dirty="0"/>
              <a:t>Aug 1 to Aug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3A418A-6A09-4063-ABF2-79DAC7E9BD86}"/>
              </a:ext>
            </a:extLst>
          </p:cNvPr>
          <p:cNvSpPr txBox="1"/>
          <p:nvPr/>
        </p:nvSpPr>
        <p:spPr>
          <a:xfrm>
            <a:off x="2421039" y="892586"/>
            <a:ext cx="18034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Landsat NDVI</a:t>
            </a:r>
          </a:p>
          <a:p>
            <a:r>
              <a:rPr lang="en-US" sz="1400" dirty="0"/>
              <a:t>32 day, Aug 1 to Aug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628308-E941-4CEB-8E88-E4C24F850CE4}"/>
              </a:ext>
            </a:extLst>
          </p:cNvPr>
          <p:cNvSpPr txBox="1"/>
          <p:nvPr/>
        </p:nvSpPr>
        <p:spPr>
          <a:xfrm>
            <a:off x="5510960" y="892585"/>
            <a:ext cx="1746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Elev</a:t>
            </a:r>
            <a:r>
              <a:rPr lang="en-US" sz="1400" dirty="0"/>
              <a:t>, slope, aspect, </a:t>
            </a:r>
            <a:r>
              <a:rPr lang="en-US" sz="1400" dirty="0" err="1"/>
              <a:t>hillshade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29F720-DE85-457F-BB52-FEE3D2C3E222}"/>
              </a:ext>
            </a:extLst>
          </p:cNvPr>
          <p:cNvSpPr txBox="1"/>
          <p:nvPr/>
        </p:nvSpPr>
        <p:spPr>
          <a:xfrm>
            <a:off x="6176858" y="2021744"/>
            <a:ext cx="763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ft_img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2FC533-76D8-4E5C-AD48-3BD1EBBE75EA}"/>
              </a:ext>
            </a:extLst>
          </p:cNvPr>
          <p:cNvSpPr txBox="1"/>
          <p:nvPr/>
        </p:nvSpPr>
        <p:spPr>
          <a:xfrm>
            <a:off x="1830077" y="2029598"/>
            <a:ext cx="10415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class_img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97C1FAD-F13C-4F29-A2BC-0542E1D5178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350845" y="1415806"/>
            <a:ext cx="971915" cy="613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2EE8C58-1D1B-4AE7-BF3D-A0F0D56DB49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350845" y="1415805"/>
            <a:ext cx="4223540" cy="61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71707" y="1631250"/>
            <a:ext cx="1379138" cy="39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7C640BE-71FC-4084-9E14-C99A65BE39D2}"/>
              </a:ext>
            </a:extLst>
          </p:cNvPr>
          <p:cNvSpPr txBox="1"/>
          <p:nvPr/>
        </p:nvSpPr>
        <p:spPr>
          <a:xfrm>
            <a:off x="4142364" y="2125875"/>
            <a:ext cx="763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infill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7DDDF35-E698-40DE-B091-C5A1529B82F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871612" y="2175633"/>
            <a:ext cx="3305246" cy="7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9CC1429-A401-423B-AE2A-92350CD2B04F}"/>
              </a:ext>
            </a:extLst>
          </p:cNvPr>
          <p:cNvSpPr txBox="1"/>
          <p:nvPr/>
        </p:nvSpPr>
        <p:spPr>
          <a:xfrm>
            <a:off x="5594088" y="2972622"/>
            <a:ext cx="87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training pts (70%)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063C5A0-5F8D-483C-AD4C-D1058588A89B}"/>
              </a:ext>
            </a:extLst>
          </p:cNvPr>
          <p:cNvSpPr txBox="1"/>
          <p:nvPr/>
        </p:nvSpPr>
        <p:spPr>
          <a:xfrm>
            <a:off x="6829925" y="2961820"/>
            <a:ext cx="10127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testing pts (30%)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D6BEA29-7AC0-4C5D-AFA4-1AB93B3A520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6558729" y="2329521"/>
            <a:ext cx="777586" cy="63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F652BA2-B19C-4FCC-AFF1-E72AA0DBA855}"/>
              </a:ext>
            </a:extLst>
          </p:cNvPr>
          <p:cNvSpPr txBox="1"/>
          <p:nvPr/>
        </p:nvSpPr>
        <p:spPr>
          <a:xfrm>
            <a:off x="7133820" y="2243352"/>
            <a:ext cx="14177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Reduce over data points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FFCE516D-9F28-49BD-B799-B2FC9446A864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flipH="1">
            <a:off x="6030680" y="2329521"/>
            <a:ext cx="528049" cy="64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3286198B-E1A5-41A5-BFB7-4800BC294A3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30680" y="3495842"/>
            <a:ext cx="0" cy="67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7BEBC0A-22D5-404B-969E-527EC8D40760}"/>
              </a:ext>
            </a:extLst>
          </p:cNvPr>
          <p:cNvSpPr txBox="1"/>
          <p:nvPr/>
        </p:nvSpPr>
        <p:spPr>
          <a:xfrm>
            <a:off x="5510960" y="3615722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39C4787-9E31-4723-B7D4-E268E18DDE78}"/>
              </a:ext>
            </a:extLst>
          </p:cNvPr>
          <p:cNvSpPr txBox="1"/>
          <p:nvPr/>
        </p:nvSpPr>
        <p:spPr>
          <a:xfrm>
            <a:off x="5588218" y="4138943"/>
            <a:ext cx="873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classifier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8B2DD7A-76A6-4A9E-B00F-E1B140242E9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6461402" y="4292832"/>
            <a:ext cx="4388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7C24B39-E694-4E88-BD7B-1B4F400131A6}"/>
              </a:ext>
            </a:extLst>
          </p:cNvPr>
          <p:cNvSpPr txBox="1"/>
          <p:nvPr/>
        </p:nvSpPr>
        <p:spPr>
          <a:xfrm>
            <a:off x="6900229" y="4138943"/>
            <a:ext cx="873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accuracy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054BD95-736D-42CA-88D1-F09630D6F7F2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>
            <a:off x="7336315" y="3485040"/>
            <a:ext cx="506" cy="65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282940C-3568-483E-98EB-F1E7766C81B9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 flipH="1">
            <a:off x="2343910" y="2337375"/>
            <a:ext cx="6935" cy="1801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CE2D2DC-FD04-4EA2-95B7-CF16F32898F1}"/>
              </a:ext>
            </a:extLst>
          </p:cNvPr>
          <p:cNvSpPr txBox="1"/>
          <p:nvPr/>
        </p:nvSpPr>
        <p:spPr>
          <a:xfrm>
            <a:off x="1690926" y="4138556"/>
            <a:ext cx="13059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Class_img_ag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2CDD7B62-2C4E-4595-B22A-7BE1E0A7F829}"/>
              </a:ext>
            </a:extLst>
          </p:cNvPr>
          <p:cNvCxnSpPr>
            <a:cxnSpLocks/>
            <a:stCxn id="53" idx="1"/>
            <a:endCxn id="74" idx="3"/>
          </p:cNvCxnSpPr>
          <p:nvPr/>
        </p:nvCxnSpPr>
        <p:spPr>
          <a:xfrm flipH="1" flipV="1">
            <a:off x="2996893" y="4292445"/>
            <a:ext cx="2591325" cy="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9847FC3-9665-4B01-AE57-28D1AD72D078}"/>
              </a:ext>
            </a:extLst>
          </p:cNvPr>
          <p:cNvSpPr txBox="1"/>
          <p:nvPr/>
        </p:nvSpPr>
        <p:spPr>
          <a:xfrm>
            <a:off x="1627280" y="5008563"/>
            <a:ext cx="14471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Final image: </a:t>
            </a:r>
            <a:r>
              <a:rPr lang="en-US" sz="1400" dirty="0" err="1"/>
              <a:t>classed_img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739CB89-4CAD-43F7-BA43-3D3D10DE7652}"/>
              </a:ext>
            </a:extLst>
          </p:cNvPr>
          <p:cNvSpPr txBox="1"/>
          <p:nvPr/>
        </p:nvSpPr>
        <p:spPr>
          <a:xfrm>
            <a:off x="3724055" y="4012866"/>
            <a:ext cx="12111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Classify image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90858639-47D8-448A-AE1C-E1FFB896BA81}"/>
              </a:ext>
            </a:extLst>
          </p:cNvPr>
          <p:cNvCxnSpPr>
            <a:cxnSpLocks/>
            <a:stCxn id="74" idx="2"/>
            <a:endCxn id="82" idx="0"/>
          </p:cNvCxnSpPr>
          <p:nvPr/>
        </p:nvCxnSpPr>
        <p:spPr>
          <a:xfrm>
            <a:off x="2343910" y="4446333"/>
            <a:ext cx="6935" cy="56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F68750C-AC06-4BF7-B1A6-72D946341DC3}"/>
              </a:ext>
            </a:extLst>
          </p:cNvPr>
          <p:cNvSpPr/>
          <p:nvPr/>
        </p:nvSpPr>
        <p:spPr>
          <a:xfrm>
            <a:off x="644591" y="3115048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Mask with Mapbio2.3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3A15EBB-5F6B-4E66-8887-F8404C9AF785}"/>
              </a:ext>
            </a:extLst>
          </p:cNvPr>
          <p:cNvSpPr txBox="1"/>
          <p:nvPr/>
        </p:nvSpPr>
        <p:spPr>
          <a:xfrm>
            <a:off x="3910515" y="5545993"/>
            <a:ext cx="23841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Legend for </a:t>
            </a:r>
            <a:r>
              <a:rPr lang="en-US" sz="1400" b="1" dirty="0" err="1"/>
              <a:t>classed_img</a:t>
            </a:r>
            <a:r>
              <a:rPr lang="en-US" sz="1400" b="1" dirty="0"/>
              <a:t>:</a:t>
            </a:r>
          </a:p>
          <a:p>
            <a:r>
              <a:rPr lang="en-US" sz="1400" dirty="0"/>
              <a:t>Single soy = 0</a:t>
            </a:r>
          </a:p>
          <a:p>
            <a:r>
              <a:rPr lang="en-US" sz="1400" dirty="0"/>
              <a:t>Double soy = 1</a:t>
            </a:r>
          </a:p>
          <a:p>
            <a:r>
              <a:rPr lang="en-US" sz="1400" dirty="0"/>
              <a:t>Other </a:t>
            </a:r>
            <a:r>
              <a:rPr lang="en-US" sz="1400" dirty="0" err="1"/>
              <a:t>agri</a:t>
            </a:r>
            <a:r>
              <a:rPr lang="en-US" sz="1400" dirty="0"/>
              <a:t>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C059894-168B-4E4E-A661-8A29896F2A2D}"/>
              </a:ext>
            </a:extLst>
          </p:cNvPr>
          <p:cNvSpPr txBox="1"/>
          <p:nvPr/>
        </p:nvSpPr>
        <p:spPr>
          <a:xfrm>
            <a:off x="6581318" y="5747226"/>
            <a:ext cx="23841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Legend for </a:t>
            </a:r>
            <a:r>
              <a:rPr lang="en-US" sz="1400" b="1" dirty="0" err="1"/>
              <a:t>mapbiomas</a:t>
            </a:r>
            <a:r>
              <a:rPr lang="en-US" sz="1400" b="1" dirty="0"/>
              <a:t>:</a:t>
            </a:r>
          </a:p>
          <a:p>
            <a:r>
              <a:rPr lang="en-US" sz="1400" dirty="0"/>
              <a:t>Map2.3: </a:t>
            </a:r>
            <a:r>
              <a:rPr lang="en-US" sz="1400" dirty="0" err="1"/>
              <a:t>agri</a:t>
            </a:r>
            <a:r>
              <a:rPr lang="en-US" sz="1400" dirty="0"/>
              <a:t> = 18</a:t>
            </a:r>
          </a:p>
          <a:p>
            <a:r>
              <a:rPr lang="en-US" sz="1400" dirty="0"/>
              <a:t>Map3: </a:t>
            </a:r>
            <a:r>
              <a:rPr lang="en-US" sz="1400" dirty="0" err="1"/>
              <a:t>agri</a:t>
            </a:r>
            <a:r>
              <a:rPr lang="en-US" sz="1400" dirty="0"/>
              <a:t> = 19</a:t>
            </a:r>
          </a:p>
        </p:txBody>
      </p:sp>
    </p:spTree>
    <p:extLst>
      <p:ext uri="{BB962C8B-B14F-4D97-AF65-F5344CB8AC3E}">
        <p14:creationId xmlns:p14="http://schemas.microsoft.com/office/powerpoint/2010/main" val="27987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188924-A74D-4A7B-8046-F8AA7DFCC31E}"/>
              </a:ext>
            </a:extLst>
          </p:cNvPr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Soy Classification modifications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</a:t>
            </a:r>
            <a:r>
              <a:rPr lang="en-US" dirty="0" smtClean="0"/>
              <a:t>Classification Variations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95514F-8764-4E47-A5E0-CA4455FCE160}"/>
              </a:ext>
            </a:extLst>
          </p:cNvPr>
          <p:cNvSpPr/>
          <p:nvPr/>
        </p:nvSpPr>
        <p:spPr>
          <a:xfrm>
            <a:off x="0" y="1263075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Variations on classification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New training data: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MODIS EVI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Cloud filtered MODIS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 classification masking of soy points: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None (original Jake</a:t>
            </a:r>
            <a:r>
              <a:rPr lang="en-US" dirty="0" smtClean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Mapbiomas</a:t>
            </a:r>
            <a:r>
              <a:rPr lang="en-US" dirty="0" smtClean="0"/>
              <a:t> 3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Mapbiomas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Post </a:t>
            </a:r>
            <a:r>
              <a:rPr lang="en-US" dirty="0">
                <a:solidFill>
                  <a:srgbClr val="FF0000"/>
                </a:solidFill>
              </a:rPr>
              <a:t>classification masking of classified image: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Mapbiomas</a:t>
            </a:r>
            <a:r>
              <a:rPr lang="en-US" dirty="0">
                <a:solidFill>
                  <a:srgbClr val="FF0000"/>
                </a:solidFill>
              </a:rPr>
              <a:t> 2.3 (original Jake)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Mapbiomas</a:t>
            </a:r>
            <a:r>
              <a:rPr lang="en-US" dirty="0">
                <a:solidFill>
                  <a:srgbClr val="FF0000"/>
                </a:solidFill>
              </a:rPr>
              <a:t> 3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None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53A49F-6AF9-4B61-BFB8-8839544AC0B1}"/>
              </a:ext>
            </a:extLst>
          </p:cNvPr>
          <p:cNvSpPr/>
          <p:nvPr/>
        </p:nvSpPr>
        <p:spPr>
          <a:xfrm>
            <a:off x="4734791" y="1263075"/>
            <a:ext cx="4211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Variations on evaluation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accuracy from confusion matrix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Accuracy by region (MT and </a:t>
            </a:r>
            <a:r>
              <a:rPr lang="en-US" dirty="0" err="1"/>
              <a:t>Matopiba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Accuracy assuming mb3 is </a:t>
            </a:r>
            <a:r>
              <a:rPr lang="en-US" dirty="0" smtClean="0">
                <a:solidFill>
                  <a:srgbClr val="FF0000"/>
                </a:solidFill>
              </a:rPr>
              <a:t>correct (but mb3 only gives </a:t>
            </a:r>
            <a:r>
              <a:rPr lang="en-US" dirty="0" err="1" smtClean="0">
                <a:solidFill>
                  <a:srgbClr val="FF0000"/>
                </a:solidFill>
              </a:rPr>
              <a:t>agri</a:t>
            </a:r>
            <a:r>
              <a:rPr lang="en-US" dirty="0" smtClean="0">
                <a:solidFill>
                  <a:srgbClr val="FF0000"/>
                </a:solidFill>
              </a:rPr>
              <a:t> as a single category)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‘reasonableness’ of timing images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188924-A74D-4A7B-8046-F8AA7DFCC31E}"/>
              </a:ext>
            </a:extLst>
          </p:cNvPr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Soy Classification </a:t>
            </a:r>
            <a:r>
              <a:rPr lang="en-US" b="1" dirty="0" smtClean="0"/>
              <a:t>visualization</a:t>
            </a:r>
            <a:endParaRPr lang="en-US" b="1" dirty="0"/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</a:t>
            </a:r>
            <a:r>
              <a:rPr lang="en-US" dirty="0" smtClean="0"/>
              <a:t>Classification Masking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026" y="1284837"/>
            <a:ext cx="8667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File visually compares classified images to </a:t>
            </a:r>
            <a:r>
              <a:rPr lang="en-US" dirty="0" err="1" smtClean="0"/>
              <a:t>mapbiomas</a:t>
            </a:r>
            <a:r>
              <a:rPr lang="en-US" dirty="0" smtClean="0"/>
              <a:t> 2.3 and 3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Play with masking out classified image by: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‘uniformity’ of pixels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Reasonableness of crop timing estimates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5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64" y="162451"/>
            <a:ext cx="29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 cover classification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6086" y="634782"/>
            <a:ext cx="12362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Training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MODIS EVI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Landsat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SAR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FF0000"/>
                </a:solidFill>
              </a:rPr>
              <a:t>etc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4930" y="634782"/>
            <a:ext cx="16850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soy points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soy_pts_1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Soy_pts_agsat_1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449429" y="634782"/>
            <a:ext cx="17126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Classification regions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All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MT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Matopiba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3632" y="622748"/>
            <a:ext cx="175349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 classification soy point filtering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None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Map 2.3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Map 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3364" y="693605"/>
            <a:ext cx="184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GEE file: </a:t>
            </a:r>
            <a:r>
              <a:rPr lang="en-US" sz="1400" dirty="0" err="1" smtClean="0"/>
              <a:t>LandCover</a:t>
            </a:r>
            <a:r>
              <a:rPr lang="en-US" sz="1400" dirty="0" smtClean="0"/>
              <a:t>/Soy Classification Variations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634204" y="1804333"/>
            <a:ext cx="2704302" cy="46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1364" y="2274182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1969" y="2916169"/>
            <a:ext cx="4673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Accuracy metrics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Confusion matrix -&gt; </a:t>
            </a:r>
            <a:r>
              <a:rPr lang="en-US" sz="1600" dirty="0" err="1" smtClean="0"/>
              <a:t>acc</a:t>
            </a:r>
            <a:r>
              <a:rPr lang="en-US" sz="1600" dirty="0" smtClean="0"/>
              <a:t>, consumers/producers </a:t>
            </a:r>
            <a:r>
              <a:rPr lang="en-US" sz="1600" dirty="0" err="1" smtClean="0"/>
              <a:t>acc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0000"/>
                </a:solidFill>
              </a:rPr>
              <a:t>Percent agreement with mapbiomas3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0000"/>
                </a:solidFill>
              </a:rPr>
              <a:t>Planet labs imagery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2462" y="4304015"/>
            <a:ext cx="303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 classified images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14930" y="5166769"/>
            <a:ext cx="3647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Additional masking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0000"/>
                </a:solidFill>
              </a:rPr>
              <a:t>Homogeneity (based on mapbiomas3)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0000"/>
                </a:solidFill>
              </a:rPr>
              <a:t>Reasonableness of timing estimates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3839" y="631864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classified images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357469" y="1373446"/>
            <a:ext cx="981037" cy="90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338506" y="1588889"/>
            <a:ext cx="967250" cy="68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338506" y="1792299"/>
            <a:ext cx="2921872" cy="481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338506" y="3993387"/>
            <a:ext cx="0" cy="31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38506" y="2643514"/>
            <a:ext cx="0" cy="27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57520" y="4663864"/>
            <a:ext cx="2001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GEE file: </a:t>
            </a:r>
            <a:r>
              <a:rPr lang="en-US" sz="1400" dirty="0" err="1" smtClean="0"/>
              <a:t>LandCover</a:t>
            </a:r>
            <a:r>
              <a:rPr lang="en-US" sz="1400" dirty="0" smtClean="0"/>
              <a:t>/Soy Classification Masking</a:t>
            </a:r>
            <a:endParaRPr lang="en-US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338506" y="4673347"/>
            <a:ext cx="0" cy="49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813F02CA-CF9E-4907-A047-A1D22957D87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338506" y="5997766"/>
            <a:ext cx="0" cy="32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4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985</Words>
  <Application>Microsoft Macintosh PowerPoint</Application>
  <PresentationFormat>On-screen Show (4:3)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Land use map edit in 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map</dc:title>
  <dc:creator>Ming Zhang</dc:creator>
  <cp:lastModifiedBy>Ming Zhang</cp:lastModifiedBy>
  <cp:revision>27</cp:revision>
  <dcterms:created xsi:type="dcterms:W3CDTF">2019-01-04T17:00:48Z</dcterms:created>
  <dcterms:modified xsi:type="dcterms:W3CDTF">2019-01-15T21:35:35Z</dcterms:modified>
</cp:coreProperties>
</file>