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19202400"/>
  <p:notesSz cx="7004050" cy="9290050"/>
  <p:defaultTextStyle>
    <a:defPPr>
      <a:defRPr lang="en-US"/>
    </a:defPPr>
    <a:lvl1pPr marL="0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9068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8135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7204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6272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95339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94406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93475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92543" algn="l" defTabSz="1998135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68" d="100"/>
          <a:sy n="68" d="100"/>
        </p:scale>
        <p:origin x="3240" y="2080"/>
      </p:cViewPr>
      <p:guideLst>
        <p:guide orient="horz" pos="6048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6974800" y="0"/>
            <a:ext cx="457200" cy="1920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457200" cy="1920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7432000" cy="2400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6802100"/>
            <a:ext cx="27432000" cy="2400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6572250" y="0"/>
            <a:ext cx="6000750" cy="1920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070" tIns="104070" rIns="104070" bIns="10407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21” high by 30” wide and is printed</a:t>
            </a:r>
            <a:r>
              <a:rPr lang="en-US" sz="2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at 200% for a 42” high by 60” wide poster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It can be used to print any poster with a 7:10 aspect ratio.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sz="2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2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2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28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28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2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093"/>
              </a:spcAft>
            </a:pPr>
            <a:r>
              <a:rPr lang="en-US" sz="2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093"/>
              </a:spcAft>
            </a:pPr>
            <a:r>
              <a:rPr lang="en-US" sz="2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003500" y="0"/>
            <a:ext cx="6000750" cy="19202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4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28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28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4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093"/>
                </a:spcAft>
              </a:pP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2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0" y="189738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 vert="horz" lIns="199814" tIns="99907" rIns="199814" bIns="9990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480562"/>
            <a:ext cx="24688800" cy="12672697"/>
          </a:xfrm>
          <a:prstGeom prst="rect">
            <a:avLst/>
          </a:prstGeom>
        </p:spPr>
        <p:txBody>
          <a:bodyPr vert="horz" lIns="199814" tIns="99907" rIns="199814" bIns="9990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7797782"/>
            <a:ext cx="6400800" cy="1022350"/>
          </a:xfrm>
          <a:prstGeom prst="rect">
            <a:avLst/>
          </a:prstGeom>
        </p:spPr>
        <p:txBody>
          <a:bodyPr vert="horz" lIns="199814" tIns="99907" rIns="199814" bIns="9990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7797782"/>
            <a:ext cx="8686800" cy="1022350"/>
          </a:xfrm>
          <a:prstGeom prst="rect">
            <a:avLst/>
          </a:prstGeom>
        </p:spPr>
        <p:txBody>
          <a:bodyPr vert="horz" lIns="199814" tIns="99907" rIns="199814" bIns="9990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7797782"/>
            <a:ext cx="6400800" cy="1022350"/>
          </a:xfrm>
          <a:prstGeom prst="rect">
            <a:avLst/>
          </a:prstGeom>
        </p:spPr>
        <p:txBody>
          <a:bodyPr vert="horz" lIns="199814" tIns="99907" rIns="199814" bIns="9990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99813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139" indent="-208139" algn="l" defTabSz="199813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278" indent="-208139" algn="l" defTabSz="199813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4418" indent="-208139" algn="l" defTabSz="199813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32556" indent="-208139" algn="l" defTabSz="199813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0696" indent="-208139" algn="l" defTabSz="199813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494873" indent="-499534" algn="l" defTabSz="199813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93941" indent="-499534" algn="l" defTabSz="199813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93009" indent="-499534" algn="l" defTabSz="199813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92076" indent="-499534" algn="l" defTabSz="199813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9068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8135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7204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6272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95339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94406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93475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92543" algn="l" defTabSz="199813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image" Target="../media/image20.emf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emf"/><Relationship Id="rId19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inghuiz@berkeley.edu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14400" y="5943600"/>
            <a:ext cx="8458200" cy="10668000"/>
            <a:chOff x="914400" y="8883970"/>
            <a:chExt cx="8458200" cy="10204174"/>
          </a:xfrm>
        </p:grpSpPr>
        <p:sp>
          <p:nvSpPr>
            <p:cNvPr id="11" name="Text Box 190"/>
            <p:cNvSpPr txBox="1">
              <a:spLocks noChangeArrowheads="1"/>
            </p:cNvSpPr>
            <p:nvPr/>
          </p:nvSpPr>
          <p:spPr bwMode="auto">
            <a:xfrm>
              <a:off x="914400" y="9448799"/>
              <a:ext cx="8458200" cy="96393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b="1" dirty="0">
                <a:latin typeface="+mn-lt"/>
              </a:endParaRPr>
            </a:p>
            <a:p>
              <a:pPr eaLnBrk="1" hangingPunct="1"/>
              <a:endParaRPr lang="en-US" sz="1800" b="1" dirty="0">
                <a:latin typeface="+mn-lt"/>
              </a:endParaRPr>
            </a:p>
            <a:p>
              <a:pPr eaLnBrk="1" hangingPunct="1"/>
              <a:endParaRPr lang="en-US" sz="1800" dirty="0">
                <a:latin typeface="+mn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4400" y="8883970"/>
              <a:ext cx="8458200" cy="5648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Method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3429000" y="307777"/>
            <a:ext cx="20574000" cy="103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256" tIns="208139" rIns="83256" bIns="208139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bg2">
                    <a:lumMod val="90000"/>
                  </a:schemeClr>
                </a:solidFill>
              </a:rPr>
              <a:t>Sustainability and Feasibility of Irrigation Practices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3429000" y="1400175"/>
            <a:ext cx="20574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256" tIns="83256" rIns="83256" bIns="83256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Minghui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Zhang; Sally Thompson, PhD</a:t>
            </a:r>
            <a:endParaRPr lang="en-US" sz="24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California, Berkeley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1" y="17522190"/>
            <a:ext cx="2807070" cy="1026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41628" tIns="20814" rIns="41628" bIns="20814" rtlCol="0">
            <a:spAutoFit/>
          </a:bodyPr>
          <a:lstStyle/>
          <a:p>
            <a:r>
              <a:rPr lang="en-US" sz="1600" dirty="0" err="1" smtClean="0"/>
              <a:t>Minghui</a:t>
            </a:r>
            <a:r>
              <a:rPr lang="en-US" sz="1600" dirty="0" smtClean="0"/>
              <a:t> Zhang</a:t>
            </a:r>
            <a:endParaRPr lang="en-US" sz="1600" dirty="0"/>
          </a:p>
          <a:p>
            <a:r>
              <a:rPr lang="en-US" sz="1600" dirty="0" smtClean="0"/>
              <a:t>University of California, Berkeley</a:t>
            </a:r>
            <a:endParaRPr lang="en-US" sz="1600" dirty="0"/>
          </a:p>
          <a:p>
            <a:r>
              <a:rPr lang="en-US" sz="1600" dirty="0"/>
              <a:t>Email</a:t>
            </a:r>
            <a:r>
              <a:rPr lang="en-US" sz="1600" dirty="0" smtClean="0"/>
              <a:t>: </a:t>
            </a:r>
            <a:r>
              <a:rPr lang="en-US" sz="1600" dirty="0" err="1" smtClean="0">
                <a:hlinkClick r:id="rId2"/>
              </a:rPr>
              <a:t>minghuiz@berkeley.edu</a:t>
            </a:r>
            <a:endParaRPr lang="en-US" sz="1600" dirty="0"/>
          </a:p>
          <a:p>
            <a:r>
              <a:rPr lang="en-US" sz="1600" dirty="0" smtClean="0"/>
              <a:t>Phone: (510) 883 4186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00" y="17002126"/>
            <a:ext cx="1231371" cy="472922"/>
          </a:xfrm>
          <a:prstGeom prst="rect">
            <a:avLst/>
          </a:prstGeom>
          <a:noFill/>
        </p:spPr>
        <p:txBody>
          <a:bodyPr wrap="none" lIns="41628" tIns="20814" rIns="41628" bIns="20814" rtlCol="0">
            <a:spAutoFit/>
          </a:bodyPr>
          <a:lstStyle/>
          <a:p>
            <a:r>
              <a:rPr lang="en-US" sz="28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716000" y="17522189"/>
            <a:ext cx="12192000" cy="1280160"/>
          </a:xfrm>
          <a:prstGeom prst="rect">
            <a:avLst/>
          </a:prstGeom>
          <a:noFill/>
        </p:spPr>
        <p:txBody>
          <a:bodyPr wrap="square" lIns="41628" tIns="41628" rIns="41628" bIns="41628" numCol="1" spcCol="208139" rtlCol="0">
            <a:noAutofit/>
          </a:bodyPr>
          <a:lstStyle/>
          <a:p>
            <a:pPr marL="208139" indent="-208139">
              <a:buFont typeface="+mj-lt"/>
              <a:buAutoNum type="arabicPeriod"/>
            </a:pPr>
            <a:r>
              <a:rPr lang="en-US" sz="800" dirty="0"/>
              <a:t> Botter, G; </a:t>
            </a:r>
            <a:r>
              <a:rPr lang="en-US" sz="800" dirty="0" err="1"/>
              <a:t>Porporato</a:t>
            </a:r>
            <a:r>
              <a:rPr lang="en-US" sz="800" dirty="0"/>
              <a:t>, A; Rodriguez-</a:t>
            </a:r>
            <a:r>
              <a:rPr lang="en-US" sz="800" dirty="0" err="1"/>
              <a:t>Iturbe</a:t>
            </a:r>
            <a:r>
              <a:rPr lang="en-US" sz="800" dirty="0"/>
              <a:t>, I; </a:t>
            </a:r>
            <a:r>
              <a:rPr lang="en-US" sz="800" dirty="0" err="1"/>
              <a:t>Rinaldo</a:t>
            </a:r>
            <a:r>
              <a:rPr lang="en-US" sz="800" dirty="0"/>
              <a:t>, A. “Basin-scale soil moisture dynamics and the probabilistic characterization of carrier hydrologic flows: Slow, leaching-prone components of the hydrologic response”. </a:t>
            </a:r>
            <a:r>
              <a:rPr lang="en-US" sz="800" i="1" dirty="0"/>
              <a:t>Water Resources Research, </a:t>
            </a:r>
            <a:r>
              <a:rPr lang="en-US" sz="800" dirty="0"/>
              <a:t>43, 2007</a:t>
            </a:r>
            <a:r>
              <a:rPr lang="en-US" sz="800" dirty="0" smtClean="0"/>
              <a:t>.</a:t>
            </a:r>
            <a:endParaRPr lang="en-US" sz="800" dirty="0"/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  <a:r>
              <a:rPr lang="en-US" sz="800" dirty="0" err="1" smtClean="0"/>
              <a:t>Porporato</a:t>
            </a:r>
            <a:r>
              <a:rPr lang="en-US" sz="800" dirty="0" smtClean="0"/>
              <a:t>, </a:t>
            </a:r>
            <a:r>
              <a:rPr lang="en-US" sz="800" dirty="0" err="1" smtClean="0"/>
              <a:t>Amil</a:t>
            </a:r>
            <a:r>
              <a:rPr lang="en-US" sz="800" dirty="0" err="1" smtClean="0"/>
              <a:t>care</a:t>
            </a:r>
            <a:r>
              <a:rPr lang="en-US" sz="800" dirty="0" smtClean="0"/>
              <a:t>; Daly, </a:t>
            </a:r>
            <a:r>
              <a:rPr lang="en-US" sz="800" dirty="0" err="1" smtClean="0"/>
              <a:t>Edoardo</a:t>
            </a:r>
            <a:r>
              <a:rPr lang="en-US" sz="800" dirty="0" smtClean="0"/>
              <a:t>; and Rodriguez-</a:t>
            </a:r>
            <a:r>
              <a:rPr lang="en-US" sz="800" dirty="0" err="1" smtClean="0"/>
              <a:t>Iturbe</a:t>
            </a:r>
            <a:r>
              <a:rPr lang="en-US" sz="800" dirty="0" smtClean="0"/>
              <a:t>, Ignacio. “Soil water balance and ecosystem response to climate change”</a:t>
            </a:r>
            <a:r>
              <a:rPr lang="en-US" sz="800" i="1" dirty="0" smtClean="0"/>
              <a:t>. The American Naturalist</a:t>
            </a:r>
            <a:r>
              <a:rPr lang="en-US" sz="800" dirty="0" smtClean="0"/>
              <a:t>, 164:5, 2004.</a:t>
            </a:r>
            <a:endParaRPr lang="en-US" sz="800" dirty="0"/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  <a:r>
              <a:rPr lang="en-US" sz="800" dirty="0" err="1" smtClean="0"/>
              <a:t>Srinivasan</a:t>
            </a:r>
            <a:r>
              <a:rPr lang="en-US" sz="800" dirty="0" smtClean="0"/>
              <a:t>, V; </a:t>
            </a:r>
            <a:r>
              <a:rPr lang="en-US" sz="800" dirty="0" err="1" smtClean="0"/>
              <a:t>Lambin</a:t>
            </a:r>
            <a:r>
              <a:rPr lang="en-US" sz="800" dirty="0" smtClean="0"/>
              <a:t>, EF; </a:t>
            </a:r>
            <a:r>
              <a:rPr lang="en-US" sz="800" dirty="0" err="1" smtClean="0"/>
              <a:t>Gorelick</a:t>
            </a:r>
            <a:r>
              <a:rPr lang="en-US" sz="800" dirty="0" smtClean="0"/>
              <a:t>, SM; Thompson, BH; and </a:t>
            </a:r>
            <a:r>
              <a:rPr lang="en-US" sz="800" dirty="0" err="1" smtClean="0"/>
              <a:t>Rozelle</a:t>
            </a:r>
            <a:r>
              <a:rPr lang="en-US" sz="800" dirty="0" smtClean="0"/>
              <a:t>, S. “The nature and causes of the global water crisis: Syndromes from a meta-analysis of coupled human-water studies”. </a:t>
            </a:r>
            <a:r>
              <a:rPr lang="en-US" sz="800" i="1" dirty="0" smtClean="0"/>
              <a:t>Water Resources Research</a:t>
            </a:r>
            <a:r>
              <a:rPr lang="en-US" sz="800" dirty="0" smtClean="0"/>
              <a:t>, 48: 2011.</a:t>
            </a:r>
            <a:endParaRPr lang="en-US" sz="800" dirty="0"/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</a:t>
            </a:r>
          </a:p>
          <a:p>
            <a:pPr marL="208139" indent="-208139">
              <a:buFont typeface="+mj-lt"/>
              <a:buAutoNum type="arabicPeriod"/>
            </a:pPr>
            <a:r>
              <a:rPr lang="en-US" sz="800" dirty="0"/>
              <a:t>  </a:t>
            </a:r>
          </a:p>
          <a:p>
            <a:pPr marL="208139" indent="-208139"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02" y="17002126"/>
            <a:ext cx="1720158" cy="472922"/>
          </a:xfrm>
          <a:prstGeom prst="rect">
            <a:avLst/>
          </a:prstGeom>
          <a:noFill/>
        </p:spPr>
        <p:txBody>
          <a:bodyPr wrap="none" lIns="41628" tIns="20814" rIns="41628" bIns="20814" rtlCol="0">
            <a:spAutoFit/>
          </a:bodyPr>
          <a:lstStyle/>
          <a:p>
            <a:r>
              <a:rPr lang="en-US" sz="2800" b="1" dirty="0"/>
              <a:t>References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4400" y="2590800"/>
            <a:ext cx="8458200" cy="3200400"/>
            <a:chOff x="914400" y="2800350"/>
            <a:chExt cx="8458200" cy="2258378"/>
          </a:xfrm>
        </p:grpSpPr>
        <p:sp>
          <p:nvSpPr>
            <p:cNvPr id="10" name="Text Box 189"/>
            <p:cNvSpPr txBox="1">
              <a:spLocks noChangeArrowheads="1"/>
            </p:cNvSpPr>
            <p:nvPr/>
          </p:nvSpPr>
          <p:spPr bwMode="auto">
            <a:xfrm>
              <a:off x="914400" y="3200400"/>
              <a:ext cx="8458200" cy="1858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400" y="2800350"/>
              <a:ext cx="8458200" cy="400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Introduction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59400" y="2590800"/>
            <a:ext cx="8458200" cy="8991601"/>
            <a:chOff x="18059400" y="7245350"/>
            <a:chExt cx="8458200" cy="7098632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18059400" y="7645400"/>
              <a:ext cx="8458200" cy="6698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059400" y="7245350"/>
              <a:ext cx="84582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Results and Discussion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677400" y="2590800"/>
            <a:ext cx="8077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28" tIns="20814" rIns="41628" bIns="20814" rtlCol="0" anchor="ctr"/>
          <a:lstStyle/>
          <a:p>
            <a:pPr algn="ctr"/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 and Discussion</a:t>
            </a:r>
            <a:endParaRPr lang="en-US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3200400"/>
            <a:ext cx="7924800" cy="252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Incorporating </a:t>
            </a:r>
            <a:r>
              <a:rPr lang="en-US" sz="1600" dirty="0"/>
              <a:t>anthropogenic activity into </a:t>
            </a:r>
            <a:r>
              <a:rPr lang="en-US" sz="1600" dirty="0" smtClean="0"/>
              <a:t>“predictions in </a:t>
            </a:r>
            <a:r>
              <a:rPr lang="en-US" sz="1600" dirty="0" err="1" smtClean="0"/>
              <a:t>ungauged</a:t>
            </a:r>
            <a:r>
              <a:rPr lang="en-US" sz="1600" dirty="0" smtClean="0"/>
              <a:t> basins”</a:t>
            </a:r>
            <a:r>
              <a:rPr lang="en-US" sz="1600" dirty="0" smtClean="0"/>
              <a:t> (PUB) efforts </a:t>
            </a:r>
            <a:r>
              <a:rPr lang="en-US" sz="1600" dirty="0"/>
              <a:t>is essential given the high level of development of many basins.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 smtClean="0"/>
              <a:t>explored </a:t>
            </a:r>
            <a:r>
              <a:rPr lang="en-US" sz="1600" dirty="0"/>
              <a:t>the effects of irrigation on streamflow </a:t>
            </a:r>
            <a:r>
              <a:rPr lang="en-US" sz="1600" dirty="0" smtClean="0"/>
              <a:t>dynamics.  </a:t>
            </a:r>
            <a:endParaRPr lang="en-US" sz="1600" dirty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Results suggest that different irrigation strategies leave unique fingerprints on a catchment’s streamflow metrics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 smtClean="0"/>
              <a:t>Research Questions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600" dirty="0"/>
              <a:t>How does a given irrigation strategy </a:t>
            </a:r>
            <a:r>
              <a:rPr lang="en-US" sz="1600" dirty="0" smtClean="0"/>
              <a:t>affect </a:t>
            </a:r>
            <a:r>
              <a:rPr lang="en-US" sz="1600" dirty="0"/>
              <a:t>streamflow for a variety of catchment types? 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US" sz="1600" dirty="0" smtClean="0"/>
              <a:t>How heavily does irrigation impact water supply sustainability?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066800" y="13792200"/>
            <a:ext cx="792480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6629400"/>
            <a:ext cx="8077200" cy="90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We modified </a:t>
            </a:r>
            <a:r>
              <a:rPr lang="en-US" sz="1600" dirty="0" smtClean="0"/>
              <a:t>the Botter </a:t>
            </a:r>
            <a:r>
              <a:rPr lang="en-US" sz="1600" dirty="0"/>
              <a:t>et </a:t>
            </a:r>
            <a:r>
              <a:rPr lang="en-US" sz="1600" dirty="0" smtClean="0"/>
              <a:t>al 2007</a:t>
            </a:r>
            <a:r>
              <a:rPr lang="en-US" sz="1600" dirty="0" smtClean="0"/>
              <a:t> soil moisture model </a:t>
            </a:r>
            <a:r>
              <a:rPr lang="en-US" sz="1600" dirty="0" smtClean="0"/>
              <a:t>to </a:t>
            </a:r>
            <a:r>
              <a:rPr lang="en-US" sz="1600" dirty="0"/>
              <a:t>account </a:t>
            </a:r>
            <a:r>
              <a:rPr lang="en-US" sz="1600" dirty="0" smtClean="0"/>
              <a:t>for </a:t>
            </a:r>
            <a:r>
              <a:rPr lang="en-US" sz="1600" dirty="0"/>
              <a:t>four </a:t>
            </a:r>
            <a:r>
              <a:rPr lang="en-US" sz="1600" dirty="0" smtClean="0"/>
              <a:t>possible irrigation sources </a:t>
            </a:r>
            <a:r>
              <a:rPr lang="en-US" sz="1600" dirty="0" smtClean="0"/>
              <a:t>and two scheduling synchronicities.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A catchment is described by </a:t>
            </a:r>
            <a:r>
              <a:rPr lang="en-US" sz="1600" dirty="0" smtClean="0"/>
              <a:t>four</a:t>
            </a:r>
            <a:r>
              <a:rPr lang="en-US" sz="1600" dirty="0" smtClean="0"/>
              <a:t> soil, three climate properties, and recession constant.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01200" y="16103024"/>
            <a:ext cx="838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Irrigation is feasible outside of these exception cases. These areas generally experience minimal change in streamflow dynamics compared to natural conditions.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1066800" y="15697200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 distance </a:t>
            </a:r>
            <a:r>
              <a:rPr lang="en-US" sz="1600" dirty="0"/>
              <a:t>metric describes the magnitude of </a:t>
            </a:r>
            <a:r>
              <a:rPr lang="en-US" sz="1600" dirty="0" smtClean="0"/>
              <a:t>streamflow change attributable to irrigation:</a:t>
            </a:r>
            <a:endParaRPr lang="en-US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059400" y="11811000"/>
            <a:ext cx="8458200" cy="2362200"/>
            <a:chOff x="18059400" y="8750808"/>
            <a:chExt cx="8458200" cy="1984248"/>
          </a:xfrm>
        </p:grpSpPr>
        <p:sp>
          <p:nvSpPr>
            <p:cNvPr id="14" name="Text Box 193"/>
            <p:cNvSpPr txBox="1">
              <a:spLocks noChangeArrowheads="1"/>
            </p:cNvSpPr>
            <p:nvPr/>
          </p:nvSpPr>
          <p:spPr bwMode="auto">
            <a:xfrm>
              <a:off x="18059400" y="8750808"/>
              <a:ext cx="8458200" cy="1984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059400" y="8750808"/>
              <a:ext cx="84582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Conclusions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059400" y="14325600"/>
            <a:ext cx="8458200" cy="2286000"/>
            <a:chOff x="18059400" y="8077200"/>
            <a:chExt cx="8458200" cy="2286000"/>
          </a:xfrm>
        </p:grpSpPr>
        <p:sp>
          <p:nvSpPr>
            <p:cNvPr id="56" name="Text Box 193"/>
            <p:cNvSpPr txBox="1">
              <a:spLocks noChangeArrowheads="1"/>
            </p:cNvSpPr>
            <p:nvPr/>
          </p:nvSpPr>
          <p:spPr bwMode="auto">
            <a:xfrm>
              <a:off x="18059400" y="8153400"/>
              <a:ext cx="8458200" cy="2209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83256" tIns="83256" rIns="83256" bIns="83256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59400" y="8077200"/>
              <a:ext cx="84582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628" tIns="20814" rIns="41628" bIns="20814" rtlCol="0" anchor="ctr"/>
            <a:lstStyle/>
            <a:p>
              <a:pPr algn="ctr"/>
              <a:r>
                <a:rPr lang="en-US" sz="2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Next Steps</a:t>
              </a:r>
              <a:endPara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30" name="Picture 29" descr="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981200" cy="1981200"/>
          </a:xfrm>
          <a:prstGeom prst="rect">
            <a:avLst/>
          </a:prstGeom>
        </p:spPr>
      </p:pic>
      <p:pic>
        <p:nvPicPr>
          <p:cNvPr id="31" name="Picture 30" descr="logo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0" y="228600"/>
            <a:ext cx="19812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Rectangle 46"/>
          <p:cNvSpPr/>
          <p:nvPr/>
        </p:nvSpPr>
        <p:spPr>
          <a:xfrm>
            <a:off x="18135600" y="124968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The </a:t>
            </a:r>
            <a:r>
              <a:rPr lang="en-US" sz="1600" dirty="0" smtClean="0"/>
              <a:t>Euclidean distance </a:t>
            </a:r>
            <a:r>
              <a:rPr lang="en-US" sz="1600" dirty="0"/>
              <a:t>metric indicates </a:t>
            </a:r>
            <a:r>
              <a:rPr lang="en-US" sz="1600" dirty="0" smtClean="0"/>
              <a:t>the degree of change in streamflow caused by </a:t>
            </a:r>
            <a:r>
              <a:rPr lang="en-US" sz="1600" dirty="0"/>
              <a:t>a given irrigation regime. </a:t>
            </a:r>
            <a:r>
              <a:rPr lang="en-US" sz="1600" dirty="0">
                <a:solidFill>
                  <a:schemeClr val="accent2"/>
                </a:solidFill>
              </a:rPr>
              <a:t>(say how well we can predict irrigation given a type of catchment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Our results provide a first insight into PUB methodologies that could be employed in heavily managed basins. </a:t>
            </a:r>
            <a:endParaRPr lang="en-US" sz="16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8059400" y="150114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To expand on our first research question, we will </a:t>
            </a:r>
            <a:r>
              <a:rPr lang="en-US" sz="1600" dirty="0" smtClean="0"/>
              <a:t>include other realistic irrigation strategies, such as </a:t>
            </a:r>
            <a:r>
              <a:rPr lang="en-US" sz="1600" dirty="0"/>
              <a:t>fixed scheduling </a:t>
            </a:r>
            <a:r>
              <a:rPr lang="en-US" sz="1600" dirty="0" smtClean="0"/>
              <a:t>and the crop coefficient-based scheduling.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Our predictions in irrigation will be validated through comparison with basins </a:t>
            </a:r>
            <a:r>
              <a:rPr lang="en-US" sz="1600" dirty="0" smtClean="0"/>
              <a:t>(e.g. </a:t>
            </a:r>
            <a:r>
              <a:rPr lang="en-US" sz="1600" dirty="0" smtClean="0"/>
              <a:t>the Russian River basin) </a:t>
            </a:r>
            <a:r>
              <a:rPr lang="en-US" sz="1600" dirty="0" smtClean="0"/>
              <a:t>for </a:t>
            </a:r>
            <a:r>
              <a:rPr lang="en-US" sz="1600" dirty="0"/>
              <a:t>which irrigation and streamflow details are already known. 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We will </a:t>
            </a:r>
            <a:r>
              <a:rPr lang="en-US" sz="1600" dirty="0" smtClean="0"/>
              <a:t>then use </a:t>
            </a:r>
            <a:r>
              <a:rPr lang="en-US" sz="1600" dirty="0"/>
              <a:t>statistical techniques to compute the likelihood of each irrigation practice in a set of potential irrigation scenarios using streamflow data alone.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99" y="9067800"/>
            <a:ext cx="2581335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4951" y="14228160"/>
            <a:ext cx="18466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6078201"/>
            <a:ext cx="7620000" cy="4571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059400" y="33528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 environmental and social impact metric is a weighted sum describing each irrigation technique’s impact on groundwater storage, streamflow volume, and feasibility of agriculture in the area. (</a:t>
            </a:r>
            <a:r>
              <a:rPr lang="en-US" sz="1600" dirty="0" err="1" smtClean="0"/>
              <a:t>Srinivasan</a:t>
            </a:r>
            <a:r>
              <a:rPr lang="en-US" sz="1600" dirty="0" smtClean="0"/>
              <a:t> et al., 2011)</a:t>
            </a:r>
            <a:endParaRPr lang="en-US" sz="1600" dirty="0" smtClean="0">
              <a:solidFill>
                <a:srgbClr val="C0504D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30604" t="16448" r="31944" b="-7577"/>
          <a:stretch/>
        </p:blipFill>
        <p:spPr>
          <a:xfrm>
            <a:off x="14325600" y="12496800"/>
            <a:ext cx="3200400" cy="2884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/>
          <a:srcRect l="26018" t="4488" r="26827" b="-1"/>
          <a:stretch/>
        </p:blipFill>
        <p:spPr>
          <a:xfrm rot="16200000">
            <a:off x="12056597" y="11184403"/>
            <a:ext cx="3733801" cy="26259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49200" y="15011400"/>
            <a:ext cx="2693939" cy="7620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6000" y="9525000"/>
            <a:ext cx="2920501" cy="269381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25600" y="9601200"/>
            <a:ext cx="3048000" cy="276767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7400" y="13030200"/>
            <a:ext cx="3245860" cy="29484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25600" y="13258800"/>
            <a:ext cx="3064144" cy="28028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40400" y="4267200"/>
            <a:ext cx="2971800" cy="273282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36000" y="4267200"/>
            <a:ext cx="3000520" cy="27760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88000" y="7010400"/>
            <a:ext cx="3048000" cy="282429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59800" y="7010400"/>
            <a:ext cx="3083806" cy="28779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058400" y="80772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Three areas of this plot represent exception cases, and should not be considered: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Irrigation is needed, but less than 50% of the need is met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Irrigation is unnecessary; natural conditions can support agriculture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Streamflow never peaks, and distance metric cannot be calculated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0497800" y="10908268"/>
            <a:ext cx="354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Add disc sentence for </a:t>
            </a:r>
            <a:r>
              <a:rPr lang="en-US" sz="1800" dirty="0" err="1" smtClean="0">
                <a:solidFill>
                  <a:schemeClr val="accent2"/>
                </a:solidFill>
              </a:rPr>
              <a:t>enviro</a:t>
            </a:r>
            <a:r>
              <a:rPr lang="en-US" sz="1800" dirty="0" smtClean="0">
                <a:solidFill>
                  <a:schemeClr val="accent2"/>
                </a:solidFill>
              </a:rPr>
              <a:t> impact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66800" y="10668000"/>
            <a:ext cx="2253689" cy="9007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Deficit irrigation triggered at 60% of field capacity was modeled.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0600" y="12420600"/>
            <a:ext cx="8246562" cy="31242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91800" y="3200400"/>
            <a:ext cx="6096000" cy="4478488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9601200" y="12496800"/>
            <a:ext cx="423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504D"/>
                </a:solidFill>
              </a:rPr>
              <a:t>Add arrows pointing to the exception areas</a:t>
            </a:r>
            <a:endParaRPr lang="en-US" sz="1800" dirty="0">
              <a:solidFill>
                <a:srgbClr val="C0504D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536400" y="7010400"/>
            <a:ext cx="1795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504D"/>
                </a:solidFill>
              </a:rPr>
              <a:t>Circle areas of note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316200" y="12877800"/>
            <a:ext cx="1795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504D"/>
                </a:solidFill>
              </a:rPr>
              <a:t>Circle areas of note</a:t>
            </a:r>
            <a:endParaRPr lang="en-US" sz="1600" dirty="0">
              <a:solidFill>
                <a:srgbClr val="C0504D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67000" y="7589939"/>
            <a:ext cx="6629400" cy="46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13888</TotalTime>
  <Words>608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42x60</dc:title>
  <dc:creator>Jay Larson</dc:creator>
  <dc:description>Quality poster printing
www.genigraphics.com
1-800-790-4001</dc:description>
  <cp:lastModifiedBy>Ming Zhang</cp:lastModifiedBy>
  <cp:revision>132</cp:revision>
  <cp:lastPrinted>2013-02-12T02:21:55Z</cp:lastPrinted>
  <dcterms:created xsi:type="dcterms:W3CDTF">2013-02-10T21:14:48Z</dcterms:created>
  <dcterms:modified xsi:type="dcterms:W3CDTF">2016-11-28T06:04:19Z</dcterms:modified>
</cp:coreProperties>
</file>