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19202400"/>
  <p:notesSz cx="7004050" cy="9290050"/>
  <p:defaultTextStyle>
    <a:defPPr>
      <a:defRPr lang="en-US"/>
    </a:defPPr>
    <a:lvl1pPr marL="0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9068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8135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7204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6272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95339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94406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93475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92543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147" d="100"/>
          <a:sy n="147" d="100"/>
        </p:scale>
        <p:origin x="17624" y="6112"/>
      </p:cViewPr>
      <p:guideLst>
        <p:guide orient="horz" pos="6048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6974800" y="0"/>
            <a:ext cx="457200" cy="1920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457200" cy="1920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7432000" cy="2400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6802100"/>
            <a:ext cx="27432000" cy="2400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6572250" y="0"/>
            <a:ext cx="6000750" cy="1920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070" tIns="104070" rIns="104070" bIns="10407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21” high by 30” wide and is printed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at 200% for a 42” high by 60” wide poster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It can be used to print any poster with a 7:10 aspect ratio.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sz="2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8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8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093"/>
              </a:spcAft>
            </a:pPr>
            <a:r>
              <a:rPr lang="en-US" sz="2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003500" y="0"/>
            <a:ext cx="6000750" cy="19202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8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8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0" y="189738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 vert="horz" lIns="199814" tIns="99907" rIns="199814" bIns="9990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480562"/>
            <a:ext cx="24688800" cy="12672697"/>
          </a:xfrm>
          <a:prstGeom prst="rect">
            <a:avLst/>
          </a:prstGeom>
        </p:spPr>
        <p:txBody>
          <a:bodyPr vert="horz" lIns="199814" tIns="99907" rIns="199814" bIns="9990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7797782"/>
            <a:ext cx="6400800" cy="1022350"/>
          </a:xfrm>
          <a:prstGeom prst="rect">
            <a:avLst/>
          </a:prstGeom>
        </p:spPr>
        <p:txBody>
          <a:bodyPr vert="horz" lIns="199814" tIns="99907" rIns="199814" bIns="9990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7797782"/>
            <a:ext cx="8686800" cy="1022350"/>
          </a:xfrm>
          <a:prstGeom prst="rect">
            <a:avLst/>
          </a:prstGeom>
        </p:spPr>
        <p:txBody>
          <a:bodyPr vert="horz" lIns="199814" tIns="99907" rIns="199814" bIns="9990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7797782"/>
            <a:ext cx="6400800" cy="1022350"/>
          </a:xfrm>
          <a:prstGeom prst="rect">
            <a:avLst/>
          </a:prstGeom>
        </p:spPr>
        <p:txBody>
          <a:bodyPr vert="horz" lIns="199814" tIns="99907" rIns="199814" bIns="9990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99813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139" indent="-208139" algn="l" defTabSz="199813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278" indent="-208139" algn="l" defTabSz="199813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4418" indent="-208139" algn="l" defTabSz="199813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32556" indent="-208139" algn="l" defTabSz="199813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0696" indent="-208139" algn="l" defTabSz="199813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494873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93941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93009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92076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9068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8135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7204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272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95339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94406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93475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92543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emf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emf"/><Relationship Id="rId18" Type="http://schemas.openxmlformats.org/officeDocument/2006/relationships/image" Target="../media/image18.emf"/><Relationship Id="rId19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inghuiz@berkeley.edu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14400" y="5943600"/>
            <a:ext cx="8458200" cy="10668000"/>
            <a:chOff x="914400" y="8883970"/>
            <a:chExt cx="8458200" cy="10204174"/>
          </a:xfrm>
        </p:grpSpPr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914400" y="9448799"/>
              <a:ext cx="8458200" cy="96393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b="1" dirty="0">
                <a:latin typeface="+mn-lt"/>
              </a:endParaRPr>
            </a:p>
            <a:p>
              <a:pPr eaLnBrk="1" hangingPunct="1"/>
              <a:endParaRPr lang="en-US" sz="1800" b="1" dirty="0">
                <a:latin typeface="+mn-lt"/>
              </a:endParaRPr>
            </a:p>
            <a:p>
              <a:pPr eaLnBrk="1" hangingPunct="1"/>
              <a:endParaRPr lang="en-US" sz="1800" dirty="0">
                <a:latin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" y="8883970"/>
              <a:ext cx="8458200" cy="56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Model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429000" y="307777"/>
            <a:ext cx="20574000" cy="103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256" tIns="208139" rIns="83256" bIns="208139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bg2">
                    <a:lumMod val="90000"/>
                  </a:schemeClr>
                </a:solidFill>
              </a:rPr>
              <a:t>Feasibility </a:t>
            </a:r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and </a:t>
            </a:r>
            <a:r>
              <a:rPr lang="en-US" sz="4000" b="1" dirty="0" smtClean="0">
                <a:solidFill>
                  <a:schemeClr val="bg2">
                    <a:lumMod val="90000"/>
                  </a:schemeClr>
                </a:solidFill>
              </a:rPr>
              <a:t>Sustainability </a:t>
            </a:r>
            <a:r>
              <a:rPr lang="en-US" sz="4000" b="1" dirty="0" smtClean="0">
                <a:solidFill>
                  <a:schemeClr val="bg2">
                    <a:lumMod val="90000"/>
                  </a:schemeClr>
                </a:solidFill>
              </a:rPr>
              <a:t>of Irrigation Practices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429000" y="1400175"/>
            <a:ext cx="20574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256" tIns="83256" rIns="83256" bIns="83256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Minghui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Zhang; Sally Thompson, PhD</a:t>
            </a:r>
            <a:endParaRPr lang="en-US" sz="24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California, Berkeley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1" y="17522190"/>
            <a:ext cx="2807070" cy="1026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1628" tIns="20814" rIns="41628" bIns="20814" rtlCol="0">
            <a:spAutoFit/>
          </a:bodyPr>
          <a:lstStyle/>
          <a:p>
            <a:r>
              <a:rPr lang="en-US" sz="1600" dirty="0" err="1" smtClean="0"/>
              <a:t>Minghui</a:t>
            </a:r>
            <a:r>
              <a:rPr lang="en-US" sz="1600" dirty="0" smtClean="0"/>
              <a:t> Zhang</a:t>
            </a:r>
            <a:endParaRPr lang="en-US" sz="1600" dirty="0"/>
          </a:p>
          <a:p>
            <a:r>
              <a:rPr lang="en-US" sz="1600" dirty="0" smtClean="0"/>
              <a:t>University of California, Berkeley</a:t>
            </a:r>
            <a:endParaRPr lang="en-US" sz="1600" dirty="0"/>
          </a:p>
          <a:p>
            <a:r>
              <a:rPr lang="en-US" sz="1600" dirty="0"/>
              <a:t>Email</a:t>
            </a:r>
            <a:r>
              <a:rPr lang="en-US" sz="1600" dirty="0" smtClean="0"/>
              <a:t>: </a:t>
            </a:r>
            <a:r>
              <a:rPr lang="en-US" sz="1600" dirty="0" err="1" smtClean="0">
                <a:hlinkClick r:id="rId2"/>
              </a:rPr>
              <a:t>minghuiz@berkeley.edu</a:t>
            </a:r>
            <a:endParaRPr lang="en-US" sz="1600" dirty="0"/>
          </a:p>
          <a:p>
            <a:r>
              <a:rPr lang="en-US" sz="1600" dirty="0" smtClean="0"/>
              <a:t>Phone: (510) 883 4186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17002126"/>
            <a:ext cx="1231371" cy="472922"/>
          </a:xfrm>
          <a:prstGeom prst="rect">
            <a:avLst/>
          </a:prstGeom>
          <a:noFill/>
        </p:spPr>
        <p:txBody>
          <a:bodyPr wrap="none" lIns="41628" tIns="20814" rIns="41628" bIns="20814" rtlCol="0">
            <a:spAutoFit/>
          </a:bodyPr>
          <a:lstStyle/>
          <a:p>
            <a:r>
              <a:rPr lang="en-US" sz="28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0" y="17522189"/>
            <a:ext cx="12192000" cy="1280160"/>
          </a:xfrm>
          <a:prstGeom prst="rect">
            <a:avLst/>
          </a:prstGeom>
          <a:noFill/>
        </p:spPr>
        <p:txBody>
          <a:bodyPr wrap="square" lIns="41628" tIns="41628" rIns="41628" bIns="41628" numCol="1" spcCol="208139" rtlCol="0">
            <a:noAutofit/>
          </a:bodyPr>
          <a:lstStyle/>
          <a:p>
            <a:pPr marL="208139" indent="-208139">
              <a:buFont typeface="+mj-lt"/>
              <a:buAutoNum type="arabicPeriod"/>
            </a:pPr>
            <a:r>
              <a:rPr lang="en-US" sz="800" dirty="0"/>
              <a:t> Botter, G; </a:t>
            </a:r>
            <a:r>
              <a:rPr lang="en-US" sz="800" dirty="0" err="1"/>
              <a:t>Porporato</a:t>
            </a:r>
            <a:r>
              <a:rPr lang="en-US" sz="800" dirty="0"/>
              <a:t>, A; Rodriguez-</a:t>
            </a:r>
            <a:r>
              <a:rPr lang="en-US" sz="800" dirty="0" err="1"/>
              <a:t>Iturbe</a:t>
            </a:r>
            <a:r>
              <a:rPr lang="en-US" sz="800" dirty="0"/>
              <a:t>, I; </a:t>
            </a:r>
            <a:r>
              <a:rPr lang="en-US" sz="800" dirty="0" err="1"/>
              <a:t>Rinaldo</a:t>
            </a:r>
            <a:r>
              <a:rPr lang="en-US" sz="800" dirty="0"/>
              <a:t>, A. “Basin-scale soil moisture dynamics and the probabilistic characterization of carrier hydrologic flows: Slow, leaching-prone components of the hydrologic response”. </a:t>
            </a:r>
            <a:r>
              <a:rPr lang="en-US" sz="800" i="1" dirty="0"/>
              <a:t>Water Resources Research, </a:t>
            </a:r>
            <a:r>
              <a:rPr lang="en-US" sz="800" dirty="0"/>
              <a:t>43, 2007</a:t>
            </a:r>
            <a:r>
              <a:rPr lang="en-US" sz="800" dirty="0" smtClean="0"/>
              <a:t>.</a:t>
            </a:r>
            <a:endParaRPr lang="en-US" sz="800" dirty="0"/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  <a:r>
              <a:rPr lang="en-US" sz="800" dirty="0" err="1" smtClean="0"/>
              <a:t>Porporato</a:t>
            </a:r>
            <a:r>
              <a:rPr lang="en-US" sz="800" dirty="0" smtClean="0"/>
              <a:t>, </a:t>
            </a:r>
            <a:r>
              <a:rPr lang="en-US" sz="800" dirty="0" err="1" smtClean="0"/>
              <a:t>Amilcare</a:t>
            </a:r>
            <a:r>
              <a:rPr lang="en-US" sz="800" dirty="0" smtClean="0"/>
              <a:t>; Daly, </a:t>
            </a:r>
            <a:r>
              <a:rPr lang="en-US" sz="800" dirty="0" err="1" smtClean="0"/>
              <a:t>Edoardo</a:t>
            </a:r>
            <a:r>
              <a:rPr lang="en-US" sz="800" dirty="0" smtClean="0"/>
              <a:t>; and Rodriguez-</a:t>
            </a:r>
            <a:r>
              <a:rPr lang="en-US" sz="800" dirty="0" err="1" smtClean="0"/>
              <a:t>Iturbe</a:t>
            </a:r>
            <a:r>
              <a:rPr lang="en-US" sz="800" dirty="0" smtClean="0"/>
              <a:t>, Ignacio. “Soil water balance and ecosystem response to climate change”</a:t>
            </a:r>
            <a:r>
              <a:rPr lang="en-US" sz="800" i="1" dirty="0" smtClean="0"/>
              <a:t>. The American Naturalist</a:t>
            </a:r>
            <a:r>
              <a:rPr lang="en-US" sz="800" dirty="0" smtClean="0"/>
              <a:t>, 164:5, 2004.</a:t>
            </a:r>
            <a:endParaRPr lang="en-US" sz="800" dirty="0"/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  <a:r>
              <a:rPr lang="en-US" sz="800" dirty="0" err="1" smtClean="0"/>
              <a:t>Srinivasan</a:t>
            </a:r>
            <a:r>
              <a:rPr lang="en-US" sz="800" dirty="0" smtClean="0"/>
              <a:t>, V; </a:t>
            </a:r>
            <a:r>
              <a:rPr lang="en-US" sz="800" dirty="0" err="1" smtClean="0"/>
              <a:t>Lambin</a:t>
            </a:r>
            <a:r>
              <a:rPr lang="en-US" sz="800" dirty="0" smtClean="0"/>
              <a:t>, EF; </a:t>
            </a:r>
            <a:r>
              <a:rPr lang="en-US" sz="800" dirty="0" err="1" smtClean="0"/>
              <a:t>Gorelick</a:t>
            </a:r>
            <a:r>
              <a:rPr lang="en-US" sz="800" dirty="0" smtClean="0"/>
              <a:t>, SM; Thompson, BH; and </a:t>
            </a:r>
            <a:r>
              <a:rPr lang="en-US" sz="800" dirty="0" err="1" smtClean="0"/>
              <a:t>Rozelle</a:t>
            </a:r>
            <a:r>
              <a:rPr lang="en-US" sz="800" dirty="0" smtClean="0"/>
              <a:t>, S. “The nature and causes of the global water crisis: Syndromes from a meta-analysis of coupled human-water studies”. </a:t>
            </a:r>
            <a:r>
              <a:rPr lang="en-US" sz="800" i="1" dirty="0" smtClean="0"/>
              <a:t>Water Resources Research</a:t>
            </a:r>
            <a:r>
              <a:rPr lang="en-US" sz="800" dirty="0" smtClean="0"/>
              <a:t>, 48: 2011.</a:t>
            </a:r>
            <a:endParaRPr lang="en-US" sz="800" dirty="0"/>
          </a:p>
          <a:p>
            <a:r>
              <a:rPr lang="en-US" sz="800" dirty="0" smtClean="0"/>
              <a:t>  </a:t>
            </a:r>
            <a:endParaRPr lang="en-US" sz="800" dirty="0"/>
          </a:p>
          <a:p>
            <a:pPr marL="208139" indent="-208139"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2" y="17002126"/>
            <a:ext cx="1720158" cy="472922"/>
          </a:xfrm>
          <a:prstGeom prst="rect">
            <a:avLst/>
          </a:prstGeom>
          <a:noFill/>
        </p:spPr>
        <p:txBody>
          <a:bodyPr wrap="none" lIns="41628" tIns="20814" rIns="41628" bIns="20814" rtlCol="0">
            <a:spAutoFit/>
          </a:bodyPr>
          <a:lstStyle/>
          <a:p>
            <a:r>
              <a:rPr lang="en-US" sz="2800" b="1" dirty="0"/>
              <a:t>References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4400" y="2590800"/>
            <a:ext cx="8458200" cy="3200400"/>
            <a:chOff x="914400" y="2800350"/>
            <a:chExt cx="8458200" cy="2258378"/>
          </a:xfrm>
        </p:grpSpPr>
        <p:sp>
          <p:nvSpPr>
            <p:cNvPr id="10" name="Text Box 189"/>
            <p:cNvSpPr txBox="1">
              <a:spLocks noChangeArrowheads="1"/>
            </p:cNvSpPr>
            <p:nvPr/>
          </p:nvSpPr>
          <p:spPr bwMode="auto">
            <a:xfrm>
              <a:off x="914400" y="3200400"/>
              <a:ext cx="8458200" cy="1858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2800350"/>
              <a:ext cx="8458200" cy="400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Motivation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59400" y="2590800"/>
            <a:ext cx="8458200" cy="8991601"/>
            <a:chOff x="18059400" y="7245350"/>
            <a:chExt cx="8458200" cy="7098632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18059400" y="7645400"/>
              <a:ext cx="8458200" cy="6698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059400" y="7245350"/>
              <a:ext cx="845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Environmental Implications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677400" y="2590800"/>
            <a:ext cx="8077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Irrigation and Streamflow Dynamics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3200400"/>
            <a:ext cx="7924800" cy="252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Incorporating </a:t>
            </a:r>
            <a:r>
              <a:rPr lang="en-US" sz="1600" dirty="0"/>
              <a:t>anthropogenic activity into </a:t>
            </a:r>
            <a:r>
              <a:rPr lang="en-US" sz="1600" dirty="0" smtClean="0"/>
              <a:t>“predictions in </a:t>
            </a:r>
            <a:r>
              <a:rPr lang="en-US" sz="1600" dirty="0" err="1" smtClean="0"/>
              <a:t>ungauged</a:t>
            </a:r>
            <a:r>
              <a:rPr lang="en-US" sz="1600" dirty="0" smtClean="0"/>
              <a:t> basins” (PUB) efforts </a:t>
            </a:r>
            <a:r>
              <a:rPr lang="en-US" sz="1600" dirty="0"/>
              <a:t>is essential given the high level of development of many basins.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We explored </a:t>
            </a:r>
            <a:r>
              <a:rPr lang="en-US" sz="1600" dirty="0"/>
              <a:t>the effects of irrigation on streamflow </a:t>
            </a:r>
            <a:r>
              <a:rPr lang="en-US" sz="1600" dirty="0" smtClean="0"/>
              <a:t>dynamics and environmental sustainability. 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Our work supports PUB efforts in heavily irrigated, but sparsely gauged, basins.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 smtClean="0"/>
              <a:t>Research Questions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 dirty="0"/>
              <a:t>How does a given irrigation strategy </a:t>
            </a:r>
            <a:r>
              <a:rPr lang="en-US" sz="1600" dirty="0" smtClean="0"/>
              <a:t>affect </a:t>
            </a:r>
            <a:r>
              <a:rPr lang="en-US" sz="1600" dirty="0"/>
              <a:t>streamflow for a variety of catchment types? 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US" sz="1600" dirty="0" smtClean="0"/>
              <a:t>How heavily does irrigation impact water supply sustainability?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66800" y="13792200"/>
            <a:ext cx="792480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6553200"/>
            <a:ext cx="8305800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/>
              <a:t>We modified the Botter </a:t>
            </a:r>
            <a:r>
              <a:rPr lang="en-US" sz="1600" dirty="0"/>
              <a:t>et </a:t>
            </a:r>
            <a:r>
              <a:rPr lang="en-US" sz="1600" dirty="0" smtClean="0"/>
              <a:t>al 2007 soil moisture model to </a:t>
            </a:r>
            <a:r>
              <a:rPr lang="en-US" sz="1600" dirty="0"/>
              <a:t>account </a:t>
            </a:r>
            <a:r>
              <a:rPr lang="en-US" sz="1600" dirty="0" smtClean="0"/>
              <a:t>for </a:t>
            </a:r>
            <a:r>
              <a:rPr lang="en-US" sz="1600" dirty="0"/>
              <a:t>four </a:t>
            </a:r>
            <a:r>
              <a:rPr lang="en-US" sz="1600" dirty="0" smtClean="0"/>
              <a:t>irrigation sources.</a:t>
            </a: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9448800" y="15468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Irrigation is feasible outside of </a:t>
            </a:r>
            <a:r>
              <a:rPr lang="en-US" sz="1600" b="1" dirty="0" smtClean="0"/>
              <a:t>the </a:t>
            </a:r>
            <a:r>
              <a:rPr lang="en-US" sz="1600" b="1" dirty="0" smtClean="0"/>
              <a:t>exception cases. These areas generally experience minimal change in streamflow </a:t>
            </a:r>
            <a:r>
              <a:rPr lang="en-US" sz="1600" b="1" dirty="0" smtClean="0"/>
              <a:t>while providing adequate irrigation. 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Deviations from natural streamflow in irrigated basins can be “fingerprinted” using changes in α</a:t>
            </a:r>
            <a:r>
              <a:rPr lang="en-US" sz="1600" b="1" dirty="0"/>
              <a:t>, </a:t>
            </a:r>
            <a:r>
              <a:rPr lang="en-US" sz="1600" b="1" dirty="0" err="1"/>
              <a:t>λ</a:t>
            </a:r>
            <a:r>
              <a:rPr lang="en-US" sz="1600" b="1" dirty="0"/>
              <a:t>, </a:t>
            </a:r>
            <a:r>
              <a:rPr lang="en-US" sz="1600" b="1" dirty="0" smtClean="0"/>
              <a:t>and average streamflow. 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1066800" y="15621000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distance </a:t>
            </a:r>
            <a:r>
              <a:rPr lang="en-US" sz="1600" dirty="0"/>
              <a:t>metric describes the magnitude of </a:t>
            </a:r>
            <a:r>
              <a:rPr lang="en-US" sz="1600" dirty="0" smtClean="0"/>
              <a:t>streamflow change attributable to irrigation: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059400" y="11811000"/>
            <a:ext cx="8458200" cy="2362200"/>
            <a:chOff x="18059400" y="8750808"/>
            <a:chExt cx="8458200" cy="1984248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18059400" y="8750808"/>
              <a:ext cx="8458200" cy="1984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059400" y="8750808"/>
              <a:ext cx="845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Summary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059400" y="14325600"/>
            <a:ext cx="8458200" cy="2286000"/>
            <a:chOff x="18059400" y="8077200"/>
            <a:chExt cx="8458200" cy="2286000"/>
          </a:xfrm>
        </p:grpSpPr>
        <p:sp>
          <p:nvSpPr>
            <p:cNvPr id="56" name="Text Box 193"/>
            <p:cNvSpPr txBox="1">
              <a:spLocks noChangeArrowheads="1"/>
            </p:cNvSpPr>
            <p:nvPr/>
          </p:nvSpPr>
          <p:spPr bwMode="auto">
            <a:xfrm>
              <a:off x="18059400" y="8153400"/>
              <a:ext cx="8458200" cy="2209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59400" y="8077200"/>
              <a:ext cx="845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Future Work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30" name="Picture 29" descr="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981200" cy="1981200"/>
          </a:xfrm>
          <a:prstGeom prst="rect">
            <a:avLst/>
          </a:prstGeom>
        </p:spPr>
      </p:pic>
      <p:pic>
        <p:nvPicPr>
          <p:cNvPr id="31" name="Picture 30" descr="logo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228600"/>
            <a:ext cx="19812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Rectangle 46"/>
          <p:cNvSpPr/>
          <p:nvPr/>
        </p:nvSpPr>
        <p:spPr>
          <a:xfrm>
            <a:off x="18135600" y="12573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We used a simple lumped model to produce reasonable estimations of streamflow behavior in response to irrigation.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Streamflow metrics (α, </a:t>
            </a:r>
            <a:r>
              <a:rPr lang="en-US" sz="1600" dirty="0" err="1" smtClean="0"/>
              <a:t>λ</a:t>
            </a:r>
            <a:r>
              <a:rPr lang="en-US" sz="1600" dirty="0" smtClean="0"/>
              <a:t>, average streamflow) and an environmental impact metric describe changes in the catchment attributed to irrigation.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Our results provide a first insight into PUB methodologies that could be employed in heavily managed basins. </a:t>
            </a:r>
            <a:endParaRPr lang="en-US" sz="1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8059400" y="149352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We will expand our investigation to other irrigation strategies (</a:t>
            </a:r>
            <a:r>
              <a:rPr lang="en-US" sz="1600" dirty="0" smtClean="0"/>
              <a:t>including </a:t>
            </a:r>
            <a:r>
              <a:rPr lang="en-US" sz="1600" dirty="0" smtClean="0"/>
              <a:t>fixed </a:t>
            </a:r>
            <a:r>
              <a:rPr lang="en-US" sz="1600" dirty="0"/>
              <a:t>scheduling </a:t>
            </a:r>
            <a:r>
              <a:rPr lang="en-US" sz="1600" dirty="0" smtClean="0"/>
              <a:t>and </a:t>
            </a:r>
            <a:r>
              <a:rPr lang="en-US" sz="1600" dirty="0" smtClean="0"/>
              <a:t>the crop coefficient method) and</a:t>
            </a:r>
            <a:r>
              <a:rPr lang="en-US" sz="1600" dirty="0" smtClean="0"/>
              <a:t> look for unique fingerprints of each irrigation strategy on streamflow metrics.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Our predictions </a:t>
            </a:r>
            <a:r>
              <a:rPr lang="en-US" sz="1600" dirty="0" smtClean="0"/>
              <a:t>will </a:t>
            </a:r>
            <a:r>
              <a:rPr lang="en-US" sz="1600" dirty="0"/>
              <a:t>be validated </a:t>
            </a:r>
            <a:r>
              <a:rPr lang="en-US" sz="1600" dirty="0" smtClean="0"/>
              <a:t>in </a:t>
            </a:r>
            <a:r>
              <a:rPr lang="en-US" sz="1600" dirty="0"/>
              <a:t>basins </a:t>
            </a:r>
            <a:r>
              <a:rPr lang="en-US" sz="1600" dirty="0" smtClean="0"/>
              <a:t>for </a:t>
            </a:r>
            <a:r>
              <a:rPr lang="en-US" sz="1600" dirty="0"/>
              <a:t>which irrigation and streamflow </a:t>
            </a:r>
            <a:r>
              <a:rPr lang="en-US" sz="1600" dirty="0" smtClean="0"/>
              <a:t>are </a:t>
            </a:r>
            <a:r>
              <a:rPr lang="en-US" sz="1600" dirty="0" smtClean="0"/>
              <a:t>known</a:t>
            </a:r>
            <a:r>
              <a:rPr lang="en-US" sz="1600" dirty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will </a:t>
            </a:r>
            <a:r>
              <a:rPr lang="en-US" sz="1600" dirty="0" smtClean="0"/>
              <a:t>then use </a:t>
            </a:r>
            <a:r>
              <a:rPr lang="en-US" sz="1600" dirty="0"/>
              <a:t>statistical techniques to compute the likelihood of each irrigation practice in a set of potential irrigation scenarios using streamflow data alone.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99" y="8305800"/>
            <a:ext cx="258133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4951" y="14228160"/>
            <a:ext cx="18466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0" y="33528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 smtClean="0"/>
              <a:t>weighted sum describing each irrigation technique’s impact on groundwater storage, streamflow volume, and feasibility of agriculture in the </a:t>
            </a:r>
            <a:r>
              <a:rPr lang="en-US" sz="1600" dirty="0" smtClean="0"/>
              <a:t>area form an environmental and social impact metric. </a:t>
            </a:r>
            <a:r>
              <a:rPr lang="en-US" sz="1600" dirty="0" smtClean="0"/>
              <a:t>(</a:t>
            </a:r>
            <a:r>
              <a:rPr lang="en-US" sz="1600" dirty="0" err="1" smtClean="0"/>
              <a:t>Srinivasan</a:t>
            </a:r>
            <a:r>
              <a:rPr lang="en-US" sz="1600" dirty="0" smtClean="0"/>
              <a:t> et al., 2011)</a:t>
            </a:r>
            <a:endParaRPr lang="en-US" sz="1600" dirty="0" smtClean="0">
              <a:solidFill>
                <a:srgbClr val="C0504D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30604" t="16448" r="31944" b="-7577"/>
          <a:stretch/>
        </p:blipFill>
        <p:spPr>
          <a:xfrm>
            <a:off x="14325600" y="12496800"/>
            <a:ext cx="3200400" cy="2884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6018" t="4488" r="26827" b="-1"/>
          <a:stretch/>
        </p:blipFill>
        <p:spPr>
          <a:xfrm rot="16200000">
            <a:off x="12056597" y="11184403"/>
            <a:ext cx="3733801" cy="2625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2400" y="8305800"/>
            <a:ext cx="2693939" cy="762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9220200"/>
            <a:ext cx="2920501" cy="269381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25600" y="9220200"/>
            <a:ext cx="3048000" cy="276767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600" y="12268200"/>
            <a:ext cx="3245860" cy="29484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25600" y="12115800"/>
            <a:ext cx="3064144" cy="28028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88000" y="4267200"/>
            <a:ext cx="2971800" cy="273282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59800" y="4267200"/>
            <a:ext cx="3000520" cy="27760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288000" y="7010400"/>
            <a:ext cx="3048000" cy="282429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59800" y="7010400"/>
            <a:ext cx="3083806" cy="28779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601200" y="80772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Three areas of </a:t>
            </a:r>
            <a:r>
              <a:rPr lang="en-US" sz="1600" dirty="0" smtClean="0"/>
              <a:t>the contour plots below represent </a:t>
            </a:r>
            <a:r>
              <a:rPr lang="en-US" sz="1600" dirty="0" smtClean="0"/>
              <a:t>exception cases, and should not be considered: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Irrigation is needed, but less than 50% of the need is met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Irrigation is </a:t>
            </a:r>
            <a:r>
              <a:rPr lang="en-US" sz="1600" dirty="0" smtClean="0"/>
              <a:t>unnecessary. </a:t>
            </a:r>
            <a:r>
              <a:rPr lang="en-US" sz="1600" dirty="0"/>
              <a:t>N</a:t>
            </a:r>
            <a:r>
              <a:rPr lang="en-US" sz="1600" dirty="0" smtClean="0"/>
              <a:t>atural conditions </a:t>
            </a:r>
            <a:r>
              <a:rPr lang="en-US" sz="1600" dirty="0" smtClean="0"/>
              <a:t>support agriculture</a:t>
            </a:r>
          </a:p>
          <a:p>
            <a:pPr marL="342900" indent="-342900"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istance </a:t>
            </a:r>
            <a:r>
              <a:rPr lang="en-US" sz="1600" dirty="0" smtClean="0"/>
              <a:t>metric cannot be </a:t>
            </a:r>
            <a:r>
              <a:rPr lang="en-US" sz="1600" dirty="0" smtClean="0"/>
              <a:t>calculated because streamflow never peaks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0497800" y="10908268"/>
            <a:ext cx="354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Add disc sentence for </a:t>
            </a:r>
            <a:r>
              <a:rPr lang="en-US" sz="1800" dirty="0" err="1" smtClean="0">
                <a:solidFill>
                  <a:schemeClr val="accent2"/>
                </a:solidFill>
              </a:rPr>
              <a:t>enviro</a:t>
            </a:r>
            <a:r>
              <a:rPr lang="en-US" sz="1800" dirty="0" smtClean="0">
                <a:solidFill>
                  <a:schemeClr val="accent2"/>
                </a:solidFill>
              </a:rPr>
              <a:t> impact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66800" y="9982200"/>
            <a:ext cx="2209800" cy="629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</a:t>
            </a:r>
            <a:r>
              <a:rPr lang="en-US" sz="1600" dirty="0" smtClean="0"/>
              <a:t>rrigation </a:t>
            </a:r>
            <a:r>
              <a:rPr lang="en-US" sz="1600" dirty="0" smtClean="0"/>
              <a:t>is </a:t>
            </a:r>
            <a:r>
              <a:rPr lang="en-US" sz="1600" dirty="0" smtClean="0"/>
              <a:t>triggered </a:t>
            </a:r>
            <a:r>
              <a:rPr lang="en-US" sz="1600" dirty="0"/>
              <a:t>at 60% of field </a:t>
            </a:r>
            <a:r>
              <a:rPr lang="en-US" sz="1600" dirty="0" smtClean="0"/>
              <a:t>capacity.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4536400" y="7010400"/>
            <a:ext cx="1795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504D"/>
                </a:solidFill>
              </a:rPr>
              <a:t>Circle areas of note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316200" y="12877800"/>
            <a:ext cx="1795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504D"/>
                </a:solidFill>
              </a:rPr>
              <a:t>Circle areas of note</a:t>
            </a:r>
            <a:endParaRPr lang="en-US" sz="1600" dirty="0">
              <a:solidFill>
                <a:srgbClr val="C0504D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67000" y="6858000"/>
            <a:ext cx="6629400" cy="46020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76400" y="15925800"/>
            <a:ext cx="6889898" cy="685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9"/>
          <a:srcRect t="1029" b="2204"/>
          <a:stretch/>
        </p:blipFill>
        <p:spPr>
          <a:xfrm>
            <a:off x="914400" y="12268200"/>
            <a:ext cx="8382000" cy="30728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7400" y="3200400"/>
            <a:ext cx="6781800" cy="498231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66800" y="11734800"/>
            <a:ext cx="830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Monte Carlo results for an arid catchment (</a:t>
            </a:r>
            <a:r>
              <a:rPr lang="en-US" sz="1600" dirty="0" err="1" smtClean="0"/>
              <a:t>Budyko</a:t>
            </a:r>
            <a:r>
              <a:rPr lang="en-US" sz="1600" dirty="0" smtClean="0"/>
              <a:t> aridity index = 2.5) are below. Streamflow is described with average streamflow, average peak height, and average peak frequency.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677400" y="8534400"/>
            <a:ext cx="403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Replace words with the legend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16736475" y="10930013"/>
            <a:ext cx="1814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Distance metric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459200" y="5357336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eriodic irrigation causes “saw-tooth” pattern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16078200" y="4343400"/>
            <a:ext cx="1143000" cy="1013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9" idx="2"/>
          </p:cNvCxnSpPr>
          <p:nvPr/>
        </p:nvCxnSpPr>
        <p:spPr>
          <a:xfrm flipH="1">
            <a:off x="16230600" y="6096000"/>
            <a:ext cx="9906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5621000" y="3962400"/>
            <a:ext cx="533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621000" y="7543800"/>
            <a:ext cx="533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15340</TotalTime>
  <Words>646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42x60</dc:title>
  <dc:creator>Jay Larson</dc:creator>
  <dc:description>Quality poster printing
www.genigraphics.com
1-800-790-4001</dc:description>
  <cp:lastModifiedBy>Ming Zhang</cp:lastModifiedBy>
  <cp:revision>148</cp:revision>
  <cp:lastPrinted>2013-02-12T02:21:55Z</cp:lastPrinted>
  <dcterms:created xsi:type="dcterms:W3CDTF">2013-02-10T21:14:48Z</dcterms:created>
  <dcterms:modified xsi:type="dcterms:W3CDTF">2016-11-29T06:17:20Z</dcterms:modified>
</cp:coreProperties>
</file>