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7432000" cy="19202400"/>
  <p:notesSz cx="7004050" cy="9290050"/>
  <p:defaultTextStyle>
    <a:defPPr>
      <a:defRPr lang="en-US"/>
    </a:defPPr>
    <a:lvl1pPr marL="0" algn="l" defTabSz="1998135" rtl="0" eaLnBrk="1" latinLnBrk="0" hangingPunct="1">
      <a:defRPr sz="3900" kern="1200">
        <a:solidFill>
          <a:schemeClr val="tx1"/>
        </a:solidFill>
        <a:latin typeface="+mn-lt"/>
        <a:ea typeface="+mn-ea"/>
        <a:cs typeface="+mn-cs"/>
      </a:defRPr>
    </a:lvl1pPr>
    <a:lvl2pPr marL="999068" algn="l" defTabSz="1998135" rtl="0" eaLnBrk="1" latinLnBrk="0" hangingPunct="1">
      <a:defRPr sz="3900" kern="1200">
        <a:solidFill>
          <a:schemeClr val="tx1"/>
        </a:solidFill>
        <a:latin typeface="+mn-lt"/>
        <a:ea typeface="+mn-ea"/>
        <a:cs typeface="+mn-cs"/>
      </a:defRPr>
    </a:lvl2pPr>
    <a:lvl3pPr marL="1998135" algn="l" defTabSz="1998135" rtl="0" eaLnBrk="1" latinLnBrk="0" hangingPunct="1">
      <a:defRPr sz="3900" kern="1200">
        <a:solidFill>
          <a:schemeClr val="tx1"/>
        </a:solidFill>
        <a:latin typeface="+mn-lt"/>
        <a:ea typeface="+mn-ea"/>
        <a:cs typeface="+mn-cs"/>
      </a:defRPr>
    </a:lvl3pPr>
    <a:lvl4pPr marL="2997204" algn="l" defTabSz="1998135" rtl="0" eaLnBrk="1" latinLnBrk="0" hangingPunct="1">
      <a:defRPr sz="3900" kern="1200">
        <a:solidFill>
          <a:schemeClr val="tx1"/>
        </a:solidFill>
        <a:latin typeface="+mn-lt"/>
        <a:ea typeface="+mn-ea"/>
        <a:cs typeface="+mn-cs"/>
      </a:defRPr>
    </a:lvl4pPr>
    <a:lvl5pPr marL="3996272" algn="l" defTabSz="1998135" rtl="0" eaLnBrk="1" latinLnBrk="0" hangingPunct="1">
      <a:defRPr sz="3900" kern="1200">
        <a:solidFill>
          <a:schemeClr val="tx1"/>
        </a:solidFill>
        <a:latin typeface="+mn-lt"/>
        <a:ea typeface="+mn-ea"/>
        <a:cs typeface="+mn-cs"/>
      </a:defRPr>
    </a:lvl5pPr>
    <a:lvl6pPr marL="4995339" algn="l" defTabSz="1998135" rtl="0" eaLnBrk="1" latinLnBrk="0" hangingPunct="1">
      <a:defRPr sz="3900" kern="1200">
        <a:solidFill>
          <a:schemeClr val="tx1"/>
        </a:solidFill>
        <a:latin typeface="+mn-lt"/>
        <a:ea typeface="+mn-ea"/>
        <a:cs typeface="+mn-cs"/>
      </a:defRPr>
    </a:lvl6pPr>
    <a:lvl7pPr marL="5994406" algn="l" defTabSz="1998135" rtl="0" eaLnBrk="1" latinLnBrk="0" hangingPunct="1">
      <a:defRPr sz="3900" kern="1200">
        <a:solidFill>
          <a:schemeClr val="tx1"/>
        </a:solidFill>
        <a:latin typeface="+mn-lt"/>
        <a:ea typeface="+mn-ea"/>
        <a:cs typeface="+mn-cs"/>
      </a:defRPr>
    </a:lvl7pPr>
    <a:lvl8pPr marL="6993475" algn="l" defTabSz="1998135" rtl="0" eaLnBrk="1" latinLnBrk="0" hangingPunct="1">
      <a:defRPr sz="3900" kern="1200">
        <a:solidFill>
          <a:schemeClr val="tx1"/>
        </a:solidFill>
        <a:latin typeface="+mn-lt"/>
        <a:ea typeface="+mn-ea"/>
        <a:cs typeface="+mn-cs"/>
      </a:defRPr>
    </a:lvl8pPr>
    <a:lvl9pPr marL="7992543" algn="l" defTabSz="1998135" rtl="0" eaLnBrk="1" latinLnBrk="0" hangingPunct="1">
      <a:defRPr sz="3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112" d="100"/>
          <a:sy n="112" d="100"/>
        </p:scale>
        <p:origin x="-256" y="5680"/>
      </p:cViewPr>
      <p:guideLst>
        <p:guide orient="horz" pos="6048"/>
        <p:guide pos="86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9202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endParaRPr lang="en-US" dirty="0"/>
          </a:p>
        </p:txBody>
      </p:sp>
      <p:sp>
        <p:nvSpPr>
          <p:cNvPr id="16" name="Rectangle 15"/>
          <p:cNvSpPr/>
          <p:nvPr userDrawn="1"/>
        </p:nvSpPr>
        <p:spPr>
          <a:xfrm>
            <a:off x="-2" y="0"/>
            <a:ext cx="457200" cy="19202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endParaRPr lang="en-US" dirty="0"/>
          </a:p>
        </p:txBody>
      </p:sp>
      <p:sp>
        <p:nvSpPr>
          <p:cNvPr id="17" name="Rectangle 16"/>
          <p:cNvSpPr/>
          <p:nvPr userDrawn="1"/>
        </p:nvSpPr>
        <p:spPr>
          <a:xfrm>
            <a:off x="0" y="0"/>
            <a:ext cx="27432000" cy="2400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endParaRPr lang="en-US" dirty="0"/>
          </a:p>
        </p:txBody>
      </p:sp>
      <p:sp>
        <p:nvSpPr>
          <p:cNvPr id="18" name="Rectangle 17"/>
          <p:cNvSpPr/>
          <p:nvPr userDrawn="1"/>
        </p:nvSpPr>
        <p:spPr>
          <a:xfrm>
            <a:off x="0" y="16802100"/>
            <a:ext cx="27432000" cy="2400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endParaRPr lang="en-US" dirty="0"/>
          </a:p>
        </p:txBody>
      </p:sp>
      <p:sp>
        <p:nvSpPr>
          <p:cNvPr id="11" name="Instructions"/>
          <p:cNvSpPr/>
          <p:nvPr userDrawn="1"/>
        </p:nvSpPr>
        <p:spPr>
          <a:xfrm>
            <a:off x="-6572250" y="0"/>
            <a:ext cx="6000750" cy="1920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4070" tIns="104070" rIns="104070" bIns="10407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93"/>
              </a:spcAft>
            </a:pPr>
            <a:r>
              <a:rPr lang="en-US" sz="4000" dirty="0" smtClean="0">
                <a:solidFill>
                  <a:srgbClr val="7F7F7F"/>
                </a:solidFill>
                <a:latin typeface="Calibri" pitchFamily="34" charset="0"/>
                <a:cs typeface="Calibri" panose="020F0502020204030204" pitchFamily="34" charset="0"/>
              </a:rPr>
              <a:t>Poster Print Size:</a:t>
            </a:r>
            <a:endParaRPr sz="4000" dirty="0">
              <a:solidFill>
                <a:srgbClr val="7F7F7F"/>
              </a:solidFill>
              <a:latin typeface="Calibri" pitchFamily="34" charset="0"/>
              <a:cs typeface="Calibri" panose="020F0502020204030204" pitchFamily="34" charset="0"/>
            </a:endParaRPr>
          </a:p>
          <a:p>
            <a:pPr lvl="0">
              <a:spcBef>
                <a:spcPts val="0"/>
              </a:spcBef>
              <a:spcAft>
                <a:spcPts val="1093"/>
              </a:spcAft>
            </a:pPr>
            <a:r>
              <a:rPr lang="en-US" sz="2800" dirty="0" smtClean="0">
                <a:solidFill>
                  <a:srgbClr val="7F7F7F"/>
                </a:solidFill>
                <a:latin typeface="Calibri" pitchFamily="34" charset="0"/>
                <a:cs typeface="Calibri" panose="020F0502020204030204" pitchFamily="34" charset="0"/>
              </a:rPr>
              <a:t>This poster template is 21” high by 30” wide and is printed</a:t>
            </a:r>
            <a:r>
              <a:rPr lang="en-US" sz="2800" baseline="0" dirty="0" smtClean="0">
                <a:solidFill>
                  <a:srgbClr val="7F7F7F"/>
                </a:solidFill>
                <a:latin typeface="Calibri" pitchFamily="34" charset="0"/>
                <a:cs typeface="Calibri" panose="020F0502020204030204" pitchFamily="34" charset="0"/>
              </a:rPr>
              <a:t> at 200% for a 42” high by 60” wide poster</a:t>
            </a:r>
            <a:r>
              <a:rPr lang="en-US" sz="2800" dirty="0" smtClean="0">
                <a:solidFill>
                  <a:srgbClr val="7F7F7F"/>
                </a:solidFill>
                <a:latin typeface="Calibri" pitchFamily="34" charset="0"/>
                <a:cs typeface="Calibri" panose="020F0502020204030204" pitchFamily="34" charset="0"/>
              </a:rPr>
              <a:t>. It can be used to print any poster with a 7:10 aspect ratio.</a:t>
            </a:r>
          </a:p>
          <a:p>
            <a:pPr lvl="0">
              <a:spcBef>
                <a:spcPts val="0"/>
              </a:spcBef>
              <a:spcAft>
                <a:spcPts val="1093"/>
              </a:spcAft>
            </a:pPr>
            <a:r>
              <a:rPr lang="en-US" sz="4000" dirty="0" smtClean="0">
                <a:solidFill>
                  <a:srgbClr val="7F7F7F"/>
                </a:solidFill>
                <a:latin typeface="Calibri" pitchFamily="34" charset="0"/>
                <a:cs typeface="Calibri" panose="020F0502020204030204" pitchFamily="34" charset="0"/>
              </a:rPr>
              <a:t>Placeholders</a:t>
            </a:r>
            <a:r>
              <a:rPr sz="4000" dirty="0" smtClean="0">
                <a:solidFill>
                  <a:srgbClr val="7F7F7F"/>
                </a:solidFill>
                <a:latin typeface="Calibri" pitchFamily="34" charset="0"/>
                <a:cs typeface="Calibri" panose="020F0502020204030204" pitchFamily="34" charset="0"/>
              </a:rPr>
              <a:t>:</a:t>
            </a:r>
            <a:endParaRPr sz="4000" dirty="0">
              <a:solidFill>
                <a:srgbClr val="7F7F7F"/>
              </a:solidFill>
              <a:latin typeface="Calibri" pitchFamily="34" charset="0"/>
              <a:cs typeface="Calibri" panose="020F0502020204030204" pitchFamily="34" charset="0"/>
            </a:endParaRPr>
          </a:p>
          <a:p>
            <a:pPr lvl="0">
              <a:spcBef>
                <a:spcPts val="0"/>
              </a:spcBef>
              <a:spcAft>
                <a:spcPts val="1093"/>
              </a:spcAft>
            </a:pPr>
            <a:r>
              <a:rPr sz="2800" dirty="0">
                <a:solidFill>
                  <a:srgbClr val="7F7F7F"/>
                </a:solidFill>
                <a:latin typeface="Calibri" pitchFamily="34" charset="0"/>
                <a:cs typeface="Calibri" panose="020F0502020204030204" pitchFamily="34" charset="0"/>
              </a:rPr>
              <a:t>The </a:t>
            </a:r>
            <a:r>
              <a:rPr lang="en-US" sz="2800" dirty="0" smtClean="0">
                <a:solidFill>
                  <a:srgbClr val="7F7F7F"/>
                </a:solidFill>
                <a:latin typeface="Calibri" pitchFamily="34" charset="0"/>
                <a:cs typeface="Calibri" panose="020F0502020204030204" pitchFamily="34" charset="0"/>
              </a:rPr>
              <a:t>various elements included</a:t>
            </a:r>
            <a:r>
              <a:rPr sz="2800" dirty="0" smtClean="0">
                <a:solidFill>
                  <a:srgbClr val="7F7F7F"/>
                </a:solidFill>
                <a:latin typeface="Calibri" pitchFamily="34" charset="0"/>
                <a:cs typeface="Calibri" panose="020F0502020204030204" pitchFamily="34" charset="0"/>
              </a:rPr>
              <a:t> </a:t>
            </a:r>
            <a:r>
              <a:rPr sz="2800" dirty="0">
                <a:solidFill>
                  <a:srgbClr val="7F7F7F"/>
                </a:solidFill>
                <a:latin typeface="Calibri" pitchFamily="34" charset="0"/>
                <a:cs typeface="Calibri" panose="020F0502020204030204" pitchFamily="34" charset="0"/>
              </a:rPr>
              <a:t>in this </a:t>
            </a:r>
            <a:r>
              <a:rPr lang="en-US" sz="2800" dirty="0" smtClean="0">
                <a:solidFill>
                  <a:srgbClr val="7F7F7F"/>
                </a:solidFill>
                <a:latin typeface="Calibri" pitchFamily="34" charset="0"/>
                <a:cs typeface="Calibri" panose="020F0502020204030204" pitchFamily="34" charset="0"/>
              </a:rPr>
              <a:t>poster are ones</a:t>
            </a:r>
            <a:r>
              <a:rPr lang="en-US" sz="2800" baseline="0" dirty="0" smtClean="0">
                <a:solidFill>
                  <a:srgbClr val="7F7F7F"/>
                </a:solidFill>
                <a:latin typeface="Calibri" pitchFamily="34" charset="0"/>
                <a:cs typeface="Calibri" panose="020F0502020204030204" pitchFamily="34" charset="0"/>
              </a:rPr>
              <a:t> we often see in medical, research, and scientific posters.</a:t>
            </a:r>
            <a:r>
              <a:rPr sz="2800" dirty="0" smtClean="0">
                <a:solidFill>
                  <a:srgbClr val="7F7F7F"/>
                </a:solidFill>
                <a:latin typeface="Calibri" pitchFamily="34" charset="0"/>
                <a:cs typeface="Calibri" panose="020F0502020204030204" pitchFamily="34" charset="0"/>
              </a:rPr>
              <a:t> </a:t>
            </a:r>
            <a:r>
              <a:rPr lang="en-US" sz="2800" dirty="0" smtClean="0">
                <a:solidFill>
                  <a:srgbClr val="7F7F7F"/>
                </a:solidFill>
                <a:latin typeface="Calibri" pitchFamily="34" charset="0"/>
                <a:cs typeface="Calibri" panose="020F0502020204030204" pitchFamily="34" charset="0"/>
              </a:rPr>
              <a:t>Feel</a:t>
            </a:r>
            <a:r>
              <a:rPr lang="en-US" sz="28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93"/>
              </a:spcAft>
            </a:pPr>
            <a:r>
              <a:rPr lang="en-US" sz="4000" dirty="0" smtClean="0">
                <a:solidFill>
                  <a:srgbClr val="7F7F7F"/>
                </a:solidFill>
                <a:latin typeface="Calibri" pitchFamily="34" charset="0"/>
                <a:cs typeface="Calibri" panose="020F0502020204030204" pitchFamily="34" charset="0"/>
              </a:rPr>
              <a:t>Image</a:t>
            </a:r>
            <a:r>
              <a:rPr lang="en-US" sz="4000" baseline="0" dirty="0" smtClean="0">
                <a:solidFill>
                  <a:srgbClr val="7F7F7F"/>
                </a:solidFill>
                <a:latin typeface="Calibri" pitchFamily="34" charset="0"/>
                <a:cs typeface="Calibri" panose="020F0502020204030204" pitchFamily="34" charset="0"/>
              </a:rPr>
              <a:t> Quality</a:t>
            </a:r>
            <a:r>
              <a:rPr lang="en-US" sz="4000" dirty="0" smtClean="0">
                <a:solidFill>
                  <a:srgbClr val="7F7F7F"/>
                </a:solidFill>
                <a:latin typeface="Calibri" pitchFamily="34" charset="0"/>
                <a:cs typeface="Calibri" panose="020F0502020204030204" pitchFamily="34" charset="0"/>
              </a:rPr>
              <a:t>:</a:t>
            </a:r>
          </a:p>
          <a:p>
            <a:pPr lvl="0">
              <a:spcBef>
                <a:spcPts val="0"/>
              </a:spcBef>
              <a:spcAft>
                <a:spcPts val="1093"/>
              </a:spcAft>
            </a:pPr>
            <a:r>
              <a:rPr lang="en-US" sz="28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2800" b="1" dirty="0" smtClean="0">
                <a:solidFill>
                  <a:srgbClr val="7F7F7F"/>
                </a:solidFill>
                <a:latin typeface="Calibri" pitchFamily="34" charset="0"/>
                <a:cs typeface="Calibri" panose="020F0502020204030204" pitchFamily="34" charset="0"/>
              </a:rPr>
              <a:t>Insert, Picture</a:t>
            </a:r>
            <a:r>
              <a:rPr lang="en-US" sz="28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800" b="1" dirty="0" smtClean="0">
                <a:solidFill>
                  <a:srgbClr val="7F7F7F"/>
                </a:solidFill>
                <a:latin typeface="Calibri" pitchFamily="34" charset="0"/>
                <a:cs typeface="Calibri" panose="020F0502020204030204" pitchFamily="34" charset="0"/>
              </a:rPr>
              <a:t>150-200 pixels per inch in their final printed size</a:t>
            </a:r>
            <a:r>
              <a:rPr lang="en-US" sz="2800" dirty="0" smtClean="0">
                <a:solidFill>
                  <a:srgbClr val="7F7F7F"/>
                </a:solidFill>
                <a:latin typeface="Calibri" pitchFamily="34" charset="0"/>
                <a:cs typeface="Calibri" panose="020F0502020204030204" pitchFamily="34" charset="0"/>
              </a:rPr>
              <a:t>. For instance, a 1600 x 1200 pixel</a:t>
            </a:r>
            <a:r>
              <a:rPr lang="en-US" sz="2800" baseline="0" dirty="0" smtClean="0">
                <a:solidFill>
                  <a:srgbClr val="7F7F7F"/>
                </a:solidFill>
                <a:latin typeface="Calibri" pitchFamily="34" charset="0"/>
                <a:cs typeface="Calibri" panose="020F0502020204030204" pitchFamily="34" charset="0"/>
              </a:rPr>
              <a:t> photo will usually look fine up to </a:t>
            </a:r>
            <a:r>
              <a:rPr lang="en-US" sz="28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093"/>
              </a:spcAft>
            </a:pPr>
            <a:r>
              <a:rPr lang="en-US" sz="28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93"/>
              </a:spcAft>
            </a:pPr>
            <a:r>
              <a:rPr lang="en-US" sz="28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93"/>
              </a:spcAft>
            </a:pPr>
            <a:r>
              <a:rPr lang="en-US" sz="2000" dirty="0" smtClean="0">
                <a:solidFill>
                  <a:srgbClr val="7F7F7F"/>
                </a:solidFill>
                <a:latin typeface="Calibri" pitchFamily="34" charset="0"/>
                <a:cs typeface="Calibri" panose="020F0502020204030204" pitchFamily="34" charset="0"/>
              </a:rPr>
              <a:t/>
            </a:r>
            <a:br>
              <a:rPr lang="en-US" sz="2000" dirty="0" smtClean="0">
                <a:solidFill>
                  <a:srgbClr val="7F7F7F"/>
                </a:solidFill>
                <a:latin typeface="Calibri" pitchFamily="34" charset="0"/>
                <a:cs typeface="Calibri" panose="020F0502020204030204" pitchFamily="34" charset="0"/>
              </a:rPr>
            </a:br>
            <a:r>
              <a:rPr lang="en-US" sz="20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8003500" y="0"/>
            <a:ext cx="6000750" cy="19202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93"/>
                </a:spcAft>
              </a:pPr>
              <a:r>
                <a:rPr lang="en-US" sz="4000" dirty="0" smtClean="0">
                  <a:solidFill>
                    <a:schemeClr val="bg1">
                      <a:lumMod val="50000"/>
                    </a:schemeClr>
                  </a:solidFill>
                  <a:latin typeface="Calibri" pitchFamily="34" charset="0"/>
                  <a:cs typeface="Calibri" panose="020F0502020204030204" pitchFamily="34" charset="0"/>
                </a:rPr>
                <a:t>Change</a:t>
              </a:r>
              <a:r>
                <a:rPr lang="en-US" sz="4000" baseline="0" dirty="0" smtClean="0">
                  <a:solidFill>
                    <a:schemeClr val="bg1">
                      <a:lumMod val="50000"/>
                    </a:schemeClr>
                  </a:solidFill>
                  <a:latin typeface="Calibri" pitchFamily="34" charset="0"/>
                  <a:cs typeface="Calibri" panose="020F0502020204030204" pitchFamily="34" charset="0"/>
                </a:rPr>
                <a:t> Color Theme</a:t>
              </a:r>
              <a:r>
                <a:rPr lang="en-US" sz="4000" dirty="0" smtClean="0">
                  <a:solidFill>
                    <a:schemeClr val="bg1">
                      <a:lumMod val="50000"/>
                    </a:schemeClr>
                  </a:solidFill>
                  <a:latin typeface="Calibri" pitchFamily="34" charset="0"/>
                  <a:cs typeface="Calibri" panose="020F0502020204030204" pitchFamily="34" charset="0"/>
                </a:rPr>
                <a:t>:</a:t>
              </a:r>
              <a:endParaRPr sz="4000" dirty="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r>
                <a:rPr lang="en-US" sz="28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28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93"/>
                </a:spcAft>
              </a:pPr>
              <a:r>
                <a:rPr lang="en-US" sz="28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2800" b="1" baseline="0" dirty="0" smtClean="0">
                  <a:solidFill>
                    <a:schemeClr val="bg1">
                      <a:lumMod val="50000"/>
                    </a:schemeClr>
                  </a:solidFill>
                  <a:latin typeface="Calibri" pitchFamily="34" charset="0"/>
                  <a:cs typeface="Calibri" panose="020F0502020204030204" pitchFamily="34" charset="0"/>
                </a:rPr>
                <a:t>Design</a:t>
              </a:r>
              <a:r>
                <a:rPr lang="en-US" sz="2800" baseline="0" dirty="0" smtClean="0">
                  <a:solidFill>
                    <a:schemeClr val="bg1">
                      <a:lumMod val="50000"/>
                    </a:schemeClr>
                  </a:solidFill>
                  <a:latin typeface="Calibri" pitchFamily="34" charset="0"/>
                  <a:cs typeface="Calibri" panose="020F0502020204030204" pitchFamily="34" charset="0"/>
                </a:rPr>
                <a:t> tab, then select the </a:t>
              </a:r>
              <a:r>
                <a:rPr lang="en-US" sz="2800" b="1" baseline="0" dirty="0" smtClean="0">
                  <a:solidFill>
                    <a:schemeClr val="bg1">
                      <a:lumMod val="50000"/>
                    </a:schemeClr>
                  </a:solidFill>
                  <a:latin typeface="Calibri" pitchFamily="34" charset="0"/>
                  <a:cs typeface="Calibri" panose="020F0502020204030204" pitchFamily="34" charset="0"/>
                </a:rPr>
                <a:t>Colors</a:t>
              </a:r>
              <a:r>
                <a:rPr lang="en-US" sz="28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r>
                <a:rPr lang="en-US" sz="28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93"/>
                </a:spcAft>
              </a:pPr>
              <a:r>
                <a:rPr lang="en-US" sz="40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93"/>
                </a:spcAft>
              </a:pPr>
              <a:r>
                <a:rPr lang="en-US" sz="2800" dirty="0" smtClean="0">
                  <a:solidFill>
                    <a:schemeClr val="bg1">
                      <a:lumMod val="50000"/>
                    </a:schemeClr>
                  </a:solidFill>
                  <a:latin typeface="Calibri" pitchFamily="34" charset="0"/>
                  <a:cs typeface="Calibri" panose="020F0502020204030204" pitchFamily="34" charset="0"/>
                </a:rPr>
                <a:t>Once your poster file is ready, visit</a:t>
              </a:r>
              <a:r>
                <a:rPr lang="en-US" sz="2800" baseline="0" dirty="0" smtClean="0">
                  <a:solidFill>
                    <a:schemeClr val="bg1">
                      <a:lumMod val="50000"/>
                    </a:schemeClr>
                  </a:solidFill>
                  <a:latin typeface="Calibri" pitchFamily="34" charset="0"/>
                  <a:cs typeface="Calibri" panose="020F0502020204030204" pitchFamily="34" charset="0"/>
                </a:rPr>
                <a:t> </a:t>
              </a:r>
              <a:r>
                <a:rPr lang="en-US" sz="2800" b="1" baseline="0" dirty="0" smtClean="0">
                  <a:solidFill>
                    <a:schemeClr val="bg1">
                      <a:lumMod val="50000"/>
                    </a:schemeClr>
                  </a:solidFill>
                  <a:latin typeface="Calibri" pitchFamily="34" charset="0"/>
                  <a:cs typeface="Calibri" panose="020F0502020204030204" pitchFamily="34" charset="0"/>
                </a:rPr>
                <a:t>www.genigraphics.com</a:t>
              </a:r>
              <a:r>
                <a:rPr lang="en-US" sz="28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93"/>
                </a:spcAft>
              </a:pPr>
              <a:r>
                <a:rPr lang="en-US" sz="28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800" baseline="0" dirty="0" smtClean="0">
                  <a:solidFill>
                    <a:schemeClr val="bg1">
                      <a:lumMod val="50000"/>
                    </a:schemeClr>
                  </a:solidFill>
                  <a:latin typeface="Calibri" pitchFamily="34" charset="0"/>
                  <a:cs typeface="Calibri" panose="020F0502020204030204" pitchFamily="34" charset="0"/>
                </a:rPr>
                <a:t>US and Canada:  1-800-790-4001</a:t>
              </a:r>
              <a:br>
                <a:rPr lang="en-US" sz="2800" baseline="0" dirty="0" smtClean="0">
                  <a:solidFill>
                    <a:schemeClr val="bg1">
                      <a:lumMod val="50000"/>
                    </a:schemeClr>
                  </a:solidFill>
                  <a:latin typeface="Calibri" pitchFamily="34" charset="0"/>
                  <a:cs typeface="Calibri" panose="020F0502020204030204" pitchFamily="34" charset="0"/>
                </a:rPr>
              </a:br>
              <a:r>
                <a:rPr lang="en-US" sz="28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000" dirty="0" smtClean="0">
                  <a:solidFill>
                    <a:schemeClr val="bg1">
                      <a:lumMod val="50000"/>
                    </a:schemeClr>
                  </a:solidFill>
                  <a:latin typeface="Calibri" pitchFamily="34" charset="0"/>
                  <a:cs typeface="Calibri" panose="020F0502020204030204" pitchFamily="34" charset="0"/>
                </a:rPr>
                <a:t/>
              </a:r>
              <a:br>
                <a:rPr lang="en-US" sz="2000" dirty="0" smtClean="0">
                  <a:solidFill>
                    <a:schemeClr val="bg1">
                      <a:lumMod val="50000"/>
                    </a:schemeClr>
                  </a:solidFill>
                  <a:latin typeface="Calibri" pitchFamily="34" charset="0"/>
                  <a:cs typeface="Calibri" panose="020F0502020204030204" pitchFamily="34" charset="0"/>
                </a:rPr>
              </a:br>
              <a:r>
                <a:rPr lang="en-US" sz="20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021800" y="189738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68986"/>
            <a:ext cx="24688800" cy="3200400"/>
          </a:xfrm>
          <a:prstGeom prst="rect">
            <a:avLst/>
          </a:prstGeom>
        </p:spPr>
        <p:txBody>
          <a:bodyPr vert="horz" lIns="199814" tIns="99907" rIns="199814" bIns="9990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4480562"/>
            <a:ext cx="24688800" cy="12672697"/>
          </a:xfrm>
          <a:prstGeom prst="rect">
            <a:avLst/>
          </a:prstGeom>
        </p:spPr>
        <p:txBody>
          <a:bodyPr vert="horz" lIns="199814" tIns="99907" rIns="199814" bIns="9990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371600" y="17797782"/>
            <a:ext cx="6400800" cy="1022350"/>
          </a:xfrm>
          <a:prstGeom prst="rect">
            <a:avLst/>
          </a:prstGeom>
        </p:spPr>
        <p:txBody>
          <a:bodyPr vert="horz" lIns="199814" tIns="99907" rIns="199814" bIns="99907" rtlCol="0" anchor="ctr"/>
          <a:lstStyle>
            <a:lvl1pPr algn="l">
              <a:defRPr sz="2700">
                <a:solidFill>
                  <a:schemeClr val="tx1">
                    <a:tint val="75000"/>
                  </a:schemeClr>
                </a:solidFill>
              </a:defRPr>
            </a:lvl1pPr>
          </a:lstStyle>
          <a:p>
            <a:fld id="{985D6BDF-9D0E-4E2B-85B8-D8F4790360C9}" type="datetimeFigureOut">
              <a:rPr lang="en-US" smtClean="0"/>
              <a:t>11/20/16</a:t>
            </a:fld>
            <a:endParaRPr lang="en-US" dirty="0"/>
          </a:p>
        </p:txBody>
      </p:sp>
      <p:sp>
        <p:nvSpPr>
          <p:cNvPr id="5" name="Footer Placeholder 4"/>
          <p:cNvSpPr>
            <a:spLocks noGrp="1"/>
          </p:cNvSpPr>
          <p:nvPr>
            <p:ph type="ftr" sz="quarter" idx="3"/>
          </p:nvPr>
        </p:nvSpPr>
        <p:spPr>
          <a:xfrm>
            <a:off x="9372600" y="17797782"/>
            <a:ext cx="8686800" cy="1022350"/>
          </a:xfrm>
          <a:prstGeom prst="rect">
            <a:avLst/>
          </a:prstGeom>
        </p:spPr>
        <p:txBody>
          <a:bodyPr vert="horz" lIns="199814" tIns="99907" rIns="199814" bIns="99907" rtlCol="0" anchor="ctr"/>
          <a:lstStyle>
            <a:lvl1pPr algn="ctr">
              <a:defRPr sz="2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600" y="17797782"/>
            <a:ext cx="6400800" cy="1022350"/>
          </a:xfrm>
          <a:prstGeom prst="rect">
            <a:avLst/>
          </a:prstGeom>
        </p:spPr>
        <p:txBody>
          <a:bodyPr vert="horz" lIns="199814" tIns="99907" rIns="199814" bIns="99907" rtlCol="0" anchor="ctr"/>
          <a:lstStyle>
            <a:lvl1pPr algn="r">
              <a:defRPr sz="27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xmlns:p14="http://schemas.microsoft.com/office/powerpoint/2010/main" id="1" dur="indefinite" restart="never" nodeType="tmRoot"/>
      </p:par>
    </p:tnLst>
  </p:timing>
  <p:txStyles>
    <p:titleStyle>
      <a:lvl1pPr algn="ctr" defTabSz="1998135" rtl="0" eaLnBrk="1" latinLnBrk="0" hangingPunct="1">
        <a:spcBef>
          <a:spcPct val="0"/>
        </a:spcBef>
        <a:buNone/>
        <a:defRPr sz="3600" kern="1200">
          <a:solidFill>
            <a:schemeClr val="tx1"/>
          </a:solidFill>
          <a:latin typeface="+mj-lt"/>
          <a:ea typeface="+mj-ea"/>
          <a:cs typeface="+mj-cs"/>
        </a:defRPr>
      </a:lvl1pPr>
    </p:titleStyle>
    <p:bodyStyle>
      <a:lvl1pPr marL="208139" indent="-208139" algn="l" defTabSz="1998135"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416278" indent="-208139" algn="l" defTabSz="1998135"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624418" indent="-208139" algn="l" defTabSz="1998135"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832556" indent="-208139" algn="l" defTabSz="1998135"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1040696" indent="-208139" algn="l" defTabSz="1998135"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494873" indent="-499534" algn="l" defTabSz="1998135"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93941" indent="-499534" algn="l" defTabSz="1998135"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93009" indent="-499534" algn="l" defTabSz="1998135"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92076" indent="-499534" algn="l" defTabSz="1998135" rtl="0" eaLnBrk="1" latinLnBrk="0" hangingPunct="1">
        <a:spcBef>
          <a:spcPct val="20000"/>
        </a:spcBef>
        <a:buFont typeface="Arial" pitchFamily="34" charset="0"/>
        <a:buChar char="•"/>
        <a:defRPr sz="4400" kern="1200">
          <a:solidFill>
            <a:schemeClr val="tx1"/>
          </a:solidFill>
          <a:latin typeface="+mn-lt"/>
          <a:ea typeface="+mn-ea"/>
          <a:cs typeface="+mn-cs"/>
        </a:defRPr>
      </a:lvl9pPr>
    </p:bodyStyle>
    <p:otherStyle>
      <a:defPPr>
        <a:defRPr lang="en-US"/>
      </a:defPPr>
      <a:lvl1pPr marL="0" algn="l" defTabSz="1998135" rtl="0" eaLnBrk="1" latinLnBrk="0" hangingPunct="1">
        <a:defRPr sz="3900" kern="1200">
          <a:solidFill>
            <a:schemeClr val="tx1"/>
          </a:solidFill>
          <a:latin typeface="+mn-lt"/>
          <a:ea typeface="+mn-ea"/>
          <a:cs typeface="+mn-cs"/>
        </a:defRPr>
      </a:lvl1pPr>
      <a:lvl2pPr marL="999068" algn="l" defTabSz="1998135" rtl="0" eaLnBrk="1" latinLnBrk="0" hangingPunct="1">
        <a:defRPr sz="3900" kern="1200">
          <a:solidFill>
            <a:schemeClr val="tx1"/>
          </a:solidFill>
          <a:latin typeface="+mn-lt"/>
          <a:ea typeface="+mn-ea"/>
          <a:cs typeface="+mn-cs"/>
        </a:defRPr>
      </a:lvl2pPr>
      <a:lvl3pPr marL="1998135" algn="l" defTabSz="1998135" rtl="0" eaLnBrk="1" latinLnBrk="0" hangingPunct="1">
        <a:defRPr sz="3900" kern="1200">
          <a:solidFill>
            <a:schemeClr val="tx1"/>
          </a:solidFill>
          <a:latin typeface="+mn-lt"/>
          <a:ea typeface="+mn-ea"/>
          <a:cs typeface="+mn-cs"/>
        </a:defRPr>
      </a:lvl3pPr>
      <a:lvl4pPr marL="2997204" algn="l" defTabSz="1998135" rtl="0" eaLnBrk="1" latinLnBrk="0" hangingPunct="1">
        <a:defRPr sz="3900" kern="1200">
          <a:solidFill>
            <a:schemeClr val="tx1"/>
          </a:solidFill>
          <a:latin typeface="+mn-lt"/>
          <a:ea typeface="+mn-ea"/>
          <a:cs typeface="+mn-cs"/>
        </a:defRPr>
      </a:lvl4pPr>
      <a:lvl5pPr marL="3996272" algn="l" defTabSz="1998135" rtl="0" eaLnBrk="1" latinLnBrk="0" hangingPunct="1">
        <a:defRPr sz="3900" kern="1200">
          <a:solidFill>
            <a:schemeClr val="tx1"/>
          </a:solidFill>
          <a:latin typeface="+mn-lt"/>
          <a:ea typeface="+mn-ea"/>
          <a:cs typeface="+mn-cs"/>
        </a:defRPr>
      </a:lvl5pPr>
      <a:lvl6pPr marL="4995339" algn="l" defTabSz="1998135" rtl="0" eaLnBrk="1" latinLnBrk="0" hangingPunct="1">
        <a:defRPr sz="3900" kern="1200">
          <a:solidFill>
            <a:schemeClr val="tx1"/>
          </a:solidFill>
          <a:latin typeface="+mn-lt"/>
          <a:ea typeface="+mn-ea"/>
          <a:cs typeface="+mn-cs"/>
        </a:defRPr>
      </a:lvl6pPr>
      <a:lvl7pPr marL="5994406" algn="l" defTabSz="1998135" rtl="0" eaLnBrk="1" latinLnBrk="0" hangingPunct="1">
        <a:defRPr sz="3900" kern="1200">
          <a:solidFill>
            <a:schemeClr val="tx1"/>
          </a:solidFill>
          <a:latin typeface="+mn-lt"/>
          <a:ea typeface="+mn-ea"/>
          <a:cs typeface="+mn-cs"/>
        </a:defRPr>
      </a:lvl7pPr>
      <a:lvl8pPr marL="6993475" algn="l" defTabSz="1998135" rtl="0" eaLnBrk="1" latinLnBrk="0" hangingPunct="1">
        <a:defRPr sz="3900" kern="1200">
          <a:solidFill>
            <a:schemeClr val="tx1"/>
          </a:solidFill>
          <a:latin typeface="+mn-lt"/>
          <a:ea typeface="+mn-ea"/>
          <a:cs typeface="+mn-cs"/>
        </a:defRPr>
      </a:lvl8pPr>
      <a:lvl9pPr marL="7992543" algn="l" defTabSz="1998135"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8" Type="http://schemas.openxmlformats.org/officeDocument/2006/relationships/image" Target="../media/image8.emf"/><Relationship Id="rId9"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hyperlink" Target="mailto:minghuiz@berkeley.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914400" y="8001000"/>
            <a:ext cx="8229600" cy="8382000"/>
            <a:chOff x="914400" y="8883970"/>
            <a:chExt cx="8229600" cy="8382000"/>
          </a:xfrm>
        </p:grpSpPr>
        <p:sp>
          <p:nvSpPr>
            <p:cNvPr id="11" name="Text Box 190"/>
            <p:cNvSpPr txBox="1">
              <a:spLocks noChangeArrowheads="1"/>
            </p:cNvSpPr>
            <p:nvPr/>
          </p:nvSpPr>
          <p:spPr bwMode="auto">
            <a:xfrm>
              <a:off x="914400" y="9448799"/>
              <a:ext cx="8229600" cy="7817171"/>
            </a:xfrm>
            <a:prstGeom prst="rect">
              <a:avLst/>
            </a:prstGeom>
            <a:solidFill>
              <a:schemeClr val="bg1"/>
            </a:solidFill>
            <a:ln w="12700">
              <a:solidFill>
                <a:schemeClr val="accent1">
                  <a:lumMod val="75000"/>
                </a:schemeClr>
              </a:solidFill>
            </a:ln>
            <a:effectLst/>
          </p:spPr>
          <p:txBody>
            <a:bodyPr lIns="83256" tIns="83256" rIns="83256" bIns="83256">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1800" b="1" dirty="0">
                <a:latin typeface="+mn-lt"/>
              </a:endParaRPr>
            </a:p>
            <a:p>
              <a:pPr eaLnBrk="1" hangingPunct="1"/>
              <a:endParaRPr lang="en-US" sz="1800" b="1" dirty="0">
                <a:latin typeface="+mn-lt"/>
              </a:endParaRPr>
            </a:p>
            <a:p>
              <a:pPr eaLnBrk="1" hangingPunct="1"/>
              <a:endParaRPr lang="en-US" sz="1800" dirty="0">
                <a:latin typeface="+mn-lt"/>
              </a:endParaRPr>
            </a:p>
          </p:txBody>
        </p:sp>
        <p:sp>
          <p:nvSpPr>
            <p:cNvPr id="40" name="Rectangle 39"/>
            <p:cNvSpPr/>
            <p:nvPr/>
          </p:nvSpPr>
          <p:spPr>
            <a:xfrm>
              <a:off x="914400" y="8883970"/>
              <a:ext cx="8229600" cy="56483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r>
                <a:rPr lang="en-US" sz="2800" b="1" dirty="0" smtClean="0">
                  <a:solidFill>
                    <a:schemeClr val="accent3">
                      <a:lumMod val="20000"/>
                      <a:lumOff val="80000"/>
                    </a:schemeClr>
                  </a:solidFill>
                </a:rPr>
                <a:t>Method</a:t>
              </a:r>
              <a:endParaRPr lang="en-US" sz="2800" b="1" dirty="0">
                <a:solidFill>
                  <a:schemeClr val="accent3">
                    <a:lumMod val="20000"/>
                    <a:lumOff val="80000"/>
                  </a:schemeClr>
                </a:solidFill>
              </a:endParaRPr>
            </a:p>
          </p:txBody>
        </p:sp>
      </p:grpSp>
      <p:sp>
        <p:nvSpPr>
          <p:cNvPr id="4" name="Text Box 122"/>
          <p:cNvSpPr txBox="1">
            <a:spLocks noChangeArrowheads="1"/>
          </p:cNvSpPr>
          <p:nvPr/>
        </p:nvSpPr>
        <p:spPr bwMode="auto">
          <a:xfrm>
            <a:off x="3429000" y="307777"/>
            <a:ext cx="20574000" cy="1035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256" tIns="208139" rIns="83256" bIns="208139"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4000" b="1" dirty="0">
                <a:solidFill>
                  <a:schemeClr val="bg2">
                    <a:lumMod val="90000"/>
                  </a:schemeClr>
                </a:solidFill>
              </a:rPr>
              <a:t>Prediction of </a:t>
            </a:r>
            <a:r>
              <a:rPr lang="en-US" sz="4000" b="1" dirty="0" smtClean="0">
                <a:solidFill>
                  <a:schemeClr val="bg2">
                    <a:lumMod val="90000"/>
                  </a:schemeClr>
                </a:solidFill>
              </a:rPr>
              <a:t>Irrigation </a:t>
            </a:r>
            <a:r>
              <a:rPr lang="en-US" sz="4000" b="1" dirty="0">
                <a:solidFill>
                  <a:schemeClr val="bg2">
                    <a:lumMod val="90000"/>
                  </a:schemeClr>
                </a:solidFill>
              </a:rPr>
              <a:t>P</a:t>
            </a:r>
            <a:r>
              <a:rPr lang="en-US" sz="4000" b="1" dirty="0" smtClean="0">
                <a:solidFill>
                  <a:schemeClr val="bg2">
                    <a:lumMod val="90000"/>
                  </a:schemeClr>
                </a:solidFill>
              </a:rPr>
              <a:t>ractice </a:t>
            </a:r>
            <a:r>
              <a:rPr lang="en-US" sz="4000" b="1" dirty="0">
                <a:solidFill>
                  <a:schemeClr val="bg2">
                    <a:lumMod val="90000"/>
                  </a:schemeClr>
                </a:solidFill>
              </a:rPr>
              <a:t>in </a:t>
            </a:r>
            <a:r>
              <a:rPr lang="en-US" sz="4000" b="1" dirty="0" smtClean="0">
                <a:solidFill>
                  <a:schemeClr val="bg2">
                    <a:lumMod val="90000"/>
                  </a:schemeClr>
                </a:solidFill>
              </a:rPr>
              <a:t>Sparsely </a:t>
            </a:r>
            <a:r>
              <a:rPr lang="en-US" sz="4000" b="1" dirty="0">
                <a:solidFill>
                  <a:schemeClr val="bg2">
                    <a:lumMod val="90000"/>
                  </a:schemeClr>
                </a:solidFill>
              </a:rPr>
              <a:t>O</a:t>
            </a:r>
            <a:r>
              <a:rPr lang="en-US" sz="4000" b="1" dirty="0" smtClean="0">
                <a:solidFill>
                  <a:schemeClr val="bg2">
                    <a:lumMod val="90000"/>
                  </a:schemeClr>
                </a:solidFill>
              </a:rPr>
              <a:t>bserved </a:t>
            </a:r>
            <a:r>
              <a:rPr lang="en-US" sz="4000" b="1" dirty="0">
                <a:solidFill>
                  <a:schemeClr val="bg2">
                    <a:lumMod val="90000"/>
                  </a:schemeClr>
                </a:solidFill>
              </a:rPr>
              <a:t>C</a:t>
            </a:r>
            <a:r>
              <a:rPr lang="en-US" sz="4000" b="1" dirty="0" smtClean="0">
                <a:solidFill>
                  <a:schemeClr val="bg2">
                    <a:lumMod val="90000"/>
                  </a:schemeClr>
                </a:solidFill>
              </a:rPr>
              <a:t>atchments</a:t>
            </a:r>
            <a:endParaRPr lang="en-US" sz="4000" dirty="0">
              <a:solidFill>
                <a:schemeClr val="bg2">
                  <a:lumMod val="90000"/>
                </a:schemeClr>
              </a:solidFill>
            </a:endParaRPr>
          </a:p>
        </p:txBody>
      </p:sp>
      <p:sp>
        <p:nvSpPr>
          <p:cNvPr id="5" name="Text Box 123"/>
          <p:cNvSpPr txBox="1">
            <a:spLocks noChangeArrowheads="1"/>
          </p:cNvSpPr>
          <p:nvPr/>
        </p:nvSpPr>
        <p:spPr bwMode="auto">
          <a:xfrm>
            <a:off x="3429000" y="1400175"/>
            <a:ext cx="205740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256" tIns="83256" rIns="83256" bIns="83256"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dirty="0" err="1" smtClean="0">
                <a:solidFill>
                  <a:schemeClr val="accent3">
                    <a:lumMod val="20000"/>
                    <a:lumOff val="80000"/>
                  </a:schemeClr>
                </a:solidFill>
                <a:latin typeface="+mn-lt"/>
              </a:rPr>
              <a:t>Minghui</a:t>
            </a:r>
            <a:r>
              <a:rPr lang="en-US" sz="2400" dirty="0" smtClean="0">
                <a:solidFill>
                  <a:schemeClr val="accent3">
                    <a:lumMod val="20000"/>
                    <a:lumOff val="80000"/>
                  </a:schemeClr>
                </a:solidFill>
                <a:latin typeface="+mn-lt"/>
              </a:rPr>
              <a:t> Zhang; Sally Thompson, PhD</a:t>
            </a:r>
            <a:endParaRPr lang="en-US" sz="2400" baseline="30000" dirty="0">
              <a:solidFill>
                <a:schemeClr val="accent3">
                  <a:lumMod val="20000"/>
                  <a:lumOff val="80000"/>
                </a:schemeClr>
              </a:solidFill>
              <a:latin typeface="+mn-lt"/>
            </a:endParaRPr>
          </a:p>
          <a:p>
            <a:pPr algn="ctr" eaLnBrk="1" hangingPunct="1"/>
            <a:r>
              <a:rPr lang="en-US" sz="2400" dirty="0" smtClean="0">
                <a:solidFill>
                  <a:schemeClr val="accent3">
                    <a:lumMod val="20000"/>
                    <a:lumOff val="80000"/>
                  </a:schemeClr>
                </a:solidFill>
                <a:latin typeface="+mn-lt"/>
              </a:rPr>
              <a:t>University of California, Berkeley</a:t>
            </a:r>
            <a:endParaRPr lang="en-US" sz="2400" dirty="0">
              <a:solidFill>
                <a:schemeClr val="accent3">
                  <a:lumMod val="20000"/>
                  <a:lumOff val="80000"/>
                </a:schemeClr>
              </a:solidFill>
              <a:latin typeface="+mn-lt"/>
            </a:endParaRPr>
          </a:p>
        </p:txBody>
      </p:sp>
      <p:sp>
        <p:nvSpPr>
          <p:cNvPr id="24" name="TextBox 23"/>
          <p:cNvSpPr txBox="1"/>
          <p:nvPr/>
        </p:nvSpPr>
        <p:spPr>
          <a:xfrm>
            <a:off x="1066801" y="17522190"/>
            <a:ext cx="2807070" cy="1026920"/>
          </a:xfrm>
          <a:prstGeom prst="rect">
            <a:avLst/>
          </a:prstGeom>
          <a:solidFill>
            <a:schemeClr val="accent1">
              <a:lumMod val="40000"/>
              <a:lumOff val="60000"/>
            </a:schemeClr>
          </a:solidFill>
        </p:spPr>
        <p:txBody>
          <a:bodyPr wrap="none" lIns="41628" tIns="20814" rIns="41628" bIns="20814" rtlCol="0">
            <a:spAutoFit/>
          </a:bodyPr>
          <a:lstStyle/>
          <a:p>
            <a:r>
              <a:rPr lang="en-US" sz="1600" dirty="0" err="1" smtClean="0"/>
              <a:t>Minghui</a:t>
            </a:r>
            <a:r>
              <a:rPr lang="en-US" sz="1600" dirty="0" smtClean="0"/>
              <a:t> Zhang</a:t>
            </a:r>
            <a:endParaRPr lang="en-US" sz="1600" dirty="0"/>
          </a:p>
          <a:p>
            <a:r>
              <a:rPr lang="en-US" sz="1600" dirty="0" smtClean="0"/>
              <a:t>University of California, Berkeley</a:t>
            </a:r>
            <a:endParaRPr lang="en-US" sz="1600" dirty="0"/>
          </a:p>
          <a:p>
            <a:r>
              <a:rPr lang="en-US" sz="1600" dirty="0"/>
              <a:t>Email</a:t>
            </a:r>
            <a:r>
              <a:rPr lang="en-US" sz="1600" dirty="0" smtClean="0"/>
              <a:t>: </a:t>
            </a:r>
            <a:r>
              <a:rPr lang="en-US" sz="1600" dirty="0" err="1" smtClean="0">
                <a:hlinkClick r:id="rId2"/>
              </a:rPr>
              <a:t>minghuiz@berkeley.edu</a:t>
            </a:r>
            <a:endParaRPr lang="en-US" sz="1600" dirty="0"/>
          </a:p>
          <a:p>
            <a:r>
              <a:rPr lang="en-US" sz="1600" dirty="0" smtClean="0"/>
              <a:t>Phone: (510) 883 4186</a:t>
            </a:r>
            <a:endParaRPr lang="en-US" sz="1600" dirty="0"/>
          </a:p>
        </p:txBody>
      </p:sp>
      <p:sp>
        <p:nvSpPr>
          <p:cNvPr id="25" name="TextBox 24"/>
          <p:cNvSpPr txBox="1"/>
          <p:nvPr/>
        </p:nvSpPr>
        <p:spPr>
          <a:xfrm>
            <a:off x="1066800" y="17002126"/>
            <a:ext cx="1231371" cy="472922"/>
          </a:xfrm>
          <a:prstGeom prst="rect">
            <a:avLst/>
          </a:prstGeom>
          <a:noFill/>
        </p:spPr>
        <p:txBody>
          <a:bodyPr wrap="none" lIns="41628" tIns="20814" rIns="41628" bIns="20814" rtlCol="0">
            <a:spAutoFit/>
          </a:bodyPr>
          <a:lstStyle/>
          <a:p>
            <a:r>
              <a:rPr lang="en-US" sz="2800" b="1" dirty="0"/>
              <a:t>Contact</a:t>
            </a:r>
          </a:p>
        </p:txBody>
      </p:sp>
      <p:sp>
        <p:nvSpPr>
          <p:cNvPr id="26" name="TextBox 25"/>
          <p:cNvSpPr txBox="1"/>
          <p:nvPr/>
        </p:nvSpPr>
        <p:spPr>
          <a:xfrm>
            <a:off x="13716000" y="17522189"/>
            <a:ext cx="12192000" cy="1280160"/>
          </a:xfrm>
          <a:prstGeom prst="rect">
            <a:avLst/>
          </a:prstGeom>
          <a:noFill/>
        </p:spPr>
        <p:txBody>
          <a:bodyPr wrap="square" lIns="41628" tIns="41628" rIns="41628" bIns="41628" numCol="1" spcCol="208139" rtlCol="0">
            <a:noAutofit/>
          </a:bodyPr>
          <a:lstStyle/>
          <a:p>
            <a:pPr marL="208139" indent="-208139">
              <a:buFont typeface="+mj-lt"/>
              <a:buAutoNum type="arabicPeriod"/>
            </a:pPr>
            <a:r>
              <a:rPr lang="en-US" sz="800" dirty="0"/>
              <a:t> Botter, G; </a:t>
            </a:r>
            <a:r>
              <a:rPr lang="en-US" sz="800" dirty="0" err="1"/>
              <a:t>Porporato</a:t>
            </a:r>
            <a:r>
              <a:rPr lang="en-US" sz="800" dirty="0"/>
              <a:t>, A; Rodriguez-</a:t>
            </a:r>
            <a:r>
              <a:rPr lang="en-US" sz="800" dirty="0" err="1"/>
              <a:t>Iturbe</a:t>
            </a:r>
            <a:r>
              <a:rPr lang="en-US" sz="800" dirty="0"/>
              <a:t>, I; </a:t>
            </a:r>
            <a:r>
              <a:rPr lang="en-US" sz="800" dirty="0" err="1"/>
              <a:t>Rinaldo</a:t>
            </a:r>
            <a:r>
              <a:rPr lang="en-US" sz="800" dirty="0"/>
              <a:t>, A. “Basin-scale soil moisture dynamics and the probabilistic characterization of carrier hydrologic flows: Slow, leaching-prone components of the hydrologic response”. </a:t>
            </a:r>
            <a:r>
              <a:rPr lang="en-US" sz="800" i="1" dirty="0"/>
              <a:t>Water Resources Research, </a:t>
            </a:r>
            <a:r>
              <a:rPr lang="en-US" sz="800" dirty="0"/>
              <a:t>43, 2007</a:t>
            </a:r>
            <a:r>
              <a:rPr lang="en-US" sz="800" dirty="0" smtClean="0"/>
              <a:t>.</a:t>
            </a:r>
            <a:endParaRPr lang="en-US" sz="800" dirty="0"/>
          </a:p>
          <a:p>
            <a:pPr marL="208139" indent="-208139">
              <a:buFont typeface="+mj-lt"/>
              <a:buAutoNum type="arabicPeriod"/>
            </a:pPr>
            <a:r>
              <a:rPr lang="en-US" sz="800" dirty="0"/>
              <a:t> </a:t>
            </a:r>
            <a:r>
              <a:rPr lang="en-US" sz="800" dirty="0" err="1" smtClean="0"/>
              <a:t>Porporato</a:t>
            </a:r>
            <a:r>
              <a:rPr lang="en-US" sz="800" dirty="0" smtClean="0"/>
              <a:t>, </a:t>
            </a:r>
            <a:r>
              <a:rPr lang="en-US" sz="800" dirty="0" err="1" smtClean="0"/>
              <a:t>Amil</a:t>
            </a:r>
            <a:r>
              <a:rPr lang="en-US" sz="800" dirty="0" err="1" smtClean="0"/>
              <a:t>care</a:t>
            </a:r>
            <a:r>
              <a:rPr lang="en-US" sz="800" dirty="0" smtClean="0"/>
              <a:t>; Daly, </a:t>
            </a:r>
            <a:r>
              <a:rPr lang="en-US" sz="800" dirty="0" err="1" smtClean="0"/>
              <a:t>Edoardo</a:t>
            </a:r>
            <a:r>
              <a:rPr lang="en-US" sz="800" dirty="0" smtClean="0"/>
              <a:t>; and Rodriguez-</a:t>
            </a:r>
            <a:r>
              <a:rPr lang="en-US" sz="800" dirty="0" err="1" smtClean="0"/>
              <a:t>Iturbe</a:t>
            </a:r>
            <a:r>
              <a:rPr lang="en-US" sz="800" dirty="0" smtClean="0"/>
              <a:t>, Ignacio. “Soil water balance and ecosystem response to climate change”</a:t>
            </a:r>
            <a:r>
              <a:rPr lang="en-US" sz="800" i="1" dirty="0" smtClean="0"/>
              <a:t>. The American Naturalist</a:t>
            </a:r>
            <a:r>
              <a:rPr lang="en-US" sz="800" dirty="0" smtClean="0"/>
              <a:t>, 164:5, 2004.</a:t>
            </a:r>
            <a:endParaRPr lang="en-US" sz="800" dirty="0"/>
          </a:p>
          <a:p>
            <a:pPr marL="208139" indent="-208139">
              <a:buFont typeface="+mj-lt"/>
              <a:buAutoNum type="arabicPeriod"/>
            </a:pPr>
            <a:r>
              <a:rPr lang="en-US" sz="800" dirty="0"/>
              <a:t> </a:t>
            </a:r>
          </a:p>
          <a:p>
            <a:pPr marL="208139" indent="-208139">
              <a:buFont typeface="+mj-lt"/>
              <a:buAutoNum type="arabicPeriod"/>
            </a:pPr>
            <a:r>
              <a:rPr lang="en-US" sz="800" dirty="0"/>
              <a:t> </a:t>
            </a:r>
          </a:p>
          <a:p>
            <a:pPr marL="208139" indent="-208139">
              <a:buFont typeface="+mj-lt"/>
              <a:buAutoNum type="arabicPeriod"/>
            </a:pPr>
            <a:r>
              <a:rPr lang="en-US" sz="800" dirty="0"/>
              <a:t> </a:t>
            </a:r>
          </a:p>
          <a:p>
            <a:pPr marL="208139" indent="-208139">
              <a:buFont typeface="+mj-lt"/>
              <a:buAutoNum type="arabicPeriod"/>
            </a:pPr>
            <a:r>
              <a:rPr lang="en-US" sz="800" dirty="0"/>
              <a:t> </a:t>
            </a:r>
          </a:p>
          <a:p>
            <a:pPr marL="208139" indent="-208139">
              <a:buFont typeface="+mj-lt"/>
              <a:buAutoNum type="arabicPeriod"/>
            </a:pPr>
            <a:r>
              <a:rPr lang="en-US" sz="800" dirty="0"/>
              <a:t> </a:t>
            </a:r>
          </a:p>
          <a:p>
            <a:pPr marL="208139" indent="-208139">
              <a:buFont typeface="+mj-lt"/>
              <a:buAutoNum type="arabicPeriod"/>
            </a:pPr>
            <a:r>
              <a:rPr lang="en-US" sz="800" dirty="0"/>
              <a:t> </a:t>
            </a:r>
          </a:p>
          <a:p>
            <a:pPr marL="208139" indent="-208139">
              <a:buFont typeface="+mj-lt"/>
              <a:buAutoNum type="arabicPeriod"/>
            </a:pPr>
            <a:r>
              <a:rPr lang="en-US" sz="800" dirty="0"/>
              <a:t> </a:t>
            </a:r>
          </a:p>
          <a:p>
            <a:pPr marL="208139" indent="-208139">
              <a:buFont typeface="+mj-lt"/>
              <a:buAutoNum type="arabicPeriod"/>
            </a:pPr>
            <a:r>
              <a:rPr lang="en-US" sz="800" dirty="0"/>
              <a:t>  </a:t>
            </a:r>
          </a:p>
          <a:p>
            <a:pPr marL="208139" indent="-208139">
              <a:buFont typeface="+mj-lt"/>
              <a:buAutoNum type="arabicPeriod"/>
            </a:pPr>
            <a:endParaRPr lang="en-US" sz="800" dirty="0"/>
          </a:p>
        </p:txBody>
      </p:sp>
      <p:sp>
        <p:nvSpPr>
          <p:cNvPr id="27" name="TextBox 26"/>
          <p:cNvSpPr txBox="1"/>
          <p:nvPr/>
        </p:nvSpPr>
        <p:spPr>
          <a:xfrm>
            <a:off x="13716002" y="17002126"/>
            <a:ext cx="1720158" cy="472922"/>
          </a:xfrm>
          <a:prstGeom prst="rect">
            <a:avLst/>
          </a:prstGeom>
          <a:noFill/>
        </p:spPr>
        <p:txBody>
          <a:bodyPr wrap="none" lIns="41628" tIns="20814" rIns="41628" bIns="20814" rtlCol="0">
            <a:spAutoFit/>
          </a:bodyPr>
          <a:lstStyle/>
          <a:p>
            <a:r>
              <a:rPr lang="en-US" sz="2800" b="1" dirty="0"/>
              <a:t>References</a:t>
            </a:r>
          </a:p>
        </p:txBody>
      </p:sp>
      <p:grpSp>
        <p:nvGrpSpPr>
          <p:cNvPr id="6" name="Group 5"/>
          <p:cNvGrpSpPr/>
          <p:nvPr/>
        </p:nvGrpSpPr>
        <p:grpSpPr>
          <a:xfrm>
            <a:off x="914400" y="2743200"/>
            <a:ext cx="8229600" cy="4972051"/>
            <a:chOff x="914400" y="2800350"/>
            <a:chExt cx="8229600" cy="3266583"/>
          </a:xfrm>
        </p:grpSpPr>
        <p:sp>
          <p:nvSpPr>
            <p:cNvPr id="10" name="Text Box 189"/>
            <p:cNvSpPr txBox="1">
              <a:spLocks noChangeArrowheads="1"/>
            </p:cNvSpPr>
            <p:nvPr/>
          </p:nvSpPr>
          <p:spPr bwMode="auto">
            <a:xfrm>
              <a:off x="914400" y="3200400"/>
              <a:ext cx="8229600" cy="2866533"/>
            </a:xfrm>
            <a:prstGeom prst="rect">
              <a:avLst/>
            </a:prstGeom>
            <a:solidFill>
              <a:schemeClr val="bg1"/>
            </a:solidFill>
            <a:ln w="12700">
              <a:solidFill>
                <a:schemeClr val="accent1">
                  <a:lumMod val="75000"/>
                </a:schemeClr>
              </a:solidFill>
            </a:ln>
            <a:effectLst/>
          </p:spPr>
          <p:txBody>
            <a:bodyPr lIns="83256" tIns="83256" rIns="83256" bIns="83256">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1800" dirty="0">
                <a:latin typeface="Calibri" pitchFamily="34" charset="0"/>
              </a:endParaRPr>
            </a:p>
          </p:txBody>
        </p:sp>
        <p:sp>
          <p:nvSpPr>
            <p:cNvPr id="32" name="Rectangle 31"/>
            <p:cNvSpPr/>
            <p:nvPr/>
          </p:nvSpPr>
          <p:spPr>
            <a:xfrm>
              <a:off x="914400" y="2800350"/>
              <a:ext cx="8229600" cy="4000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r>
                <a:rPr lang="en-US" sz="2800" b="1" dirty="0" smtClean="0">
                  <a:solidFill>
                    <a:schemeClr val="accent3">
                      <a:lumMod val="20000"/>
                      <a:lumOff val="80000"/>
                    </a:schemeClr>
                  </a:solidFill>
                </a:rPr>
                <a:t>Introduction</a:t>
              </a:r>
              <a:endParaRPr lang="en-US" sz="2800" b="1" dirty="0">
                <a:solidFill>
                  <a:schemeClr val="accent3">
                    <a:lumMod val="20000"/>
                    <a:lumOff val="80000"/>
                  </a:schemeClr>
                </a:solidFill>
              </a:endParaRPr>
            </a:p>
          </p:txBody>
        </p:sp>
      </p:grpSp>
      <p:grpSp>
        <p:nvGrpSpPr>
          <p:cNvPr id="23" name="Group 22"/>
          <p:cNvGrpSpPr/>
          <p:nvPr/>
        </p:nvGrpSpPr>
        <p:grpSpPr>
          <a:xfrm>
            <a:off x="18288000" y="2743200"/>
            <a:ext cx="8229600" cy="6858000"/>
            <a:chOff x="18288000" y="7245350"/>
            <a:chExt cx="8229600" cy="6858000"/>
          </a:xfrm>
        </p:grpSpPr>
        <p:sp>
          <p:nvSpPr>
            <p:cNvPr id="12" name="Text Box 191"/>
            <p:cNvSpPr txBox="1">
              <a:spLocks noChangeArrowheads="1"/>
            </p:cNvSpPr>
            <p:nvPr/>
          </p:nvSpPr>
          <p:spPr bwMode="auto">
            <a:xfrm>
              <a:off x="18288000" y="7645400"/>
              <a:ext cx="8229600" cy="6457950"/>
            </a:xfrm>
            <a:prstGeom prst="rect">
              <a:avLst/>
            </a:prstGeom>
            <a:solidFill>
              <a:schemeClr val="bg1"/>
            </a:solidFill>
            <a:ln w="12700">
              <a:solidFill>
                <a:schemeClr val="accent1">
                  <a:lumMod val="75000"/>
                </a:schemeClr>
              </a:solidFill>
            </a:ln>
            <a:effectLst/>
          </p:spPr>
          <p:txBody>
            <a:bodyPr lIns="83256" tIns="83256" rIns="83256" bIns="83256">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1800" dirty="0">
                <a:latin typeface="Calibri" pitchFamily="34" charset="0"/>
              </a:endParaRPr>
            </a:p>
          </p:txBody>
        </p:sp>
        <p:sp>
          <p:nvSpPr>
            <p:cNvPr id="35" name="Rectangle 34"/>
            <p:cNvSpPr/>
            <p:nvPr/>
          </p:nvSpPr>
          <p:spPr>
            <a:xfrm>
              <a:off x="18288000" y="7245350"/>
              <a:ext cx="8229600" cy="6096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r>
                <a:rPr lang="en-US" sz="2800" b="1" dirty="0">
                  <a:solidFill>
                    <a:schemeClr val="accent3">
                      <a:lumMod val="20000"/>
                      <a:lumOff val="80000"/>
                    </a:schemeClr>
                  </a:solidFill>
                </a:rPr>
                <a:t>Discussion</a:t>
              </a:r>
            </a:p>
          </p:txBody>
        </p:sp>
      </p:grpSp>
      <p:sp>
        <p:nvSpPr>
          <p:cNvPr id="45" name="Rectangle 44"/>
          <p:cNvSpPr/>
          <p:nvPr/>
        </p:nvSpPr>
        <p:spPr>
          <a:xfrm>
            <a:off x="9525000" y="2743200"/>
            <a:ext cx="8229600" cy="6096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r>
              <a:rPr lang="en-US" sz="2800" b="1" dirty="0">
                <a:solidFill>
                  <a:schemeClr val="accent3">
                    <a:lumMod val="20000"/>
                    <a:lumOff val="80000"/>
                  </a:schemeClr>
                </a:solidFill>
              </a:rPr>
              <a:t>Results</a:t>
            </a:r>
          </a:p>
        </p:txBody>
      </p:sp>
      <p:sp>
        <p:nvSpPr>
          <p:cNvPr id="2" name="Rectangle 1"/>
          <p:cNvSpPr/>
          <p:nvPr/>
        </p:nvSpPr>
        <p:spPr>
          <a:xfrm>
            <a:off x="1066800" y="3429000"/>
            <a:ext cx="7924800" cy="4353500"/>
          </a:xfrm>
          <a:prstGeom prst="rect">
            <a:avLst/>
          </a:prstGeom>
        </p:spPr>
        <p:txBody>
          <a:bodyPr wrap="square">
            <a:spAutoFit/>
          </a:bodyPr>
          <a:lstStyle/>
          <a:p>
            <a:pPr marL="285750" indent="-285750">
              <a:lnSpc>
                <a:spcPct val="110000"/>
              </a:lnSpc>
              <a:buFont typeface="Arial"/>
              <a:buChar char="•"/>
            </a:pPr>
            <a:r>
              <a:rPr lang="en-US" sz="1800" dirty="0"/>
              <a:t> The </a:t>
            </a:r>
            <a:r>
              <a:rPr lang="en-US" sz="1800" dirty="0" smtClean="0"/>
              <a:t>“</a:t>
            </a:r>
            <a:r>
              <a:rPr lang="en-US" sz="1800" dirty="0"/>
              <a:t>predictions in </a:t>
            </a:r>
            <a:r>
              <a:rPr lang="en-US" sz="1800" dirty="0" err="1"/>
              <a:t>ungauged</a:t>
            </a:r>
            <a:r>
              <a:rPr lang="en-US" sz="1800" dirty="0"/>
              <a:t> basins” </a:t>
            </a:r>
            <a:r>
              <a:rPr lang="en-US" sz="1800" dirty="0" smtClean="0"/>
              <a:t>(PUB) effort </a:t>
            </a:r>
            <a:r>
              <a:rPr lang="en-US" sz="1800" dirty="0"/>
              <a:t>has </a:t>
            </a:r>
            <a:r>
              <a:rPr lang="en-US" sz="1800" dirty="0" smtClean="0"/>
              <a:t>thus far focused </a:t>
            </a:r>
            <a:r>
              <a:rPr lang="en-US" sz="1800" dirty="0"/>
              <a:t>on regions with limited </a:t>
            </a:r>
            <a:r>
              <a:rPr lang="en-US" sz="1800" dirty="0" smtClean="0"/>
              <a:t>human impact.  </a:t>
            </a:r>
            <a:endParaRPr lang="en-US" sz="1800" dirty="0"/>
          </a:p>
          <a:p>
            <a:pPr marL="285750" indent="-285750">
              <a:lnSpc>
                <a:spcPct val="110000"/>
              </a:lnSpc>
              <a:buFont typeface="Arial"/>
              <a:buChar char="•"/>
            </a:pPr>
            <a:r>
              <a:rPr lang="en-US" sz="1800" dirty="0" smtClean="0"/>
              <a:t>However, incorporating </a:t>
            </a:r>
            <a:r>
              <a:rPr lang="en-US" sz="1800" dirty="0"/>
              <a:t>anthropogenic activity into PUB methods is essential given the high level of development of many basins. </a:t>
            </a:r>
          </a:p>
          <a:p>
            <a:pPr marL="285750" indent="-285750">
              <a:lnSpc>
                <a:spcPct val="110000"/>
              </a:lnSpc>
              <a:buFont typeface="Arial"/>
              <a:buChar char="•"/>
            </a:pPr>
            <a:r>
              <a:rPr lang="en-US" sz="1800" dirty="0" smtClean="0"/>
              <a:t>We </a:t>
            </a:r>
            <a:r>
              <a:rPr lang="en-US" sz="1800" dirty="0"/>
              <a:t>extended a soil moisture balance and transport model to explore the effects of irrigation on streamflow dynamics </a:t>
            </a:r>
            <a:r>
              <a:rPr lang="en-US" sz="1800" dirty="0" smtClean="0"/>
              <a:t>(</a:t>
            </a:r>
            <a:r>
              <a:rPr lang="en-US" sz="1800" dirty="0"/>
              <a:t>Botter et </a:t>
            </a:r>
            <a:r>
              <a:rPr lang="en-US" sz="1800" dirty="0" smtClean="0"/>
              <a:t>al, </a:t>
            </a:r>
            <a:r>
              <a:rPr lang="en-US" sz="1800" dirty="0"/>
              <a:t>2007).  </a:t>
            </a:r>
          </a:p>
          <a:p>
            <a:pPr marL="285750" indent="-285750">
              <a:lnSpc>
                <a:spcPct val="110000"/>
              </a:lnSpc>
              <a:buFont typeface="Arial"/>
              <a:buChar char="•"/>
            </a:pPr>
            <a:r>
              <a:rPr lang="en-US" sz="1800" dirty="0" smtClean="0"/>
              <a:t>Results suggest that different irrigation strategies leave unique fingerprints on a catchment’s streamflow metrics</a:t>
            </a:r>
            <a:r>
              <a:rPr lang="en-US" sz="1800" dirty="0" smtClean="0"/>
              <a:t>.</a:t>
            </a:r>
            <a:endParaRPr lang="en-US" sz="1800" dirty="0" smtClean="0"/>
          </a:p>
          <a:p>
            <a:pPr>
              <a:lnSpc>
                <a:spcPct val="110000"/>
              </a:lnSpc>
            </a:pPr>
            <a:endParaRPr lang="en-US" sz="1800" dirty="0"/>
          </a:p>
          <a:p>
            <a:pPr>
              <a:lnSpc>
                <a:spcPct val="110000"/>
              </a:lnSpc>
            </a:pPr>
            <a:r>
              <a:rPr lang="en-US" sz="1800" b="1" dirty="0" smtClean="0"/>
              <a:t>Research Questions</a:t>
            </a:r>
          </a:p>
          <a:p>
            <a:pPr marL="457200" indent="-457200">
              <a:lnSpc>
                <a:spcPct val="110000"/>
              </a:lnSpc>
              <a:buAutoNum type="arabicPeriod"/>
            </a:pPr>
            <a:r>
              <a:rPr lang="en-US" sz="1800" dirty="0"/>
              <a:t>How does a given irrigation strategy affect on streamflow for a variety of catchment types? </a:t>
            </a:r>
          </a:p>
          <a:p>
            <a:pPr marL="457200" indent="-457200">
              <a:lnSpc>
                <a:spcPct val="110000"/>
              </a:lnSpc>
              <a:buFontTx/>
              <a:buAutoNum type="arabicPeriod"/>
            </a:pPr>
            <a:r>
              <a:rPr lang="en-US" sz="1800" dirty="0" smtClean="0"/>
              <a:t>How heavily does the irrigation strategy influence water supply in each catchment type?</a:t>
            </a:r>
            <a:endParaRPr lang="en-US" sz="1800" dirty="0"/>
          </a:p>
        </p:txBody>
      </p:sp>
      <p:sp>
        <p:nvSpPr>
          <p:cNvPr id="16" name="Rectangle 15"/>
          <p:cNvSpPr/>
          <p:nvPr/>
        </p:nvSpPr>
        <p:spPr>
          <a:xfrm>
            <a:off x="1066800" y="13792200"/>
            <a:ext cx="7924800" cy="392415"/>
          </a:xfrm>
          <a:prstGeom prst="rect">
            <a:avLst/>
          </a:prstGeom>
        </p:spPr>
        <p:txBody>
          <a:bodyPr wrap="square">
            <a:spAutoFit/>
          </a:bodyPr>
          <a:lstStyle/>
          <a:p>
            <a:pPr>
              <a:lnSpc>
                <a:spcPct val="110000"/>
              </a:lnSpc>
            </a:pPr>
            <a:r>
              <a:rPr lang="en-US" sz="1800" dirty="0"/>
              <a:t> </a:t>
            </a:r>
          </a:p>
        </p:txBody>
      </p:sp>
      <p:sp>
        <p:nvSpPr>
          <p:cNvPr id="17" name="TextBox 16"/>
          <p:cNvSpPr txBox="1"/>
          <p:nvPr/>
        </p:nvSpPr>
        <p:spPr>
          <a:xfrm>
            <a:off x="990600" y="8610600"/>
            <a:ext cx="8077200" cy="1915909"/>
          </a:xfrm>
          <a:prstGeom prst="rect">
            <a:avLst/>
          </a:prstGeom>
          <a:noFill/>
        </p:spPr>
        <p:txBody>
          <a:bodyPr wrap="square" rtlCol="0">
            <a:spAutoFit/>
          </a:bodyPr>
          <a:lstStyle/>
          <a:p>
            <a:pPr>
              <a:lnSpc>
                <a:spcPct val="110000"/>
              </a:lnSpc>
            </a:pPr>
            <a:r>
              <a:rPr lang="en-US" sz="1800" dirty="0" smtClean="0"/>
              <a:t>A lumped soil </a:t>
            </a:r>
            <a:r>
              <a:rPr lang="en-US" sz="1800" dirty="0" smtClean="0"/>
              <a:t>moisture and transfer model (</a:t>
            </a:r>
            <a:r>
              <a:rPr lang="en-US" sz="1800" dirty="0"/>
              <a:t>Botter et al</a:t>
            </a:r>
            <a:r>
              <a:rPr lang="en-US" sz="1800" dirty="0" smtClean="0"/>
              <a:t>. </a:t>
            </a:r>
            <a:r>
              <a:rPr lang="en-US" sz="1800" dirty="0"/>
              <a:t>2007</a:t>
            </a:r>
            <a:r>
              <a:rPr lang="en-US" sz="1800" dirty="0" smtClean="0"/>
              <a:t>)</a:t>
            </a:r>
            <a:r>
              <a:rPr lang="en-US" sz="1800" dirty="0"/>
              <a:t> </a:t>
            </a:r>
            <a:r>
              <a:rPr lang="en-US" sz="1800" dirty="0" smtClean="0"/>
              <a:t>was </a:t>
            </a:r>
            <a:r>
              <a:rPr lang="en-US" sz="1800" dirty="0" smtClean="0"/>
              <a:t>modified </a:t>
            </a:r>
            <a:r>
              <a:rPr lang="en-US" sz="1800" dirty="0" smtClean="0"/>
              <a:t>to </a:t>
            </a:r>
            <a:r>
              <a:rPr lang="en-US" sz="1800" dirty="0"/>
              <a:t>account </a:t>
            </a:r>
            <a:r>
              <a:rPr lang="en-US" sz="1800" dirty="0" smtClean="0"/>
              <a:t>for </a:t>
            </a:r>
            <a:r>
              <a:rPr lang="en-US" sz="1800" dirty="0"/>
              <a:t>four </a:t>
            </a:r>
            <a:r>
              <a:rPr lang="en-US" sz="1800" dirty="0" smtClean="0"/>
              <a:t>possible irrigation sources (Figure 1)</a:t>
            </a:r>
            <a:r>
              <a:rPr lang="en-US" sz="1800" dirty="0" smtClean="0"/>
              <a:t>. </a:t>
            </a:r>
          </a:p>
          <a:p>
            <a:pPr>
              <a:lnSpc>
                <a:spcPct val="110000"/>
              </a:lnSpc>
            </a:pPr>
            <a:r>
              <a:rPr lang="en-US" sz="1800" dirty="0" smtClean="0"/>
              <a:t>A catchment is described by </a:t>
            </a:r>
            <a:r>
              <a:rPr lang="en-US" sz="1800" dirty="0" smtClean="0"/>
              <a:t>four</a:t>
            </a:r>
            <a:r>
              <a:rPr lang="en-US" sz="1800" dirty="0" smtClean="0"/>
              <a:t> soil properties and three climate properties, </a:t>
            </a:r>
            <a:r>
              <a:rPr lang="en-US" sz="1800" smtClean="0"/>
              <a:t>which are delineated </a:t>
            </a:r>
            <a:r>
              <a:rPr lang="en-US" sz="1800" dirty="0" smtClean="0"/>
              <a:t>in </a:t>
            </a:r>
            <a:r>
              <a:rPr lang="en-US" sz="1800" smtClean="0"/>
              <a:t>Figure 1.</a:t>
            </a:r>
            <a:endParaRPr lang="en-US" sz="1800" dirty="0" smtClean="0"/>
          </a:p>
          <a:p>
            <a:pPr>
              <a:lnSpc>
                <a:spcPct val="110000"/>
              </a:lnSpc>
            </a:pPr>
            <a:r>
              <a:rPr lang="en-US" sz="1800" dirty="0" smtClean="0"/>
              <a:t>Irrigation strategies vary by source and synchronicity. All strategies are assumed to be deficit irrigation with irrigation triggered when soil moisture reaches </a:t>
            </a:r>
            <a:endParaRPr lang="en-US" sz="1800" dirty="0" smtClean="0"/>
          </a:p>
        </p:txBody>
      </p:sp>
      <p:sp>
        <p:nvSpPr>
          <p:cNvPr id="19" name="TextBox 18"/>
          <p:cNvSpPr txBox="1"/>
          <p:nvPr/>
        </p:nvSpPr>
        <p:spPr>
          <a:xfrm>
            <a:off x="9372600" y="12725400"/>
            <a:ext cx="3829462" cy="692497"/>
          </a:xfrm>
          <a:prstGeom prst="rect">
            <a:avLst/>
          </a:prstGeom>
          <a:noFill/>
        </p:spPr>
        <p:txBody>
          <a:bodyPr wrap="none" rtlCol="0">
            <a:spAutoFit/>
          </a:bodyPr>
          <a:lstStyle/>
          <a:p>
            <a:r>
              <a:rPr lang="en-US" dirty="0" smtClean="0">
                <a:solidFill>
                  <a:schemeClr val="accent2"/>
                </a:solidFill>
              </a:rPr>
              <a:t>Contour plots, </a:t>
            </a:r>
            <a:r>
              <a:rPr lang="en-US" dirty="0" err="1" smtClean="0">
                <a:solidFill>
                  <a:schemeClr val="accent2"/>
                </a:solidFill>
              </a:rPr>
              <a:t>etc</a:t>
            </a:r>
            <a:endParaRPr lang="en-US" dirty="0">
              <a:solidFill>
                <a:schemeClr val="accent2"/>
              </a:solidFill>
            </a:endParaRPr>
          </a:p>
        </p:txBody>
      </p:sp>
      <p:sp>
        <p:nvSpPr>
          <p:cNvPr id="20" name="Rectangle 19"/>
          <p:cNvSpPr/>
          <p:nvPr/>
        </p:nvSpPr>
        <p:spPr>
          <a:xfrm>
            <a:off x="9601200" y="3429000"/>
            <a:ext cx="7848600" cy="1200329"/>
          </a:xfrm>
          <a:prstGeom prst="rect">
            <a:avLst/>
          </a:prstGeom>
        </p:spPr>
        <p:txBody>
          <a:bodyPr wrap="square">
            <a:spAutoFit/>
          </a:bodyPr>
          <a:lstStyle/>
          <a:p>
            <a:pPr marL="285750" indent="-285750">
              <a:buFont typeface="Arial"/>
              <a:buChar char="•"/>
            </a:pPr>
            <a:r>
              <a:rPr lang="en-US" sz="1800" dirty="0" smtClean="0"/>
              <a:t>Figures 2a,b show the </a:t>
            </a:r>
            <a:r>
              <a:rPr lang="en-US" sz="1800" dirty="0" err="1"/>
              <a:t>timeseries</a:t>
            </a:r>
            <a:r>
              <a:rPr lang="en-US" sz="1800" dirty="0"/>
              <a:t> of streamflow and irrigation was produced for x climate, y soil with deficit irrigation sourced from z source. </a:t>
            </a:r>
            <a:endParaRPr lang="en-US" sz="1800" dirty="0" smtClean="0"/>
          </a:p>
          <a:p>
            <a:pPr marL="285750" indent="-285750">
              <a:buFont typeface="Arial"/>
              <a:buChar char="•"/>
            </a:pPr>
            <a:r>
              <a:rPr lang="en-US" sz="1800" dirty="0" smtClean="0"/>
              <a:t>The </a:t>
            </a:r>
            <a:r>
              <a:rPr lang="en-US" sz="1800" dirty="0"/>
              <a:t>streamflow </a:t>
            </a:r>
            <a:r>
              <a:rPr lang="en-US" sz="1800" dirty="0" err="1"/>
              <a:t>timeseries</a:t>
            </a:r>
            <a:r>
              <a:rPr lang="en-US" sz="1800" dirty="0"/>
              <a:t> for the same catchment with no irrigation (“natural”) is shown for </a:t>
            </a:r>
            <a:r>
              <a:rPr lang="en-US" sz="1800" dirty="0" smtClean="0"/>
              <a:t>comparison in Figures 2c,d.</a:t>
            </a:r>
            <a:endParaRPr lang="en-US" sz="1800" dirty="0"/>
          </a:p>
        </p:txBody>
      </p:sp>
      <p:sp>
        <p:nvSpPr>
          <p:cNvPr id="21" name="Rectangle 20"/>
          <p:cNvSpPr/>
          <p:nvPr/>
        </p:nvSpPr>
        <p:spPr>
          <a:xfrm>
            <a:off x="9525000" y="8839200"/>
            <a:ext cx="8229600" cy="369332"/>
          </a:xfrm>
          <a:prstGeom prst="rect">
            <a:avLst/>
          </a:prstGeom>
        </p:spPr>
        <p:txBody>
          <a:bodyPr wrap="square">
            <a:spAutoFit/>
          </a:bodyPr>
          <a:lstStyle/>
          <a:p>
            <a:r>
              <a:rPr lang="en-US" sz="1800" dirty="0" smtClean="0"/>
              <a:t>A Euclidian </a:t>
            </a:r>
            <a:r>
              <a:rPr lang="en-US" sz="1800" dirty="0"/>
              <a:t>distance metric describes the magnitude of </a:t>
            </a:r>
            <a:r>
              <a:rPr lang="en-US" sz="1800" dirty="0" smtClean="0"/>
              <a:t>change:</a:t>
            </a:r>
            <a:endParaRPr lang="en-US" sz="1800" dirty="0"/>
          </a:p>
        </p:txBody>
      </p:sp>
      <p:sp>
        <p:nvSpPr>
          <p:cNvPr id="22" name="TextBox 21"/>
          <p:cNvSpPr txBox="1"/>
          <p:nvPr/>
        </p:nvSpPr>
        <p:spPr>
          <a:xfrm>
            <a:off x="9730772" y="7452165"/>
            <a:ext cx="2289734" cy="692497"/>
          </a:xfrm>
          <a:prstGeom prst="rect">
            <a:avLst/>
          </a:prstGeom>
          <a:noFill/>
        </p:spPr>
        <p:txBody>
          <a:bodyPr wrap="none" rtlCol="0">
            <a:spAutoFit/>
          </a:bodyPr>
          <a:lstStyle/>
          <a:p>
            <a:r>
              <a:rPr lang="en-US" dirty="0" err="1" smtClean="0">
                <a:solidFill>
                  <a:srgbClr val="C0504D"/>
                </a:solidFill>
              </a:rPr>
              <a:t>timeseries</a:t>
            </a:r>
            <a:endParaRPr lang="en-US" dirty="0">
              <a:solidFill>
                <a:srgbClr val="C0504D"/>
              </a:solidFill>
            </a:endParaRPr>
          </a:p>
        </p:txBody>
      </p:sp>
      <p:grpSp>
        <p:nvGrpSpPr>
          <p:cNvPr id="29" name="Group 28"/>
          <p:cNvGrpSpPr/>
          <p:nvPr/>
        </p:nvGrpSpPr>
        <p:grpSpPr>
          <a:xfrm>
            <a:off x="18288000" y="9829800"/>
            <a:ext cx="8229600" cy="3200400"/>
            <a:chOff x="18288000" y="7086600"/>
            <a:chExt cx="8229600" cy="3200400"/>
          </a:xfrm>
        </p:grpSpPr>
        <p:sp>
          <p:nvSpPr>
            <p:cNvPr id="14" name="Text Box 193"/>
            <p:cNvSpPr txBox="1">
              <a:spLocks noChangeArrowheads="1"/>
            </p:cNvSpPr>
            <p:nvPr/>
          </p:nvSpPr>
          <p:spPr bwMode="auto">
            <a:xfrm>
              <a:off x="18288000" y="7715251"/>
              <a:ext cx="8229600" cy="2571749"/>
            </a:xfrm>
            <a:prstGeom prst="rect">
              <a:avLst/>
            </a:prstGeom>
            <a:solidFill>
              <a:schemeClr val="bg1"/>
            </a:solidFill>
            <a:ln w="12700">
              <a:solidFill>
                <a:schemeClr val="accent1">
                  <a:lumMod val="75000"/>
                </a:schemeClr>
              </a:solidFill>
            </a:ln>
            <a:effectLst/>
          </p:spPr>
          <p:txBody>
            <a:bodyPr lIns="83256" tIns="83256" rIns="83256" bIns="83256">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1800" dirty="0">
                <a:latin typeface="Calibri" pitchFamily="34" charset="0"/>
              </a:endParaRPr>
            </a:p>
          </p:txBody>
        </p:sp>
        <p:sp>
          <p:nvSpPr>
            <p:cNvPr id="54" name="Rectangle 53"/>
            <p:cNvSpPr/>
            <p:nvPr/>
          </p:nvSpPr>
          <p:spPr>
            <a:xfrm>
              <a:off x="18288000" y="7086600"/>
              <a:ext cx="8229600" cy="6096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r>
                <a:rPr lang="en-US" sz="2800" b="1" dirty="0" smtClean="0">
                  <a:solidFill>
                    <a:schemeClr val="accent3">
                      <a:lumMod val="20000"/>
                      <a:lumOff val="80000"/>
                    </a:schemeClr>
                  </a:solidFill>
                </a:rPr>
                <a:t>Conclusions</a:t>
              </a:r>
              <a:endParaRPr lang="en-US" sz="2800" b="1" dirty="0">
                <a:solidFill>
                  <a:schemeClr val="accent3">
                    <a:lumMod val="20000"/>
                    <a:lumOff val="80000"/>
                  </a:schemeClr>
                </a:solidFill>
              </a:endParaRPr>
            </a:p>
          </p:txBody>
        </p:sp>
      </p:grpSp>
      <p:grpSp>
        <p:nvGrpSpPr>
          <p:cNvPr id="55" name="Group 54"/>
          <p:cNvGrpSpPr/>
          <p:nvPr/>
        </p:nvGrpSpPr>
        <p:grpSpPr>
          <a:xfrm>
            <a:off x="18288000" y="13335000"/>
            <a:ext cx="8229600" cy="3276600"/>
            <a:chOff x="18288000" y="7086600"/>
            <a:chExt cx="8229600" cy="3276600"/>
          </a:xfrm>
        </p:grpSpPr>
        <p:sp>
          <p:nvSpPr>
            <p:cNvPr id="56" name="Text Box 193"/>
            <p:cNvSpPr txBox="1">
              <a:spLocks noChangeArrowheads="1"/>
            </p:cNvSpPr>
            <p:nvPr/>
          </p:nvSpPr>
          <p:spPr bwMode="auto">
            <a:xfrm>
              <a:off x="18288000" y="7715251"/>
              <a:ext cx="8229600" cy="2647949"/>
            </a:xfrm>
            <a:prstGeom prst="rect">
              <a:avLst/>
            </a:prstGeom>
            <a:solidFill>
              <a:schemeClr val="bg1"/>
            </a:solidFill>
            <a:ln w="12700">
              <a:solidFill>
                <a:schemeClr val="accent1">
                  <a:lumMod val="75000"/>
                </a:schemeClr>
              </a:solidFill>
            </a:ln>
            <a:effectLst/>
          </p:spPr>
          <p:txBody>
            <a:bodyPr lIns="83256" tIns="83256" rIns="83256" bIns="83256">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1800" dirty="0">
                <a:latin typeface="Calibri" pitchFamily="34" charset="0"/>
              </a:endParaRPr>
            </a:p>
          </p:txBody>
        </p:sp>
        <p:sp>
          <p:nvSpPr>
            <p:cNvPr id="57" name="Rectangle 56"/>
            <p:cNvSpPr/>
            <p:nvPr/>
          </p:nvSpPr>
          <p:spPr>
            <a:xfrm>
              <a:off x="18288000" y="7086600"/>
              <a:ext cx="8229600" cy="6096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r>
                <a:rPr lang="en-US" sz="2800" b="1" dirty="0" smtClean="0">
                  <a:solidFill>
                    <a:schemeClr val="accent3">
                      <a:lumMod val="20000"/>
                      <a:lumOff val="80000"/>
                    </a:schemeClr>
                  </a:solidFill>
                </a:rPr>
                <a:t>Next Steps</a:t>
              </a:r>
              <a:endParaRPr lang="en-US" sz="2800" b="1" dirty="0">
                <a:solidFill>
                  <a:schemeClr val="accent3">
                    <a:lumMod val="20000"/>
                    <a:lumOff val="80000"/>
                  </a:schemeClr>
                </a:solidFill>
              </a:endParaRPr>
            </a:p>
          </p:txBody>
        </p:sp>
      </p:grpSp>
      <p:pic>
        <p:nvPicPr>
          <p:cNvPr id="30" name="Picture 29" descr="logo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04800"/>
            <a:ext cx="1981200" cy="1981200"/>
          </a:xfrm>
          <a:prstGeom prst="rect">
            <a:avLst/>
          </a:prstGeom>
        </p:spPr>
      </p:pic>
      <p:pic>
        <p:nvPicPr>
          <p:cNvPr id="31" name="Picture 30" descr="logo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17400" y="228600"/>
            <a:ext cx="1981200" cy="1981200"/>
          </a:xfrm>
          <a:prstGeom prst="rect">
            <a:avLst/>
          </a:prstGeom>
          <a:ln>
            <a:solidFill>
              <a:schemeClr val="tx1"/>
            </a:solidFill>
          </a:ln>
        </p:spPr>
      </p:pic>
      <p:sp>
        <p:nvSpPr>
          <p:cNvPr id="47" name="Rectangle 46"/>
          <p:cNvSpPr/>
          <p:nvPr/>
        </p:nvSpPr>
        <p:spPr>
          <a:xfrm>
            <a:off x="18440400" y="10591800"/>
            <a:ext cx="7924800" cy="2308324"/>
          </a:xfrm>
          <a:prstGeom prst="rect">
            <a:avLst/>
          </a:prstGeom>
        </p:spPr>
        <p:txBody>
          <a:bodyPr wrap="square">
            <a:spAutoFit/>
          </a:bodyPr>
          <a:lstStyle/>
          <a:p>
            <a:r>
              <a:rPr lang="en-US" sz="1800" dirty="0"/>
              <a:t>The distance metric indicates a catchment’s susceptibility to a given irrigation regime. (say how well we can predict irrigation given a type of catchment)</a:t>
            </a:r>
          </a:p>
          <a:p>
            <a:r>
              <a:rPr lang="en-US" sz="1800" dirty="0"/>
              <a:t> </a:t>
            </a:r>
          </a:p>
          <a:p>
            <a:r>
              <a:rPr lang="en-US" sz="1800" dirty="0"/>
              <a:t>Our results provide a first insight into PUB methodologies that could be employed in heavily managed basins. Application of this work could shed light on worldwide irrigation practices that are unavailable through remote sensing data and serve as a step towards improved water resources planning in basins affected by human activity.</a:t>
            </a:r>
          </a:p>
        </p:txBody>
      </p:sp>
      <p:sp>
        <p:nvSpPr>
          <p:cNvPr id="48" name="Rectangle 47"/>
          <p:cNvSpPr/>
          <p:nvPr/>
        </p:nvSpPr>
        <p:spPr>
          <a:xfrm>
            <a:off x="18516600" y="14020800"/>
            <a:ext cx="8077200" cy="2585323"/>
          </a:xfrm>
          <a:prstGeom prst="rect">
            <a:avLst/>
          </a:prstGeom>
        </p:spPr>
        <p:txBody>
          <a:bodyPr wrap="square">
            <a:spAutoFit/>
          </a:bodyPr>
          <a:lstStyle/>
          <a:p>
            <a:r>
              <a:rPr lang="en-US" sz="1800" dirty="0"/>
              <a:t>To expand on our first research question, we will vary the irrigation regime. We will include fixed scheduling of irrigation and an ET balance irrigation method.</a:t>
            </a:r>
          </a:p>
          <a:p>
            <a:r>
              <a:rPr lang="en-US" sz="1800" dirty="0"/>
              <a:t> </a:t>
            </a:r>
          </a:p>
          <a:p>
            <a:r>
              <a:rPr lang="en-US" sz="1800" dirty="0"/>
              <a:t>To address our second research question, we will use statistical techniques to compute the likelihood of each irrigation practice in a set of potential irrigation scenarios using streamflow data alone. </a:t>
            </a:r>
          </a:p>
          <a:p>
            <a:r>
              <a:rPr lang="en-US" sz="1800" dirty="0"/>
              <a:t> </a:t>
            </a:r>
          </a:p>
          <a:p>
            <a:r>
              <a:rPr lang="en-US" sz="1800" dirty="0"/>
              <a:t>Our predictions in irrigation will be validated through comparison with basins for which irrigation and streamflow details are already known. </a:t>
            </a:r>
          </a:p>
        </p:txBody>
      </p:sp>
      <p:pic>
        <p:nvPicPr>
          <p:cNvPr id="3" name="Picture 2"/>
          <p:cNvPicPr>
            <a:picLocks noChangeAspect="1"/>
          </p:cNvPicPr>
          <p:nvPr/>
        </p:nvPicPr>
        <p:blipFill>
          <a:blip r:embed="rId5"/>
          <a:stretch>
            <a:fillRect/>
          </a:stretch>
        </p:blipFill>
        <p:spPr>
          <a:xfrm>
            <a:off x="6400800" y="12496800"/>
            <a:ext cx="2724742" cy="1447800"/>
          </a:xfrm>
          <a:prstGeom prst="rect">
            <a:avLst/>
          </a:prstGeom>
        </p:spPr>
      </p:pic>
      <p:pic>
        <p:nvPicPr>
          <p:cNvPr id="7" name="Picture 6"/>
          <p:cNvPicPr>
            <a:picLocks noChangeAspect="1"/>
          </p:cNvPicPr>
          <p:nvPr/>
        </p:nvPicPr>
        <p:blipFill>
          <a:blip r:embed="rId6"/>
          <a:stretch>
            <a:fillRect/>
          </a:stretch>
        </p:blipFill>
        <p:spPr>
          <a:xfrm>
            <a:off x="914400" y="12268200"/>
            <a:ext cx="5791200" cy="4088965"/>
          </a:xfrm>
          <a:prstGeom prst="rect">
            <a:avLst/>
          </a:prstGeom>
        </p:spPr>
      </p:pic>
      <p:sp>
        <p:nvSpPr>
          <p:cNvPr id="8" name="TextBox 7"/>
          <p:cNvSpPr txBox="1"/>
          <p:nvPr/>
        </p:nvSpPr>
        <p:spPr>
          <a:xfrm>
            <a:off x="9474951" y="14837760"/>
            <a:ext cx="184666" cy="692497"/>
          </a:xfrm>
          <a:prstGeom prst="rect">
            <a:avLst/>
          </a:prstGeom>
          <a:noFill/>
        </p:spPr>
        <p:txBody>
          <a:bodyPr wrap="none" rtlCol="0">
            <a:spAutoFit/>
          </a:bodyPr>
          <a:lstStyle/>
          <a:p>
            <a:endParaRPr lang="en-US" dirty="0"/>
          </a:p>
        </p:txBody>
      </p:sp>
      <p:sp>
        <p:nvSpPr>
          <p:cNvPr id="39" name="Rectangle 38"/>
          <p:cNvSpPr/>
          <p:nvPr/>
        </p:nvSpPr>
        <p:spPr>
          <a:xfrm>
            <a:off x="9296400" y="10287000"/>
            <a:ext cx="8229600" cy="646331"/>
          </a:xfrm>
          <a:prstGeom prst="rect">
            <a:avLst/>
          </a:prstGeom>
        </p:spPr>
        <p:txBody>
          <a:bodyPr wrap="square">
            <a:spAutoFit/>
          </a:bodyPr>
          <a:lstStyle/>
          <a:p>
            <a:r>
              <a:rPr lang="en-US" sz="1800" dirty="0" smtClean="0"/>
              <a:t>Each catchment type can be described by its position along two axes (</a:t>
            </a:r>
            <a:r>
              <a:rPr lang="en-US" sz="1800" dirty="0" err="1" smtClean="0"/>
              <a:t>Porporato</a:t>
            </a:r>
            <a:r>
              <a:rPr lang="en-US" sz="1800" dirty="0" smtClean="0"/>
              <a:t> et al., 2004):</a:t>
            </a:r>
            <a:endParaRPr lang="en-US" sz="1800" dirty="0"/>
          </a:p>
        </p:txBody>
      </p:sp>
      <p:pic>
        <p:nvPicPr>
          <p:cNvPr id="13" name="Picture 12"/>
          <p:cNvPicPr>
            <a:picLocks noChangeAspect="1"/>
          </p:cNvPicPr>
          <p:nvPr/>
        </p:nvPicPr>
        <p:blipFill>
          <a:blip r:embed="rId7"/>
          <a:stretch>
            <a:fillRect/>
          </a:stretch>
        </p:blipFill>
        <p:spPr>
          <a:xfrm>
            <a:off x="9067800" y="9296400"/>
            <a:ext cx="8686800" cy="583142"/>
          </a:xfrm>
          <a:prstGeom prst="rect">
            <a:avLst/>
          </a:prstGeom>
        </p:spPr>
      </p:pic>
      <p:sp>
        <p:nvSpPr>
          <p:cNvPr id="15" name="TextBox 14"/>
          <p:cNvSpPr txBox="1"/>
          <p:nvPr/>
        </p:nvSpPr>
        <p:spPr>
          <a:xfrm>
            <a:off x="18364200" y="3429000"/>
            <a:ext cx="8077200" cy="2031325"/>
          </a:xfrm>
          <a:prstGeom prst="rect">
            <a:avLst/>
          </a:prstGeom>
          <a:noFill/>
        </p:spPr>
        <p:txBody>
          <a:bodyPr wrap="square" rtlCol="0">
            <a:spAutoFit/>
          </a:bodyPr>
          <a:lstStyle/>
          <a:p>
            <a:r>
              <a:rPr lang="en-US" sz="1800" dirty="0" smtClean="0"/>
              <a:t>An environmental and social impact metric was used to sum up the impact of each irrigation technique on:</a:t>
            </a:r>
          </a:p>
          <a:p>
            <a:r>
              <a:rPr lang="en-US" sz="1800" dirty="0" smtClean="0"/>
              <a:t>GW storage</a:t>
            </a:r>
          </a:p>
          <a:p>
            <a:r>
              <a:rPr lang="en-US" sz="1800" dirty="0" smtClean="0"/>
              <a:t>SA storage</a:t>
            </a:r>
          </a:p>
          <a:p>
            <a:r>
              <a:rPr lang="en-US" sz="1800" dirty="0" smtClean="0"/>
              <a:t>Irrigation needs not met</a:t>
            </a:r>
          </a:p>
          <a:p>
            <a:r>
              <a:rPr lang="en-US" sz="1800" dirty="0" smtClean="0"/>
              <a:t>Average streamflow with irrigation compared to average streamflow in natural conditions</a:t>
            </a:r>
            <a:endParaRPr lang="en-US" sz="1800" dirty="0"/>
          </a:p>
        </p:txBody>
      </p:sp>
      <p:pic>
        <p:nvPicPr>
          <p:cNvPr id="18" name="Picture 17"/>
          <p:cNvPicPr>
            <a:picLocks noChangeAspect="1"/>
          </p:cNvPicPr>
          <p:nvPr/>
        </p:nvPicPr>
        <p:blipFill rotWithShape="1">
          <a:blip r:embed="rId8"/>
          <a:srcRect l="30604" t="16448" r="31944" b="-7577"/>
          <a:stretch/>
        </p:blipFill>
        <p:spPr>
          <a:xfrm>
            <a:off x="9601200" y="11125200"/>
            <a:ext cx="4267200" cy="384555"/>
          </a:xfrm>
          <a:prstGeom prst="rect">
            <a:avLst/>
          </a:prstGeom>
        </p:spPr>
      </p:pic>
      <p:pic>
        <p:nvPicPr>
          <p:cNvPr id="28" name="Picture 27"/>
          <p:cNvPicPr>
            <a:picLocks noChangeAspect="1"/>
          </p:cNvPicPr>
          <p:nvPr/>
        </p:nvPicPr>
        <p:blipFill rotWithShape="1">
          <a:blip r:embed="rId9"/>
          <a:srcRect l="26018" t="4488" r="26827" b="-1"/>
          <a:stretch/>
        </p:blipFill>
        <p:spPr>
          <a:xfrm>
            <a:off x="9601200" y="11734800"/>
            <a:ext cx="5029200" cy="353697"/>
          </a:xfrm>
          <a:prstGeom prst="rect">
            <a:avLst/>
          </a:prstGeom>
        </p:spPr>
      </p:pic>
      <p:sp>
        <p:nvSpPr>
          <p:cNvPr id="34" name="TextBox 33"/>
          <p:cNvSpPr txBox="1"/>
          <p:nvPr/>
        </p:nvSpPr>
        <p:spPr>
          <a:xfrm>
            <a:off x="914400" y="11353800"/>
            <a:ext cx="3124200" cy="1200328"/>
          </a:xfrm>
          <a:prstGeom prst="rect">
            <a:avLst/>
          </a:prstGeom>
          <a:noFill/>
        </p:spPr>
        <p:txBody>
          <a:bodyPr wrap="square" rtlCol="0">
            <a:spAutoFit/>
          </a:bodyPr>
          <a:lstStyle/>
          <a:p>
            <a:r>
              <a:rPr lang="en-US" sz="2400" dirty="0" smtClean="0">
                <a:solidFill>
                  <a:srgbClr val="C0504D"/>
                </a:solidFill>
              </a:rPr>
              <a:t>Add each parameter definition in the diagram</a:t>
            </a:r>
            <a:endParaRPr lang="en-US" sz="2400" dirty="0">
              <a:solidFill>
                <a:srgbClr val="C0504D"/>
              </a:solidFill>
            </a:endParaRPr>
          </a:p>
        </p:txBody>
      </p:sp>
      <p:sp>
        <p:nvSpPr>
          <p:cNvPr id="46" name="TextBox 45"/>
          <p:cNvSpPr txBox="1"/>
          <p:nvPr/>
        </p:nvSpPr>
        <p:spPr>
          <a:xfrm>
            <a:off x="20116800" y="7162800"/>
            <a:ext cx="5330606" cy="692497"/>
          </a:xfrm>
          <a:prstGeom prst="rect">
            <a:avLst/>
          </a:prstGeom>
          <a:noFill/>
        </p:spPr>
        <p:txBody>
          <a:bodyPr wrap="none" rtlCol="0">
            <a:spAutoFit/>
          </a:bodyPr>
          <a:lstStyle/>
          <a:p>
            <a:r>
              <a:rPr lang="en-US" dirty="0" err="1" smtClean="0">
                <a:solidFill>
                  <a:schemeClr val="accent2"/>
                </a:solidFill>
              </a:rPr>
              <a:t>Enviro</a:t>
            </a:r>
            <a:r>
              <a:rPr lang="en-US" dirty="0" smtClean="0">
                <a:solidFill>
                  <a:schemeClr val="accent2"/>
                </a:solidFill>
              </a:rPr>
              <a:t> impact metric plot</a:t>
            </a:r>
            <a:endParaRPr lang="en-US" dirty="0">
              <a:solidFill>
                <a:schemeClr val="accent2"/>
              </a:solidFill>
            </a:endParaRPr>
          </a:p>
        </p:txBody>
      </p:sp>
      <p:sp>
        <p:nvSpPr>
          <p:cNvPr id="36" name="TextBox 35"/>
          <p:cNvSpPr txBox="1"/>
          <p:nvPr/>
        </p:nvSpPr>
        <p:spPr>
          <a:xfrm>
            <a:off x="9615516" y="14162266"/>
            <a:ext cx="4142355" cy="523220"/>
          </a:xfrm>
          <a:prstGeom prst="rect">
            <a:avLst/>
          </a:prstGeom>
          <a:noFill/>
        </p:spPr>
        <p:txBody>
          <a:bodyPr wrap="none" rtlCol="0">
            <a:spAutoFit/>
          </a:bodyPr>
          <a:lstStyle/>
          <a:p>
            <a:r>
              <a:rPr lang="en-US" sz="2800" dirty="0" smtClean="0">
                <a:solidFill>
                  <a:srgbClr val="C0504D"/>
                </a:solidFill>
              </a:rPr>
              <a:t>Mention sync and no sync?</a:t>
            </a:r>
            <a:endParaRPr lang="en-US" sz="2800" dirty="0">
              <a:solidFill>
                <a:srgbClr val="C0504D"/>
              </a:solidFill>
            </a:endParaRPr>
          </a:p>
        </p:txBody>
      </p:sp>
    </p:spTree>
    <p:extLst>
      <p:ext uri="{BB962C8B-B14F-4D97-AF65-F5344CB8AC3E}">
        <p14:creationId xmlns:p14="http://schemas.microsoft.com/office/powerpoint/2010/main" val="22512518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3397</TotalTime>
  <Words>419</Words>
  <Application>Microsoft Macintosh PowerPoint</Application>
  <PresentationFormat>Custom</PresentationFormat>
  <Paragraphs>60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42x60</dc:title>
  <dc:creator>Jay Larson</dc:creator>
  <dc:description>Quality poster printing
www.genigraphics.com
1-800-790-4001</dc:description>
  <cp:lastModifiedBy>Ming Zhang</cp:lastModifiedBy>
  <cp:revision>108</cp:revision>
  <cp:lastPrinted>2013-02-12T02:21:55Z</cp:lastPrinted>
  <dcterms:created xsi:type="dcterms:W3CDTF">2013-02-10T21:14:48Z</dcterms:created>
  <dcterms:modified xsi:type="dcterms:W3CDTF">2016-11-20T23:13:24Z</dcterms:modified>
</cp:coreProperties>
</file>