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94" r:id="rId2"/>
    <p:sldId id="257" r:id="rId3"/>
    <p:sldId id="297" r:id="rId4"/>
    <p:sldId id="300" r:id="rId5"/>
    <p:sldId id="299" r:id="rId6"/>
    <p:sldId id="288" r:id="rId7"/>
    <p:sldId id="282" r:id="rId8"/>
    <p:sldId id="271" r:id="rId9"/>
    <p:sldId id="291" r:id="rId10"/>
    <p:sldId id="272" r:id="rId11"/>
    <p:sldId id="287" r:id="rId12"/>
    <p:sldId id="281" r:id="rId13"/>
    <p:sldId id="286" r:id="rId14"/>
    <p:sldId id="283" r:id="rId15"/>
    <p:sldId id="292" r:id="rId16"/>
    <p:sldId id="273" r:id="rId17"/>
    <p:sldId id="274" r:id="rId18"/>
    <p:sldId id="275" r:id="rId19"/>
    <p:sldId id="276" r:id="rId20"/>
    <p:sldId id="270" r:id="rId21"/>
    <p:sldId id="295" r:id="rId22"/>
    <p:sldId id="260" r:id="rId23"/>
    <p:sldId id="261" r:id="rId24"/>
    <p:sldId id="262" r:id="rId25"/>
    <p:sldId id="263" r:id="rId26"/>
    <p:sldId id="264" r:id="rId27"/>
    <p:sldId id="265" r:id="rId28"/>
    <p:sldId id="266" r:id="rId29"/>
    <p:sldId id="267" r:id="rId30"/>
    <p:sldId id="296" r:id="rId31"/>
    <p:sldId id="277" r:id="rId32"/>
    <p:sldId id="289" r:id="rId33"/>
    <p:sldId id="268" r:id="rId34"/>
    <p:sldId id="26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66" autoAdjust="0"/>
  </p:normalViewPr>
  <p:slideViewPr>
    <p:cSldViewPr snapToGrid="0" snapToObjects="1">
      <p:cViewPr>
        <p:scale>
          <a:sx n="90" d="100"/>
          <a:sy n="90" d="100"/>
        </p:scale>
        <p:origin x="-1552" y="2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7B9465-37A5-6940-8249-9933878421A1}" type="datetimeFigureOut">
              <a:rPr lang="en-US" smtClean="0"/>
              <a:t>10/10/18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7931D-7190-C34F-88E8-C50E4B8A406B}" type="slidenum">
              <a:rPr lang="en-US" smtClean="0"/>
              <a:t>‹#›</a:t>
            </a:fld>
            <a:endParaRPr lang="en-US"/>
          </a:p>
        </p:txBody>
      </p:sp>
    </p:spTree>
    <p:extLst>
      <p:ext uri="{BB962C8B-B14F-4D97-AF65-F5344CB8AC3E}">
        <p14:creationId xmlns:p14="http://schemas.microsoft.com/office/powerpoint/2010/main" val="40853724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How were</a:t>
            </a:r>
            <a:r>
              <a:rPr lang="en-US" baseline="0" dirty="0" smtClean="0"/>
              <a:t> the </a:t>
            </a:r>
            <a:r>
              <a:rPr lang="en-US" baseline="0" dirty="0" err="1" smtClean="0"/>
              <a:t>Matopiba</a:t>
            </a:r>
            <a:r>
              <a:rPr lang="en-US" baseline="0" dirty="0" smtClean="0"/>
              <a:t> data collected? Anything about the survey technique that I should know?</a:t>
            </a:r>
          </a:p>
          <a:p>
            <a:pPr marL="171450" indent="-171450">
              <a:buFont typeface="Arial"/>
              <a:buChar char="•"/>
            </a:pPr>
            <a:r>
              <a:rPr lang="en-US" baseline="0" dirty="0" smtClean="0"/>
              <a:t>Anything else to consider for data to input?</a:t>
            </a:r>
          </a:p>
          <a:p>
            <a:pPr marL="171450" indent="-171450">
              <a:buFont typeface="Arial"/>
              <a:buChar char="•"/>
            </a:pPr>
            <a:r>
              <a:rPr lang="en-US" baseline="0" dirty="0" smtClean="0"/>
              <a:t>Xavier is ok for rainfall and temp – nothing better?</a:t>
            </a:r>
          </a:p>
          <a:p>
            <a:pPr marL="0" indent="0">
              <a:buFont typeface="Arial"/>
              <a:buNone/>
            </a:pPr>
            <a:endParaRPr lang="en-US" baseline="0" dirty="0" smtClean="0"/>
          </a:p>
          <a:p>
            <a:pPr marL="0" indent="0">
              <a:buFont typeface="Arial"/>
              <a:buNone/>
            </a:pPr>
            <a:r>
              <a:rPr lang="en-US" baseline="0" dirty="0" smtClean="0"/>
              <a:t>Surveys: representative sample. </a:t>
            </a:r>
            <a:r>
              <a:rPr lang="en-US" baseline="0" dirty="0" err="1" smtClean="0"/>
              <a:t>Matopiba</a:t>
            </a:r>
            <a:r>
              <a:rPr lang="en-US" baseline="0" dirty="0" smtClean="0"/>
              <a:t> is a convenient sample, conducted by NGO to get geographically broad region, but within each stratum of region didn’t make sure the interviewees were representative, didn’t talk to enough people. ‘Recall’ survey; didn’t go an measure planting. Prone to recall bias, and not representative. </a:t>
            </a:r>
          </a:p>
          <a:p>
            <a:pPr marL="0" indent="0">
              <a:buFont typeface="Arial"/>
              <a:buNone/>
            </a:pPr>
            <a:r>
              <a:rPr lang="en-US" baseline="0" dirty="0" smtClean="0"/>
              <a:t>Every Xavier </a:t>
            </a:r>
            <a:r>
              <a:rPr lang="en-US" baseline="0" dirty="0" err="1" smtClean="0"/>
              <a:t>var</a:t>
            </a:r>
            <a:r>
              <a:rPr lang="en-US" baseline="0" dirty="0" smtClean="0"/>
              <a:t> except for wind is the best for Brazil (most accurate) – Avery will send paper. Xavier is missing a lot of high resolution temperature stuff that matters. Avery downscaled temperature to be 1km dataset, would be useful far from weather stations.</a:t>
            </a:r>
          </a:p>
          <a:p>
            <a:pPr marL="0" indent="0">
              <a:buFont typeface="Arial"/>
              <a:buNone/>
            </a:pPr>
            <a:r>
              <a:rPr lang="en-US" baseline="0" dirty="0" smtClean="0"/>
              <a:t>Xavier </a:t>
            </a:r>
            <a:r>
              <a:rPr lang="en-US" baseline="0" dirty="0" err="1" smtClean="0"/>
              <a:t>precip</a:t>
            </a:r>
            <a:r>
              <a:rPr lang="en-US" baseline="0" dirty="0" smtClean="0"/>
              <a:t> only has up to 2015, do something else for 2016. CHIRPS? Look at Morgan’s paper about </a:t>
            </a:r>
            <a:r>
              <a:rPr lang="en-US" baseline="0" dirty="0" err="1" smtClean="0"/>
              <a:t>precip</a:t>
            </a:r>
            <a:r>
              <a:rPr lang="en-US" baseline="0" dirty="0" smtClean="0"/>
              <a:t> datasets.</a:t>
            </a:r>
            <a:endParaRPr lang="en-US" baseline="0" dirty="0"/>
          </a:p>
        </p:txBody>
      </p:sp>
      <p:sp>
        <p:nvSpPr>
          <p:cNvPr id="4" name="Slide Number Placeholder 3"/>
          <p:cNvSpPr>
            <a:spLocks noGrp="1"/>
          </p:cNvSpPr>
          <p:nvPr>
            <p:ph type="sldNum" sz="quarter" idx="10"/>
          </p:nvPr>
        </p:nvSpPr>
        <p:spPr/>
        <p:txBody>
          <a:bodyPr/>
          <a:lstStyle/>
          <a:p>
            <a:fld id="{3BD6335E-4163-294E-98AA-7E713FB3E80F}" type="slidenum">
              <a:rPr lang="en-US" smtClean="0"/>
              <a:t>1</a:t>
            </a:fld>
            <a:endParaRPr lang="en-US"/>
          </a:p>
        </p:txBody>
      </p:sp>
    </p:spTree>
    <p:extLst>
      <p:ext uri="{BB962C8B-B14F-4D97-AF65-F5344CB8AC3E}">
        <p14:creationId xmlns:p14="http://schemas.microsoft.com/office/powerpoint/2010/main" val="204107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Irrigation: any more data other than 2014?</a:t>
            </a:r>
          </a:p>
          <a:p>
            <a:pPr marL="171450" indent="-171450">
              <a:buFont typeface="Arial"/>
              <a:buChar char="•"/>
            </a:pPr>
            <a:r>
              <a:rPr lang="en-US" dirty="0"/>
              <a:t>Anything</a:t>
            </a:r>
            <a:r>
              <a:rPr lang="en-US" baseline="0" dirty="0"/>
              <a:t> that’s correlated to irrigation but not with any other variable?</a:t>
            </a:r>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25</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26</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US" baseline="0" dirty="0"/>
              <a:t>s property size indicative of access to credit, to information like forecasts, and to access to machinery?</a:t>
            </a:r>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27</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Other recommended EDA?</a:t>
            </a:r>
          </a:p>
        </p:txBody>
      </p:sp>
      <p:sp>
        <p:nvSpPr>
          <p:cNvPr id="4" name="Slide Number Placeholder 3"/>
          <p:cNvSpPr>
            <a:spLocks noGrp="1"/>
          </p:cNvSpPr>
          <p:nvPr>
            <p:ph type="sldNum" sz="quarter" idx="10"/>
          </p:nvPr>
        </p:nvSpPr>
        <p:spPr/>
        <p:txBody>
          <a:bodyPr/>
          <a:lstStyle/>
          <a:p>
            <a:fld id="{3BD6335E-4163-294E-98AA-7E713FB3E80F}" type="slidenum">
              <a:rPr lang="en-US" smtClean="0"/>
              <a:t>28</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Other model specifications?</a:t>
            </a:r>
          </a:p>
        </p:txBody>
      </p:sp>
      <p:sp>
        <p:nvSpPr>
          <p:cNvPr id="4" name="Slide Number Placeholder 3"/>
          <p:cNvSpPr>
            <a:spLocks noGrp="1"/>
          </p:cNvSpPr>
          <p:nvPr>
            <p:ph type="sldNum" sz="quarter" idx="10"/>
          </p:nvPr>
        </p:nvSpPr>
        <p:spPr/>
        <p:txBody>
          <a:bodyPr/>
          <a:lstStyle/>
          <a:p>
            <a:fld id="{3BD6335E-4163-294E-98AA-7E713FB3E80F}" type="slidenum">
              <a:rPr lang="en-US" smtClean="0"/>
              <a:t>29</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For climate</a:t>
            </a:r>
            <a:r>
              <a:rPr lang="en-US" baseline="0" dirty="0"/>
              <a:t> variable in regression: how to cope with challenge #2? (assuming that our equation can’t contain anything that farmers can’t observe before planting date, and that we don’t want a regression that depends on knowledge of the planting date)</a:t>
            </a:r>
          </a:p>
          <a:p>
            <a:pPr marL="171450" indent="-171450">
              <a:buFont typeface="Arial"/>
              <a:buChar char="•"/>
            </a:pPr>
            <a:r>
              <a:rPr lang="en-US" baseline="0" dirty="0"/>
              <a:t>‘first window of favorable climate’ – but that’s a date…</a:t>
            </a:r>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31</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33</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34</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Temperature: can</a:t>
            </a:r>
            <a:r>
              <a:rPr lang="en-US" baseline="0" dirty="0" smtClean="0"/>
              <a:t> we assume it only matters in the South where frost and photoperiod control planting, ignore for other areas?</a:t>
            </a:r>
          </a:p>
          <a:p>
            <a:pPr marL="171450" indent="-171450">
              <a:buFont typeface="Arial"/>
              <a:buChar char="•"/>
            </a:pPr>
            <a:r>
              <a:rPr lang="en-US" baseline="0" dirty="0" smtClean="0"/>
              <a:t>Temperature: does high temp matter?</a:t>
            </a:r>
          </a:p>
          <a:p>
            <a:pPr marL="171450" indent="-171450">
              <a:buFont typeface="Arial"/>
              <a:buChar char="•"/>
            </a:pPr>
            <a:r>
              <a:rPr lang="en-US" baseline="0" dirty="0" smtClean="0"/>
              <a:t>If can’t ignore temperature, do some sort of anomalous accumulation for </a:t>
            </a:r>
            <a:r>
              <a:rPr lang="en-US" baseline="0" dirty="0" smtClean="0"/>
              <a:t>temperature?</a:t>
            </a:r>
          </a:p>
          <a:p>
            <a:pPr marL="171450" indent="-171450">
              <a:buFont typeface="Arial"/>
              <a:buChar char="•"/>
            </a:pPr>
            <a:r>
              <a:rPr lang="en-US" baseline="0" dirty="0" smtClean="0"/>
              <a:t>Take into account delay due to heavy rain?</a:t>
            </a:r>
          </a:p>
          <a:p>
            <a:pPr marL="171450" indent="-171450">
              <a:buFont typeface="Arial"/>
              <a:buChar char="•"/>
            </a:pPr>
            <a:r>
              <a:rPr lang="en-US" baseline="0" dirty="0" smtClean="0"/>
              <a:t>New onset definitions: how to set the threshold? Based on regression to AA onset?</a:t>
            </a:r>
          </a:p>
          <a:p>
            <a:pPr marL="171450" indent="-171450">
              <a:buFont typeface="Arial"/>
              <a:buChar char="•"/>
            </a:pPr>
            <a:r>
              <a:rPr lang="en-US" baseline="0" dirty="0" smtClean="0"/>
              <a:t>Interaction variables – are they ok? Anything else to include?</a:t>
            </a:r>
          </a:p>
          <a:p>
            <a:pPr marL="0" indent="0">
              <a:buFont typeface="Arial"/>
              <a:buNone/>
            </a:pPr>
            <a:endParaRPr lang="en-US" baseline="0" dirty="0" smtClean="0"/>
          </a:p>
          <a:p>
            <a:pPr marL="0" indent="0">
              <a:buFont typeface="Arial"/>
              <a:buNone/>
            </a:pPr>
            <a:r>
              <a:rPr lang="en-US" baseline="0" dirty="0" smtClean="0"/>
              <a:t>Onset definitions: try </a:t>
            </a:r>
            <a:r>
              <a:rPr lang="en-US" baseline="0" dirty="0" err="1" smtClean="0"/>
              <a:t>Abrahao</a:t>
            </a:r>
            <a:r>
              <a:rPr lang="en-US" baseline="0" dirty="0" smtClean="0"/>
              <a:t> approach (modified AA with threshold) – good approach for cropping. Screens out days with too little water depth for germination. Don’t explore a bunch of other onset descriptions. </a:t>
            </a:r>
          </a:p>
          <a:p>
            <a:pPr marL="0" indent="0">
              <a:buFont typeface="Arial"/>
              <a:buNone/>
            </a:pPr>
            <a:r>
              <a:rPr lang="en-US" baseline="0" dirty="0" smtClean="0"/>
              <a:t>Have a simpler theoretical framework to show that the relationship is true.</a:t>
            </a:r>
          </a:p>
          <a:p>
            <a:pPr marL="0" indent="0">
              <a:buFont typeface="Arial"/>
              <a:buNone/>
            </a:pPr>
            <a:r>
              <a:rPr lang="en-US" baseline="0" dirty="0" smtClean="0"/>
              <a:t>Planting window – include capital constraints too? How much can the fixed effect?</a:t>
            </a:r>
          </a:p>
          <a:p>
            <a:pPr marL="0" indent="0">
              <a:buFont typeface="Arial"/>
              <a:buNone/>
            </a:pPr>
            <a:r>
              <a:rPr lang="en-US" baseline="0" dirty="0" smtClean="0"/>
              <a:t>Delay in planting due to too much rain is probably not important; it’s more important for harvest and second crop planting.</a:t>
            </a:r>
          </a:p>
          <a:p>
            <a:pPr marL="0" indent="0">
              <a:buFont typeface="Arial"/>
              <a:buNone/>
            </a:pPr>
            <a:r>
              <a:rPr lang="en-US" baseline="0" dirty="0" smtClean="0"/>
              <a:t>No temperature explanatory variable for temperatures too high</a:t>
            </a:r>
          </a:p>
          <a:p>
            <a:pPr marL="0" indent="0">
              <a:buFont typeface="Arial"/>
              <a:buNone/>
            </a:pPr>
            <a:r>
              <a:rPr lang="en-US" baseline="0" dirty="0" smtClean="0"/>
              <a:t>Not all </a:t>
            </a:r>
            <a:r>
              <a:rPr lang="en-US" baseline="0" dirty="0" err="1" smtClean="0"/>
              <a:t>nonclimate</a:t>
            </a:r>
            <a:r>
              <a:rPr lang="en-US" baseline="0" dirty="0" smtClean="0"/>
              <a:t> variables can exist together (e.g. not latitude and unit fixed effects together)</a:t>
            </a:r>
          </a:p>
          <a:p>
            <a:pPr marL="0" indent="0">
              <a:buFont typeface="Arial"/>
              <a:buNone/>
            </a:pPr>
            <a:r>
              <a:rPr lang="en-US" baseline="0" dirty="0" smtClean="0"/>
              <a:t>Machine learning with this many variables</a:t>
            </a:r>
          </a:p>
          <a:p>
            <a:pPr marL="0" indent="0">
              <a:buFont typeface="Arial"/>
              <a:buNone/>
            </a:pPr>
            <a:r>
              <a:rPr lang="en-US" baseline="0" dirty="0" err="1" smtClean="0"/>
              <a:t>Quantile</a:t>
            </a:r>
            <a:r>
              <a:rPr lang="en-US" baseline="0" dirty="0" smtClean="0"/>
              <a:t> regression – slope is different depending on onset, not as good for predictions</a:t>
            </a:r>
          </a:p>
          <a:p>
            <a:pPr marL="0" indent="0">
              <a:buFont typeface="Arial"/>
              <a:buNone/>
            </a:pPr>
            <a:r>
              <a:rPr lang="en-US" baseline="0" dirty="0" smtClean="0"/>
              <a:t>Want to know something about climate during growing year to see whether planting date must change due to onset; some people aren’t sensitive due to their growing season climate</a:t>
            </a:r>
          </a:p>
          <a:p>
            <a:pPr marL="0" indent="0">
              <a:buFont typeface="Arial"/>
              <a:buNone/>
            </a:pPr>
            <a:endParaRPr lang="en-US" baseline="0" dirty="0" smtClean="0"/>
          </a:p>
          <a:p>
            <a:pPr marL="0" indent="0">
              <a:buFont typeface="Arial"/>
              <a:buNone/>
            </a:pPr>
            <a:r>
              <a:rPr lang="en-US" baseline="0" dirty="0" smtClean="0"/>
              <a:t>Onset date, expectation of climate (a single index for how long a window you have to plant), fixed effects – do this for each combo of </a:t>
            </a:r>
            <a:r>
              <a:rPr lang="en-US" baseline="0" dirty="0" err="1" smtClean="0"/>
              <a:t>nonclimate</a:t>
            </a:r>
            <a:r>
              <a:rPr lang="en-US" baseline="0" dirty="0" smtClean="0"/>
              <a:t> </a:t>
            </a:r>
            <a:r>
              <a:rPr lang="en-US" baseline="0" dirty="0" err="1" smtClean="0"/>
              <a:t>vars</a:t>
            </a:r>
            <a:endParaRPr lang="en-US" baseline="0" dirty="0" smtClean="0"/>
          </a:p>
          <a:p>
            <a:pPr marL="0" indent="0">
              <a:buFont typeface="Arial"/>
              <a:buNone/>
            </a:pPr>
            <a:r>
              <a:rPr lang="en-US" baseline="0" dirty="0" smtClean="0"/>
              <a:t>How to define expectation of climate – moving window of years</a:t>
            </a:r>
          </a:p>
          <a:p>
            <a:pPr marL="0" indent="0">
              <a:buFont typeface="Arial"/>
              <a:buNone/>
            </a:pPr>
            <a:r>
              <a:rPr lang="en-US" baseline="0" dirty="0" smtClean="0"/>
              <a:t>The </a:t>
            </a:r>
            <a:r>
              <a:rPr lang="en-US" baseline="0" dirty="0" err="1" smtClean="0"/>
              <a:t>nonclimate</a:t>
            </a:r>
            <a:r>
              <a:rPr lang="en-US" baseline="0" dirty="0" smtClean="0"/>
              <a:t> </a:t>
            </a:r>
            <a:r>
              <a:rPr lang="en-US" baseline="0" dirty="0" err="1" smtClean="0"/>
              <a:t>vars</a:t>
            </a:r>
            <a:r>
              <a:rPr lang="en-US" baseline="0" dirty="0" smtClean="0"/>
              <a:t>: include as sensitivity analysis. Use a dummy variable for different regions and put them in a single regression. Don’t try too many interaction terms.</a:t>
            </a:r>
          </a:p>
          <a:p>
            <a:pPr marL="0" indent="0">
              <a:buFont typeface="Arial"/>
              <a:buNone/>
            </a:pPr>
            <a:r>
              <a:rPr lang="en-US" baseline="0" dirty="0" smtClean="0"/>
              <a:t>Onset and planting aren’t hard coupled. Compare </a:t>
            </a:r>
            <a:r>
              <a:rPr lang="en-US" baseline="0" dirty="0" err="1" smtClean="0"/>
              <a:t>agri</a:t>
            </a:r>
            <a:r>
              <a:rPr lang="en-US" baseline="0" dirty="0" smtClean="0"/>
              <a:t> productivity diffs under hard coupling and soft coupling under climate change. Use climate projections. Planting matters for exposure windows. Also says that the way crop modeling community is handling planting dates is inadequate.</a:t>
            </a:r>
          </a:p>
          <a:p>
            <a:pPr marL="0" indent="0">
              <a:buFont typeface="Arial"/>
              <a:buNone/>
            </a:pPr>
            <a:endParaRPr lang="en-US" baseline="0" dirty="0" smtClean="0"/>
          </a:p>
          <a:p>
            <a:pPr marL="0" indent="0">
              <a:buFont typeface="Arial"/>
              <a:buNone/>
            </a:pPr>
            <a:r>
              <a:rPr lang="en-US" baseline="0" dirty="0" smtClean="0"/>
              <a:t>Qualitative rule for when onset is the determinant of planting date in the tropics – so constraint of latitude. </a:t>
            </a:r>
          </a:p>
        </p:txBody>
      </p:sp>
      <p:sp>
        <p:nvSpPr>
          <p:cNvPr id="4" name="Slide Number Placeholder 3"/>
          <p:cNvSpPr>
            <a:spLocks noGrp="1"/>
          </p:cNvSpPr>
          <p:nvPr>
            <p:ph type="sldNum" sz="quarter" idx="10"/>
          </p:nvPr>
        </p:nvSpPr>
        <p:spPr/>
        <p:txBody>
          <a:bodyPr/>
          <a:lstStyle/>
          <a:p>
            <a:fld id="{3BD6335E-4163-294E-98AA-7E713FB3E80F}" type="slidenum">
              <a:rPr lang="en-US" smtClean="0"/>
              <a:t>2</a:t>
            </a:fld>
            <a:endParaRPr lang="en-US"/>
          </a:p>
        </p:txBody>
      </p:sp>
    </p:spTree>
    <p:extLst>
      <p:ext uri="{BB962C8B-B14F-4D97-AF65-F5344CB8AC3E}">
        <p14:creationId xmlns:p14="http://schemas.microsoft.com/office/powerpoint/2010/main" val="204107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Do OLS with de-</a:t>
            </a:r>
            <a:r>
              <a:rPr lang="en-US" dirty="0" err="1" smtClean="0"/>
              <a:t>meaned</a:t>
            </a:r>
            <a:r>
              <a:rPr lang="en-US" baseline="0" dirty="0" smtClean="0"/>
              <a:t> variables based on the spatial scale of the fixed effects?</a:t>
            </a:r>
          </a:p>
          <a:p>
            <a:pPr marL="171450" indent="-171450">
              <a:buFont typeface="Arial"/>
              <a:buChar char="•"/>
            </a:pPr>
            <a:r>
              <a:rPr lang="en-US" baseline="0" dirty="0" smtClean="0"/>
              <a:t>For the each </a:t>
            </a:r>
            <a:r>
              <a:rPr lang="en-US" baseline="0" dirty="0" err="1" smtClean="0"/>
              <a:t>i</a:t>
            </a:r>
            <a:r>
              <a:rPr lang="en-US" baseline="0" dirty="0" smtClean="0"/>
              <a:t>: a pixel or CAR poly? (depends on resolution of weather data, and also aggregation to polygon)</a:t>
            </a:r>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3</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Other</a:t>
            </a:r>
            <a:r>
              <a:rPr lang="en-US" baseline="0" dirty="0" smtClean="0"/>
              <a:t> ways to group the years? (any special years to think about, economically and politically, that might be useful for grouping?)</a:t>
            </a:r>
            <a:endParaRPr lang="en-US" dirty="0"/>
          </a:p>
        </p:txBody>
      </p:sp>
      <p:sp>
        <p:nvSpPr>
          <p:cNvPr id="4" name="Slide Number Placeholder 3"/>
          <p:cNvSpPr>
            <a:spLocks noGrp="1"/>
          </p:cNvSpPr>
          <p:nvPr>
            <p:ph type="sldNum" sz="quarter" idx="10"/>
          </p:nvPr>
        </p:nvSpPr>
        <p:spPr/>
        <p:txBody>
          <a:bodyPr/>
          <a:lstStyle/>
          <a:p>
            <a:fld id="{4C47931D-7190-C34F-88E8-C50E4B8A406B}" type="slidenum">
              <a:rPr lang="en-US" smtClean="0"/>
              <a:t>4</a:t>
            </a:fld>
            <a:endParaRPr lang="en-US"/>
          </a:p>
        </p:txBody>
      </p:sp>
    </p:spTree>
    <p:extLst>
      <p:ext uri="{BB962C8B-B14F-4D97-AF65-F5344CB8AC3E}">
        <p14:creationId xmlns:p14="http://schemas.microsoft.com/office/powerpoint/2010/main" val="202947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Performance and predictive ability: define across regions and farm characteristics (irrigated, not irrigated)</a:t>
            </a:r>
          </a:p>
          <a:p>
            <a:pPr marL="171450" indent="-171450">
              <a:buFont typeface="Arial"/>
              <a:buChar char="•"/>
            </a:pPr>
            <a:r>
              <a:rPr lang="en-US" baseline="0" dirty="0" smtClean="0"/>
              <a:t>Perturbations in climate:</a:t>
            </a:r>
          </a:p>
          <a:p>
            <a:pPr marL="628650" lvl="1" indent="-171450">
              <a:buFont typeface="Arial"/>
              <a:buChar char="•"/>
            </a:pPr>
            <a:r>
              <a:rPr lang="en-US" baseline="0" dirty="0" smtClean="0"/>
              <a:t>Delay in onset by 1, 2, 3, 4 weeks</a:t>
            </a:r>
          </a:p>
          <a:p>
            <a:pPr marL="628650" lvl="1" indent="-171450">
              <a:buFont typeface="Arial"/>
              <a:buChar char="•"/>
            </a:pPr>
            <a:r>
              <a:rPr lang="en-US" baseline="0" dirty="0" smtClean="0"/>
              <a:t>Increase in temperature</a:t>
            </a:r>
          </a:p>
          <a:p>
            <a:pPr marL="171450" indent="-171450">
              <a:buFont typeface="Arial"/>
              <a:buChar char="•"/>
            </a:pPr>
            <a:r>
              <a:rPr lang="en-US" baseline="0" dirty="0" smtClean="0"/>
              <a:t>Perturbations in </a:t>
            </a:r>
            <a:r>
              <a:rPr lang="en-US" baseline="0" dirty="0" err="1" smtClean="0"/>
              <a:t>nonclimate</a:t>
            </a:r>
            <a:r>
              <a:rPr lang="en-US" baseline="0" dirty="0" smtClean="0"/>
              <a:t> factors: explore these? </a:t>
            </a:r>
          </a:p>
          <a:p>
            <a:pPr marL="628650" lvl="1" indent="-171450">
              <a:buFont typeface="Arial"/>
              <a:buChar char="•"/>
            </a:pPr>
            <a:r>
              <a:rPr lang="en-US" baseline="0" dirty="0" smtClean="0"/>
              <a:t>Planting date across regions if irrigation increases? If farm size increases?</a:t>
            </a:r>
          </a:p>
          <a:p>
            <a:pPr marL="628650" lvl="1" indent="-171450">
              <a:buFont typeface="Arial"/>
              <a:buChar char="•"/>
            </a:pPr>
            <a:r>
              <a:rPr lang="en-US" baseline="0" dirty="0" smtClean="0"/>
              <a:t>Planting date across regions if economic/logistics constraints change? (how will these be included – a shift in fixed effects?)</a:t>
            </a:r>
          </a:p>
          <a:p>
            <a:pPr marL="628650" lvl="1" indent="-171450">
              <a:buFont typeface="Arial"/>
              <a:buChar char="•"/>
            </a:pPr>
            <a:endParaRPr lang="en-US" baseline="0" dirty="0" smtClean="0"/>
          </a:p>
        </p:txBody>
      </p:sp>
      <p:sp>
        <p:nvSpPr>
          <p:cNvPr id="4" name="Slide Number Placeholder 3"/>
          <p:cNvSpPr>
            <a:spLocks noGrp="1"/>
          </p:cNvSpPr>
          <p:nvPr>
            <p:ph type="sldNum" sz="quarter" idx="10"/>
          </p:nvPr>
        </p:nvSpPr>
        <p:spPr/>
        <p:txBody>
          <a:bodyPr/>
          <a:lstStyle/>
          <a:p>
            <a:fld id="{3BD6335E-4163-294E-98AA-7E713FB3E80F}" type="slidenum">
              <a:rPr lang="en-US" smtClean="0"/>
              <a:t>5</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Do different</a:t>
            </a:r>
            <a:r>
              <a:rPr lang="en-US" baseline="0" dirty="0"/>
              <a:t> farmers have different access to forecast? </a:t>
            </a:r>
          </a:p>
          <a:p>
            <a:pPr marL="171450" indent="-171450">
              <a:buFont typeface="Arial"/>
              <a:buChar char="•"/>
            </a:pPr>
            <a:r>
              <a:rPr lang="en-US" baseline="0" dirty="0" smtClean="0"/>
              <a:t>Could </a:t>
            </a:r>
            <a:r>
              <a:rPr lang="en-US" baseline="0" dirty="0"/>
              <a:t>there be adaptations over time (2003-2017) that cause the controls on plant date to change</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3BD6335E-4163-294E-98AA-7E713FB3E80F}" type="slidenum">
              <a:rPr lang="en-US" smtClean="0"/>
              <a:t>21</a:t>
            </a:fld>
            <a:endParaRPr lang="en-US"/>
          </a:p>
        </p:txBody>
      </p:sp>
    </p:spTree>
    <p:extLst>
      <p:ext uri="{BB962C8B-B14F-4D97-AF65-F5344CB8AC3E}">
        <p14:creationId xmlns:p14="http://schemas.microsoft.com/office/powerpoint/2010/main" val="2041078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22</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23</a:t>
            </a:fld>
            <a:endParaRPr lang="en-US"/>
          </a:p>
        </p:txBody>
      </p:sp>
    </p:spTree>
    <p:extLst>
      <p:ext uri="{BB962C8B-B14F-4D97-AF65-F5344CB8AC3E}">
        <p14:creationId xmlns:p14="http://schemas.microsoft.com/office/powerpoint/2010/main" val="2010209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6335E-4163-294E-98AA-7E713FB3E80F}" type="slidenum">
              <a:rPr lang="en-US" smtClean="0"/>
              <a:t>24</a:t>
            </a:fld>
            <a:endParaRPr lang="en-US"/>
          </a:p>
        </p:txBody>
      </p:sp>
    </p:spTree>
    <p:extLst>
      <p:ext uri="{BB962C8B-B14F-4D97-AF65-F5344CB8AC3E}">
        <p14:creationId xmlns:p14="http://schemas.microsoft.com/office/powerpoint/2010/main" val="201020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AADCD0-8846-6A41-B97F-F6B428B839A8}"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388287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AADCD0-8846-6A41-B97F-F6B428B839A8}"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1150199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AADCD0-8846-6A41-B97F-F6B428B839A8}"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186290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AADCD0-8846-6A41-B97F-F6B428B839A8}"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199688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ADCD0-8846-6A41-B97F-F6B428B839A8}" type="datetimeFigureOut">
              <a:rPr lang="en-US" smtClean="0"/>
              <a:t>10/10/18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2044720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AADCD0-8846-6A41-B97F-F6B428B839A8}"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730495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AADCD0-8846-6A41-B97F-F6B428B839A8}" type="datetimeFigureOut">
              <a:rPr lang="en-US" smtClean="0"/>
              <a:t>10/10/18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234962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AADCD0-8846-6A41-B97F-F6B428B839A8}" type="datetimeFigureOut">
              <a:rPr lang="en-US" smtClean="0"/>
              <a:t>10/10/18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315542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ADCD0-8846-6A41-B97F-F6B428B839A8}" type="datetimeFigureOut">
              <a:rPr lang="en-US" smtClean="0"/>
              <a:t>10/10/18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136495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ADCD0-8846-6A41-B97F-F6B428B839A8}"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171696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AADCD0-8846-6A41-B97F-F6B428B839A8}" type="datetimeFigureOut">
              <a:rPr lang="en-US" smtClean="0"/>
              <a:t>10/10/18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70961-3C62-1C46-AA8F-81FDCFFBE729}" type="slidenum">
              <a:rPr lang="en-US" smtClean="0"/>
              <a:t>‹#›</a:t>
            </a:fld>
            <a:endParaRPr lang="en-US"/>
          </a:p>
        </p:txBody>
      </p:sp>
    </p:spTree>
    <p:extLst>
      <p:ext uri="{BB962C8B-B14F-4D97-AF65-F5344CB8AC3E}">
        <p14:creationId xmlns:p14="http://schemas.microsoft.com/office/powerpoint/2010/main" val="397886550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ADCD0-8846-6A41-B97F-F6B428B839A8}" type="datetimeFigureOut">
              <a:rPr lang="en-US" smtClean="0"/>
              <a:t>10/10/18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70961-3C62-1C46-AA8F-81FDCFFBE729}" type="slidenum">
              <a:rPr lang="en-US" smtClean="0"/>
              <a:t>‹#›</a:t>
            </a:fld>
            <a:endParaRPr lang="en-US"/>
          </a:p>
        </p:txBody>
      </p:sp>
    </p:spTree>
    <p:extLst>
      <p:ext uri="{BB962C8B-B14F-4D97-AF65-F5344CB8AC3E}">
        <p14:creationId xmlns:p14="http://schemas.microsoft.com/office/powerpoint/2010/main" val="1292355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5" Type="http://schemas.openxmlformats.org/officeDocument/2006/relationships/image" Target="../media/image4.emf"/><Relationship Id="rId1" Type="http://schemas.openxmlformats.org/officeDocument/2006/relationships/slideLayout" Target="../slideLayouts/slideLayout7.xml"/><Relationship Id="rId2"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9.emf"/><Relationship Id="rId1" Type="http://schemas.openxmlformats.org/officeDocument/2006/relationships/slideLayout" Target="../slideLayouts/slideLayout7.xml"/><Relationship Id="rId2"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5" Type="http://schemas.openxmlformats.org/officeDocument/2006/relationships/image" Target="../media/image23.emf"/><Relationship Id="rId1" Type="http://schemas.openxmlformats.org/officeDocument/2006/relationships/slideLayout" Target="../slideLayouts/slideLayout7.xml"/><Relationship Id="rId2" Type="http://schemas.openxmlformats.org/officeDocument/2006/relationships/image" Target="../media/image20.emf"/></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1" Type="http://schemas.openxmlformats.org/officeDocument/2006/relationships/slideLayout" Target="../slideLayouts/slideLayout7.xml"/><Relationship Id="rId2"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1" Type="http://schemas.openxmlformats.org/officeDocument/2006/relationships/slideLayout" Target="../slideLayouts/slideLayout7.xml"/><Relationship Id="rId2"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2.tif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2.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2.tif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33.tif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35.tiff"/></Relationships>
</file>

<file path=ppt/slides/_rels/slide28.xml.rels><?xml version="1.0" encoding="UTF-8" standalone="yes"?>
<Relationships xmlns="http://schemas.openxmlformats.org/package/2006/relationships"><Relationship Id="rId3" Type="http://schemas.openxmlformats.org/officeDocument/2006/relationships/image" Target="../media/image36.tiff"/><Relationship Id="rId4" Type="http://schemas.openxmlformats.org/officeDocument/2006/relationships/image" Target="../media/image32.tiff"/><Relationship Id="rId5" Type="http://schemas.openxmlformats.org/officeDocument/2006/relationships/image" Target="../media/image37.tiff"/><Relationship Id="rId6" Type="http://schemas.openxmlformats.org/officeDocument/2006/relationships/image" Target="../media/image38.tiff"/><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3281895" y="2654275"/>
            <a:ext cx="2099854" cy="369332"/>
          </a:xfrm>
          <a:prstGeom prst="rect">
            <a:avLst/>
          </a:prstGeom>
          <a:noFill/>
        </p:spPr>
        <p:txBody>
          <a:bodyPr wrap="none" rtlCol="0">
            <a:spAutoFit/>
          </a:bodyPr>
          <a:lstStyle/>
          <a:p>
            <a:r>
              <a:rPr lang="en-US" b="1" dirty="0"/>
              <a:t>Physical Constraints</a:t>
            </a:r>
          </a:p>
        </p:txBody>
      </p:sp>
      <p:sp>
        <p:nvSpPr>
          <p:cNvPr id="96" name="TextBox 95"/>
          <p:cNvSpPr txBox="1"/>
          <p:nvPr/>
        </p:nvSpPr>
        <p:spPr>
          <a:xfrm>
            <a:off x="2278496" y="3823575"/>
            <a:ext cx="1046781" cy="338554"/>
          </a:xfrm>
          <a:prstGeom prst="rect">
            <a:avLst/>
          </a:prstGeom>
          <a:noFill/>
        </p:spPr>
        <p:txBody>
          <a:bodyPr wrap="none" rtlCol="0">
            <a:spAutoFit/>
          </a:bodyPr>
          <a:lstStyle/>
          <a:p>
            <a:r>
              <a:rPr lang="en-US" sz="1600" dirty="0"/>
              <a:t>Irrigation?</a:t>
            </a:r>
          </a:p>
        </p:txBody>
      </p:sp>
      <p:cxnSp>
        <p:nvCxnSpPr>
          <p:cNvPr id="97" name="Straight Arrow Connector 96"/>
          <p:cNvCxnSpPr>
            <a:stCxn id="96" idx="3"/>
            <a:endCxn id="98" idx="1"/>
          </p:cNvCxnSpPr>
          <p:nvPr/>
        </p:nvCxnSpPr>
        <p:spPr>
          <a:xfrm flipV="1">
            <a:off x="3325277" y="3985609"/>
            <a:ext cx="548487" cy="7243"/>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3873764" y="3816332"/>
            <a:ext cx="1513856" cy="338554"/>
          </a:xfrm>
          <a:prstGeom prst="rect">
            <a:avLst/>
          </a:prstGeom>
          <a:noFill/>
        </p:spPr>
        <p:txBody>
          <a:bodyPr wrap="none" rtlCol="0">
            <a:spAutoFit/>
          </a:bodyPr>
          <a:lstStyle/>
          <a:p>
            <a:r>
              <a:rPr lang="en-US" sz="1600" dirty="0" smtClean="0"/>
              <a:t>No risk of frost</a:t>
            </a:r>
            <a:r>
              <a:rPr lang="en-US" sz="1600" dirty="0"/>
              <a:t>?</a:t>
            </a:r>
          </a:p>
        </p:txBody>
      </p:sp>
      <p:sp>
        <p:nvSpPr>
          <p:cNvPr id="99" name="TextBox 98"/>
          <p:cNvSpPr txBox="1"/>
          <p:nvPr/>
        </p:nvSpPr>
        <p:spPr>
          <a:xfrm>
            <a:off x="5834754" y="3693221"/>
            <a:ext cx="1356475" cy="584776"/>
          </a:xfrm>
          <a:prstGeom prst="rect">
            <a:avLst/>
          </a:prstGeom>
          <a:noFill/>
        </p:spPr>
        <p:txBody>
          <a:bodyPr wrap="square" rtlCol="0">
            <a:spAutoFit/>
          </a:bodyPr>
          <a:lstStyle/>
          <a:p>
            <a:pPr algn="ctr"/>
            <a:r>
              <a:rPr lang="en-US" sz="1600" dirty="0"/>
              <a:t>Appropriate photoperiod?</a:t>
            </a:r>
          </a:p>
        </p:txBody>
      </p:sp>
      <p:cxnSp>
        <p:nvCxnSpPr>
          <p:cNvPr id="100" name="Straight Arrow Connector 99"/>
          <p:cNvCxnSpPr>
            <a:stCxn id="96" idx="2"/>
          </p:cNvCxnSpPr>
          <p:nvPr/>
        </p:nvCxnSpPr>
        <p:spPr>
          <a:xfrm>
            <a:off x="2801887" y="4162129"/>
            <a:ext cx="0" cy="895961"/>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901780" y="5058090"/>
            <a:ext cx="1783261" cy="338554"/>
          </a:xfrm>
          <a:prstGeom prst="rect">
            <a:avLst/>
          </a:prstGeom>
          <a:noFill/>
        </p:spPr>
        <p:txBody>
          <a:bodyPr wrap="none" rtlCol="0">
            <a:spAutoFit/>
          </a:bodyPr>
          <a:lstStyle/>
          <a:p>
            <a:r>
              <a:rPr lang="en-US" sz="1600" dirty="0"/>
              <a:t>Rains are ‘staying’?</a:t>
            </a:r>
          </a:p>
        </p:txBody>
      </p:sp>
      <p:cxnSp>
        <p:nvCxnSpPr>
          <p:cNvPr id="110" name="Straight Arrow Connector 109"/>
          <p:cNvCxnSpPr>
            <a:stCxn id="104" idx="3"/>
            <a:endCxn id="98" idx="2"/>
          </p:cNvCxnSpPr>
          <p:nvPr/>
        </p:nvCxnSpPr>
        <p:spPr>
          <a:xfrm flipV="1">
            <a:off x="3685041" y="4154886"/>
            <a:ext cx="945651" cy="1072481"/>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04" idx="2"/>
          </p:cNvCxnSpPr>
          <p:nvPr/>
        </p:nvCxnSpPr>
        <p:spPr>
          <a:xfrm>
            <a:off x="2793411" y="5396644"/>
            <a:ext cx="0" cy="428692"/>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2550348" y="5825336"/>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24" name="Straight Arrow Connector 123"/>
          <p:cNvCxnSpPr>
            <a:stCxn id="98" idx="0"/>
          </p:cNvCxnSpPr>
          <p:nvPr/>
        </p:nvCxnSpPr>
        <p:spPr>
          <a:xfrm flipV="1">
            <a:off x="4630692" y="3360858"/>
            <a:ext cx="6960" cy="455474"/>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364931" y="3022304"/>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26" name="Straight Arrow Connector 125"/>
          <p:cNvCxnSpPr>
            <a:stCxn id="98" idx="3"/>
            <a:endCxn id="99" idx="1"/>
          </p:cNvCxnSpPr>
          <p:nvPr/>
        </p:nvCxnSpPr>
        <p:spPr>
          <a:xfrm>
            <a:off x="5387620" y="3985609"/>
            <a:ext cx="447134" cy="0"/>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99" idx="2"/>
            <a:endCxn id="130" idx="0"/>
          </p:cNvCxnSpPr>
          <p:nvPr/>
        </p:nvCxnSpPr>
        <p:spPr>
          <a:xfrm>
            <a:off x="6512992" y="4277997"/>
            <a:ext cx="0" cy="429984"/>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6240271" y="4707981"/>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50" name="Straight Arrow Connector 149"/>
          <p:cNvCxnSpPr>
            <a:stCxn id="99" idx="3"/>
          </p:cNvCxnSpPr>
          <p:nvPr/>
        </p:nvCxnSpPr>
        <p:spPr>
          <a:xfrm flipV="1">
            <a:off x="7191229" y="3978412"/>
            <a:ext cx="456532" cy="7197"/>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7634932" y="3781242"/>
            <a:ext cx="683075" cy="369332"/>
          </a:xfrm>
          <a:prstGeom prst="rect">
            <a:avLst/>
          </a:prstGeom>
          <a:noFill/>
        </p:spPr>
        <p:txBody>
          <a:bodyPr wrap="none" rtlCol="0">
            <a:spAutoFit/>
          </a:bodyPr>
          <a:lstStyle/>
          <a:p>
            <a:r>
              <a:rPr lang="en-US" b="1" dirty="0"/>
              <a:t>plant</a:t>
            </a:r>
          </a:p>
        </p:txBody>
      </p:sp>
      <p:sp>
        <p:nvSpPr>
          <p:cNvPr id="153" name="Rectangle 152"/>
          <p:cNvSpPr/>
          <p:nvPr/>
        </p:nvSpPr>
        <p:spPr>
          <a:xfrm>
            <a:off x="145330" y="2640001"/>
            <a:ext cx="8905266" cy="355936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p:cNvSpPr txBox="1"/>
          <p:nvPr/>
        </p:nvSpPr>
        <p:spPr>
          <a:xfrm>
            <a:off x="7016010" y="4623315"/>
            <a:ext cx="1920919" cy="338554"/>
          </a:xfrm>
          <a:prstGeom prst="rect">
            <a:avLst/>
          </a:prstGeom>
          <a:noFill/>
        </p:spPr>
        <p:txBody>
          <a:bodyPr wrap="none" rtlCol="0">
            <a:spAutoFit/>
          </a:bodyPr>
          <a:lstStyle/>
          <a:p>
            <a:r>
              <a:rPr lang="en-US" sz="1600" dirty="0"/>
              <a:t>‘too late’ to harvest?</a:t>
            </a:r>
          </a:p>
        </p:txBody>
      </p:sp>
      <p:cxnSp>
        <p:nvCxnSpPr>
          <p:cNvPr id="160" name="Straight Arrow Connector 159"/>
          <p:cNvCxnSpPr>
            <a:stCxn id="154" idx="0"/>
            <a:endCxn id="151" idx="2"/>
          </p:cNvCxnSpPr>
          <p:nvPr/>
        </p:nvCxnSpPr>
        <p:spPr>
          <a:xfrm flipV="1">
            <a:off x="7976470" y="4150574"/>
            <a:ext cx="0" cy="472741"/>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861693" y="84665"/>
            <a:ext cx="3169564" cy="369332"/>
          </a:xfrm>
          <a:prstGeom prst="rect">
            <a:avLst/>
          </a:prstGeom>
          <a:noFill/>
        </p:spPr>
        <p:txBody>
          <a:bodyPr wrap="square" rtlCol="0">
            <a:spAutoFit/>
          </a:bodyPr>
          <a:lstStyle/>
          <a:p>
            <a:r>
              <a:rPr lang="en-US" b="1" dirty="0"/>
              <a:t>Economic + Logistic Constraints</a:t>
            </a:r>
          </a:p>
        </p:txBody>
      </p:sp>
      <p:sp>
        <p:nvSpPr>
          <p:cNvPr id="13" name="TextBox 12"/>
          <p:cNvSpPr txBox="1"/>
          <p:nvPr/>
        </p:nvSpPr>
        <p:spPr>
          <a:xfrm>
            <a:off x="7396506" y="1349612"/>
            <a:ext cx="1843001" cy="584776"/>
          </a:xfrm>
          <a:prstGeom prst="rect">
            <a:avLst/>
          </a:prstGeom>
          <a:noFill/>
        </p:spPr>
        <p:txBody>
          <a:bodyPr wrap="square" rtlCol="0">
            <a:spAutoFit/>
          </a:bodyPr>
          <a:lstStyle/>
          <a:p>
            <a:r>
              <a:rPr lang="en-US" sz="1600" dirty="0"/>
              <a:t>Consider physical constraints</a:t>
            </a:r>
          </a:p>
        </p:txBody>
      </p:sp>
      <p:sp>
        <p:nvSpPr>
          <p:cNvPr id="26" name="TextBox 25"/>
          <p:cNvSpPr txBox="1"/>
          <p:nvPr/>
        </p:nvSpPr>
        <p:spPr>
          <a:xfrm>
            <a:off x="2475905" y="1470755"/>
            <a:ext cx="1571464" cy="338554"/>
          </a:xfrm>
          <a:prstGeom prst="rect">
            <a:avLst/>
          </a:prstGeom>
          <a:noFill/>
        </p:spPr>
        <p:txBody>
          <a:bodyPr wrap="none" rtlCol="0">
            <a:spAutoFit/>
          </a:bodyPr>
          <a:lstStyle/>
          <a:p>
            <a:r>
              <a:rPr lang="en-US" sz="1600" dirty="0"/>
              <a:t>Credit available?</a:t>
            </a:r>
          </a:p>
        </p:txBody>
      </p:sp>
      <p:sp>
        <p:nvSpPr>
          <p:cNvPr id="37" name="TextBox 36"/>
          <p:cNvSpPr txBox="1"/>
          <p:nvPr/>
        </p:nvSpPr>
        <p:spPr>
          <a:xfrm>
            <a:off x="2988916" y="2225977"/>
            <a:ext cx="545442" cy="338554"/>
          </a:xfrm>
          <a:prstGeom prst="rect">
            <a:avLst/>
          </a:prstGeom>
          <a:noFill/>
        </p:spPr>
        <p:txBody>
          <a:bodyPr wrap="none" rtlCol="0">
            <a:spAutoFit/>
          </a:bodyPr>
          <a:lstStyle/>
          <a:p>
            <a:r>
              <a:rPr lang="en-US" sz="1600" dirty="0">
                <a:solidFill>
                  <a:srgbClr val="FF0000"/>
                </a:solidFill>
              </a:rPr>
              <a:t>wait</a:t>
            </a:r>
          </a:p>
        </p:txBody>
      </p:sp>
      <p:cxnSp>
        <p:nvCxnSpPr>
          <p:cNvPr id="38" name="Straight Arrow Connector 37"/>
          <p:cNvCxnSpPr>
            <a:stCxn id="26" idx="2"/>
            <a:endCxn id="37" idx="0"/>
          </p:cNvCxnSpPr>
          <p:nvPr/>
        </p:nvCxnSpPr>
        <p:spPr>
          <a:xfrm>
            <a:off x="3261637" y="1809309"/>
            <a:ext cx="0" cy="416668"/>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6" idx="3"/>
            <a:endCxn id="47" idx="1"/>
          </p:cNvCxnSpPr>
          <p:nvPr/>
        </p:nvCxnSpPr>
        <p:spPr>
          <a:xfrm>
            <a:off x="4047369" y="1640032"/>
            <a:ext cx="508334" cy="0"/>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555703" y="1470755"/>
            <a:ext cx="1980029" cy="338554"/>
          </a:xfrm>
          <a:prstGeom prst="rect">
            <a:avLst/>
          </a:prstGeom>
          <a:noFill/>
        </p:spPr>
        <p:txBody>
          <a:bodyPr wrap="none" rtlCol="0">
            <a:spAutoFit/>
          </a:bodyPr>
          <a:lstStyle/>
          <a:p>
            <a:r>
              <a:rPr lang="en-US" sz="1600" dirty="0"/>
              <a:t>Equipment available?</a:t>
            </a:r>
          </a:p>
        </p:txBody>
      </p:sp>
      <p:cxnSp>
        <p:nvCxnSpPr>
          <p:cNvPr id="62" name="Straight Arrow Connector 61"/>
          <p:cNvCxnSpPr>
            <a:stCxn id="47" idx="2"/>
            <a:endCxn id="70" idx="0"/>
          </p:cNvCxnSpPr>
          <p:nvPr/>
        </p:nvCxnSpPr>
        <p:spPr>
          <a:xfrm>
            <a:off x="5545718" y="1809309"/>
            <a:ext cx="0" cy="382160"/>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47" idx="3"/>
            <a:endCxn id="13" idx="1"/>
          </p:cNvCxnSpPr>
          <p:nvPr/>
        </p:nvCxnSpPr>
        <p:spPr>
          <a:xfrm>
            <a:off x="6535732" y="1640032"/>
            <a:ext cx="860774" cy="1968"/>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5272997" y="2191469"/>
            <a:ext cx="545442" cy="338554"/>
          </a:xfrm>
          <a:prstGeom prst="rect">
            <a:avLst/>
          </a:prstGeom>
          <a:noFill/>
        </p:spPr>
        <p:txBody>
          <a:bodyPr wrap="none" rtlCol="0">
            <a:spAutoFit/>
          </a:bodyPr>
          <a:lstStyle/>
          <a:p>
            <a:r>
              <a:rPr lang="en-US" sz="1600" dirty="0">
                <a:solidFill>
                  <a:srgbClr val="FF0000"/>
                </a:solidFill>
              </a:rPr>
              <a:t>wait</a:t>
            </a:r>
          </a:p>
        </p:txBody>
      </p:sp>
      <p:sp>
        <p:nvSpPr>
          <p:cNvPr id="75" name="Rectangle 74"/>
          <p:cNvSpPr/>
          <p:nvPr/>
        </p:nvSpPr>
        <p:spPr>
          <a:xfrm>
            <a:off x="2245248" y="42333"/>
            <a:ext cx="4555338" cy="252219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185075" y="538664"/>
            <a:ext cx="2741255" cy="584776"/>
          </a:xfrm>
          <a:prstGeom prst="rect">
            <a:avLst/>
          </a:prstGeom>
          <a:noFill/>
        </p:spPr>
        <p:txBody>
          <a:bodyPr wrap="none" rtlCol="0">
            <a:spAutoFit/>
          </a:bodyPr>
          <a:lstStyle/>
          <a:p>
            <a:pPr algn="ctr"/>
            <a:r>
              <a:rPr lang="en-US" sz="1600" dirty="0" smtClean="0">
                <a:solidFill>
                  <a:schemeClr val="bg1">
                    <a:lumMod val="50000"/>
                  </a:schemeClr>
                </a:solidFill>
              </a:rPr>
              <a:t>Farm size</a:t>
            </a:r>
          </a:p>
          <a:p>
            <a:pPr algn="ctr"/>
            <a:r>
              <a:rPr lang="en-US" sz="1600" dirty="0" smtClean="0">
                <a:solidFill>
                  <a:schemeClr val="bg1">
                    <a:lumMod val="50000"/>
                  </a:schemeClr>
                </a:solidFill>
              </a:rPr>
              <a:t>Location and time fixed effects</a:t>
            </a:r>
            <a:endParaRPr lang="en-US" sz="1600" dirty="0">
              <a:solidFill>
                <a:schemeClr val="bg1">
                  <a:lumMod val="50000"/>
                </a:schemeClr>
              </a:solidFill>
            </a:endParaRPr>
          </a:p>
        </p:txBody>
      </p:sp>
      <p:cxnSp>
        <p:nvCxnSpPr>
          <p:cNvPr id="57" name="Straight Arrow Connector 56"/>
          <p:cNvCxnSpPr>
            <a:stCxn id="20" idx="2"/>
            <a:endCxn id="26" idx="0"/>
          </p:cNvCxnSpPr>
          <p:nvPr/>
        </p:nvCxnSpPr>
        <p:spPr>
          <a:xfrm flipH="1">
            <a:off x="3261637" y="1123440"/>
            <a:ext cx="1294066" cy="347315"/>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a:stCxn id="20" idx="2"/>
            <a:endCxn id="47" idx="0"/>
          </p:cNvCxnSpPr>
          <p:nvPr/>
        </p:nvCxnSpPr>
        <p:spPr>
          <a:xfrm>
            <a:off x="4555703" y="1123440"/>
            <a:ext cx="990015" cy="347315"/>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a:stCxn id="43" idx="2"/>
            <a:endCxn id="99" idx="0"/>
          </p:cNvCxnSpPr>
          <p:nvPr/>
        </p:nvCxnSpPr>
        <p:spPr>
          <a:xfrm flipH="1">
            <a:off x="6512992" y="3321958"/>
            <a:ext cx="16915" cy="371263"/>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114519" y="2983404"/>
            <a:ext cx="830776" cy="338554"/>
          </a:xfrm>
          <a:prstGeom prst="rect">
            <a:avLst/>
          </a:prstGeom>
          <a:noFill/>
        </p:spPr>
        <p:txBody>
          <a:bodyPr wrap="none" rtlCol="0">
            <a:spAutoFit/>
          </a:bodyPr>
          <a:lstStyle/>
          <a:p>
            <a:r>
              <a:rPr lang="en-US" sz="1600" dirty="0" smtClean="0">
                <a:solidFill>
                  <a:schemeClr val="bg1">
                    <a:lumMod val="50000"/>
                  </a:schemeClr>
                </a:solidFill>
              </a:rPr>
              <a:t>latitude</a:t>
            </a:r>
            <a:endParaRPr lang="en-US" sz="1600" dirty="0">
              <a:solidFill>
                <a:schemeClr val="bg1">
                  <a:lumMod val="50000"/>
                </a:schemeClr>
              </a:solidFill>
            </a:endParaRPr>
          </a:p>
        </p:txBody>
      </p:sp>
      <p:sp>
        <p:nvSpPr>
          <p:cNvPr id="82" name="TextBox 81"/>
          <p:cNvSpPr txBox="1"/>
          <p:nvPr/>
        </p:nvSpPr>
        <p:spPr>
          <a:xfrm>
            <a:off x="145330" y="3567554"/>
            <a:ext cx="1274523" cy="830997"/>
          </a:xfrm>
          <a:prstGeom prst="rect">
            <a:avLst/>
          </a:prstGeom>
          <a:noFill/>
        </p:spPr>
        <p:txBody>
          <a:bodyPr wrap="square" rtlCol="0">
            <a:spAutoFit/>
          </a:bodyPr>
          <a:lstStyle/>
          <a:p>
            <a:pPr algn="ctr"/>
            <a:r>
              <a:rPr lang="en-US" sz="1600" dirty="0" smtClean="0">
                <a:solidFill>
                  <a:schemeClr val="bg1">
                    <a:lumMod val="50000"/>
                  </a:schemeClr>
                </a:solidFill>
              </a:rPr>
              <a:t>EMBRAPA center pivot locations</a:t>
            </a:r>
            <a:endParaRPr lang="en-US" sz="1600" dirty="0">
              <a:solidFill>
                <a:schemeClr val="bg1">
                  <a:lumMod val="50000"/>
                </a:schemeClr>
              </a:solidFill>
            </a:endParaRPr>
          </a:p>
        </p:txBody>
      </p:sp>
      <p:cxnSp>
        <p:nvCxnSpPr>
          <p:cNvPr id="83" name="Straight Arrow Connector 82"/>
          <p:cNvCxnSpPr>
            <a:stCxn id="82" idx="3"/>
            <a:endCxn id="96" idx="1"/>
          </p:cNvCxnSpPr>
          <p:nvPr/>
        </p:nvCxnSpPr>
        <p:spPr>
          <a:xfrm>
            <a:off x="1419853" y="3983053"/>
            <a:ext cx="858643" cy="9799"/>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145331" y="4825979"/>
            <a:ext cx="1274521" cy="830997"/>
          </a:xfrm>
          <a:prstGeom prst="rect">
            <a:avLst/>
          </a:prstGeom>
          <a:noFill/>
        </p:spPr>
        <p:txBody>
          <a:bodyPr wrap="square" rtlCol="0">
            <a:spAutoFit/>
          </a:bodyPr>
          <a:lstStyle/>
          <a:p>
            <a:pPr algn="ctr"/>
            <a:r>
              <a:rPr lang="en-US" sz="1600" dirty="0" smtClean="0">
                <a:solidFill>
                  <a:srgbClr val="7F7F7F"/>
                </a:solidFill>
              </a:rPr>
              <a:t>Wet season onset from Xavier</a:t>
            </a:r>
            <a:endParaRPr lang="en-US" sz="1600" dirty="0">
              <a:solidFill>
                <a:srgbClr val="7F7F7F"/>
              </a:solidFill>
            </a:endParaRPr>
          </a:p>
        </p:txBody>
      </p:sp>
      <p:sp>
        <p:nvSpPr>
          <p:cNvPr id="109" name="TextBox 108"/>
          <p:cNvSpPr txBox="1"/>
          <p:nvPr/>
        </p:nvSpPr>
        <p:spPr>
          <a:xfrm>
            <a:off x="3826263" y="5414757"/>
            <a:ext cx="1622778" cy="584776"/>
          </a:xfrm>
          <a:prstGeom prst="rect">
            <a:avLst/>
          </a:prstGeom>
          <a:noFill/>
        </p:spPr>
        <p:txBody>
          <a:bodyPr wrap="square" rtlCol="0">
            <a:spAutoFit/>
          </a:bodyPr>
          <a:lstStyle/>
          <a:p>
            <a:pPr algn="ctr"/>
            <a:r>
              <a:rPr lang="en-US" sz="1600" dirty="0" smtClean="0">
                <a:solidFill>
                  <a:srgbClr val="7F7F7F"/>
                </a:solidFill>
              </a:rPr>
              <a:t>Temperature from Xavier</a:t>
            </a:r>
            <a:endParaRPr lang="en-US" sz="1600" dirty="0">
              <a:solidFill>
                <a:srgbClr val="7F7F7F"/>
              </a:solidFill>
            </a:endParaRPr>
          </a:p>
        </p:txBody>
      </p:sp>
      <p:cxnSp>
        <p:nvCxnSpPr>
          <p:cNvPr id="111" name="Straight Arrow Connector 110"/>
          <p:cNvCxnSpPr>
            <a:stCxn id="84" idx="3"/>
            <a:endCxn id="104" idx="1"/>
          </p:cNvCxnSpPr>
          <p:nvPr/>
        </p:nvCxnSpPr>
        <p:spPr>
          <a:xfrm flipV="1">
            <a:off x="1419852" y="5227367"/>
            <a:ext cx="481928" cy="14111"/>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a:stCxn id="109" idx="0"/>
            <a:endCxn id="98" idx="2"/>
          </p:cNvCxnSpPr>
          <p:nvPr/>
        </p:nvCxnSpPr>
        <p:spPr>
          <a:xfrm flipH="1" flipV="1">
            <a:off x="4630692" y="4154886"/>
            <a:ext cx="6960" cy="1259871"/>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165081" y="5368371"/>
            <a:ext cx="1622778" cy="830997"/>
          </a:xfrm>
          <a:prstGeom prst="rect">
            <a:avLst/>
          </a:prstGeom>
          <a:noFill/>
        </p:spPr>
        <p:txBody>
          <a:bodyPr wrap="square" rtlCol="0">
            <a:spAutoFit/>
          </a:bodyPr>
          <a:lstStyle/>
          <a:p>
            <a:pPr algn="ctr"/>
            <a:r>
              <a:rPr lang="en-US" sz="1600" dirty="0" smtClean="0">
                <a:solidFill>
                  <a:srgbClr val="7F7F7F"/>
                </a:solidFill>
              </a:rPr>
              <a:t>Single or double cropping from land use map</a:t>
            </a:r>
            <a:endParaRPr lang="en-US" sz="1600" dirty="0">
              <a:solidFill>
                <a:srgbClr val="7F7F7F"/>
              </a:solidFill>
            </a:endParaRPr>
          </a:p>
        </p:txBody>
      </p:sp>
      <p:cxnSp>
        <p:nvCxnSpPr>
          <p:cNvPr id="127" name="Straight Arrow Connector 126"/>
          <p:cNvCxnSpPr>
            <a:stCxn id="120" idx="0"/>
            <a:endCxn id="154" idx="2"/>
          </p:cNvCxnSpPr>
          <p:nvPr/>
        </p:nvCxnSpPr>
        <p:spPr>
          <a:xfrm flipV="1">
            <a:off x="7976470" y="4961869"/>
            <a:ext cx="0" cy="406502"/>
          </a:xfrm>
          <a:prstGeom prst="straightConnector1">
            <a:avLst/>
          </a:prstGeom>
          <a:ln w="50800">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40844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63123827"/>
              </p:ext>
            </p:extLst>
          </p:nvPr>
        </p:nvGraphicFramePr>
        <p:xfrm>
          <a:off x="146949" y="1309918"/>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err="1"/>
                        <a:t>Mato</a:t>
                      </a:r>
                      <a:r>
                        <a:rPr lang="en-US" sz="1600" dirty="0"/>
                        <a:t> </a:t>
                      </a:r>
                      <a:r>
                        <a:rPr lang="en-US" sz="1600" dirty="0" err="1"/>
                        <a:t>Grosso</a:t>
                      </a:r>
                      <a:endParaRPr lang="en-US" sz="1600" dirty="0"/>
                    </a:p>
                    <a:p>
                      <a:r>
                        <a:rPr lang="en-US" sz="1600" dirty="0"/>
                        <a:t>Onset (mean)</a:t>
                      </a:r>
                    </a:p>
                  </a:txBody>
                  <a:tcPr/>
                </a:tc>
                <a:tc>
                  <a:txBody>
                    <a:bodyPr/>
                    <a:lstStyle/>
                    <a:p>
                      <a:r>
                        <a:rPr lang="en-US" sz="1600" dirty="0" err="1"/>
                        <a:t>Mato</a:t>
                      </a:r>
                      <a:r>
                        <a:rPr lang="en-US" sz="1600" dirty="0"/>
                        <a:t> </a:t>
                      </a:r>
                      <a:r>
                        <a:rPr lang="en-US" sz="1600" dirty="0" err="1"/>
                        <a:t>Grosso</a:t>
                      </a:r>
                      <a:r>
                        <a:rPr lang="en-US" sz="1600" dirty="0"/>
                        <a:t> delay (median)</a:t>
                      </a:r>
                    </a:p>
                  </a:txBody>
                  <a:tcPr/>
                </a:tc>
                <a:tc>
                  <a:txBody>
                    <a:bodyPr/>
                    <a:lstStyle/>
                    <a:p>
                      <a:r>
                        <a:rPr lang="en-US" sz="1600" dirty="0" err="1"/>
                        <a:t>Mato</a:t>
                      </a:r>
                      <a:r>
                        <a:rPr lang="en-US" sz="1600" dirty="0"/>
                        <a:t> </a:t>
                      </a:r>
                      <a:r>
                        <a:rPr lang="en-US" sz="1600" dirty="0" err="1"/>
                        <a:t>Grosso</a:t>
                      </a:r>
                      <a:r>
                        <a:rPr lang="en-US" sz="1600" dirty="0"/>
                        <a:t> 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53</a:t>
                      </a:r>
                    </a:p>
                  </a:txBody>
                  <a:tcPr/>
                </a:tc>
                <a:tc>
                  <a:txBody>
                    <a:bodyPr/>
                    <a:lstStyle/>
                    <a:p>
                      <a:r>
                        <a:rPr lang="en-US" sz="1600" dirty="0"/>
                        <a:t>64</a:t>
                      </a:r>
                    </a:p>
                  </a:txBody>
                  <a:tcPr/>
                </a:tc>
                <a:tc>
                  <a:txBody>
                    <a:bodyPr/>
                    <a:lstStyle/>
                    <a:p>
                      <a:r>
                        <a:rPr lang="en-US" sz="1600" dirty="0"/>
                        <a:t>42</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61</a:t>
                      </a:r>
                    </a:p>
                  </a:txBody>
                  <a:tcPr/>
                </a:tc>
                <a:tc>
                  <a:txBody>
                    <a:bodyPr/>
                    <a:lstStyle/>
                    <a:p>
                      <a:r>
                        <a:rPr lang="en-US" sz="1600" dirty="0"/>
                        <a:t>50</a:t>
                      </a:r>
                    </a:p>
                  </a:txBody>
                  <a:tcPr/>
                </a:tc>
                <a:tc>
                  <a:txBody>
                    <a:bodyPr/>
                    <a:lstStyle/>
                    <a:p>
                      <a:r>
                        <a:rPr lang="en-US" sz="1600" dirty="0"/>
                        <a:t>45</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57</a:t>
                      </a:r>
                    </a:p>
                  </a:txBody>
                  <a:tcPr/>
                </a:tc>
                <a:tc>
                  <a:txBody>
                    <a:bodyPr/>
                    <a:lstStyle/>
                    <a:p>
                      <a:r>
                        <a:rPr lang="en-US" sz="1600" dirty="0"/>
                        <a:t>58</a:t>
                      </a:r>
                    </a:p>
                  </a:txBody>
                  <a:tcPr/>
                </a:tc>
                <a:tc>
                  <a:txBody>
                    <a:bodyPr/>
                    <a:lstStyle/>
                    <a:p>
                      <a:r>
                        <a:rPr lang="en-US" sz="1600" dirty="0"/>
                        <a:t>44</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49</a:t>
                      </a:r>
                    </a:p>
                  </a:txBody>
                  <a:tcPr/>
                </a:tc>
                <a:tc>
                  <a:txBody>
                    <a:bodyPr/>
                    <a:lstStyle/>
                    <a:p>
                      <a:r>
                        <a:rPr lang="en-US" sz="1600" dirty="0"/>
                        <a:t>46</a:t>
                      </a:r>
                    </a:p>
                  </a:txBody>
                  <a:tcPr/>
                </a:tc>
                <a:tc>
                  <a:txBody>
                    <a:bodyPr/>
                    <a:lstStyle/>
                    <a:p>
                      <a:r>
                        <a:rPr lang="en-US" sz="1600" dirty="0"/>
                        <a:t>49</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68</a:t>
                      </a:r>
                    </a:p>
                  </a:txBody>
                  <a:tcPr/>
                </a:tc>
                <a:tc>
                  <a:txBody>
                    <a:bodyPr/>
                    <a:lstStyle/>
                    <a:p>
                      <a:r>
                        <a:rPr lang="en-US" sz="1600" dirty="0"/>
                        <a:t>26</a:t>
                      </a:r>
                    </a:p>
                  </a:txBody>
                  <a:tcPr/>
                </a:tc>
                <a:tc>
                  <a:txBody>
                    <a:bodyPr/>
                    <a:lstStyle/>
                    <a:p>
                      <a:r>
                        <a:rPr lang="en-US" sz="1600" dirty="0"/>
                        <a:t>48</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66</a:t>
                      </a:r>
                    </a:p>
                  </a:txBody>
                  <a:tcPr/>
                </a:tc>
                <a:tc>
                  <a:txBody>
                    <a:bodyPr/>
                    <a:lstStyle/>
                    <a:p>
                      <a:r>
                        <a:rPr lang="en-US" sz="1600" dirty="0"/>
                        <a:t>47</a:t>
                      </a:r>
                    </a:p>
                  </a:txBody>
                  <a:tcPr/>
                </a:tc>
                <a:tc>
                  <a:txBody>
                    <a:bodyPr/>
                    <a:lstStyle/>
                    <a:p>
                      <a:r>
                        <a:rPr lang="en-US" sz="1600" dirty="0"/>
                        <a:t>45</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42</a:t>
                      </a:r>
                    </a:p>
                  </a:txBody>
                  <a:tcPr/>
                </a:tc>
                <a:tc>
                  <a:txBody>
                    <a:bodyPr/>
                    <a:lstStyle/>
                    <a:p>
                      <a:r>
                        <a:rPr lang="en-US" sz="1600" dirty="0"/>
                        <a:t>70</a:t>
                      </a:r>
                    </a:p>
                  </a:txBody>
                  <a:tcPr/>
                </a:tc>
                <a:tc>
                  <a:txBody>
                    <a:bodyPr/>
                    <a:lstStyle/>
                    <a:p>
                      <a:r>
                        <a:rPr lang="en-US" sz="1600" dirty="0"/>
                        <a:t>45</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67</a:t>
                      </a:r>
                    </a:p>
                  </a:txBody>
                  <a:tcPr/>
                </a:tc>
                <a:tc>
                  <a:txBody>
                    <a:bodyPr/>
                    <a:lstStyle/>
                    <a:p>
                      <a:r>
                        <a:rPr lang="en-US" sz="1600" dirty="0"/>
                        <a:t>25</a:t>
                      </a:r>
                    </a:p>
                  </a:txBody>
                  <a:tcPr/>
                </a:tc>
                <a:tc>
                  <a:txBody>
                    <a:bodyPr/>
                    <a:lstStyle/>
                    <a:p>
                      <a:r>
                        <a:rPr lang="en-US" sz="1600" dirty="0"/>
                        <a:t>47</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62</a:t>
                      </a:r>
                    </a:p>
                  </a:txBody>
                  <a:tcPr/>
                </a:tc>
                <a:tc>
                  <a:txBody>
                    <a:bodyPr/>
                    <a:lstStyle/>
                    <a:p>
                      <a:r>
                        <a:rPr lang="en-US" sz="1600" dirty="0"/>
                        <a:t>49</a:t>
                      </a:r>
                    </a:p>
                  </a:txBody>
                  <a:tcPr/>
                </a:tc>
                <a:tc>
                  <a:txBody>
                    <a:bodyPr/>
                    <a:lstStyle/>
                    <a:p>
                      <a:r>
                        <a:rPr lang="en-US" sz="1600" dirty="0"/>
                        <a:t>45</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56</a:t>
                      </a:r>
                    </a:p>
                  </a:txBody>
                  <a:tcPr/>
                </a:tc>
                <a:tc>
                  <a:txBody>
                    <a:bodyPr/>
                    <a:lstStyle/>
                    <a:p>
                      <a:r>
                        <a:rPr lang="en-US" sz="1600" dirty="0"/>
                        <a:t>43</a:t>
                      </a:r>
                    </a:p>
                  </a:txBody>
                  <a:tcPr/>
                </a:tc>
                <a:tc>
                  <a:txBody>
                    <a:bodyPr/>
                    <a:lstStyle/>
                    <a:p>
                      <a:r>
                        <a:rPr lang="en-US" sz="1600" dirty="0"/>
                        <a:t>44</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61</a:t>
                      </a:r>
                    </a:p>
                  </a:txBody>
                  <a:tcPr/>
                </a:tc>
                <a:tc>
                  <a:txBody>
                    <a:bodyPr/>
                    <a:lstStyle/>
                    <a:p>
                      <a:r>
                        <a:rPr lang="en-US" sz="1600" dirty="0"/>
                        <a:t>30</a:t>
                      </a:r>
                    </a:p>
                  </a:txBody>
                  <a:tcPr/>
                </a:tc>
                <a:tc>
                  <a:txBody>
                    <a:bodyPr/>
                    <a:lstStyle/>
                    <a:p>
                      <a:r>
                        <a:rPr lang="en-US" sz="1600" dirty="0"/>
                        <a:t>46</a:t>
                      </a:r>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71</a:t>
                      </a:r>
                    </a:p>
                  </a:txBody>
                  <a:tcPr/>
                </a:tc>
                <a:tc>
                  <a:txBody>
                    <a:bodyPr/>
                    <a:lstStyle/>
                    <a:p>
                      <a:r>
                        <a:rPr lang="en-US" sz="1600" dirty="0"/>
                        <a:t>14</a:t>
                      </a:r>
                    </a:p>
                  </a:txBody>
                  <a:tcPr/>
                </a:tc>
                <a:tc>
                  <a:txBody>
                    <a:bodyPr/>
                    <a:lstStyle/>
                    <a:p>
                      <a:r>
                        <a:rPr lang="en-US" sz="1600" dirty="0"/>
                        <a:t>46</a:t>
                      </a:r>
                    </a:p>
                  </a:txBody>
                  <a:tcPr/>
                </a:tc>
                <a:extLst>
                  <a:ext uri="{0D108BD9-81ED-4DB2-BD59-A6C34878D82A}">
                    <a16:rowId xmlns:a16="http://schemas.microsoft.com/office/drawing/2014/main" xmlns="" val="10012"/>
                  </a:ext>
                </a:extLst>
              </a:tr>
            </a:tbl>
          </a:graphicData>
        </a:graphic>
      </p:graphicFrame>
      <p:pic>
        <p:nvPicPr>
          <p:cNvPr id="3" name="Picture 2"/>
          <p:cNvPicPr>
            <a:picLocks noChangeAspect="1"/>
          </p:cNvPicPr>
          <p:nvPr/>
        </p:nvPicPr>
        <p:blipFill>
          <a:blip r:embed="rId2"/>
          <a:stretch>
            <a:fillRect/>
          </a:stretch>
        </p:blipFill>
        <p:spPr>
          <a:xfrm>
            <a:off x="4546600" y="1073522"/>
            <a:ext cx="4597400" cy="3022600"/>
          </a:xfrm>
          <a:prstGeom prst="rect">
            <a:avLst/>
          </a:prstGeom>
        </p:spPr>
      </p:pic>
      <p:pic>
        <p:nvPicPr>
          <p:cNvPr id="4" name="Picture 3"/>
          <p:cNvPicPr>
            <a:picLocks noChangeAspect="1"/>
          </p:cNvPicPr>
          <p:nvPr/>
        </p:nvPicPr>
        <p:blipFill>
          <a:blip r:embed="rId3"/>
          <a:stretch>
            <a:fillRect/>
          </a:stretch>
        </p:blipFill>
        <p:spPr>
          <a:xfrm>
            <a:off x="4546600" y="4096122"/>
            <a:ext cx="4597400" cy="2806700"/>
          </a:xfrm>
          <a:prstGeom prst="rect">
            <a:avLst/>
          </a:prstGeom>
        </p:spPr>
      </p:pic>
      <p:pic>
        <p:nvPicPr>
          <p:cNvPr id="5" name="Picture 4"/>
          <p:cNvPicPr>
            <a:picLocks noChangeAspect="1"/>
          </p:cNvPicPr>
          <p:nvPr/>
        </p:nvPicPr>
        <p:blipFill>
          <a:blip r:embed="rId4"/>
          <a:stretch>
            <a:fillRect/>
          </a:stretch>
        </p:blipFill>
        <p:spPr>
          <a:xfrm>
            <a:off x="-50800" y="1073522"/>
            <a:ext cx="4597400" cy="3276600"/>
          </a:xfrm>
          <a:prstGeom prst="rect">
            <a:avLst/>
          </a:prstGeom>
        </p:spPr>
      </p:pic>
      <p:sp>
        <p:nvSpPr>
          <p:cNvPr id="6" name="TextBox 5"/>
          <p:cNvSpPr txBox="1"/>
          <p:nvPr/>
        </p:nvSpPr>
        <p:spPr>
          <a:xfrm>
            <a:off x="687294" y="39843"/>
            <a:ext cx="8113059" cy="923330"/>
          </a:xfrm>
          <a:prstGeom prst="rect">
            <a:avLst/>
          </a:prstGeom>
          <a:noFill/>
        </p:spPr>
        <p:txBody>
          <a:bodyPr wrap="square" rtlCol="0">
            <a:spAutoFit/>
          </a:bodyPr>
          <a:lstStyle/>
          <a:p>
            <a:r>
              <a:rPr lang="en-US" dirty="0" smtClean="0"/>
              <a:t>Single Cropping</a:t>
            </a:r>
          </a:p>
          <a:p>
            <a:r>
              <a:rPr lang="en-US" dirty="0" smtClean="0"/>
              <a:t>Planting </a:t>
            </a:r>
            <a:r>
              <a:rPr lang="en-US" dirty="0"/>
              <a:t>date stays constant while onset changes. This creates a strong delay vs. onset trend (due to onset changing but planting date not changing)</a:t>
            </a:r>
          </a:p>
        </p:txBody>
      </p:sp>
      <p:pic>
        <p:nvPicPr>
          <p:cNvPr id="7" name="Picture 6"/>
          <p:cNvPicPr>
            <a:picLocks noChangeAspect="1"/>
          </p:cNvPicPr>
          <p:nvPr/>
        </p:nvPicPr>
        <p:blipFill>
          <a:blip r:embed="rId5"/>
          <a:stretch>
            <a:fillRect/>
          </a:stretch>
        </p:blipFill>
        <p:spPr>
          <a:xfrm>
            <a:off x="-50800" y="4350122"/>
            <a:ext cx="4597400" cy="2794000"/>
          </a:xfrm>
          <a:prstGeom prst="rect">
            <a:avLst/>
          </a:prstGeom>
        </p:spPr>
      </p:pic>
    </p:spTree>
    <p:extLst>
      <p:ext uri="{BB962C8B-B14F-4D97-AF65-F5344CB8AC3E}">
        <p14:creationId xmlns:p14="http://schemas.microsoft.com/office/powerpoint/2010/main" val="102276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68553199"/>
              </p:ext>
            </p:extLst>
          </p:nvPr>
        </p:nvGraphicFramePr>
        <p:xfrm>
          <a:off x="146949" y="1309918"/>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err="1"/>
                        <a:t>Mato</a:t>
                      </a:r>
                      <a:r>
                        <a:rPr lang="en-US" sz="1600" dirty="0"/>
                        <a:t> </a:t>
                      </a:r>
                      <a:r>
                        <a:rPr lang="en-US" sz="1600" dirty="0" err="1"/>
                        <a:t>Grosso</a:t>
                      </a:r>
                      <a:endParaRPr lang="en-US" sz="1600" dirty="0"/>
                    </a:p>
                    <a:p>
                      <a:r>
                        <a:rPr lang="en-US" sz="1600" dirty="0"/>
                        <a:t>Onset (mean)</a:t>
                      </a:r>
                    </a:p>
                  </a:txBody>
                  <a:tcPr/>
                </a:tc>
                <a:tc>
                  <a:txBody>
                    <a:bodyPr/>
                    <a:lstStyle/>
                    <a:p>
                      <a:r>
                        <a:rPr lang="en-US" sz="1600" dirty="0" err="1"/>
                        <a:t>Mato</a:t>
                      </a:r>
                      <a:r>
                        <a:rPr lang="en-US" sz="1600" dirty="0"/>
                        <a:t> </a:t>
                      </a:r>
                      <a:r>
                        <a:rPr lang="en-US" sz="1600" dirty="0" err="1"/>
                        <a:t>Grosso</a:t>
                      </a:r>
                      <a:r>
                        <a:rPr lang="en-US" sz="1600" dirty="0"/>
                        <a:t> delay (median)</a:t>
                      </a:r>
                    </a:p>
                  </a:txBody>
                  <a:tcPr/>
                </a:tc>
                <a:tc>
                  <a:txBody>
                    <a:bodyPr/>
                    <a:lstStyle/>
                    <a:p>
                      <a:r>
                        <a:rPr lang="en-US" sz="1600" dirty="0" err="1"/>
                        <a:t>Mato</a:t>
                      </a:r>
                      <a:r>
                        <a:rPr lang="en-US" sz="1600" dirty="0"/>
                        <a:t> </a:t>
                      </a:r>
                      <a:r>
                        <a:rPr lang="en-US" sz="1600" dirty="0" err="1"/>
                        <a:t>Grosso</a:t>
                      </a:r>
                      <a:r>
                        <a:rPr lang="en-US" sz="1600" dirty="0"/>
                        <a:t> 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53</a:t>
                      </a:r>
                    </a:p>
                  </a:txBody>
                  <a:tcPr/>
                </a:tc>
                <a:tc>
                  <a:txBody>
                    <a:bodyPr/>
                    <a:lstStyle/>
                    <a:p>
                      <a:r>
                        <a:rPr lang="en-US" sz="1600" dirty="0" smtClean="0"/>
                        <a:t>61</a:t>
                      </a:r>
                      <a:endParaRPr lang="en-US" sz="1600" dirty="0"/>
                    </a:p>
                  </a:txBody>
                  <a:tcPr/>
                </a:tc>
                <a:tc>
                  <a:txBody>
                    <a:bodyPr/>
                    <a:lstStyle/>
                    <a:p>
                      <a:r>
                        <a:rPr lang="en-US" sz="1600" dirty="0"/>
                        <a:t>42</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61</a:t>
                      </a:r>
                    </a:p>
                  </a:txBody>
                  <a:tcPr/>
                </a:tc>
                <a:tc>
                  <a:txBody>
                    <a:bodyPr/>
                    <a:lstStyle/>
                    <a:p>
                      <a:r>
                        <a:rPr lang="en-US" sz="1600" dirty="0" smtClean="0"/>
                        <a:t>40</a:t>
                      </a:r>
                      <a:endParaRPr lang="en-US" sz="1600" dirty="0"/>
                    </a:p>
                  </a:txBody>
                  <a:tcPr/>
                </a:tc>
                <a:tc>
                  <a:txBody>
                    <a:bodyPr/>
                    <a:lstStyle/>
                    <a:p>
                      <a:r>
                        <a:rPr lang="en-US" sz="1600" dirty="0" smtClean="0"/>
                        <a:t>47</a:t>
                      </a:r>
                      <a:endParaRPr lang="en-US" sz="1600" dirty="0"/>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57</a:t>
                      </a:r>
                    </a:p>
                  </a:txBody>
                  <a:tcPr/>
                </a:tc>
                <a:tc>
                  <a:txBody>
                    <a:bodyPr/>
                    <a:lstStyle/>
                    <a:p>
                      <a:r>
                        <a:rPr lang="en-US" sz="1600" dirty="0" smtClean="0"/>
                        <a:t>56</a:t>
                      </a:r>
                      <a:endParaRPr lang="en-US" sz="1600" dirty="0"/>
                    </a:p>
                  </a:txBody>
                  <a:tcPr/>
                </a:tc>
                <a:tc>
                  <a:txBody>
                    <a:bodyPr/>
                    <a:lstStyle/>
                    <a:p>
                      <a:r>
                        <a:rPr lang="en-US" sz="1600" dirty="0" smtClean="0"/>
                        <a:t>45</a:t>
                      </a:r>
                      <a:endParaRPr lang="en-US" sz="1600" dirty="0"/>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49</a:t>
                      </a:r>
                    </a:p>
                  </a:txBody>
                  <a:tcPr/>
                </a:tc>
                <a:tc>
                  <a:txBody>
                    <a:bodyPr/>
                    <a:lstStyle/>
                    <a:p>
                      <a:r>
                        <a:rPr lang="en-US" sz="1600" dirty="0" smtClean="0"/>
                        <a:t>41</a:t>
                      </a:r>
                      <a:endParaRPr lang="en-US" sz="1600" dirty="0"/>
                    </a:p>
                  </a:txBody>
                  <a:tcPr/>
                </a:tc>
                <a:tc>
                  <a:txBody>
                    <a:bodyPr/>
                    <a:lstStyle/>
                    <a:p>
                      <a:r>
                        <a:rPr lang="en-US" sz="1600" dirty="0" smtClean="0"/>
                        <a:t>48</a:t>
                      </a:r>
                      <a:endParaRPr lang="en-US" sz="1600" dirty="0"/>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68</a:t>
                      </a:r>
                    </a:p>
                  </a:txBody>
                  <a:tcPr/>
                </a:tc>
                <a:tc>
                  <a:txBody>
                    <a:bodyPr/>
                    <a:lstStyle/>
                    <a:p>
                      <a:r>
                        <a:rPr lang="en-US" sz="1600" dirty="0" smtClean="0"/>
                        <a:t>22</a:t>
                      </a:r>
                      <a:endParaRPr lang="en-US" sz="1600" dirty="0"/>
                    </a:p>
                  </a:txBody>
                  <a:tcPr/>
                </a:tc>
                <a:tc>
                  <a:txBody>
                    <a:bodyPr/>
                    <a:lstStyle/>
                    <a:p>
                      <a:r>
                        <a:rPr lang="en-US" sz="1600" dirty="0" smtClean="0"/>
                        <a:t>50</a:t>
                      </a:r>
                      <a:endParaRPr lang="en-US" sz="1600" dirty="0"/>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66</a:t>
                      </a:r>
                    </a:p>
                  </a:txBody>
                  <a:tcPr/>
                </a:tc>
                <a:tc>
                  <a:txBody>
                    <a:bodyPr/>
                    <a:lstStyle/>
                    <a:p>
                      <a:r>
                        <a:rPr lang="en-US" sz="1600" dirty="0" smtClean="0"/>
                        <a:t>43</a:t>
                      </a:r>
                      <a:endParaRPr lang="en-US" sz="1600" dirty="0"/>
                    </a:p>
                  </a:txBody>
                  <a:tcPr/>
                </a:tc>
                <a:tc>
                  <a:txBody>
                    <a:bodyPr/>
                    <a:lstStyle/>
                    <a:p>
                      <a:r>
                        <a:rPr lang="en-US" sz="1600" dirty="0"/>
                        <a:t>45</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42</a:t>
                      </a:r>
                    </a:p>
                  </a:txBody>
                  <a:tcPr/>
                </a:tc>
                <a:tc>
                  <a:txBody>
                    <a:bodyPr/>
                    <a:lstStyle/>
                    <a:p>
                      <a:r>
                        <a:rPr lang="en-US" sz="1600" dirty="0" smtClean="0"/>
                        <a:t>65</a:t>
                      </a:r>
                      <a:endParaRPr lang="en-US" sz="1600" dirty="0"/>
                    </a:p>
                  </a:txBody>
                  <a:tcPr/>
                </a:tc>
                <a:tc>
                  <a:txBody>
                    <a:bodyPr/>
                    <a:lstStyle/>
                    <a:p>
                      <a:r>
                        <a:rPr lang="en-US" sz="1600" dirty="0" smtClean="0"/>
                        <a:t>46</a:t>
                      </a:r>
                      <a:endParaRPr lang="en-US" sz="1600" dirty="0"/>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67</a:t>
                      </a:r>
                    </a:p>
                  </a:txBody>
                  <a:tcPr/>
                </a:tc>
                <a:tc>
                  <a:txBody>
                    <a:bodyPr/>
                    <a:lstStyle/>
                    <a:p>
                      <a:r>
                        <a:rPr lang="en-US" sz="1600" dirty="0" smtClean="0"/>
                        <a:t>19</a:t>
                      </a:r>
                      <a:endParaRPr lang="en-US" sz="1600" dirty="0"/>
                    </a:p>
                  </a:txBody>
                  <a:tcPr/>
                </a:tc>
                <a:tc>
                  <a:txBody>
                    <a:bodyPr/>
                    <a:lstStyle/>
                    <a:p>
                      <a:r>
                        <a:rPr lang="en-US" sz="1600" dirty="0" smtClean="0"/>
                        <a:t>48</a:t>
                      </a:r>
                      <a:endParaRPr lang="en-US" sz="1600" dirty="0"/>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62</a:t>
                      </a:r>
                    </a:p>
                  </a:txBody>
                  <a:tcPr/>
                </a:tc>
                <a:tc>
                  <a:txBody>
                    <a:bodyPr/>
                    <a:lstStyle/>
                    <a:p>
                      <a:r>
                        <a:rPr lang="en-US" sz="1600" dirty="0" smtClean="0"/>
                        <a:t>46</a:t>
                      </a:r>
                      <a:endParaRPr lang="en-US" sz="1600" dirty="0"/>
                    </a:p>
                  </a:txBody>
                  <a:tcPr/>
                </a:tc>
                <a:tc>
                  <a:txBody>
                    <a:bodyPr/>
                    <a:lstStyle/>
                    <a:p>
                      <a:r>
                        <a:rPr lang="en-US" sz="1600" dirty="0"/>
                        <a:t>45</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56</a:t>
                      </a:r>
                    </a:p>
                  </a:txBody>
                  <a:tcPr/>
                </a:tc>
                <a:tc>
                  <a:txBody>
                    <a:bodyPr/>
                    <a:lstStyle/>
                    <a:p>
                      <a:r>
                        <a:rPr lang="en-US" sz="1600" dirty="0" smtClean="0"/>
                        <a:t>40</a:t>
                      </a:r>
                      <a:endParaRPr lang="en-US" sz="1600" dirty="0"/>
                    </a:p>
                  </a:txBody>
                  <a:tcPr/>
                </a:tc>
                <a:tc>
                  <a:txBody>
                    <a:bodyPr/>
                    <a:lstStyle/>
                    <a:p>
                      <a:r>
                        <a:rPr lang="en-US" sz="1600" dirty="0" smtClean="0"/>
                        <a:t>43</a:t>
                      </a:r>
                      <a:endParaRPr lang="en-US" sz="1600" dirty="0"/>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61</a:t>
                      </a:r>
                    </a:p>
                  </a:txBody>
                  <a:tcPr/>
                </a:tc>
                <a:tc>
                  <a:txBody>
                    <a:bodyPr/>
                    <a:lstStyle/>
                    <a:p>
                      <a:r>
                        <a:rPr lang="en-US" sz="1600" dirty="0" smtClean="0"/>
                        <a:t>25</a:t>
                      </a:r>
                      <a:endParaRPr lang="en-US" sz="1600" dirty="0"/>
                    </a:p>
                  </a:txBody>
                  <a:tcPr/>
                </a:tc>
                <a:tc>
                  <a:txBody>
                    <a:bodyPr/>
                    <a:lstStyle/>
                    <a:p>
                      <a:r>
                        <a:rPr lang="en-US" sz="1600" dirty="0" smtClean="0"/>
                        <a:t>45</a:t>
                      </a:r>
                      <a:endParaRPr lang="en-US" sz="1600" dirty="0"/>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71</a:t>
                      </a:r>
                    </a:p>
                  </a:txBody>
                  <a:tcPr/>
                </a:tc>
                <a:tc>
                  <a:txBody>
                    <a:bodyPr/>
                    <a:lstStyle/>
                    <a:p>
                      <a:r>
                        <a:rPr lang="en-US" sz="1600" dirty="0" smtClean="0"/>
                        <a:t>12</a:t>
                      </a:r>
                      <a:endParaRPr lang="en-US" sz="1600" dirty="0"/>
                    </a:p>
                  </a:txBody>
                  <a:tcPr/>
                </a:tc>
                <a:tc>
                  <a:txBody>
                    <a:bodyPr/>
                    <a:lstStyle/>
                    <a:p>
                      <a:r>
                        <a:rPr lang="en-US" sz="1600" dirty="0" smtClean="0"/>
                        <a:t>44</a:t>
                      </a:r>
                      <a:endParaRPr lang="en-US" sz="1600" dirty="0"/>
                    </a:p>
                  </a:txBody>
                  <a:tcPr/>
                </a:tc>
                <a:extLst>
                  <a:ext uri="{0D108BD9-81ED-4DB2-BD59-A6C34878D82A}">
                    <a16:rowId xmlns:a16="http://schemas.microsoft.com/office/drawing/2014/main" xmlns="" val="10012"/>
                  </a:ext>
                </a:extLst>
              </a:tr>
            </a:tbl>
          </a:graphicData>
        </a:graphic>
      </p:graphicFrame>
      <p:sp>
        <p:nvSpPr>
          <p:cNvPr id="6" name="TextBox 5"/>
          <p:cNvSpPr txBox="1"/>
          <p:nvPr/>
        </p:nvSpPr>
        <p:spPr>
          <a:xfrm>
            <a:off x="687294" y="39843"/>
            <a:ext cx="8113059" cy="923330"/>
          </a:xfrm>
          <a:prstGeom prst="rect">
            <a:avLst/>
          </a:prstGeom>
          <a:noFill/>
        </p:spPr>
        <p:txBody>
          <a:bodyPr wrap="square" rtlCol="0">
            <a:spAutoFit/>
          </a:bodyPr>
          <a:lstStyle/>
          <a:p>
            <a:r>
              <a:rPr lang="en-US" dirty="0" smtClean="0"/>
              <a:t>Double Cropping</a:t>
            </a:r>
          </a:p>
          <a:p>
            <a:r>
              <a:rPr lang="en-US" dirty="0" smtClean="0"/>
              <a:t>Planting </a:t>
            </a:r>
            <a:r>
              <a:rPr lang="en-US" dirty="0"/>
              <a:t>date stays constant while onset changes. This creates a strong delay vs. onset trend (due to onset changing but planting date not changing)</a:t>
            </a:r>
          </a:p>
        </p:txBody>
      </p:sp>
      <p:pic>
        <p:nvPicPr>
          <p:cNvPr id="8" name="Picture 7"/>
          <p:cNvPicPr>
            <a:picLocks noChangeAspect="1"/>
          </p:cNvPicPr>
          <p:nvPr/>
        </p:nvPicPr>
        <p:blipFill>
          <a:blip r:embed="rId2"/>
          <a:stretch>
            <a:fillRect/>
          </a:stretch>
        </p:blipFill>
        <p:spPr>
          <a:xfrm>
            <a:off x="0" y="1309918"/>
            <a:ext cx="4597400" cy="2755900"/>
          </a:xfrm>
          <a:prstGeom prst="rect">
            <a:avLst/>
          </a:prstGeom>
        </p:spPr>
      </p:pic>
      <p:pic>
        <p:nvPicPr>
          <p:cNvPr id="9" name="Picture 8"/>
          <p:cNvPicPr>
            <a:picLocks noChangeAspect="1"/>
          </p:cNvPicPr>
          <p:nvPr/>
        </p:nvPicPr>
        <p:blipFill>
          <a:blip r:embed="rId3"/>
          <a:stretch>
            <a:fillRect/>
          </a:stretch>
        </p:blipFill>
        <p:spPr>
          <a:xfrm>
            <a:off x="4755444" y="3669628"/>
            <a:ext cx="4388556" cy="3188371"/>
          </a:xfrm>
          <a:prstGeom prst="rect">
            <a:avLst/>
          </a:prstGeom>
        </p:spPr>
      </p:pic>
      <p:pic>
        <p:nvPicPr>
          <p:cNvPr id="10" name="Picture 9"/>
          <p:cNvPicPr>
            <a:picLocks noChangeAspect="1"/>
          </p:cNvPicPr>
          <p:nvPr/>
        </p:nvPicPr>
        <p:blipFill>
          <a:blip r:embed="rId4"/>
          <a:stretch>
            <a:fillRect/>
          </a:stretch>
        </p:blipFill>
        <p:spPr>
          <a:xfrm>
            <a:off x="4597400" y="963173"/>
            <a:ext cx="4597400" cy="2755900"/>
          </a:xfrm>
          <a:prstGeom prst="rect">
            <a:avLst/>
          </a:prstGeom>
        </p:spPr>
      </p:pic>
    </p:spTree>
    <p:extLst>
      <p:ext uri="{BB962C8B-B14F-4D97-AF65-F5344CB8AC3E}">
        <p14:creationId xmlns:p14="http://schemas.microsoft.com/office/powerpoint/2010/main" val="265033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236" y="528983"/>
            <a:ext cx="8949764" cy="830997"/>
          </a:xfrm>
          <a:prstGeom prst="rect">
            <a:avLst/>
          </a:prstGeom>
          <a:noFill/>
        </p:spPr>
        <p:txBody>
          <a:bodyPr wrap="square" rtlCol="0">
            <a:spAutoFit/>
          </a:bodyPr>
          <a:lstStyle/>
          <a:p>
            <a:r>
              <a:rPr lang="en-US" sz="1600" dirty="0"/>
              <a:t>In </a:t>
            </a:r>
            <a:r>
              <a:rPr lang="en-US" sz="1600" dirty="0" err="1"/>
              <a:t>Mato</a:t>
            </a:r>
            <a:r>
              <a:rPr lang="en-US" sz="1600" dirty="0"/>
              <a:t> </a:t>
            </a:r>
            <a:r>
              <a:rPr lang="en-US" sz="1600" dirty="0" err="1"/>
              <a:t>Grosso</a:t>
            </a:r>
            <a:r>
              <a:rPr lang="en-US" sz="1600" dirty="0"/>
              <a:t>, when onset is late, delay </a:t>
            </a:r>
            <a:r>
              <a:rPr lang="en-US" sz="1600" dirty="0" err="1"/>
              <a:t>pdf</a:t>
            </a:r>
            <a:r>
              <a:rPr lang="en-US" sz="1600" dirty="0"/>
              <a:t> becomes very right skewed even though when onset is earlier, delay </a:t>
            </a:r>
            <a:r>
              <a:rPr lang="en-US" sz="1600" dirty="0" err="1"/>
              <a:t>pdf</a:t>
            </a:r>
            <a:r>
              <a:rPr lang="en-US" sz="1600" dirty="0"/>
              <a:t> is normal. Indicates that farmers are actually good at planting after onset. Here are pdfs of delay in Mato Grosso:</a:t>
            </a:r>
          </a:p>
        </p:txBody>
      </p:sp>
      <p:sp>
        <p:nvSpPr>
          <p:cNvPr id="3" name="TextBox 2"/>
          <p:cNvSpPr txBox="1"/>
          <p:nvPr/>
        </p:nvSpPr>
        <p:spPr>
          <a:xfrm>
            <a:off x="0" y="6443844"/>
            <a:ext cx="9075433" cy="369332"/>
          </a:xfrm>
          <a:prstGeom prst="rect">
            <a:avLst/>
          </a:prstGeom>
          <a:noFill/>
        </p:spPr>
        <p:txBody>
          <a:bodyPr wrap="none" rtlCol="0">
            <a:spAutoFit/>
          </a:bodyPr>
          <a:lstStyle/>
          <a:p>
            <a:r>
              <a:rPr lang="en-US" dirty="0"/>
              <a:t>Other areas plant at least a month after onset and so aren’t sensitive at all to changes in onset.</a:t>
            </a:r>
          </a:p>
        </p:txBody>
      </p:sp>
      <p:pic>
        <p:nvPicPr>
          <p:cNvPr id="5" name="Picture 4">
            <a:extLst>
              <a:ext uri="{FF2B5EF4-FFF2-40B4-BE49-F238E27FC236}">
                <a16:creationId xmlns:a16="http://schemas.microsoft.com/office/drawing/2014/main" xmlns="" id="{12AD6E72-C2D4-4401-BBA7-7E97758D9D43}"/>
              </a:ext>
            </a:extLst>
          </p:cNvPr>
          <p:cNvPicPr>
            <a:picLocks noChangeAspect="1"/>
          </p:cNvPicPr>
          <p:nvPr/>
        </p:nvPicPr>
        <p:blipFill>
          <a:blip r:embed="rId2"/>
          <a:stretch>
            <a:fillRect/>
          </a:stretch>
        </p:blipFill>
        <p:spPr>
          <a:xfrm>
            <a:off x="-1" y="1584607"/>
            <a:ext cx="4572000" cy="2196019"/>
          </a:xfrm>
          <a:prstGeom prst="rect">
            <a:avLst/>
          </a:prstGeom>
        </p:spPr>
      </p:pic>
      <p:pic>
        <p:nvPicPr>
          <p:cNvPr id="7" name="Picture 6">
            <a:extLst>
              <a:ext uri="{FF2B5EF4-FFF2-40B4-BE49-F238E27FC236}">
                <a16:creationId xmlns:a16="http://schemas.microsoft.com/office/drawing/2014/main" xmlns="" id="{5D5583E9-8C67-4D05-AEA8-18F3C00C47BF}"/>
              </a:ext>
            </a:extLst>
          </p:cNvPr>
          <p:cNvPicPr>
            <a:picLocks noChangeAspect="1"/>
          </p:cNvPicPr>
          <p:nvPr/>
        </p:nvPicPr>
        <p:blipFill>
          <a:blip r:embed="rId3"/>
          <a:stretch>
            <a:fillRect/>
          </a:stretch>
        </p:blipFill>
        <p:spPr>
          <a:xfrm>
            <a:off x="194236" y="3899790"/>
            <a:ext cx="4571999" cy="2076855"/>
          </a:xfrm>
          <a:prstGeom prst="rect">
            <a:avLst/>
          </a:prstGeom>
        </p:spPr>
      </p:pic>
      <p:sp>
        <p:nvSpPr>
          <p:cNvPr id="8" name="TextBox 7">
            <a:extLst>
              <a:ext uri="{FF2B5EF4-FFF2-40B4-BE49-F238E27FC236}">
                <a16:creationId xmlns:a16="http://schemas.microsoft.com/office/drawing/2014/main" xmlns="" id="{6142672C-DD34-4BF3-9574-E4915701EA8B}"/>
              </a:ext>
            </a:extLst>
          </p:cNvPr>
          <p:cNvSpPr txBox="1"/>
          <p:nvPr/>
        </p:nvSpPr>
        <p:spPr>
          <a:xfrm>
            <a:off x="760004" y="1319780"/>
            <a:ext cx="3051989" cy="369332"/>
          </a:xfrm>
          <a:prstGeom prst="rect">
            <a:avLst/>
          </a:prstGeom>
          <a:noFill/>
        </p:spPr>
        <p:txBody>
          <a:bodyPr wrap="none" rtlCol="0">
            <a:spAutoFit/>
          </a:bodyPr>
          <a:lstStyle/>
          <a:p>
            <a:r>
              <a:rPr lang="en-US" dirty="0"/>
              <a:t>Late onset, delay slams to zero</a:t>
            </a:r>
          </a:p>
        </p:txBody>
      </p:sp>
      <p:pic>
        <p:nvPicPr>
          <p:cNvPr id="10" name="Picture 9">
            <a:extLst>
              <a:ext uri="{FF2B5EF4-FFF2-40B4-BE49-F238E27FC236}">
                <a16:creationId xmlns:a16="http://schemas.microsoft.com/office/drawing/2014/main" xmlns="" id="{11FE1095-4143-4952-BC46-4C7439026AA3}"/>
              </a:ext>
            </a:extLst>
          </p:cNvPr>
          <p:cNvPicPr>
            <a:picLocks noChangeAspect="1"/>
          </p:cNvPicPr>
          <p:nvPr/>
        </p:nvPicPr>
        <p:blipFill>
          <a:blip r:embed="rId4"/>
          <a:stretch>
            <a:fillRect/>
          </a:stretch>
        </p:blipFill>
        <p:spPr>
          <a:xfrm>
            <a:off x="4537715" y="3899789"/>
            <a:ext cx="4571999" cy="2076855"/>
          </a:xfrm>
          <a:prstGeom prst="rect">
            <a:avLst/>
          </a:prstGeom>
        </p:spPr>
      </p:pic>
      <p:pic>
        <p:nvPicPr>
          <p:cNvPr id="12" name="Picture 11">
            <a:extLst>
              <a:ext uri="{FF2B5EF4-FFF2-40B4-BE49-F238E27FC236}">
                <a16:creationId xmlns:a16="http://schemas.microsoft.com/office/drawing/2014/main" xmlns="" id="{9B4C6AB8-3FD6-496F-8E13-F0BD9D70DC60}"/>
              </a:ext>
            </a:extLst>
          </p:cNvPr>
          <p:cNvPicPr>
            <a:picLocks noChangeAspect="1"/>
          </p:cNvPicPr>
          <p:nvPr/>
        </p:nvPicPr>
        <p:blipFill>
          <a:blip r:embed="rId5"/>
          <a:stretch>
            <a:fillRect/>
          </a:stretch>
        </p:blipFill>
        <p:spPr>
          <a:xfrm>
            <a:off x="4377761" y="1738020"/>
            <a:ext cx="4571999" cy="2076855"/>
          </a:xfrm>
          <a:prstGeom prst="rect">
            <a:avLst/>
          </a:prstGeom>
        </p:spPr>
      </p:pic>
      <p:sp>
        <p:nvSpPr>
          <p:cNvPr id="13" name="TextBox 12">
            <a:extLst>
              <a:ext uri="{FF2B5EF4-FFF2-40B4-BE49-F238E27FC236}">
                <a16:creationId xmlns:a16="http://schemas.microsoft.com/office/drawing/2014/main" xmlns="" id="{63481AA5-7129-48C2-A2EB-EE99C4345043}"/>
              </a:ext>
            </a:extLst>
          </p:cNvPr>
          <p:cNvSpPr txBox="1"/>
          <p:nvPr/>
        </p:nvSpPr>
        <p:spPr>
          <a:xfrm>
            <a:off x="4766235" y="1357489"/>
            <a:ext cx="3986989" cy="369332"/>
          </a:xfrm>
          <a:prstGeom prst="rect">
            <a:avLst/>
          </a:prstGeom>
          <a:noFill/>
        </p:spPr>
        <p:txBody>
          <a:bodyPr wrap="none" rtlCol="0">
            <a:spAutoFit/>
          </a:bodyPr>
          <a:lstStyle/>
          <a:p>
            <a:r>
              <a:rPr lang="en-US" dirty="0"/>
              <a:t>Early onset, delay is normally distributed</a:t>
            </a:r>
          </a:p>
        </p:txBody>
      </p:sp>
      <p:sp>
        <p:nvSpPr>
          <p:cNvPr id="4" name="TextBox 3"/>
          <p:cNvSpPr txBox="1"/>
          <p:nvPr/>
        </p:nvSpPr>
        <p:spPr>
          <a:xfrm>
            <a:off x="3715521" y="15965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138522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2223" y="197556"/>
            <a:ext cx="3348017" cy="369332"/>
          </a:xfrm>
          <a:prstGeom prst="rect">
            <a:avLst/>
          </a:prstGeom>
          <a:noFill/>
        </p:spPr>
        <p:txBody>
          <a:bodyPr wrap="none" rtlCol="0">
            <a:spAutoFit/>
          </a:bodyPr>
          <a:lstStyle/>
          <a:p>
            <a:r>
              <a:rPr lang="en-US" dirty="0" smtClean="0"/>
              <a:t>Double Cropping for </a:t>
            </a:r>
            <a:r>
              <a:rPr lang="en-US" dirty="0" err="1" smtClean="0"/>
              <a:t>Mato</a:t>
            </a:r>
            <a:r>
              <a:rPr lang="en-US" dirty="0" smtClean="0"/>
              <a:t> </a:t>
            </a:r>
            <a:r>
              <a:rPr lang="en-US" dirty="0" err="1" smtClean="0"/>
              <a:t>Grosso</a:t>
            </a:r>
            <a:endParaRPr lang="en-US" dirty="0"/>
          </a:p>
        </p:txBody>
      </p:sp>
      <p:pic>
        <p:nvPicPr>
          <p:cNvPr id="3" name="Picture 2" descr="ee-ch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555" y="3889023"/>
            <a:ext cx="4261556" cy="2313416"/>
          </a:xfrm>
          <a:prstGeom prst="rect">
            <a:avLst/>
          </a:prstGeom>
        </p:spPr>
      </p:pic>
      <p:pic>
        <p:nvPicPr>
          <p:cNvPr id="4" name="Picture 3" descr="ee-chart (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66" y="3868461"/>
            <a:ext cx="4299433" cy="2333978"/>
          </a:xfrm>
          <a:prstGeom prst="rect">
            <a:avLst/>
          </a:prstGeom>
        </p:spPr>
      </p:pic>
      <p:pic>
        <p:nvPicPr>
          <p:cNvPr id="5" name="Picture 4" descr="ee-chart (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245" y="1336927"/>
            <a:ext cx="4061771" cy="2204962"/>
          </a:xfrm>
          <a:prstGeom prst="rect">
            <a:avLst/>
          </a:prstGeom>
        </p:spPr>
      </p:pic>
      <p:pic>
        <p:nvPicPr>
          <p:cNvPr id="6" name="Picture 5" descr="ee-chart (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111" y="1336927"/>
            <a:ext cx="4061771" cy="2204962"/>
          </a:xfrm>
          <a:prstGeom prst="rect">
            <a:avLst/>
          </a:prstGeom>
        </p:spPr>
      </p:pic>
      <p:sp>
        <p:nvSpPr>
          <p:cNvPr id="7" name="TextBox 6"/>
          <p:cNvSpPr txBox="1"/>
          <p:nvPr/>
        </p:nvSpPr>
        <p:spPr>
          <a:xfrm>
            <a:off x="1439334" y="805555"/>
            <a:ext cx="1162097" cy="369332"/>
          </a:xfrm>
          <a:prstGeom prst="rect">
            <a:avLst/>
          </a:prstGeom>
          <a:noFill/>
        </p:spPr>
        <p:txBody>
          <a:bodyPr wrap="none" rtlCol="0">
            <a:spAutoFit/>
          </a:bodyPr>
          <a:lstStyle/>
          <a:p>
            <a:r>
              <a:rPr lang="en-US" dirty="0" smtClean="0"/>
              <a:t>Late onset</a:t>
            </a:r>
            <a:endParaRPr lang="en-US" dirty="0"/>
          </a:p>
        </p:txBody>
      </p:sp>
      <p:sp>
        <p:nvSpPr>
          <p:cNvPr id="8" name="TextBox 7"/>
          <p:cNvSpPr txBox="1"/>
          <p:nvPr/>
        </p:nvSpPr>
        <p:spPr>
          <a:xfrm>
            <a:off x="6350000" y="967595"/>
            <a:ext cx="1223525" cy="369332"/>
          </a:xfrm>
          <a:prstGeom prst="rect">
            <a:avLst/>
          </a:prstGeom>
          <a:noFill/>
        </p:spPr>
        <p:txBody>
          <a:bodyPr wrap="none" rtlCol="0">
            <a:spAutoFit/>
          </a:bodyPr>
          <a:lstStyle/>
          <a:p>
            <a:r>
              <a:rPr lang="en-US" dirty="0" smtClean="0"/>
              <a:t>Early onset</a:t>
            </a:r>
            <a:endParaRPr lang="en-US" dirty="0"/>
          </a:p>
        </p:txBody>
      </p:sp>
    </p:spTree>
    <p:extLst>
      <p:ext uri="{BB962C8B-B14F-4D97-AF65-F5344CB8AC3E}">
        <p14:creationId xmlns:p14="http://schemas.microsoft.com/office/powerpoint/2010/main" val="191706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AF5B05-F1D4-4B36-961D-D0966CACC08A}"/>
              </a:ext>
            </a:extLst>
          </p:cNvPr>
          <p:cNvSpPr txBox="1"/>
          <p:nvPr/>
        </p:nvSpPr>
        <p:spPr>
          <a:xfrm>
            <a:off x="608575" y="442557"/>
            <a:ext cx="6297943" cy="1200329"/>
          </a:xfrm>
          <a:prstGeom prst="rect">
            <a:avLst/>
          </a:prstGeom>
          <a:noFill/>
        </p:spPr>
        <p:txBody>
          <a:bodyPr wrap="none" rtlCol="0">
            <a:spAutoFit/>
          </a:bodyPr>
          <a:lstStyle/>
          <a:p>
            <a:endParaRPr lang="en-US" dirty="0"/>
          </a:p>
          <a:p>
            <a:r>
              <a:rPr lang="en-US" dirty="0"/>
              <a:t>In Mato Grosso, 28% of irrigated areas plant before onset in 2014</a:t>
            </a:r>
          </a:p>
          <a:p>
            <a:r>
              <a:rPr lang="en-US" dirty="0"/>
              <a:t>In </a:t>
            </a:r>
            <a:r>
              <a:rPr lang="en-US" dirty="0" err="1"/>
              <a:t>Matopiba</a:t>
            </a:r>
            <a:r>
              <a:rPr lang="en-US" dirty="0"/>
              <a:t>, 11% of irrigated areas plant before onset in 2014</a:t>
            </a:r>
          </a:p>
          <a:p>
            <a:r>
              <a:rPr lang="en-US" dirty="0"/>
              <a:t>In Central, 20% of irrigated areas plant before onset in 2014</a:t>
            </a:r>
          </a:p>
        </p:txBody>
      </p:sp>
      <p:sp>
        <p:nvSpPr>
          <p:cNvPr id="3" name="TextBox 2">
            <a:extLst>
              <a:ext uri="{FF2B5EF4-FFF2-40B4-BE49-F238E27FC236}">
                <a16:creationId xmlns:a16="http://schemas.microsoft.com/office/drawing/2014/main" xmlns="" id="{51257497-4D92-4F90-9D77-BD464ED9FF8F}"/>
              </a:ext>
            </a:extLst>
          </p:cNvPr>
          <p:cNvSpPr txBox="1"/>
          <p:nvPr/>
        </p:nvSpPr>
        <p:spPr>
          <a:xfrm>
            <a:off x="628882" y="1890998"/>
            <a:ext cx="6780318" cy="923330"/>
          </a:xfrm>
          <a:prstGeom prst="rect">
            <a:avLst/>
          </a:prstGeom>
          <a:noFill/>
        </p:spPr>
        <p:txBody>
          <a:bodyPr wrap="none" rtlCol="0">
            <a:spAutoFit/>
          </a:bodyPr>
          <a:lstStyle/>
          <a:p>
            <a:r>
              <a:rPr lang="en-US" dirty="0"/>
              <a:t>In Mato Grosso, the fraction of ‘negative delay’ that’s irrigation is 2.6%</a:t>
            </a:r>
          </a:p>
          <a:p>
            <a:r>
              <a:rPr lang="en-US" dirty="0"/>
              <a:t>In </a:t>
            </a:r>
            <a:r>
              <a:rPr lang="en-US" dirty="0" err="1"/>
              <a:t>Matopiba</a:t>
            </a:r>
            <a:r>
              <a:rPr lang="en-US" dirty="0"/>
              <a:t>, the fraction of ‘negative delay’ that’s irrigation is 18%</a:t>
            </a:r>
          </a:p>
          <a:p>
            <a:r>
              <a:rPr lang="en-US" dirty="0"/>
              <a:t>In Central, the fraction of ‘negative delay’ that’s irrigation is 24%</a:t>
            </a:r>
          </a:p>
        </p:txBody>
      </p:sp>
      <p:sp>
        <p:nvSpPr>
          <p:cNvPr id="4" name="TextBox 3">
            <a:extLst>
              <a:ext uri="{FF2B5EF4-FFF2-40B4-BE49-F238E27FC236}">
                <a16:creationId xmlns:a16="http://schemas.microsoft.com/office/drawing/2014/main" xmlns="" id="{0EAA1A5B-6BD6-4777-BF2B-2FC78B415784}"/>
              </a:ext>
            </a:extLst>
          </p:cNvPr>
          <p:cNvSpPr txBox="1"/>
          <p:nvPr/>
        </p:nvSpPr>
        <p:spPr>
          <a:xfrm>
            <a:off x="628882" y="3753487"/>
            <a:ext cx="7926850" cy="923330"/>
          </a:xfrm>
          <a:prstGeom prst="rect">
            <a:avLst/>
          </a:prstGeom>
          <a:noFill/>
        </p:spPr>
        <p:txBody>
          <a:bodyPr wrap="none" rtlCol="0">
            <a:spAutoFit/>
          </a:bodyPr>
          <a:lstStyle/>
          <a:p>
            <a:r>
              <a:rPr lang="en-US" dirty="0"/>
              <a:t>In Mato Grosso, the fraction of ‘negative delay’ that’s within 5 days of onset is 50%</a:t>
            </a:r>
          </a:p>
          <a:p>
            <a:r>
              <a:rPr lang="en-US" dirty="0"/>
              <a:t>In </a:t>
            </a:r>
            <a:r>
              <a:rPr lang="en-US" dirty="0" err="1"/>
              <a:t>Matopiba</a:t>
            </a:r>
            <a:r>
              <a:rPr lang="en-US" dirty="0"/>
              <a:t>, the fraction of ‘negative delay’ that’s within 5 days of onset is 52%</a:t>
            </a:r>
          </a:p>
          <a:p>
            <a:r>
              <a:rPr lang="en-US" dirty="0"/>
              <a:t>In Central, the fraction of ‘negative delay’ that’s within 5 days of onset is 52%</a:t>
            </a:r>
          </a:p>
        </p:txBody>
      </p:sp>
      <p:sp>
        <p:nvSpPr>
          <p:cNvPr id="5" name="TextBox 4">
            <a:extLst>
              <a:ext uri="{FF2B5EF4-FFF2-40B4-BE49-F238E27FC236}">
                <a16:creationId xmlns:a16="http://schemas.microsoft.com/office/drawing/2014/main" xmlns="" id="{F815A7F4-3EB1-4CE8-B34F-44CF6B609457}"/>
              </a:ext>
            </a:extLst>
          </p:cNvPr>
          <p:cNvSpPr txBox="1"/>
          <p:nvPr/>
        </p:nvSpPr>
        <p:spPr>
          <a:xfrm>
            <a:off x="511863" y="4943316"/>
            <a:ext cx="8043869" cy="923330"/>
          </a:xfrm>
          <a:prstGeom prst="rect">
            <a:avLst/>
          </a:prstGeom>
          <a:noFill/>
        </p:spPr>
        <p:txBody>
          <a:bodyPr wrap="none" rtlCol="0">
            <a:spAutoFit/>
          </a:bodyPr>
          <a:lstStyle/>
          <a:p>
            <a:r>
              <a:rPr lang="en-US" dirty="0"/>
              <a:t>In Mato Grosso, the fraction of ‘negative delay’ that’s within 10 days of onset is 76%</a:t>
            </a:r>
          </a:p>
          <a:p>
            <a:r>
              <a:rPr lang="en-US" dirty="0"/>
              <a:t>In </a:t>
            </a:r>
            <a:r>
              <a:rPr lang="en-US" dirty="0" err="1"/>
              <a:t>Matopiba</a:t>
            </a:r>
            <a:r>
              <a:rPr lang="en-US" dirty="0"/>
              <a:t>, the fraction of ‘negative delay’ that’s within 10 days of onset is 78%</a:t>
            </a:r>
          </a:p>
          <a:p>
            <a:r>
              <a:rPr lang="en-US" dirty="0"/>
              <a:t>In Central, the fraction of ‘negative delay’ that’s within 10 days of onset is 78%</a:t>
            </a:r>
          </a:p>
        </p:txBody>
      </p:sp>
      <p:sp>
        <p:nvSpPr>
          <p:cNvPr id="6" name="Rectangle 5">
            <a:extLst>
              <a:ext uri="{FF2B5EF4-FFF2-40B4-BE49-F238E27FC236}">
                <a16:creationId xmlns:a16="http://schemas.microsoft.com/office/drawing/2014/main" xmlns="" id="{D85F0DAA-4095-4F5D-9465-467864C2DDB7}"/>
              </a:ext>
            </a:extLst>
          </p:cNvPr>
          <p:cNvSpPr/>
          <p:nvPr/>
        </p:nvSpPr>
        <p:spPr>
          <a:xfrm>
            <a:off x="511863" y="3271635"/>
            <a:ext cx="7832037" cy="369332"/>
          </a:xfrm>
          <a:prstGeom prst="rect">
            <a:avLst/>
          </a:prstGeom>
        </p:spPr>
        <p:txBody>
          <a:bodyPr wrap="square">
            <a:spAutoFit/>
          </a:bodyPr>
          <a:lstStyle/>
          <a:p>
            <a:pPr algn="ctr"/>
            <a:r>
              <a:rPr lang="en-US" b="1" dirty="0"/>
              <a:t>If they plant before onset, they usually plant within 10 days of onset</a:t>
            </a:r>
          </a:p>
        </p:txBody>
      </p:sp>
      <p:sp>
        <p:nvSpPr>
          <p:cNvPr id="7" name="Rectangle 6">
            <a:extLst>
              <a:ext uri="{FF2B5EF4-FFF2-40B4-BE49-F238E27FC236}">
                <a16:creationId xmlns:a16="http://schemas.microsoft.com/office/drawing/2014/main" xmlns="" id="{DECE4E5C-7902-44C5-80AE-35A85054D9FC}"/>
              </a:ext>
            </a:extLst>
          </p:cNvPr>
          <p:cNvSpPr/>
          <p:nvPr/>
        </p:nvSpPr>
        <p:spPr>
          <a:xfrm>
            <a:off x="245163" y="315069"/>
            <a:ext cx="7832037" cy="369332"/>
          </a:xfrm>
          <a:prstGeom prst="rect">
            <a:avLst/>
          </a:prstGeom>
        </p:spPr>
        <p:txBody>
          <a:bodyPr wrap="square">
            <a:spAutoFit/>
          </a:bodyPr>
          <a:lstStyle/>
          <a:p>
            <a:pPr algn="ctr"/>
            <a:r>
              <a:rPr lang="en-US" b="1" dirty="0"/>
              <a:t>Irrigated areas are disproportionately represented in ‘negative delay’</a:t>
            </a:r>
          </a:p>
        </p:txBody>
      </p:sp>
      <p:sp>
        <p:nvSpPr>
          <p:cNvPr id="8" name="TextBox 7"/>
          <p:cNvSpPr txBox="1"/>
          <p:nvPr/>
        </p:nvSpPr>
        <p:spPr>
          <a:xfrm>
            <a:off x="3668888" y="1411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423068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257497-4D92-4F90-9D77-BD464ED9FF8F}"/>
              </a:ext>
            </a:extLst>
          </p:cNvPr>
          <p:cNvSpPr txBox="1"/>
          <p:nvPr/>
        </p:nvSpPr>
        <p:spPr>
          <a:xfrm>
            <a:off x="628882" y="1890998"/>
            <a:ext cx="6804192" cy="923330"/>
          </a:xfrm>
          <a:prstGeom prst="rect">
            <a:avLst/>
          </a:prstGeom>
          <a:noFill/>
        </p:spPr>
        <p:txBody>
          <a:bodyPr wrap="none" rtlCol="0">
            <a:spAutoFit/>
          </a:bodyPr>
          <a:lstStyle/>
          <a:p>
            <a:r>
              <a:rPr lang="en-US" dirty="0"/>
              <a:t>In Mato Grosso, the fraction of ‘negative delay’ that’s irrigation is </a:t>
            </a:r>
            <a:r>
              <a:rPr lang="en-US" dirty="0" smtClean="0"/>
              <a:t>3.1%</a:t>
            </a:r>
            <a:endParaRPr lang="en-US" dirty="0"/>
          </a:p>
          <a:p>
            <a:r>
              <a:rPr lang="en-US" dirty="0"/>
              <a:t>In </a:t>
            </a:r>
            <a:r>
              <a:rPr lang="en-US" dirty="0" err="1"/>
              <a:t>Matopiba</a:t>
            </a:r>
            <a:r>
              <a:rPr lang="en-US" dirty="0"/>
              <a:t>, the fraction of ‘negative delay’ that’s irrigation is </a:t>
            </a:r>
            <a:r>
              <a:rPr lang="en-US" dirty="0" smtClean="0"/>
              <a:t>19%</a:t>
            </a:r>
            <a:endParaRPr lang="en-US" dirty="0"/>
          </a:p>
          <a:p>
            <a:r>
              <a:rPr lang="en-US" dirty="0"/>
              <a:t>In Central, the fraction of ‘negative delay’ that’s irrigation is </a:t>
            </a:r>
            <a:r>
              <a:rPr lang="en-US" dirty="0" smtClean="0"/>
              <a:t>23%</a:t>
            </a:r>
            <a:endParaRPr lang="en-US" dirty="0"/>
          </a:p>
        </p:txBody>
      </p:sp>
      <p:sp>
        <p:nvSpPr>
          <p:cNvPr id="5" name="TextBox 4">
            <a:extLst>
              <a:ext uri="{FF2B5EF4-FFF2-40B4-BE49-F238E27FC236}">
                <a16:creationId xmlns:a16="http://schemas.microsoft.com/office/drawing/2014/main" xmlns="" id="{F815A7F4-3EB1-4CE8-B34F-44CF6B609457}"/>
              </a:ext>
            </a:extLst>
          </p:cNvPr>
          <p:cNvSpPr txBox="1"/>
          <p:nvPr/>
        </p:nvSpPr>
        <p:spPr>
          <a:xfrm>
            <a:off x="511863" y="4943316"/>
            <a:ext cx="8043869" cy="923330"/>
          </a:xfrm>
          <a:prstGeom prst="rect">
            <a:avLst/>
          </a:prstGeom>
          <a:noFill/>
        </p:spPr>
        <p:txBody>
          <a:bodyPr wrap="none" rtlCol="0">
            <a:spAutoFit/>
          </a:bodyPr>
          <a:lstStyle/>
          <a:p>
            <a:r>
              <a:rPr lang="en-US" dirty="0"/>
              <a:t>In Mato Grosso, the fraction of ‘negative delay’ that’s within 10 days of onset is </a:t>
            </a:r>
            <a:r>
              <a:rPr lang="en-US" dirty="0" smtClean="0"/>
              <a:t>80%</a:t>
            </a:r>
            <a:endParaRPr lang="en-US" dirty="0"/>
          </a:p>
          <a:p>
            <a:r>
              <a:rPr lang="en-US" dirty="0"/>
              <a:t>In </a:t>
            </a:r>
            <a:r>
              <a:rPr lang="en-US" dirty="0" err="1"/>
              <a:t>Matopiba</a:t>
            </a:r>
            <a:r>
              <a:rPr lang="en-US" dirty="0"/>
              <a:t>, the fraction of ‘negative delay’ that’s within 10 days of onset </a:t>
            </a:r>
            <a:r>
              <a:rPr lang="en-US" dirty="0" smtClean="0"/>
              <a:t>is 80 %</a:t>
            </a:r>
            <a:endParaRPr lang="en-US" dirty="0"/>
          </a:p>
          <a:p>
            <a:r>
              <a:rPr lang="en-US" dirty="0"/>
              <a:t>In Central, the fraction of ‘negative delay’ that’s within 10 days of onset is </a:t>
            </a:r>
            <a:r>
              <a:rPr lang="en-US" dirty="0" smtClean="0"/>
              <a:t>82%</a:t>
            </a:r>
            <a:endParaRPr lang="en-US" dirty="0"/>
          </a:p>
        </p:txBody>
      </p:sp>
      <p:sp>
        <p:nvSpPr>
          <p:cNvPr id="6" name="Rectangle 5">
            <a:extLst>
              <a:ext uri="{FF2B5EF4-FFF2-40B4-BE49-F238E27FC236}">
                <a16:creationId xmlns:a16="http://schemas.microsoft.com/office/drawing/2014/main" xmlns="" id="{D85F0DAA-4095-4F5D-9465-467864C2DDB7}"/>
              </a:ext>
            </a:extLst>
          </p:cNvPr>
          <p:cNvSpPr/>
          <p:nvPr/>
        </p:nvSpPr>
        <p:spPr>
          <a:xfrm>
            <a:off x="511863" y="3271635"/>
            <a:ext cx="7832037" cy="369332"/>
          </a:xfrm>
          <a:prstGeom prst="rect">
            <a:avLst/>
          </a:prstGeom>
        </p:spPr>
        <p:txBody>
          <a:bodyPr wrap="square">
            <a:spAutoFit/>
          </a:bodyPr>
          <a:lstStyle/>
          <a:p>
            <a:pPr algn="ctr"/>
            <a:r>
              <a:rPr lang="en-US" b="1" dirty="0"/>
              <a:t>If they plant before onset, they usually plant within 10 days of onset</a:t>
            </a:r>
          </a:p>
        </p:txBody>
      </p:sp>
      <p:sp>
        <p:nvSpPr>
          <p:cNvPr id="7" name="Rectangle 6">
            <a:extLst>
              <a:ext uri="{FF2B5EF4-FFF2-40B4-BE49-F238E27FC236}">
                <a16:creationId xmlns:a16="http://schemas.microsoft.com/office/drawing/2014/main" xmlns="" id="{DECE4E5C-7902-44C5-80AE-35A85054D9FC}"/>
              </a:ext>
            </a:extLst>
          </p:cNvPr>
          <p:cNvSpPr/>
          <p:nvPr/>
        </p:nvSpPr>
        <p:spPr>
          <a:xfrm>
            <a:off x="245163" y="832506"/>
            <a:ext cx="7832037" cy="369332"/>
          </a:xfrm>
          <a:prstGeom prst="rect">
            <a:avLst/>
          </a:prstGeom>
        </p:spPr>
        <p:txBody>
          <a:bodyPr wrap="square">
            <a:spAutoFit/>
          </a:bodyPr>
          <a:lstStyle/>
          <a:p>
            <a:pPr algn="ctr"/>
            <a:r>
              <a:rPr lang="en-US" b="1" dirty="0"/>
              <a:t>Irrigated areas are disproportionately represented in ‘negative delay’</a:t>
            </a:r>
          </a:p>
        </p:txBody>
      </p:sp>
      <p:sp>
        <p:nvSpPr>
          <p:cNvPr id="8" name="TextBox 7"/>
          <p:cNvSpPr txBox="1"/>
          <p:nvPr/>
        </p:nvSpPr>
        <p:spPr>
          <a:xfrm>
            <a:off x="3668888" y="14111"/>
            <a:ext cx="1761720" cy="369332"/>
          </a:xfrm>
          <a:prstGeom prst="rect">
            <a:avLst/>
          </a:prstGeom>
          <a:noFill/>
        </p:spPr>
        <p:txBody>
          <a:bodyPr wrap="none" rtlCol="0">
            <a:spAutoFit/>
          </a:bodyPr>
          <a:lstStyle/>
          <a:p>
            <a:r>
              <a:rPr lang="en-US" dirty="0" smtClean="0"/>
              <a:t>Double Cropping</a:t>
            </a:r>
            <a:endParaRPr lang="en-US" dirty="0"/>
          </a:p>
        </p:txBody>
      </p:sp>
    </p:spTree>
    <p:extLst>
      <p:ext uri="{BB962C8B-B14F-4D97-AF65-F5344CB8AC3E}">
        <p14:creationId xmlns:p14="http://schemas.microsoft.com/office/powerpoint/2010/main" val="241490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7180655"/>
              </p:ext>
            </p:extLst>
          </p:nvPr>
        </p:nvGraphicFramePr>
        <p:xfrm>
          <a:off x="146949" y="735259"/>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err="1"/>
                        <a:t>Matopiba</a:t>
                      </a:r>
                      <a:endParaRPr lang="en-US" sz="1600" dirty="0"/>
                    </a:p>
                    <a:p>
                      <a:r>
                        <a:rPr lang="en-US" sz="1600" dirty="0"/>
                        <a:t>Onset (mean)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a:t>Matopiba</a:t>
                      </a:r>
                      <a:endParaRPr lang="en-US" sz="1600" dirty="0"/>
                    </a:p>
                    <a:p>
                      <a:r>
                        <a:rPr lang="en-US" sz="1600" dirty="0"/>
                        <a:t>delay (median)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err="1"/>
                        <a:t>Matopiba</a:t>
                      </a:r>
                      <a:endParaRPr lang="en-US" sz="1600" dirty="0"/>
                    </a:p>
                    <a:p>
                      <a:r>
                        <a:rPr lang="en-US" sz="1600" dirty="0"/>
                        <a:t>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94</a:t>
                      </a:r>
                    </a:p>
                  </a:txBody>
                  <a:tcPr/>
                </a:tc>
                <a:tc>
                  <a:txBody>
                    <a:bodyPr/>
                    <a:lstStyle/>
                    <a:p>
                      <a:r>
                        <a:rPr lang="en-US" sz="1600" dirty="0"/>
                        <a:t>49</a:t>
                      </a:r>
                    </a:p>
                  </a:txBody>
                  <a:tcPr/>
                </a:tc>
                <a:tc>
                  <a:txBody>
                    <a:bodyPr/>
                    <a:lstStyle/>
                    <a:p>
                      <a:r>
                        <a:rPr lang="en-US" sz="1600" dirty="0"/>
                        <a:t>41</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94</a:t>
                      </a:r>
                    </a:p>
                  </a:txBody>
                  <a:tcPr/>
                </a:tc>
                <a:tc>
                  <a:txBody>
                    <a:bodyPr/>
                    <a:lstStyle/>
                    <a:p>
                      <a:r>
                        <a:rPr lang="en-US" sz="1600" dirty="0"/>
                        <a:t>53</a:t>
                      </a:r>
                    </a:p>
                  </a:txBody>
                  <a:tcPr/>
                </a:tc>
                <a:tc>
                  <a:txBody>
                    <a:bodyPr/>
                    <a:lstStyle/>
                    <a:p>
                      <a:r>
                        <a:rPr lang="en-US" sz="1600" dirty="0"/>
                        <a:t>41</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100</a:t>
                      </a:r>
                    </a:p>
                  </a:txBody>
                  <a:tcPr/>
                </a:tc>
                <a:tc>
                  <a:txBody>
                    <a:bodyPr/>
                    <a:lstStyle/>
                    <a:p>
                      <a:r>
                        <a:rPr lang="en-US" sz="1600" dirty="0"/>
                        <a:t>45</a:t>
                      </a:r>
                    </a:p>
                  </a:txBody>
                  <a:tcPr/>
                </a:tc>
                <a:tc>
                  <a:txBody>
                    <a:bodyPr/>
                    <a:lstStyle/>
                    <a:p>
                      <a:r>
                        <a:rPr lang="en-US" sz="1600" dirty="0"/>
                        <a:t>43</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77</a:t>
                      </a:r>
                    </a:p>
                  </a:txBody>
                  <a:tcPr/>
                </a:tc>
                <a:tc>
                  <a:txBody>
                    <a:bodyPr/>
                    <a:lstStyle/>
                    <a:p>
                      <a:r>
                        <a:rPr lang="en-US" sz="1600" dirty="0"/>
                        <a:t>72</a:t>
                      </a:r>
                    </a:p>
                  </a:txBody>
                  <a:tcPr/>
                </a:tc>
                <a:tc>
                  <a:txBody>
                    <a:bodyPr/>
                    <a:lstStyle/>
                    <a:p>
                      <a:r>
                        <a:rPr lang="en-US" sz="1600" dirty="0"/>
                        <a:t>46</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107</a:t>
                      </a:r>
                    </a:p>
                  </a:txBody>
                  <a:tcPr/>
                </a:tc>
                <a:tc>
                  <a:txBody>
                    <a:bodyPr/>
                    <a:lstStyle/>
                    <a:p>
                      <a:r>
                        <a:rPr lang="en-US" sz="1600" dirty="0"/>
                        <a:t>26</a:t>
                      </a:r>
                    </a:p>
                  </a:txBody>
                  <a:tcPr/>
                </a:tc>
                <a:tc>
                  <a:txBody>
                    <a:bodyPr/>
                    <a:lstStyle/>
                    <a:p>
                      <a:r>
                        <a:rPr lang="en-US" sz="1600" dirty="0"/>
                        <a:t>41</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99</a:t>
                      </a:r>
                    </a:p>
                  </a:txBody>
                  <a:tcPr/>
                </a:tc>
                <a:tc>
                  <a:txBody>
                    <a:bodyPr/>
                    <a:lstStyle/>
                    <a:p>
                      <a:r>
                        <a:rPr lang="en-US" sz="1600" dirty="0"/>
                        <a:t>43</a:t>
                      </a:r>
                    </a:p>
                  </a:txBody>
                  <a:tcPr/>
                </a:tc>
                <a:tc>
                  <a:txBody>
                    <a:bodyPr/>
                    <a:lstStyle/>
                    <a:p>
                      <a:r>
                        <a:rPr lang="en-US" sz="1600" dirty="0"/>
                        <a:t>45</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72</a:t>
                      </a:r>
                    </a:p>
                  </a:txBody>
                  <a:tcPr/>
                </a:tc>
                <a:tc>
                  <a:txBody>
                    <a:bodyPr/>
                    <a:lstStyle/>
                    <a:p>
                      <a:r>
                        <a:rPr lang="en-US" sz="1600" dirty="0"/>
                        <a:t>71</a:t>
                      </a:r>
                    </a:p>
                  </a:txBody>
                  <a:tcPr/>
                </a:tc>
                <a:tc>
                  <a:txBody>
                    <a:bodyPr/>
                    <a:lstStyle/>
                    <a:p>
                      <a:r>
                        <a:rPr lang="en-US" sz="1600" dirty="0"/>
                        <a:t>43</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83</a:t>
                      </a:r>
                    </a:p>
                  </a:txBody>
                  <a:tcPr/>
                </a:tc>
                <a:tc>
                  <a:txBody>
                    <a:bodyPr/>
                    <a:lstStyle/>
                    <a:p>
                      <a:r>
                        <a:rPr lang="en-US" sz="1600" dirty="0"/>
                        <a:t>53</a:t>
                      </a:r>
                    </a:p>
                  </a:txBody>
                  <a:tcPr/>
                </a:tc>
                <a:tc>
                  <a:txBody>
                    <a:bodyPr/>
                    <a:lstStyle/>
                    <a:p>
                      <a:r>
                        <a:rPr lang="en-US" sz="1600" dirty="0"/>
                        <a:t>42</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76</a:t>
                      </a:r>
                    </a:p>
                  </a:txBody>
                  <a:tcPr/>
                </a:tc>
                <a:tc>
                  <a:txBody>
                    <a:bodyPr/>
                    <a:lstStyle/>
                    <a:p>
                      <a:r>
                        <a:rPr lang="en-US" sz="1600" dirty="0"/>
                        <a:t>68</a:t>
                      </a:r>
                    </a:p>
                  </a:txBody>
                  <a:tcPr/>
                </a:tc>
                <a:tc>
                  <a:txBody>
                    <a:bodyPr/>
                    <a:lstStyle/>
                    <a:p>
                      <a:r>
                        <a:rPr lang="en-US" sz="1600" dirty="0"/>
                        <a:t>42</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98</a:t>
                      </a:r>
                    </a:p>
                  </a:txBody>
                  <a:tcPr/>
                </a:tc>
                <a:tc>
                  <a:txBody>
                    <a:bodyPr/>
                    <a:lstStyle/>
                    <a:p>
                      <a:r>
                        <a:rPr lang="en-US" sz="1600" dirty="0"/>
                        <a:t>40</a:t>
                      </a:r>
                    </a:p>
                  </a:txBody>
                  <a:tcPr/>
                </a:tc>
                <a:tc>
                  <a:txBody>
                    <a:bodyPr/>
                    <a:lstStyle/>
                    <a:p>
                      <a:r>
                        <a:rPr lang="en-US" sz="1600" dirty="0"/>
                        <a:t>42</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85</a:t>
                      </a:r>
                    </a:p>
                  </a:txBody>
                  <a:tcPr/>
                </a:tc>
                <a:tc>
                  <a:txBody>
                    <a:bodyPr/>
                    <a:lstStyle/>
                    <a:p>
                      <a:r>
                        <a:rPr lang="en-US" sz="1600" dirty="0"/>
                        <a:t>59</a:t>
                      </a:r>
                    </a:p>
                  </a:txBody>
                  <a:tcPr/>
                </a:tc>
                <a:tc>
                  <a:txBody>
                    <a:bodyPr/>
                    <a:lstStyle/>
                    <a:p>
                      <a:r>
                        <a:rPr lang="en-US" sz="1600" dirty="0"/>
                        <a:t>41</a:t>
                      </a:r>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89</a:t>
                      </a:r>
                    </a:p>
                  </a:txBody>
                  <a:tcPr/>
                </a:tc>
                <a:tc>
                  <a:txBody>
                    <a:bodyPr/>
                    <a:lstStyle/>
                    <a:p>
                      <a:r>
                        <a:rPr lang="en-US" sz="1600" dirty="0"/>
                        <a:t>46</a:t>
                      </a:r>
                    </a:p>
                  </a:txBody>
                  <a:tcPr/>
                </a:tc>
                <a:tc>
                  <a:txBody>
                    <a:bodyPr/>
                    <a:lstStyle/>
                    <a:p>
                      <a:r>
                        <a:rPr lang="en-US" sz="1600" dirty="0"/>
                        <a:t>43</a:t>
                      </a:r>
                    </a:p>
                  </a:txBody>
                  <a:tcPr/>
                </a:tc>
                <a:extLst>
                  <a:ext uri="{0D108BD9-81ED-4DB2-BD59-A6C34878D82A}">
                    <a16:rowId xmlns:a16="http://schemas.microsoft.com/office/drawing/2014/main" xmlns="" val="10012"/>
                  </a:ext>
                </a:extLst>
              </a:tr>
            </a:tbl>
          </a:graphicData>
        </a:graphic>
      </p:graphicFrame>
      <p:pic>
        <p:nvPicPr>
          <p:cNvPr id="3" name="Picture 2"/>
          <p:cNvPicPr>
            <a:picLocks noChangeAspect="1"/>
          </p:cNvPicPr>
          <p:nvPr/>
        </p:nvPicPr>
        <p:blipFill>
          <a:blip r:embed="rId2"/>
          <a:stretch>
            <a:fillRect/>
          </a:stretch>
        </p:blipFill>
        <p:spPr>
          <a:xfrm>
            <a:off x="4546600" y="498863"/>
            <a:ext cx="4597400" cy="2768600"/>
          </a:xfrm>
          <a:prstGeom prst="rect">
            <a:avLst/>
          </a:prstGeom>
        </p:spPr>
      </p:pic>
      <p:pic>
        <p:nvPicPr>
          <p:cNvPr id="4" name="Picture 3"/>
          <p:cNvPicPr>
            <a:picLocks noChangeAspect="1"/>
          </p:cNvPicPr>
          <p:nvPr/>
        </p:nvPicPr>
        <p:blipFill>
          <a:blip r:embed="rId3"/>
          <a:stretch>
            <a:fillRect/>
          </a:stretch>
        </p:blipFill>
        <p:spPr>
          <a:xfrm>
            <a:off x="4546600" y="3453059"/>
            <a:ext cx="4597400" cy="2806700"/>
          </a:xfrm>
          <a:prstGeom prst="rect">
            <a:avLst/>
          </a:prstGeom>
        </p:spPr>
      </p:pic>
      <p:pic>
        <p:nvPicPr>
          <p:cNvPr id="5" name="Picture 4"/>
          <p:cNvPicPr>
            <a:picLocks noChangeAspect="1"/>
          </p:cNvPicPr>
          <p:nvPr/>
        </p:nvPicPr>
        <p:blipFill>
          <a:blip r:embed="rId4"/>
          <a:stretch>
            <a:fillRect/>
          </a:stretch>
        </p:blipFill>
        <p:spPr>
          <a:xfrm>
            <a:off x="-50800" y="549663"/>
            <a:ext cx="4597400" cy="2755900"/>
          </a:xfrm>
          <a:prstGeom prst="rect">
            <a:avLst/>
          </a:prstGeom>
        </p:spPr>
      </p:pic>
      <p:pic>
        <p:nvPicPr>
          <p:cNvPr id="6" name="Picture 5"/>
          <p:cNvPicPr>
            <a:picLocks noChangeAspect="1"/>
          </p:cNvPicPr>
          <p:nvPr/>
        </p:nvPicPr>
        <p:blipFill>
          <a:blip r:embed="rId5"/>
          <a:stretch>
            <a:fillRect/>
          </a:stretch>
        </p:blipFill>
        <p:spPr>
          <a:xfrm>
            <a:off x="-155023" y="3305563"/>
            <a:ext cx="4597400" cy="3556000"/>
          </a:xfrm>
          <a:prstGeom prst="rect">
            <a:avLst/>
          </a:prstGeom>
        </p:spPr>
      </p:pic>
      <p:sp>
        <p:nvSpPr>
          <p:cNvPr id="7" name="TextBox 6"/>
          <p:cNvSpPr txBox="1"/>
          <p:nvPr/>
        </p:nvSpPr>
        <p:spPr>
          <a:xfrm>
            <a:off x="3668888" y="1411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2270107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45705928"/>
              </p:ext>
            </p:extLst>
          </p:nvPr>
        </p:nvGraphicFramePr>
        <p:xfrm>
          <a:off x="121549" y="955060"/>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a:t>Central</a:t>
                      </a:r>
                    </a:p>
                    <a:p>
                      <a:r>
                        <a:rPr lang="en-US" sz="1600" dirty="0"/>
                        <a:t>Onset (mean)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Central</a:t>
                      </a:r>
                    </a:p>
                    <a:p>
                      <a:r>
                        <a:rPr lang="en-US" sz="1600" dirty="0"/>
                        <a:t>delay (median)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Central</a:t>
                      </a:r>
                    </a:p>
                    <a:p>
                      <a:r>
                        <a:rPr lang="en-US" sz="1600" dirty="0"/>
                        <a:t>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76</a:t>
                      </a:r>
                    </a:p>
                  </a:txBody>
                  <a:tcPr/>
                </a:tc>
                <a:tc>
                  <a:txBody>
                    <a:bodyPr/>
                    <a:lstStyle/>
                    <a:p>
                      <a:r>
                        <a:rPr lang="en-US" sz="1600" dirty="0"/>
                        <a:t>54</a:t>
                      </a:r>
                    </a:p>
                  </a:txBody>
                  <a:tcPr/>
                </a:tc>
                <a:tc>
                  <a:txBody>
                    <a:bodyPr/>
                    <a:lstStyle/>
                    <a:p>
                      <a:r>
                        <a:rPr lang="en-US" sz="1600" dirty="0"/>
                        <a:t>42</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74</a:t>
                      </a:r>
                    </a:p>
                  </a:txBody>
                  <a:tcPr/>
                </a:tc>
                <a:tc>
                  <a:txBody>
                    <a:bodyPr/>
                    <a:lstStyle/>
                    <a:p>
                      <a:r>
                        <a:rPr lang="en-US" sz="1600" dirty="0"/>
                        <a:t>54</a:t>
                      </a:r>
                    </a:p>
                  </a:txBody>
                  <a:tcPr/>
                </a:tc>
                <a:tc>
                  <a:txBody>
                    <a:bodyPr/>
                    <a:lstStyle/>
                    <a:p>
                      <a:r>
                        <a:rPr lang="en-US" sz="1600" dirty="0"/>
                        <a:t>41</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76</a:t>
                      </a:r>
                    </a:p>
                  </a:txBody>
                  <a:tcPr/>
                </a:tc>
                <a:tc>
                  <a:txBody>
                    <a:bodyPr/>
                    <a:lstStyle/>
                    <a:p>
                      <a:r>
                        <a:rPr lang="en-US" sz="1600" dirty="0"/>
                        <a:t>51</a:t>
                      </a:r>
                    </a:p>
                  </a:txBody>
                  <a:tcPr/>
                </a:tc>
                <a:tc>
                  <a:txBody>
                    <a:bodyPr/>
                    <a:lstStyle/>
                    <a:p>
                      <a:r>
                        <a:rPr lang="en-US" sz="1600" dirty="0"/>
                        <a:t>42</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53</a:t>
                      </a:r>
                    </a:p>
                  </a:txBody>
                  <a:tcPr/>
                </a:tc>
                <a:tc>
                  <a:txBody>
                    <a:bodyPr/>
                    <a:lstStyle/>
                    <a:p>
                      <a:r>
                        <a:rPr lang="en-US" sz="1600" dirty="0"/>
                        <a:t>74</a:t>
                      </a:r>
                    </a:p>
                  </a:txBody>
                  <a:tcPr/>
                </a:tc>
                <a:tc>
                  <a:txBody>
                    <a:bodyPr/>
                    <a:lstStyle/>
                    <a:p>
                      <a:r>
                        <a:rPr lang="en-US" sz="1600" dirty="0"/>
                        <a:t>46</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83</a:t>
                      </a:r>
                    </a:p>
                  </a:txBody>
                  <a:tcPr/>
                </a:tc>
                <a:tc>
                  <a:txBody>
                    <a:bodyPr/>
                    <a:lstStyle/>
                    <a:p>
                      <a:r>
                        <a:rPr lang="en-US" sz="1600" dirty="0"/>
                        <a:t>17</a:t>
                      </a:r>
                    </a:p>
                  </a:txBody>
                  <a:tcPr/>
                </a:tc>
                <a:tc>
                  <a:txBody>
                    <a:bodyPr/>
                    <a:lstStyle/>
                    <a:p>
                      <a:r>
                        <a:rPr lang="en-US" sz="1600" dirty="0"/>
                        <a:t>48</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73</a:t>
                      </a:r>
                    </a:p>
                  </a:txBody>
                  <a:tcPr/>
                </a:tc>
                <a:tc>
                  <a:txBody>
                    <a:bodyPr/>
                    <a:lstStyle/>
                    <a:p>
                      <a:r>
                        <a:rPr lang="en-US" sz="1600" dirty="0"/>
                        <a:t>46</a:t>
                      </a:r>
                    </a:p>
                  </a:txBody>
                  <a:tcPr/>
                </a:tc>
                <a:tc>
                  <a:txBody>
                    <a:bodyPr/>
                    <a:lstStyle/>
                    <a:p>
                      <a:r>
                        <a:rPr lang="en-US" sz="1600" dirty="0"/>
                        <a:t>43</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37</a:t>
                      </a:r>
                    </a:p>
                  </a:txBody>
                  <a:tcPr/>
                </a:tc>
                <a:tc>
                  <a:txBody>
                    <a:bodyPr/>
                    <a:lstStyle/>
                    <a:p>
                      <a:r>
                        <a:rPr lang="en-US" sz="1600" dirty="0"/>
                        <a:t>82</a:t>
                      </a:r>
                    </a:p>
                  </a:txBody>
                  <a:tcPr/>
                </a:tc>
                <a:tc>
                  <a:txBody>
                    <a:bodyPr/>
                    <a:lstStyle/>
                    <a:p>
                      <a:r>
                        <a:rPr lang="en-US" sz="1600" dirty="0"/>
                        <a:t>43</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59</a:t>
                      </a:r>
                    </a:p>
                  </a:txBody>
                  <a:tcPr/>
                </a:tc>
                <a:tc>
                  <a:txBody>
                    <a:bodyPr/>
                    <a:lstStyle/>
                    <a:p>
                      <a:r>
                        <a:rPr lang="en-US" sz="1600" dirty="0"/>
                        <a:t>40</a:t>
                      </a:r>
                    </a:p>
                  </a:txBody>
                  <a:tcPr/>
                </a:tc>
                <a:tc>
                  <a:txBody>
                    <a:bodyPr/>
                    <a:lstStyle/>
                    <a:p>
                      <a:r>
                        <a:rPr lang="en-US" sz="1600" dirty="0"/>
                        <a:t>45</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63</a:t>
                      </a:r>
                    </a:p>
                  </a:txBody>
                  <a:tcPr/>
                </a:tc>
                <a:tc>
                  <a:txBody>
                    <a:bodyPr/>
                    <a:lstStyle/>
                    <a:p>
                      <a:r>
                        <a:rPr lang="en-US" sz="1600" dirty="0"/>
                        <a:t>43</a:t>
                      </a:r>
                    </a:p>
                  </a:txBody>
                  <a:tcPr/>
                </a:tc>
                <a:tc>
                  <a:txBody>
                    <a:bodyPr/>
                    <a:lstStyle/>
                    <a:p>
                      <a:r>
                        <a:rPr lang="en-US" sz="1600" dirty="0"/>
                        <a:t>47</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74</a:t>
                      </a:r>
                    </a:p>
                  </a:txBody>
                  <a:tcPr/>
                </a:tc>
                <a:tc>
                  <a:txBody>
                    <a:bodyPr/>
                    <a:lstStyle/>
                    <a:p>
                      <a:r>
                        <a:rPr lang="en-US" sz="1600" dirty="0"/>
                        <a:t>30</a:t>
                      </a:r>
                    </a:p>
                  </a:txBody>
                  <a:tcPr/>
                </a:tc>
                <a:tc>
                  <a:txBody>
                    <a:bodyPr/>
                    <a:lstStyle/>
                    <a:p>
                      <a:r>
                        <a:rPr lang="en-US" sz="1600" dirty="0"/>
                        <a:t>44</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59</a:t>
                      </a:r>
                    </a:p>
                  </a:txBody>
                  <a:tcPr/>
                </a:tc>
                <a:tc>
                  <a:txBody>
                    <a:bodyPr/>
                    <a:lstStyle/>
                    <a:p>
                      <a:r>
                        <a:rPr lang="en-US" sz="1600" dirty="0"/>
                        <a:t>56</a:t>
                      </a:r>
                    </a:p>
                  </a:txBody>
                  <a:tcPr/>
                </a:tc>
                <a:tc>
                  <a:txBody>
                    <a:bodyPr/>
                    <a:lstStyle/>
                    <a:p>
                      <a:r>
                        <a:rPr lang="en-US" sz="1600" dirty="0"/>
                        <a:t>43</a:t>
                      </a:r>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78</a:t>
                      </a:r>
                    </a:p>
                  </a:txBody>
                  <a:tcPr/>
                </a:tc>
                <a:tc>
                  <a:txBody>
                    <a:bodyPr/>
                    <a:lstStyle/>
                    <a:p>
                      <a:r>
                        <a:rPr lang="en-US" sz="1600" dirty="0"/>
                        <a:t>17</a:t>
                      </a:r>
                    </a:p>
                  </a:txBody>
                  <a:tcPr/>
                </a:tc>
                <a:tc>
                  <a:txBody>
                    <a:bodyPr/>
                    <a:lstStyle/>
                    <a:p>
                      <a:r>
                        <a:rPr lang="en-US" sz="1600" dirty="0"/>
                        <a:t>46</a:t>
                      </a:r>
                    </a:p>
                  </a:txBody>
                  <a:tcPr/>
                </a:tc>
                <a:extLst>
                  <a:ext uri="{0D108BD9-81ED-4DB2-BD59-A6C34878D82A}">
                    <a16:rowId xmlns:a16="http://schemas.microsoft.com/office/drawing/2014/main" xmlns="" val="10012"/>
                  </a:ext>
                </a:extLst>
              </a:tr>
            </a:tbl>
          </a:graphicData>
        </a:graphic>
      </p:graphicFrame>
      <p:pic>
        <p:nvPicPr>
          <p:cNvPr id="3" name="Picture 2"/>
          <p:cNvPicPr>
            <a:picLocks noChangeAspect="1"/>
          </p:cNvPicPr>
          <p:nvPr/>
        </p:nvPicPr>
        <p:blipFill>
          <a:blip r:embed="rId2"/>
          <a:stretch>
            <a:fillRect/>
          </a:stretch>
        </p:blipFill>
        <p:spPr>
          <a:xfrm>
            <a:off x="4546600" y="718664"/>
            <a:ext cx="4597400" cy="2768600"/>
          </a:xfrm>
          <a:prstGeom prst="rect">
            <a:avLst/>
          </a:prstGeom>
        </p:spPr>
      </p:pic>
      <p:pic>
        <p:nvPicPr>
          <p:cNvPr id="4" name="Picture 3"/>
          <p:cNvPicPr>
            <a:picLocks noChangeAspect="1"/>
          </p:cNvPicPr>
          <p:nvPr/>
        </p:nvPicPr>
        <p:blipFill>
          <a:blip r:embed="rId3"/>
          <a:stretch>
            <a:fillRect/>
          </a:stretch>
        </p:blipFill>
        <p:spPr>
          <a:xfrm>
            <a:off x="4521200" y="3487264"/>
            <a:ext cx="4597400" cy="2806700"/>
          </a:xfrm>
          <a:prstGeom prst="rect">
            <a:avLst/>
          </a:prstGeom>
        </p:spPr>
      </p:pic>
      <p:pic>
        <p:nvPicPr>
          <p:cNvPr id="5" name="Picture 4"/>
          <p:cNvPicPr>
            <a:picLocks noChangeAspect="1"/>
          </p:cNvPicPr>
          <p:nvPr/>
        </p:nvPicPr>
        <p:blipFill>
          <a:blip r:embed="rId4"/>
          <a:stretch>
            <a:fillRect/>
          </a:stretch>
        </p:blipFill>
        <p:spPr>
          <a:xfrm>
            <a:off x="-63500" y="689278"/>
            <a:ext cx="4597400" cy="2755900"/>
          </a:xfrm>
          <a:prstGeom prst="rect">
            <a:avLst/>
          </a:prstGeom>
        </p:spPr>
      </p:pic>
      <p:pic>
        <p:nvPicPr>
          <p:cNvPr id="6" name="Picture 5"/>
          <p:cNvPicPr>
            <a:picLocks noChangeAspect="1"/>
          </p:cNvPicPr>
          <p:nvPr/>
        </p:nvPicPr>
        <p:blipFill>
          <a:blip r:embed="rId5"/>
          <a:stretch>
            <a:fillRect/>
          </a:stretch>
        </p:blipFill>
        <p:spPr>
          <a:xfrm>
            <a:off x="-76200" y="3340840"/>
            <a:ext cx="4597400" cy="3556000"/>
          </a:xfrm>
          <a:prstGeom prst="rect">
            <a:avLst/>
          </a:prstGeom>
        </p:spPr>
      </p:pic>
      <p:sp>
        <p:nvSpPr>
          <p:cNvPr id="7" name="TextBox 6"/>
          <p:cNvSpPr txBox="1"/>
          <p:nvPr/>
        </p:nvSpPr>
        <p:spPr>
          <a:xfrm>
            <a:off x="3668888" y="1411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720533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88069322"/>
              </p:ext>
            </p:extLst>
          </p:nvPr>
        </p:nvGraphicFramePr>
        <p:xfrm>
          <a:off x="212324" y="1427480"/>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a:t>MTDS</a:t>
                      </a:r>
                      <a:r>
                        <a:rPr lang="en-US" sz="1600" baseline="0" dirty="0"/>
                        <a:t> and SP</a:t>
                      </a:r>
                      <a:endParaRPr lang="en-US" sz="1600" dirty="0"/>
                    </a:p>
                    <a:p>
                      <a:r>
                        <a:rPr lang="en-US" sz="1600" dirty="0"/>
                        <a:t>Onset (mean)</a:t>
                      </a:r>
                    </a:p>
                  </a:txBody>
                  <a:tcPr/>
                </a:tc>
                <a:tc>
                  <a:txBody>
                    <a:bodyPr/>
                    <a:lstStyle/>
                    <a:p>
                      <a:r>
                        <a:rPr lang="en-US" sz="1600" dirty="0"/>
                        <a:t>MTDS</a:t>
                      </a:r>
                      <a:r>
                        <a:rPr lang="en-US" sz="1600" baseline="0" dirty="0"/>
                        <a:t> and SP</a:t>
                      </a:r>
                      <a:endParaRPr lang="en-US" sz="1600" dirty="0"/>
                    </a:p>
                    <a:p>
                      <a:r>
                        <a:rPr lang="en-US" sz="1600" dirty="0"/>
                        <a:t>delay (median)</a:t>
                      </a:r>
                    </a:p>
                  </a:txBody>
                  <a:tcPr/>
                </a:tc>
                <a:tc>
                  <a:txBody>
                    <a:bodyPr/>
                    <a:lstStyle/>
                    <a:p>
                      <a:r>
                        <a:rPr lang="en-US" sz="1600" dirty="0"/>
                        <a:t>MTDS</a:t>
                      </a:r>
                      <a:r>
                        <a:rPr lang="en-US" sz="1600" baseline="0" dirty="0"/>
                        <a:t> and SP</a:t>
                      </a:r>
                      <a:endParaRPr lang="en-US" sz="1600" dirty="0"/>
                    </a:p>
                    <a:p>
                      <a:r>
                        <a:rPr lang="en-US" sz="1600" dirty="0"/>
                        <a:t>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53</a:t>
                      </a:r>
                    </a:p>
                  </a:txBody>
                  <a:tcPr/>
                </a:tc>
                <a:tc>
                  <a:txBody>
                    <a:bodyPr/>
                    <a:lstStyle/>
                    <a:p>
                      <a:r>
                        <a:rPr lang="en-US" sz="1600" dirty="0"/>
                        <a:t>78</a:t>
                      </a:r>
                    </a:p>
                  </a:txBody>
                  <a:tcPr/>
                </a:tc>
                <a:tc>
                  <a:txBody>
                    <a:bodyPr/>
                    <a:lstStyle/>
                    <a:p>
                      <a:r>
                        <a:rPr lang="en-US" sz="1600" dirty="0"/>
                        <a:t>40</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65</a:t>
                      </a:r>
                    </a:p>
                  </a:txBody>
                  <a:tcPr/>
                </a:tc>
                <a:tc>
                  <a:txBody>
                    <a:bodyPr/>
                    <a:lstStyle/>
                    <a:p>
                      <a:r>
                        <a:rPr lang="en-US" sz="1600" dirty="0"/>
                        <a:t>55</a:t>
                      </a:r>
                    </a:p>
                  </a:txBody>
                  <a:tcPr/>
                </a:tc>
                <a:tc>
                  <a:txBody>
                    <a:bodyPr/>
                    <a:lstStyle/>
                    <a:p>
                      <a:r>
                        <a:rPr lang="en-US" sz="1600" dirty="0"/>
                        <a:t>40</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44</a:t>
                      </a:r>
                    </a:p>
                  </a:txBody>
                  <a:tcPr/>
                </a:tc>
                <a:tc>
                  <a:txBody>
                    <a:bodyPr/>
                    <a:lstStyle/>
                    <a:p>
                      <a:r>
                        <a:rPr lang="en-US" sz="1600" dirty="0"/>
                        <a:t>83</a:t>
                      </a:r>
                    </a:p>
                  </a:txBody>
                  <a:tcPr/>
                </a:tc>
                <a:tc>
                  <a:txBody>
                    <a:bodyPr/>
                    <a:lstStyle/>
                    <a:p>
                      <a:r>
                        <a:rPr lang="en-US" sz="1600" dirty="0"/>
                        <a:t>40</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35</a:t>
                      </a:r>
                    </a:p>
                  </a:txBody>
                  <a:tcPr/>
                </a:tc>
                <a:tc>
                  <a:txBody>
                    <a:bodyPr/>
                    <a:lstStyle/>
                    <a:p>
                      <a:r>
                        <a:rPr lang="en-US" sz="1600" dirty="0"/>
                        <a:t>87</a:t>
                      </a:r>
                    </a:p>
                  </a:txBody>
                  <a:tcPr/>
                </a:tc>
                <a:tc>
                  <a:txBody>
                    <a:bodyPr/>
                    <a:lstStyle/>
                    <a:p>
                      <a:r>
                        <a:rPr lang="en-US" sz="1600" dirty="0"/>
                        <a:t>41</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77</a:t>
                      </a:r>
                    </a:p>
                  </a:txBody>
                  <a:tcPr/>
                </a:tc>
                <a:tc>
                  <a:txBody>
                    <a:bodyPr/>
                    <a:lstStyle/>
                    <a:p>
                      <a:r>
                        <a:rPr lang="en-US" sz="1600" dirty="0"/>
                        <a:t>35</a:t>
                      </a:r>
                    </a:p>
                  </a:txBody>
                  <a:tcPr/>
                </a:tc>
                <a:tc>
                  <a:txBody>
                    <a:bodyPr/>
                    <a:lstStyle/>
                    <a:p>
                      <a:r>
                        <a:rPr lang="en-US" sz="1600" dirty="0"/>
                        <a:t>42</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54</a:t>
                      </a:r>
                    </a:p>
                  </a:txBody>
                  <a:tcPr/>
                </a:tc>
                <a:tc>
                  <a:txBody>
                    <a:bodyPr/>
                    <a:lstStyle/>
                    <a:p>
                      <a:r>
                        <a:rPr lang="en-US" sz="1600" dirty="0"/>
                        <a:t>85</a:t>
                      </a:r>
                    </a:p>
                  </a:txBody>
                  <a:tcPr/>
                </a:tc>
                <a:tc>
                  <a:txBody>
                    <a:bodyPr/>
                    <a:lstStyle/>
                    <a:p>
                      <a:r>
                        <a:rPr lang="en-US" sz="1600" dirty="0"/>
                        <a:t>41</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17</a:t>
                      </a:r>
                    </a:p>
                  </a:txBody>
                  <a:tcPr/>
                </a:tc>
                <a:tc>
                  <a:txBody>
                    <a:bodyPr/>
                    <a:lstStyle/>
                    <a:p>
                      <a:r>
                        <a:rPr lang="en-US" sz="1600" dirty="0"/>
                        <a:t>110</a:t>
                      </a:r>
                    </a:p>
                  </a:txBody>
                  <a:tcPr/>
                </a:tc>
                <a:tc>
                  <a:txBody>
                    <a:bodyPr/>
                    <a:lstStyle/>
                    <a:p>
                      <a:r>
                        <a:rPr lang="en-US" sz="1600" dirty="0"/>
                        <a:t>39</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53</a:t>
                      </a:r>
                    </a:p>
                  </a:txBody>
                  <a:tcPr/>
                </a:tc>
                <a:tc>
                  <a:txBody>
                    <a:bodyPr/>
                    <a:lstStyle/>
                    <a:p>
                      <a:r>
                        <a:rPr lang="en-US" sz="1600" dirty="0"/>
                        <a:t>56</a:t>
                      </a:r>
                    </a:p>
                  </a:txBody>
                  <a:tcPr/>
                </a:tc>
                <a:tc>
                  <a:txBody>
                    <a:bodyPr/>
                    <a:lstStyle/>
                    <a:p>
                      <a:r>
                        <a:rPr lang="en-US" sz="1600" dirty="0"/>
                        <a:t>37</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61</a:t>
                      </a:r>
                    </a:p>
                  </a:txBody>
                  <a:tcPr/>
                </a:tc>
                <a:tc>
                  <a:txBody>
                    <a:bodyPr/>
                    <a:lstStyle/>
                    <a:p>
                      <a:r>
                        <a:rPr lang="en-US" sz="1600" dirty="0"/>
                        <a:t>48</a:t>
                      </a:r>
                    </a:p>
                  </a:txBody>
                  <a:tcPr/>
                </a:tc>
                <a:tc>
                  <a:txBody>
                    <a:bodyPr/>
                    <a:lstStyle/>
                    <a:p>
                      <a:r>
                        <a:rPr lang="en-US" sz="1600" dirty="0"/>
                        <a:t>43</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55</a:t>
                      </a:r>
                    </a:p>
                  </a:txBody>
                  <a:tcPr/>
                </a:tc>
                <a:tc>
                  <a:txBody>
                    <a:bodyPr/>
                    <a:lstStyle/>
                    <a:p>
                      <a:r>
                        <a:rPr lang="en-US" sz="1600" dirty="0"/>
                        <a:t>51</a:t>
                      </a:r>
                    </a:p>
                  </a:txBody>
                  <a:tcPr/>
                </a:tc>
                <a:tc>
                  <a:txBody>
                    <a:bodyPr/>
                    <a:lstStyle/>
                    <a:p>
                      <a:r>
                        <a:rPr lang="en-US" sz="1600" dirty="0"/>
                        <a:t>43</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52</a:t>
                      </a:r>
                    </a:p>
                  </a:txBody>
                  <a:tcPr/>
                </a:tc>
                <a:tc>
                  <a:txBody>
                    <a:bodyPr/>
                    <a:lstStyle/>
                    <a:p>
                      <a:r>
                        <a:rPr lang="en-US" sz="1600" dirty="0"/>
                        <a:t>52</a:t>
                      </a:r>
                    </a:p>
                  </a:txBody>
                  <a:tcPr/>
                </a:tc>
                <a:tc>
                  <a:txBody>
                    <a:bodyPr/>
                    <a:lstStyle/>
                    <a:p>
                      <a:r>
                        <a:rPr lang="en-US" sz="1600" dirty="0"/>
                        <a:t>42</a:t>
                      </a:r>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51</a:t>
                      </a:r>
                    </a:p>
                  </a:txBody>
                  <a:tcPr/>
                </a:tc>
                <a:tc>
                  <a:txBody>
                    <a:bodyPr/>
                    <a:lstStyle/>
                    <a:p>
                      <a:r>
                        <a:rPr lang="en-US" sz="1600" dirty="0"/>
                        <a:t>56</a:t>
                      </a:r>
                    </a:p>
                  </a:txBody>
                  <a:tcPr/>
                </a:tc>
                <a:tc>
                  <a:txBody>
                    <a:bodyPr/>
                    <a:lstStyle/>
                    <a:p>
                      <a:r>
                        <a:rPr lang="en-US" sz="1600" dirty="0"/>
                        <a:t>40</a:t>
                      </a:r>
                    </a:p>
                  </a:txBody>
                  <a:tcPr/>
                </a:tc>
                <a:extLst>
                  <a:ext uri="{0D108BD9-81ED-4DB2-BD59-A6C34878D82A}">
                    <a16:rowId xmlns:a16="http://schemas.microsoft.com/office/drawing/2014/main" xmlns="" val="10012"/>
                  </a:ext>
                </a:extLst>
              </a:tr>
            </a:tbl>
          </a:graphicData>
        </a:graphic>
      </p:graphicFrame>
      <p:pic>
        <p:nvPicPr>
          <p:cNvPr id="3" name="Picture 2"/>
          <p:cNvPicPr>
            <a:picLocks noChangeAspect="1"/>
          </p:cNvPicPr>
          <p:nvPr/>
        </p:nvPicPr>
        <p:blipFill>
          <a:blip r:embed="rId2"/>
          <a:stretch>
            <a:fillRect/>
          </a:stretch>
        </p:blipFill>
        <p:spPr>
          <a:xfrm>
            <a:off x="4611975" y="1191084"/>
            <a:ext cx="4597400" cy="2755900"/>
          </a:xfrm>
          <a:prstGeom prst="rect">
            <a:avLst/>
          </a:prstGeom>
        </p:spPr>
      </p:pic>
      <p:pic>
        <p:nvPicPr>
          <p:cNvPr id="4" name="Picture 3"/>
          <p:cNvPicPr>
            <a:picLocks noChangeAspect="1"/>
          </p:cNvPicPr>
          <p:nvPr/>
        </p:nvPicPr>
        <p:blipFill>
          <a:blip r:embed="rId3"/>
          <a:stretch>
            <a:fillRect/>
          </a:stretch>
        </p:blipFill>
        <p:spPr>
          <a:xfrm>
            <a:off x="4597400" y="4064000"/>
            <a:ext cx="4597400" cy="2794000"/>
          </a:xfrm>
          <a:prstGeom prst="rect">
            <a:avLst/>
          </a:prstGeom>
        </p:spPr>
      </p:pic>
      <p:pic>
        <p:nvPicPr>
          <p:cNvPr id="5" name="Picture 4"/>
          <p:cNvPicPr>
            <a:picLocks noChangeAspect="1"/>
          </p:cNvPicPr>
          <p:nvPr/>
        </p:nvPicPr>
        <p:blipFill>
          <a:blip r:embed="rId4"/>
          <a:stretch>
            <a:fillRect/>
          </a:stretch>
        </p:blipFill>
        <p:spPr>
          <a:xfrm>
            <a:off x="0" y="1226820"/>
            <a:ext cx="4597400" cy="2755900"/>
          </a:xfrm>
          <a:prstGeom prst="rect">
            <a:avLst/>
          </a:prstGeom>
        </p:spPr>
      </p:pic>
      <p:pic>
        <p:nvPicPr>
          <p:cNvPr id="6" name="Picture 5"/>
          <p:cNvPicPr>
            <a:picLocks noChangeAspect="1"/>
          </p:cNvPicPr>
          <p:nvPr/>
        </p:nvPicPr>
        <p:blipFill>
          <a:blip r:embed="rId5"/>
          <a:stretch>
            <a:fillRect/>
          </a:stretch>
        </p:blipFill>
        <p:spPr>
          <a:xfrm>
            <a:off x="0" y="3985084"/>
            <a:ext cx="4597400" cy="2755900"/>
          </a:xfrm>
          <a:prstGeom prst="rect">
            <a:avLst/>
          </a:prstGeom>
        </p:spPr>
      </p:pic>
      <p:sp>
        <p:nvSpPr>
          <p:cNvPr id="7" name="TextBox 6"/>
          <p:cNvSpPr txBox="1"/>
          <p:nvPr/>
        </p:nvSpPr>
        <p:spPr>
          <a:xfrm>
            <a:off x="3668888" y="1411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245515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17277062"/>
              </p:ext>
            </p:extLst>
          </p:nvPr>
        </p:nvGraphicFramePr>
        <p:xfrm>
          <a:off x="146949" y="1294729"/>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a:t>South</a:t>
                      </a:r>
                    </a:p>
                    <a:p>
                      <a:r>
                        <a:rPr lang="en-US" sz="1600" dirty="0"/>
                        <a:t>Onset (mean)</a:t>
                      </a:r>
                    </a:p>
                  </a:txBody>
                  <a:tcPr/>
                </a:tc>
                <a:tc>
                  <a:txBody>
                    <a:bodyPr/>
                    <a:lstStyle/>
                    <a:p>
                      <a:r>
                        <a:rPr lang="en-US" sz="1600" dirty="0"/>
                        <a:t>South</a:t>
                      </a:r>
                    </a:p>
                    <a:p>
                      <a:r>
                        <a:rPr lang="en-US" sz="1600" dirty="0"/>
                        <a:t>delay (median)</a:t>
                      </a:r>
                    </a:p>
                  </a:txBody>
                  <a:tcPr/>
                </a:tc>
                <a:tc>
                  <a:txBody>
                    <a:bodyPr/>
                    <a:lstStyle/>
                    <a:p>
                      <a:r>
                        <a:rPr lang="en-US" sz="1600" dirty="0"/>
                        <a:t>South</a:t>
                      </a:r>
                    </a:p>
                    <a:p>
                      <a:r>
                        <a:rPr lang="en-US" sz="1600" dirty="0"/>
                        <a:t>plant (median)</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41</a:t>
                      </a:r>
                    </a:p>
                  </a:txBody>
                  <a:tcPr/>
                </a:tc>
                <a:tc>
                  <a:txBody>
                    <a:bodyPr/>
                    <a:lstStyle/>
                    <a:p>
                      <a:r>
                        <a:rPr lang="en-US" sz="1600" dirty="0"/>
                        <a:t>97</a:t>
                      </a:r>
                    </a:p>
                  </a:txBody>
                  <a:tcPr/>
                </a:tc>
                <a:tc>
                  <a:txBody>
                    <a:bodyPr/>
                    <a:lstStyle/>
                    <a:p>
                      <a:r>
                        <a:rPr lang="en-US" sz="1600" dirty="0"/>
                        <a:t>41</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37</a:t>
                      </a:r>
                    </a:p>
                  </a:txBody>
                  <a:tcPr/>
                </a:tc>
                <a:tc>
                  <a:txBody>
                    <a:bodyPr/>
                    <a:lstStyle/>
                    <a:p>
                      <a:r>
                        <a:rPr lang="en-US" sz="1600" dirty="0"/>
                        <a:t>100</a:t>
                      </a:r>
                    </a:p>
                  </a:txBody>
                  <a:tcPr/>
                </a:tc>
                <a:tc>
                  <a:txBody>
                    <a:bodyPr/>
                    <a:lstStyle/>
                    <a:p>
                      <a:r>
                        <a:rPr lang="en-US" sz="1600" dirty="0"/>
                        <a:t>38</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14</a:t>
                      </a:r>
                    </a:p>
                  </a:txBody>
                  <a:tcPr/>
                </a:tc>
                <a:tc>
                  <a:txBody>
                    <a:bodyPr/>
                    <a:lstStyle/>
                    <a:p>
                      <a:r>
                        <a:rPr lang="en-US" sz="1600" dirty="0"/>
                        <a:t>102</a:t>
                      </a:r>
                    </a:p>
                  </a:txBody>
                  <a:tcPr/>
                </a:tc>
                <a:tc>
                  <a:txBody>
                    <a:bodyPr/>
                    <a:lstStyle/>
                    <a:p>
                      <a:r>
                        <a:rPr lang="en-US" sz="1600" dirty="0"/>
                        <a:t>39</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16</a:t>
                      </a:r>
                    </a:p>
                  </a:txBody>
                  <a:tcPr/>
                </a:tc>
                <a:tc>
                  <a:txBody>
                    <a:bodyPr/>
                    <a:lstStyle/>
                    <a:p>
                      <a:r>
                        <a:rPr lang="en-US" sz="1600" dirty="0"/>
                        <a:t>128</a:t>
                      </a:r>
                    </a:p>
                  </a:txBody>
                  <a:tcPr/>
                </a:tc>
                <a:tc>
                  <a:txBody>
                    <a:bodyPr/>
                    <a:lstStyle/>
                    <a:p>
                      <a:r>
                        <a:rPr lang="en-US" sz="1600" dirty="0"/>
                        <a:t>37</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35</a:t>
                      </a:r>
                    </a:p>
                  </a:txBody>
                  <a:tcPr/>
                </a:tc>
                <a:tc>
                  <a:txBody>
                    <a:bodyPr/>
                    <a:lstStyle/>
                    <a:p>
                      <a:r>
                        <a:rPr lang="en-US" sz="1600" dirty="0"/>
                        <a:t>80</a:t>
                      </a:r>
                    </a:p>
                  </a:txBody>
                  <a:tcPr/>
                </a:tc>
                <a:tc>
                  <a:txBody>
                    <a:bodyPr/>
                    <a:lstStyle/>
                    <a:p>
                      <a:r>
                        <a:rPr lang="en-US" sz="1600" dirty="0"/>
                        <a:t>39</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13</a:t>
                      </a:r>
                    </a:p>
                  </a:txBody>
                  <a:tcPr/>
                </a:tc>
                <a:tc>
                  <a:txBody>
                    <a:bodyPr/>
                    <a:lstStyle/>
                    <a:p>
                      <a:r>
                        <a:rPr lang="en-US" sz="1600" dirty="0"/>
                        <a:t>122</a:t>
                      </a:r>
                    </a:p>
                  </a:txBody>
                  <a:tcPr/>
                </a:tc>
                <a:tc>
                  <a:txBody>
                    <a:bodyPr/>
                    <a:lstStyle/>
                    <a:p>
                      <a:r>
                        <a:rPr lang="en-US" sz="1600" dirty="0"/>
                        <a:t>41</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12</a:t>
                      </a:r>
                    </a:p>
                  </a:txBody>
                  <a:tcPr/>
                </a:tc>
                <a:tc>
                  <a:txBody>
                    <a:bodyPr/>
                    <a:lstStyle/>
                    <a:p>
                      <a:r>
                        <a:rPr lang="en-US" sz="1600" dirty="0"/>
                        <a:t>137</a:t>
                      </a:r>
                    </a:p>
                  </a:txBody>
                  <a:tcPr/>
                </a:tc>
                <a:tc>
                  <a:txBody>
                    <a:bodyPr/>
                    <a:lstStyle/>
                    <a:p>
                      <a:r>
                        <a:rPr lang="en-US" sz="1600" dirty="0"/>
                        <a:t>40</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49</a:t>
                      </a:r>
                    </a:p>
                  </a:txBody>
                  <a:tcPr/>
                </a:tc>
                <a:tc>
                  <a:txBody>
                    <a:bodyPr/>
                    <a:lstStyle/>
                    <a:p>
                      <a:r>
                        <a:rPr lang="en-US" sz="1600" dirty="0"/>
                        <a:t>99</a:t>
                      </a:r>
                    </a:p>
                  </a:txBody>
                  <a:tcPr/>
                </a:tc>
                <a:tc>
                  <a:txBody>
                    <a:bodyPr/>
                    <a:lstStyle/>
                    <a:p>
                      <a:r>
                        <a:rPr lang="en-US" sz="1600" dirty="0"/>
                        <a:t>38</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dirty="0"/>
                        <a:t>48</a:t>
                      </a:r>
                    </a:p>
                  </a:txBody>
                  <a:tcPr/>
                </a:tc>
                <a:tc>
                  <a:txBody>
                    <a:bodyPr/>
                    <a:lstStyle/>
                    <a:p>
                      <a:r>
                        <a:rPr lang="en-US" dirty="0"/>
                        <a:t>123</a:t>
                      </a:r>
                    </a:p>
                  </a:txBody>
                  <a:tcPr/>
                </a:tc>
                <a:tc>
                  <a:txBody>
                    <a:bodyPr/>
                    <a:lstStyle/>
                    <a:p>
                      <a:r>
                        <a:rPr lang="en-US" dirty="0"/>
                        <a:t>39</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36</a:t>
                      </a:r>
                    </a:p>
                  </a:txBody>
                  <a:tcPr/>
                </a:tc>
                <a:tc>
                  <a:txBody>
                    <a:bodyPr/>
                    <a:lstStyle/>
                    <a:p>
                      <a:r>
                        <a:rPr lang="en-US" sz="1600" dirty="0"/>
                        <a:t>78</a:t>
                      </a:r>
                    </a:p>
                  </a:txBody>
                  <a:tcPr/>
                </a:tc>
                <a:tc>
                  <a:txBody>
                    <a:bodyPr/>
                    <a:lstStyle/>
                    <a:p>
                      <a:r>
                        <a:rPr lang="en-US" sz="1600" dirty="0"/>
                        <a:t>40</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17</a:t>
                      </a:r>
                    </a:p>
                  </a:txBody>
                  <a:tcPr/>
                </a:tc>
                <a:tc>
                  <a:txBody>
                    <a:bodyPr/>
                    <a:lstStyle/>
                    <a:p>
                      <a:r>
                        <a:rPr lang="en-US" sz="1600" dirty="0"/>
                        <a:t>107</a:t>
                      </a:r>
                    </a:p>
                  </a:txBody>
                  <a:tcPr/>
                </a:tc>
                <a:tc>
                  <a:txBody>
                    <a:bodyPr/>
                    <a:lstStyle/>
                    <a:p>
                      <a:r>
                        <a:rPr lang="en-US" sz="1600" dirty="0"/>
                        <a:t>40</a:t>
                      </a:r>
                    </a:p>
                  </a:txBody>
                  <a:tcPr/>
                </a:tc>
                <a:extLst>
                  <a:ext uri="{0D108BD9-81ED-4DB2-BD59-A6C34878D82A}">
                    <a16:rowId xmlns:a16="http://schemas.microsoft.com/office/drawing/2014/main" xmlns="" val="10011"/>
                  </a:ext>
                </a:extLst>
              </a:tr>
              <a:tr h="370840">
                <a:tc>
                  <a:txBody>
                    <a:bodyPr/>
                    <a:lstStyle/>
                    <a:p>
                      <a:r>
                        <a:rPr lang="en-US" sz="1600" dirty="0"/>
                        <a:t>2014</a:t>
                      </a:r>
                    </a:p>
                  </a:txBody>
                  <a:tcPr/>
                </a:tc>
                <a:tc>
                  <a:txBody>
                    <a:bodyPr/>
                    <a:lstStyle/>
                    <a:p>
                      <a:r>
                        <a:rPr lang="en-US" sz="1600" dirty="0"/>
                        <a:t>24</a:t>
                      </a:r>
                    </a:p>
                  </a:txBody>
                  <a:tcPr/>
                </a:tc>
                <a:tc>
                  <a:txBody>
                    <a:bodyPr/>
                    <a:lstStyle/>
                    <a:p>
                      <a:r>
                        <a:rPr lang="en-US" sz="1600" dirty="0"/>
                        <a:t>102</a:t>
                      </a:r>
                    </a:p>
                  </a:txBody>
                  <a:tcPr/>
                </a:tc>
                <a:tc>
                  <a:txBody>
                    <a:bodyPr/>
                    <a:lstStyle/>
                    <a:p>
                      <a:r>
                        <a:rPr lang="en-US" sz="1600" dirty="0"/>
                        <a:t>38</a:t>
                      </a:r>
                    </a:p>
                  </a:txBody>
                  <a:tcPr/>
                </a:tc>
                <a:extLst>
                  <a:ext uri="{0D108BD9-81ED-4DB2-BD59-A6C34878D82A}">
                    <a16:rowId xmlns:a16="http://schemas.microsoft.com/office/drawing/2014/main" xmlns="" val="10012"/>
                  </a:ext>
                </a:extLst>
              </a:tr>
            </a:tbl>
          </a:graphicData>
        </a:graphic>
      </p:graphicFrame>
      <p:pic>
        <p:nvPicPr>
          <p:cNvPr id="3" name="Picture 2"/>
          <p:cNvPicPr>
            <a:picLocks noChangeAspect="1"/>
          </p:cNvPicPr>
          <p:nvPr/>
        </p:nvPicPr>
        <p:blipFill>
          <a:blip r:embed="rId2"/>
          <a:stretch>
            <a:fillRect/>
          </a:stretch>
        </p:blipFill>
        <p:spPr>
          <a:xfrm>
            <a:off x="4546600" y="1058333"/>
            <a:ext cx="4597400" cy="2755900"/>
          </a:xfrm>
          <a:prstGeom prst="rect">
            <a:avLst/>
          </a:prstGeom>
        </p:spPr>
      </p:pic>
      <p:pic>
        <p:nvPicPr>
          <p:cNvPr id="4" name="Picture 3"/>
          <p:cNvPicPr>
            <a:picLocks noChangeAspect="1"/>
          </p:cNvPicPr>
          <p:nvPr/>
        </p:nvPicPr>
        <p:blipFill>
          <a:blip r:embed="rId3"/>
          <a:stretch>
            <a:fillRect/>
          </a:stretch>
        </p:blipFill>
        <p:spPr>
          <a:xfrm>
            <a:off x="4546600" y="3784847"/>
            <a:ext cx="4597400" cy="2755900"/>
          </a:xfrm>
          <a:prstGeom prst="rect">
            <a:avLst/>
          </a:prstGeom>
        </p:spPr>
      </p:pic>
      <p:pic>
        <p:nvPicPr>
          <p:cNvPr id="5" name="Picture 4"/>
          <p:cNvPicPr>
            <a:picLocks noChangeAspect="1"/>
          </p:cNvPicPr>
          <p:nvPr/>
        </p:nvPicPr>
        <p:blipFill>
          <a:blip r:embed="rId4"/>
          <a:stretch>
            <a:fillRect/>
          </a:stretch>
        </p:blipFill>
        <p:spPr>
          <a:xfrm>
            <a:off x="-50800" y="1028947"/>
            <a:ext cx="4597400" cy="2755900"/>
          </a:xfrm>
          <a:prstGeom prst="rect">
            <a:avLst/>
          </a:prstGeom>
        </p:spPr>
      </p:pic>
      <p:pic>
        <p:nvPicPr>
          <p:cNvPr id="6" name="Picture 5"/>
          <p:cNvPicPr>
            <a:picLocks noChangeAspect="1"/>
          </p:cNvPicPr>
          <p:nvPr/>
        </p:nvPicPr>
        <p:blipFill>
          <a:blip r:embed="rId5"/>
          <a:stretch>
            <a:fillRect/>
          </a:stretch>
        </p:blipFill>
        <p:spPr>
          <a:xfrm>
            <a:off x="-50800" y="3811869"/>
            <a:ext cx="4597400" cy="2755900"/>
          </a:xfrm>
          <a:prstGeom prst="rect">
            <a:avLst/>
          </a:prstGeom>
        </p:spPr>
      </p:pic>
      <p:sp>
        <p:nvSpPr>
          <p:cNvPr id="7" name="TextBox 6"/>
          <p:cNvSpPr txBox="1"/>
          <p:nvPr/>
        </p:nvSpPr>
        <p:spPr>
          <a:xfrm>
            <a:off x="3668888" y="14111"/>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121217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3FE1DD4-46B3-2A45-8695-7DF7878C2BC6}" type="slidenum">
              <a:rPr lang="en-US" smtClean="0"/>
              <a:t>2</a:t>
            </a:fld>
            <a:endParaRPr lang="en-US"/>
          </a:p>
        </p:txBody>
      </p:sp>
      <p:grpSp>
        <p:nvGrpSpPr>
          <p:cNvPr id="29" name="Group 28"/>
          <p:cNvGrpSpPr/>
          <p:nvPr/>
        </p:nvGrpSpPr>
        <p:grpSpPr>
          <a:xfrm>
            <a:off x="1255889" y="219932"/>
            <a:ext cx="6632222" cy="769441"/>
            <a:chOff x="1801233" y="1677143"/>
            <a:chExt cx="6351216" cy="769441"/>
          </a:xfrm>
        </p:grpSpPr>
        <p:sp>
          <p:nvSpPr>
            <p:cNvPr id="30" name="TextBox 29"/>
            <p:cNvSpPr txBox="1"/>
            <p:nvPr/>
          </p:nvSpPr>
          <p:spPr>
            <a:xfrm>
              <a:off x="1801233" y="1884820"/>
              <a:ext cx="1782688" cy="461665"/>
            </a:xfrm>
            <a:prstGeom prst="rect">
              <a:avLst/>
            </a:prstGeom>
            <a:noFill/>
          </p:spPr>
          <p:txBody>
            <a:bodyPr wrap="square" rtlCol="0">
              <a:spAutoFit/>
            </a:bodyPr>
            <a:lstStyle/>
            <a:p>
              <a:pPr algn="ctr"/>
              <a:r>
                <a:rPr lang="en-US" sz="2400" dirty="0" smtClean="0"/>
                <a:t>Planting </a:t>
              </a:r>
              <a:r>
                <a:rPr lang="en-US" sz="2400" dirty="0"/>
                <a:t>date </a:t>
              </a:r>
            </a:p>
          </p:txBody>
        </p:sp>
        <p:sp>
          <p:nvSpPr>
            <p:cNvPr id="31" name="Equal 30"/>
            <p:cNvSpPr/>
            <p:nvPr/>
          </p:nvSpPr>
          <p:spPr>
            <a:xfrm>
              <a:off x="3545618" y="2029840"/>
              <a:ext cx="637816" cy="253883"/>
            </a:xfrm>
            <a:prstGeom prst="mathEqual">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295821" y="1677143"/>
              <a:ext cx="3856628" cy="769441"/>
            </a:xfrm>
            <a:prstGeom prst="rect">
              <a:avLst/>
            </a:prstGeom>
            <a:noFill/>
          </p:spPr>
          <p:txBody>
            <a:bodyPr wrap="square" rtlCol="0">
              <a:spAutoFit/>
            </a:bodyPr>
            <a:lstStyle/>
            <a:p>
              <a:r>
                <a:rPr lang="en-US" sz="4400" i="1" dirty="0"/>
                <a:t>f</a:t>
              </a:r>
              <a:r>
                <a:rPr lang="en-US" dirty="0"/>
                <a:t> </a:t>
              </a:r>
              <a:r>
                <a:rPr lang="en-US" sz="2000" dirty="0"/>
                <a:t>(climate </a:t>
              </a:r>
              <a:r>
                <a:rPr lang="en-US" sz="2000" dirty="0" smtClean="0"/>
                <a:t>and </a:t>
              </a:r>
              <a:r>
                <a:rPr lang="en-US" sz="2000" dirty="0" err="1" smtClean="0"/>
                <a:t>nonclimate</a:t>
              </a:r>
              <a:r>
                <a:rPr lang="en-US" sz="2000" dirty="0" smtClean="0"/>
                <a:t> variables)</a:t>
              </a:r>
              <a:endParaRPr lang="en-US" sz="2000" dirty="0"/>
            </a:p>
          </p:txBody>
        </p:sp>
      </p:grpSp>
      <p:sp>
        <p:nvSpPr>
          <p:cNvPr id="9" name="TextBox 8">
            <a:extLst>
              <a:ext uri="{FF2B5EF4-FFF2-40B4-BE49-F238E27FC236}">
                <a16:creationId xmlns:a16="http://schemas.microsoft.com/office/drawing/2014/main" xmlns="" id="{D033EED6-DDAE-4856-9256-38C2DDF03781}"/>
              </a:ext>
            </a:extLst>
          </p:cNvPr>
          <p:cNvSpPr txBox="1"/>
          <p:nvPr/>
        </p:nvSpPr>
        <p:spPr>
          <a:xfrm>
            <a:off x="1397000" y="1016314"/>
            <a:ext cx="6858000" cy="5509201"/>
          </a:xfrm>
          <a:prstGeom prst="rect">
            <a:avLst/>
          </a:prstGeom>
          <a:noFill/>
        </p:spPr>
        <p:txBody>
          <a:bodyPr wrap="square" rtlCol="0">
            <a:spAutoFit/>
          </a:bodyPr>
          <a:lstStyle/>
          <a:p>
            <a:r>
              <a:rPr lang="en-US" sz="1600" b="1" dirty="0" smtClean="0"/>
              <a:t>Climate variables:</a:t>
            </a:r>
            <a:endParaRPr lang="en-US" sz="1600" b="1" dirty="0"/>
          </a:p>
          <a:p>
            <a:pPr marL="285750" indent="-285750">
              <a:buFont typeface="Arial" panose="020B0604020202020204" pitchFamily="34" charset="0"/>
              <a:buChar char="•"/>
            </a:pPr>
            <a:r>
              <a:rPr lang="en-US" sz="1600" dirty="0"/>
              <a:t>Temperature </a:t>
            </a:r>
            <a:endParaRPr lang="en-US" sz="1600" dirty="0"/>
          </a:p>
          <a:p>
            <a:pPr marL="742950" lvl="1" indent="-285750">
              <a:buFont typeface="Arial" panose="020B0604020202020204" pitchFamily="34" charset="0"/>
              <a:buChar char="•"/>
            </a:pPr>
            <a:r>
              <a:rPr lang="en-US" sz="1600" dirty="0"/>
              <a:t>D</a:t>
            </a:r>
            <a:r>
              <a:rPr lang="en-US" sz="1600" dirty="0" smtClean="0"/>
              <a:t>ate </a:t>
            </a:r>
            <a:r>
              <a:rPr lang="en-US" sz="1600" dirty="0" smtClean="0"/>
              <a:t>indicator for </a:t>
            </a:r>
            <a:r>
              <a:rPr lang="en-US" sz="1600" dirty="0" smtClean="0"/>
              <a:t>end of frost risk</a:t>
            </a:r>
          </a:p>
          <a:p>
            <a:pPr marL="742950" lvl="1" indent="-285750">
              <a:buFont typeface="Arial" panose="020B0604020202020204" pitchFamily="34" charset="0"/>
              <a:buChar char="•"/>
            </a:pPr>
            <a:r>
              <a:rPr lang="en-US" sz="1600" dirty="0" smtClean="0"/>
              <a:t>High temperature indicator?</a:t>
            </a:r>
            <a:endParaRPr lang="en-US" sz="1600" dirty="0" smtClean="0"/>
          </a:p>
          <a:p>
            <a:pPr marL="285750" indent="-285750">
              <a:buFont typeface="Arial" panose="020B0604020202020204" pitchFamily="34" charset="0"/>
              <a:buChar char="•"/>
            </a:pPr>
            <a:r>
              <a:rPr lang="en-US" sz="1600" dirty="0" smtClean="0"/>
              <a:t>Onset </a:t>
            </a:r>
            <a:r>
              <a:rPr lang="en-US" sz="1600" dirty="0" smtClean="0"/>
              <a:t>(AA)</a:t>
            </a:r>
            <a:endParaRPr lang="en-US" sz="1600" dirty="0" smtClean="0"/>
          </a:p>
          <a:p>
            <a:pPr marL="285750" indent="-285750">
              <a:buFont typeface="Arial" panose="020B0604020202020204" pitchFamily="34" charset="0"/>
              <a:buChar char="•"/>
            </a:pPr>
            <a:r>
              <a:rPr lang="en-US" sz="1600" dirty="0" smtClean="0"/>
              <a:t>Define </a:t>
            </a:r>
            <a:r>
              <a:rPr lang="en-US" sz="1600" dirty="0" smtClean="0"/>
              <a:t>onset as the date on which:</a:t>
            </a:r>
            <a:endParaRPr lang="en-US" sz="1600" dirty="0" smtClean="0"/>
          </a:p>
          <a:p>
            <a:pPr marL="742950" lvl="1" indent="-285750">
              <a:buFont typeface="Arial" panose="020B0604020202020204" pitchFamily="34" charset="0"/>
              <a:buChar char="•"/>
            </a:pPr>
            <a:r>
              <a:rPr lang="en-US" sz="1600" dirty="0" smtClean="0"/>
              <a:t>some </a:t>
            </a:r>
            <a:r>
              <a:rPr lang="en-US" sz="1600" dirty="0"/>
              <a:t>threshold of total rain since Aug </a:t>
            </a:r>
            <a:r>
              <a:rPr lang="en-US" sz="1600" dirty="0" smtClean="0"/>
              <a:t>1 is reached</a:t>
            </a:r>
            <a:endParaRPr lang="en-US" sz="1600" dirty="0" smtClean="0"/>
          </a:p>
          <a:p>
            <a:pPr marL="742950" lvl="1" indent="-285750">
              <a:buFont typeface="Arial" panose="020B0604020202020204" pitchFamily="34" charset="0"/>
              <a:buChar char="•"/>
            </a:pPr>
            <a:r>
              <a:rPr lang="en-US" sz="1600" dirty="0" smtClean="0"/>
              <a:t>a </a:t>
            </a:r>
            <a:r>
              <a:rPr lang="en-US" sz="1600" dirty="0"/>
              <a:t>storm of a certain depth is </a:t>
            </a:r>
            <a:r>
              <a:rPr lang="en-US" sz="1600" dirty="0" smtClean="0"/>
              <a:t>reached</a:t>
            </a:r>
          </a:p>
          <a:p>
            <a:pPr marL="742950" lvl="1" indent="-285750">
              <a:buFont typeface="Arial" panose="020B0604020202020204" pitchFamily="34" charset="0"/>
              <a:buChar char="•"/>
            </a:pPr>
            <a:r>
              <a:rPr lang="en-US" sz="1600" dirty="0" smtClean="0"/>
              <a:t>Some rainfall frequency threshold is reached</a:t>
            </a:r>
            <a:endParaRPr lang="en-US" sz="1600" dirty="0" smtClean="0"/>
          </a:p>
          <a:p>
            <a:endParaRPr lang="en-US" sz="1600" dirty="0" smtClean="0"/>
          </a:p>
          <a:p>
            <a:r>
              <a:rPr lang="en-US" sz="1600" b="1" dirty="0" err="1" smtClean="0"/>
              <a:t>Nonclimate</a:t>
            </a:r>
            <a:r>
              <a:rPr lang="en-US" sz="1600" b="1" dirty="0" smtClean="0"/>
              <a:t> variables:</a:t>
            </a:r>
          </a:p>
          <a:p>
            <a:pPr marL="285750" indent="-285750">
              <a:buFont typeface="Arial" panose="020B0604020202020204" pitchFamily="34" charset="0"/>
              <a:buChar char="•"/>
            </a:pPr>
            <a:r>
              <a:rPr lang="en-US" sz="1600" dirty="0" smtClean="0"/>
              <a:t>Latitude </a:t>
            </a:r>
            <a:endParaRPr lang="en-US" sz="1600" dirty="0" smtClean="0"/>
          </a:p>
          <a:p>
            <a:pPr marL="285750" indent="-285750">
              <a:buFont typeface="Arial" panose="020B0604020202020204" pitchFamily="34" charset="0"/>
              <a:buChar char="•"/>
            </a:pPr>
            <a:r>
              <a:rPr lang="en-US" sz="1600" dirty="0" smtClean="0"/>
              <a:t>Memory </a:t>
            </a:r>
            <a:r>
              <a:rPr lang="en-US" sz="1600" dirty="0"/>
              <a:t>of previous years’ planting</a:t>
            </a:r>
          </a:p>
          <a:p>
            <a:pPr marL="285750" indent="-285750">
              <a:buFont typeface="Arial" panose="020B0604020202020204" pitchFamily="34" charset="0"/>
              <a:buChar char="•"/>
            </a:pPr>
            <a:r>
              <a:rPr lang="en-US" sz="1600" dirty="0" smtClean="0"/>
              <a:t>Irrigation</a:t>
            </a:r>
            <a:endParaRPr lang="en-US" sz="1600" dirty="0"/>
          </a:p>
          <a:p>
            <a:pPr marL="285750" indent="-285750">
              <a:buFont typeface="Arial" panose="020B0604020202020204" pitchFamily="34" charset="0"/>
              <a:buChar char="•"/>
            </a:pPr>
            <a:r>
              <a:rPr lang="en-US" sz="1600" dirty="0"/>
              <a:t>Trend</a:t>
            </a:r>
          </a:p>
          <a:p>
            <a:pPr marL="285750" indent="-285750">
              <a:buFont typeface="Arial" panose="020B0604020202020204" pitchFamily="34" charset="0"/>
              <a:buChar char="•"/>
            </a:pPr>
            <a:r>
              <a:rPr lang="en-US" sz="1600" dirty="0" smtClean="0"/>
              <a:t>Farm size</a:t>
            </a:r>
            <a:endParaRPr lang="en-US" sz="1600" dirty="0"/>
          </a:p>
          <a:p>
            <a:pPr marL="285750" indent="-285750">
              <a:buFont typeface="Arial" panose="020B0604020202020204" pitchFamily="34" charset="0"/>
              <a:buChar char="•"/>
            </a:pPr>
            <a:r>
              <a:rPr lang="en-US" sz="1600" dirty="0"/>
              <a:t>Average onset over 30 years</a:t>
            </a:r>
          </a:p>
          <a:p>
            <a:pPr marL="285750" indent="-285750">
              <a:buFont typeface="Arial" panose="020B0604020202020204" pitchFamily="34" charset="0"/>
              <a:buChar char="•"/>
            </a:pPr>
            <a:r>
              <a:rPr lang="en-US" sz="1600" dirty="0" smtClean="0"/>
              <a:t>Fixed </a:t>
            </a:r>
            <a:r>
              <a:rPr lang="en-US" sz="1600" dirty="0"/>
              <a:t>effects for pockets of space and time (credit, equipment, laws)</a:t>
            </a:r>
          </a:p>
          <a:p>
            <a:pPr marL="285750" indent="-285750">
              <a:buFont typeface="Arial" panose="020B0604020202020204" pitchFamily="34" charset="0"/>
              <a:buChar char="•"/>
            </a:pPr>
            <a:r>
              <a:rPr lang="en-US" sz="1600" dirty="0"/>
              <a:t>Interaction variables:</a:t>
            </a:r>
          </a:p>
          <a:p>
            <a:pPr marL="742950" lvl="1" indent="-285750">
              <a:buFont typeface="Arial" panose="020B0604020202020204" pitchFamily="34" charset="0"/>
              <a:buChar char="•"/>
            </a:pPr>
            <a:r>
              <a:rPr lang="en-US" sz="1600" dirty="0"/>
              <a:t>Climate x </a:t>
            </a:r>
            <a:r>
              <a:rPr lang="en-US" sz="1600" dirty="0" smtClean="0"/>
              <a:t>farm size</a:t>
            </a:r>
            <a:endParaRPr lang="en-US" sz="1600" dirty="0"/>
          </a:p>
          <a:p>
            <a:pPr marL="742950" lvl="1" indent="-285750">
              <a:buFont typeface="Arial" panose="020B0604020202020204" pitchFamily="34" charset="0"/>
              <a:buChar char="•"/>
            </a:pPr>
            <a:r>
              <a:rPr lang="en-US" sz="1600" dirty="0"/>
              <a:t>Climate x </a:t>
            </a:r>
            <a:r>
              <a:rPr lang="en-US" sz="1600" dirty="0" smtClean="0"/>
              <a:t>irrigation</a:t>
            </a:r>
          </a:p>
          <a:p>
            <a:pPr marL="742950" lvl="1" indent="-285750">
              <a:buFont typeface="Arial" panose="020B0604020202020204" pitchFamily="34" charset="0"/>
              <a:buChar char="•"/>
            </a:pPr>
            <a:r>
              <a:rPr lang="en-US" sz="1600" dirty="0" smtClean="0"/>
              <a:t>Climate x variability in onset</a:t>
            </a:r>
            <a:endParaRPr lang="en-US" sz="1600" dirty="0"/>
          </a:p>
        </p:txBody>
      </p:sp>
    </p:spTree>
    <p:extLst>
      <p:ext uri="{BB962C8B-B14F-4D97-AF65-F5344CB8AC3E}">
        <p14:creationId xmlns:p14="http://schemas.microsoft.com/office/powerpoint/2010/main" val="277250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3345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07481" y="152041"/>
            <a:ext cx="4500150" cy="461665"/>
          </a:xfrm>
          <a:prstGeom prst="rect">
            <a:avLst/>
          </a:prstGeom>
          <a:noFill/>
        </p:spPr>
        <p:txBody>
          <a:bodyPr wrap="none" rtlCol="0">
            <a:spAutoFit/>
          </a:bodyPr>
          <a:lstStyle/>
          <a:p>
            <a:r>
              <a:rPr lang="en-US" sz="2400" dirty="0"/>
              <a:t>What might control planting date?</a:t>
            </a:r>
          </a:p>
        </p:txBody>
      </p:sp>
      <p:sp>
        <p:nvSpPr>
          <p:cNvPr id="4" name="Slide Number Placeholder 3"/>
          <p:cNvSpPr>
            <a:spLocks noGrp="1"/>
          </p:cNvSpPr>
          <p:nvPr>
            <p:ph type="sldNum" sz="quarter" idx="12"/>
          </p:nvPr>
        </p:nvSpPr>
        <p:spPr/>
        <p:txBody>
          <a:bodyPr/>
          <a:lstStyle/>
          <a:p>
            <a:fld id="{B3FE1DD4-46B3-2A45-8695-7DF7878C2BC6}" type="slidenum">
              <a:rPr lang="en-US" smtClean="0"/>
              <a:t>21</a:t>
            </a:fld>
            <a:endParaRPr lang="en-US"/>
          </a:p>
        </p:txBody>
      </p:sp>
      <p:sp>
        <p:nvSpPr>
          <p:cNvPr id="3" name="TextBox 2"/>
          <p:cNvSpPr txBox="1"/>
          <p:nvPr/>
        </p:nvSpPr>
        <p:spPr>
          <a:xfrm>
            <a:off x="255608" y="882431"/>
            <a:ext cx="1815396" cy="369332"/>
          </a:xfrm>
          <a:prstGeom prst="rect">
            <a:avLst/>
          </a:prstGeom>
          <a:noFill/>
        </p:spPr>
        <p:txBody>
          <a:bodyPr wrap="square" rtlCol="0">
            <a:spAutoFit/>
          </a:bodyPr>
          <a:lstStyle/>
          <a:p>
            <a:r>
              <a:rPr lang="en-US" dirty="0"/>
              <a:t>Legal Constraints</a:t>
            </a:r>
          </a:p>
        </p:txBody>
      </p:sp>
      <p:sp>
        <p:nvSpPr>
          <p:cNvPr id="12" name="TextBox 11"/>
          <p:cNvSpPr txBox="1"/>
          <p:nvPr/>
        </p:nvSpPr>
        <p:spPr>
          <a:xfrm>
            <a:off x="2988866" y="888453"/>
            <a:ext cx="3169564" cy="369332"/>
          </a:xfrm>
          <a:prstGeom prst="rect">
            <a:avLst/>
          </a:prstGeom>
          <a:noFill/>
        </p:spPr>
        <p:txBody>
          <a:bodyPr wrap="square" rtlCol="0">
            <a:spAutoFit/>
          </a:bodyPr>
          <a:lstStyle/>
          <a:p>
            <a:r>
              <a:rPr lang="en-US" dirty="0"/>
              <a:t>Economic + Logistic Constraints</a:t>
            </a:r>
          </a:p>
        </p:txBody>
      </p:sp>
      <p:sp>
        <p:nvSpPr>
          <p:cNvPr id="13" name="TextBox 12"/>
          <p:cNvSpPr txBox="1"/>
          <p:nvPr/>
        </p:nvSpPr>
        <p:spPr>
          <a:xfrm>
            <a:off x="7300999" y="1372151"/>
            <a:ext cx="1843001" cy="584776"/>
          </a:xfrm>
          <a:prstGeom prst="rect">
            <a:avLst/>
          </a:prstGeom>
          <a:noFill/>
        </p:spPr>
        <p:txBody>
          <a:bodyPr wrap="square" rtlCol="0">
            <a:spAutoFit/>
          </a:bodyPr>
          <a:lstStyle/>
          <a:p>
            <a:r>
              <a:rPr lang="en-US" sz="1600" dirty="0"/>
              <a:t>Consider physical constraints</a:t>
            </a:r>
          </a:p>
        </p:txBody>
      </p:sp>
      <p:sp>
        <p:nvSpPr>
          <p:cNvPr id="14" name="TextBox 13"/>
          <p:cNvSpPr txBox="1"/>
          <p:nvPr/>
        </p:nvSpPr>
        <p:spPr>
          <a:xfrm>
            <a:off x="319752" y="1495262"/>
            <a:ext cx="1724618" cy="338554"/>
          </a:xfrm>
          <a:prstGeom prst="rect">
            <a:avLst/>
          </a:prstGeom>
          <a:noFill/>
        </p:spPr>
        <p:txBody>
          <a:bodyPr wrap="square" rtlCol="0">
            <a:spAutoFit/>
          </a:bodyPr>
          <a:lstStyle/>
          <a:p>
            <a:r>
              <a:rPr lang="en-US" sz="1600" dirty="0" err="1"/>
              <a:t>Phytosanitary</a:t>
            </a:r>
            <a:r>
              <a:rPr lang="en-US" sz="1600" dirty="0"/>
              <a:t> law</a:t>
            </a:r>
          </a:p>
        </p:txBody>
      </p:sp>
      <p:cxnSp>
        <p:nvCxnSpPr>
          <p:cNvPr id="16" name="Straight Arrow Connector 15"/>
          <p:cNvCxnSpPr>
            <a:stCxn id="14" idx="3"/>
            <a:endCxn id="26" idx="1"/>
          </p:cNvCxnSpPr>
          <p:nvPr/>
        </p:nvCxnSpPr>
        <p:spPr>
          <a:xfrm>
            <a:off x="2044370" y="1664539"/>
            <a:ext cx="558708" cy="2561"/>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2"/>
            <a:endCxn id="25" idx="0"/>
          </p:cNvCxnSpPr>
          <p:nvPr/>
        </p:nvCxnSpPr>
        <p:spPr>
          <a:xfrm>
            <a:off x="1182061" y="1833816"/>
            <a:ext cx="0" cy="489784"/>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909340" y="2323600"/>
            <a:ext cx="545442" cy="338554"/>
          </a:xfrm>
          <a:prstGeom prst="rect">
            <a:avLst/>
          </a:prstGeom>
          <a:noFill/>
        </p:spPr>
        <p:txBody>
          <a:bodyPr wrap="none" rtlCol="0">
            <a:spAutoFit/>
          </a:bodyPr>
          <a:lstStyle/>
          <a:p>
            <a:r>
              <a:rPr lang="en-US" sz="1600" dirty="0">
                <a:solidFill>
                  <a:srgbClr val="FF0000"/>
                </a:solidFill>
              </a:rPr>
              <a:t>wait</a:t>
            </a:r>
          </a:p>
        </p:txBody>
      </p:sp>
      <p:sp>
        <p:nvSpPr>
          <p:cNvPr id="26" name="TextBox 25"/>
          <p:cNvSpPr txBox="1"/>
          <p:nvPr/>
        </p:nvSpPr>
        <p:spPr>
          <a:xfrm>
            <a:off x="2603078" y="1497823"/>
            <a:ext cx="1571464" cy="338554"/>
          </a:xfrm>
          <a:prstGeom prst="rect">
            <a:avLst/>
          </a:prstGeom>
          <a:noFill/>
        </p:spPr>
        <p:txBody>
          <a:bodyPr wrap="none" rtlCol="0">
            <a:spAutoFit/>
          </a:bodyPr>
          <a:lstStyle/>
          <a:p>
            <a:r>
              <a:rPr lang="en-US" sz="1600" dirty="0"/>
              <a:t>Credit available?</a:t>
            </a:r>
          </a:p>
        </p:txBody>
      </p:sp>
      <p:sp>
        <p:nvSpPr>
          <p:cNvPr id="37" name="TextBox 36"/>
          <p:cNvSpPr txBox="1"/>
          <p:nvPr/>
        </p:nvSpPr>
        <p:spPr>
          <a:xfrm>
            <a:off x="3116089" y="2323600"/>
            <a:ext cx="545442" cy="338554"/>
          </a:xfrm>
          <a:prstGeom prst="rect">
            <a:avLst/>
          </a:prstGeom>
          <a:noFill/>
        </p:spPr>
        <p:txBody>
          <a:bodyPr wrap="none" rtlCol="0">
            <a:spAutoFit/>
          </a:bodyPr>
          <a:lstStyle/>
          <a:p>
            <a:r>
              <a:rPr lang="en-US" sz="1600" dirty="0">
                <a:solidFill>
                  <a:srgbClr val="FF0000"/>
                </a:solidFill>
              </a:rPr>
              <a:t>wait</a:t>
            </a:r>
          </a:p>
        </p:txBody>
      </p:sp>
      <p:cxnSp>
        <p:nvCxnSpPr>
          <p:cNvPr id="38" name="Straight Arrow Connector 37"/>
          <p:cNvCxnSpPr>
            <a:stCxn id="26" idx="2"/>
            <a:endCxn id="37" idx="0"/>
          </p:cNvCxnSpPr>
          <p:nvPr/>
        </p:nvCxnSpPr>
        <p:spPr>
          <a:xfrm>
            <a:off x="3388810" y="1836377"/>
            <a:ext cx="0" cy="487223"/>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26" idx="3"/>
            <a:endCxn id="47" idx="1"/>
          </p:cNvCxnSpPr>
          <p:nvPr/>
        </p:nvCxnSpPr>
        <p:spPr>
          <a:xfrm>
            <a:off x="4174542" y="1667100"/>
            <a:ext cx="508334" cy="0"/>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4682876" y="1497823"/>
            <a:ext cx="1980029" cy="338554"/>
          </a:xfrm>
          <a:prstGeom prst="rect">
            <a:avLst/>
          </a:prstGeom>
          <a:noFill/>
        </p:spPr>
        <p:txBody>
          <a:bodyPr wrap="none" rtlCol="0">
            <a:spAutoFit/>
          </a:bodyPr>
          <a:lstStyle/>
          <a:p>
            <a:r>
              <a:rPr lang="en-US" sz="1600" dirty="0"/>
              <a:t>Equipment available?</a:t>
            </a:r>
          </a:p>
        </p:txBody>
      </p:sp>
      <p:cxnSp>
        <p:nvCxnSpPr>
          <p:cNvPr id="62" name="Straight Arrow Connector 61"/>
          <p:cNvCxnSpPr>
            <a:stCxn id="47" idx="2"/>
            <a:endCxn id="70" idx="0"/>
          </p:cNvCxnSpPr>
          <p:nvPr/>
        </p:nvCxnSpPr>
        <p:spPr>
          <a:xfrm>
            <a:off x="5672891" y="1836377"/>
            <a:ext cx="0" cy="466826"/>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47" idx="3"/>
            <a:endCxn id="13" idx="1"/>
          </p:cNvCxnSpPr>
          <p:nvPr/>
        </p:nvCxnSpPr>
        <p:spPr>
          <a:xfrm flipV="1">
            <a:off x="6662905" y="1664539"/>
            <a:ext cx="638094" cy="2561"/>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5400170" y="2303203"/>
            <a:ext cx="545442" cy="338554"/>
          </a:xfrm>
          <a:prstGeom prst="rect">
            <a:avLst/>
          </a:prstGeom>
          <a:noFill/>
        </p:spPr>
        <p:txBody>
          <a:bodyPr wrap="none" rtlCol="0">
            <a:spAutoFit/>
          </a:bodyPr>
          <a:lstStyle/>
          <a:p>
            <a:r>
              <a:rPr lang="en-US" sz="1600" dirty="0">
                <a:solidFill>
                  <a:srgbClr val="FF0000"/>
                </a:solidFill>
              </a:rPr>
              <a:t>wait</a:t>
            </a:r>
          </a:p>
        </p:txBody>
      </p:sp>
      <p:sp>
        <p:nvSpPr>
          <p:cNvPr id="72" name="Rectangle 71"/>
          <p:cNvSpPr/>
          <p:nvPr/>
        </p:nvSpPr>
        <p:spPr>
          <a:xfrm>
            <a:off x="204291" y="877353"/>
            <a:ext cx="1930858" cy="1854201"/>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Rectangle 74"/>
          <p:cNvSpPr/>
          <p:nvPr/>
        </p:nvSpPr>
        <p:spPr>
          <a:xfrm>
            <a:off x="2372421" y="888454"/>
            <a:ext cx="4555338" cy="18431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TextBox 94"/>
          <p:cNvSpPr txBox="1"/>
          <p:nvPr/>
        </p:nvSpPr>
        <p:spPr>
          <a:xfrm>
            <a:off x="281864" y="3022304"/>
            <a:ext cx="2056973" cy="369332"/>
          </a:xfrm>
          <a:prstGeom prst="rect">
            <a:avLst/>
          </a:prstGeom>
          <a:noFill/>
        </p:spPr>
        <p:txBody>
          <a:bodyPr wrap="none" rtlCol="0">
            <a:spAutoFit/>
          </a:bodyPr>
          <a:lstStyle/>
          <a:p>
            <a:r>
              <a:rPr lang="en-US" dirty="0"/>
              <a:t>Physical Constraints</a:t>
            </a:r>
          </a:p>
        </p:txBody>
      </p:sp>
      <p:sp>
        <p:nvSpPr>
          <p:cNvPr id="96" name="TextBox 95"/>
          <p:cNvSpPr txBox="1"/>
          <p:nvPr/>
        </p:nvSpPr>
        <p:spPr>
          <a:xfrm>
            <a:off x="552726" y="3812020"/>
            <a:ext cx="1046781" cy="338554"/>
          </a:xfrm>
          <a:prstGeom prst="rect">
            <a:avLst/>
          </a:prstGeom>
          <a:noFill/>
        </p:spPr>
        <p:txBody>
          <a:bodyPr wrap="none" rtlCol="0">
            <a:spAutoFit/>
          </a:bodyPr>
          <a:lstStyle/>
          <a:p>
            <a:r>
              <a:rPr lang="en-US" sz="1600" dirty="0"/>
              <a:t>Irrigation?</a:t>
            </a:r>
          </a:p>
        </p:txBody>
      </p:sp>
      <p:cxnSp>
        <p:nvCxnSpPr>
          <p:cNvPr id="97" name="Straight Arrow Connector 96"/>
          <p:cNvCxnSpPr>
            <a:stCxn id="96" idx="3"/>
            <a:endCxn id="98" idx="1"/>
          </p:cNvCxnSpPr>
          <p:nvPr/>
        </p:nvCxnSpPr>
        <p:spPr>
          <a:xfrm>
            <a:off x="1599507" y="3981297"/>
            <a:ext cx="2759422" cy="4312"/>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98" name="TextBox 97"/>
          <p:cNvSpPr txBox="1"/>
          <p:nvPr/>
        </p:nvSpPr>
        <p:spPr>
          <a:xfrm>
            <a:off x="4358929" y="3816332"/>
            <a:ext cx="702736" cy="338554"/>
          </a:xfrm>
          <a:prstGeom prst="rect">
            <a:avLst/>
          </a:prstGeom>
          <a:noFill/>
        </p:spPr>
        <p:txBody>
          <a:bodyPr wrap="none" rtlCol="0">
            <a:spAutoFit/>
          </a:bodyPr>
          <a:lstStyle/>
          <a:p>
            <a:r>
              <a:rPr lang="en-US" sz="1600" dirty="0"/>
              <a:t>Frost?</a:t>
            </a:r>
          </a:p>
        </p:txBody>
      </p:sp>
      <p:sp>
        <p:nvSpPr>
          <p:cNvPr id="99" name="TextBox 98"/>
          <p:cNvSpPr txBox="1"/>
          <p:nvPr/>
        </p:nvSpPr>
        <p:spPr>
          <a:xfrm>
            <a:off x="6190709" y="3687451"/>
            <a:ext cx="1356475" cy="584776"/>
          </a:xfrm>
          <a:prstGeom prst="rect">
            <a:avLst/>
          </a:prstGeom>
          <a:noFill/>
        </p:spPr>
        <p:txBody>
          <a:bodyPr wrap="square" rtlCol="0">
            <a:spAutoFit/>
          </a:bodyPr>
          <a:lstStyle/>
          <a:p>
            <a:pPr algn="ctr"/>
            <a:r>
              <a:rPr lang="en-US" sz="1600" dirty="0"/>
              <a:t>Appropriate photoperiod?</a:t>
            </a:r>
          </a:p>
        </p:txBody>
      </p:sp>
      <p:cxnSp>
        <p:nvCxnSpPr>
          <p:cNvPr id="100" name="Straight Arrow Connector 99"/>
          <p:cNvCxnSpPr>
            <a:stCxn id="96" idx="2"/>
            <a:endCxn id="104" idx="0"/>
          </p:cNvCxnSpPr>
          <p:nvPr/>
        </p:nvCxnSpPr>
        <p:spPr>
          <a:xfrm>
            <a:off x="1076117" y="4150574"/>
            <a:ext cx="0" cy="731738"/>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a:off x="184486" y="4882312"/>
            <a:ext cx="1783261" cy="338554"/>
          </a:xfrm>
          <a:prstGeom prst="rect">
            <a:avLst/>
          </a:prstGeom>
          <a:noFill/>
        </p:spPr>
        <p:txBody>
          <a:bodyPr wrap="none" rtlCol="0">
            <a:spAutoFit/>
          </a:bodyPr>
          <a:lstStyle/>
          <a:p>
            <a:r>
              <a:rPr lang="en-US" sz="1600" dirty="0"/>
              <a:t>Rains are ‘staying’?</a:t>
            </a:r>
          </a:p>
        </p:txBody>
      </p:sp>
      <p:sp>
        <p:nvSpPr>
          <p:cNvPr id="105" name="TextBox 104"/>
          <p:cNvSpPr txBox="1"/>
          <p:nvPr/>
        </p:nvSpPr>
        <p:spPr>
          <a:xfrm>
            <a:off x="3797878" y="4902938"/>
            <a:ext cx="1824838" cy="338554"/>
          </a:xfrm>
          <a:prstGeom prst="rect">
            <a:avLst/>
          </a:prstGeom>
          <a:noFill/>
        </p:spPr>
        <p:txBody>
          <a:bodyPr wrap="none" rtlCol="0">
            <a:spAutoFit/>
          </a:bodyPr>
          <a:lstStyle/>
          <a:p>
            <a:r>
              <a:rPr lang="en-US" sz="1600" dirty="0"/>
              <a:t>Favorable forecast?</a:t>
            </a:r>
          </a:p>
        </p:txBody>
      </p:sp>
      <p:cxnSp>
        <p:nvCxnSpPr>
          <p:cNvPr id="110" name="Straight Arrow Connector 109"/>
          <p:cNvCxnSpPr>
            <a:stCxn id="104" idx="3"/>
            <a:endCxn id="105" idx="1"/>
          </p:cNvCxnSpPr>
          <p:nvPr/>
        </p:nvCxnSpPr>
        <p:spPr>
          <a:xfrm>
            <a:off x="1967747" y="5051589"/>
            <a:ext cx="1830131" cy="20626"/>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04" idx="2"/>
            <a:endCxn id="117" idx="0"/>
          </p:cNvCxnSpPr>
          <p:nvPr/>
        </p:nvCxnSpPr>
        <p:spPr>
          <a:xfrm>
            <a:off x="1076117" y="5220866"/>
            <a:ext cx="0" cy="451422"/>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803396" y="5672288"/>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22" name="Straight Arrow Connector 121"/>
          <p:cNvCxnSpPr/>
          <p:nvPr/>
        </p:nvCxnSpPr>
        <p:spPr>
          <a:xfrm>
            <a:off x="4631585" y="5241492"/>
            <a:ext cx="0" cy="451422"/>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TextBox 122"/>
          <p:cNvSpPr txBox="1"/>
          <p:nvPr/>
        </p:nvSpPr>
        <p:spPr>
          <a:xfrm>
            <a:off x="4358864" y="5676037"/>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24" name="Straight Arrow Connector 123"/>
          <p:cNvCxnSpPr>
            <a:stCxn id="98" idx="0"/>
          </p:cNvCxnSpPr>
          <p:nvPr/>
        </p:nvCxnSpPr>
        <p:spPr>
          <a:xfrm flipV="1">
            <a:off x="4710297" y="3360858"/>
            <a:ext cx="0" cy="455474"/>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4387781" y="3022304"/>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26" name="Straight Arrow Connector 125"/>
          <p:cNvCxnSpPr>
            <a:stCxn id="98" idx="3"/>
            <a:endCxn id="99" idx="1"/>
          </p:cNvCxnSpPr>
          <p:nvPr/>
        </p:nvCxnSpPr>
        <p:spPr>
          <a:xfrm flipV="1">
            <a:off x="5061665" y="3979839"/>
            <a:ext cx="1129044" cy="5770"/>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endCxn id="130" idx="0"/>
          </p:cNvCxnSpPr>
          <p:nvPr/>
        </p:nvCxnSpPr>
        <p:spPr>
          <a:xfrm>
            <a:off x="6841672" y="4256559"/>
            <a:ext cx="0" cy="451422"/>
          </a:xfrm>
          <a:prstGeom prst="straightConnector1">
            <a:avLst/>
          </a:prstGeom>
          <a:ln w="50800">
            <a:solidFill>
              <a:schemeClr val="accent2"/>
            </a:solidFill>
            <a:tailEnd type="arrow"/>
          </a:ln>
          <a:effectLst/>
        </p:spPr>
        <p:style>
          <a:lnRef idx="2">
            <a:schemeClr val="accent1"/>
          </a:lnRef>
          <a:fillRef idx="0">
            <a:schemeClr val="accent1"/>
          </a:fillRef>
          <a:effectRef idx="1">
            <a:schemeClr val="accent1"/>
          </a:effectRef>
          <a:fontRef idx="minor">
            <a:schemeClr val="tx1"/>
          </a:fontRef>
        </p:style>
      </p:cxnSp>
      <p:sp>
        <p:nvSpPr>
          <p:cNvPr id="130" name="TextBox 129"/>
          <p:cNvSpPr txBox="1"/>
          <p:nvPr/>
        </p:nvSpPr>
        <p:spPr>
          <a:xfrm>
            <a:off x="6568951" y="4707981"/>
            <a:ext cx="545442" cy="338554"/>
          </a:xfrm>
          <a:prstGeom prst="rect">
            <a:avLst/>
          </a:prstGeom>
          <a:noFill/>
        </p:spPr>
        <p:txBody>
          <a:bodyPr wrap="none" rtlCol="0">
            <a:spAutoFit/>
          </a:bodyPr>
          <a:lstStyle/>
          <a:p>
            <a:r>
              <a:rPr lang="en-US" sz="1600" dirty="0">
                <a:solidFill>
                  <a:schemeClr val="bg1">
                    <a:lumMod val="65000"/>
                  </a:schemeClr>
                </a:solidFill>
              </a:rPr>
              <a:t>wait</a:t>
            </a:r>
          </a:p>
        </p:txBody>
      </p:sp>
      <p:cxnSp>
        <p:nvCxnSpPr>
          <p:cNvPr id="139" name="Straight Arrow Connector 138"/>
          <p:cNvCxnSpPr>
            <a:stCxn id="105" idx="0"/>
            <a:endCxn id="98" idx="2"/>
          </p:cNvCxnSpPr>
          <p:nvPr/>
        </p:nvCxnSpPr>
        <p:spPr>
          <a:xfrm flipV="1">
            <a:off x="4710297" y="4154886"/>
            <a:ext cx="0" cy="748052"/>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0" name="Straight Arrow Connector 149"/>
          <p:cNvCxnSpPr/>
          <p:nvPr/>
        </p:nvCxnSpPr>
        <p:spPr>
          <a:xfrm flipV="1">
            <a:off x="7502506" y="3978412"/>
            <a:ext cx="746656" cy="5770"/>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8236333" y="3781242"/>
            <a:ext cx="683075" cy="369332"/>
          </a:xfrm>
          <a:prstGeom prst="rect">
            <a:avLst/>
          </a:prstGeom>
          <a:noFill/>
        </p:spPr>
        <p:txBody>
          <a:bodyPr wrap="none" rtlCol="0">
            <a:spAutoFit/>
          </a:bodyPr>
          <a:lstStyle/>
          <a:p>
            <a:r>
              <a:rPr lang="en-US" b="1" dirty="0"/>
              <a:t>plant</a:t>
            </a:r>
          </a:p>
        </p:txBody>
      </p:sp>
      <p:sp>
        <p:nvSpPr>
          <p:cNvPr id="153" name="Rectangle 152"/>
          <p:cNvSpPr/>
          <p:nvPr/>
        </p:nvSpPr>
        <p:spPr>
          <a:xfrm>
            <a:off x="240824" y="3022304"/>
            <a:ext cx="8652926" cy="3109328"/>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TextBox 153"/>
          <p:cNvSpPr txBox="1"/>
          <p:nvPr/>
        </p:nvSpPr>
        <p:spPr>
          <a:xfrm>
            <a:off x="6927759" y="5672288"/>
            <a:ext cx="1920919" cy="338554"/>
          </a:xfrm>
          <a:prstGeom prst="rect">
            <a:avLst/>
          </a:prstGeom>
          <a:noFill/>
        </p:spPr>
        <p:txBody>
          <a:bodyPr wrap="none" rtlCol="0">
            <a:spAutoFit/>
          </a:bodyPr>
          <a:lstStyle/>
          <a:p>
            <a:r>
              <a:rPr lang="en-US" sz="1600" dirty="0">
                <a:solidFill>
                  <a:schemeClr val="bg1">
                    <a:lumMod val="50000"/>
                  </a:schemeClr>
                </a:solidFill>
              </a:rPr>
              <a:t>‘too late’ to harvest?</a:t>
            </a:r>
          </a:p>
        </p:txBody>
      </p:sp>
      <p:cxnSp>
        <p:nvCxnSpPr>
          <p:cNvPr id="160" name="Straight Arrow Connector 159"/>
          <p:cNvCxnSpPr>
            <a:stCxn id="154" idx="0"/>
            <a:endCxn id="151" idx="2"/>
          </p:cNvCxnSpPr>
          <p:nvPr/>
        </p:nvCxnSpPr>
        <p:spPr>
          <a:xfrm flipV="1">
            <a:off x="7888219" y="4150574"/>
            <a:ext cx="689652" cy="1521714"/>
          </a:xfrm>
          <a:prstGeom prst="straightConnector1">
            <a:avLst/>
          </a:prstGeom>
          <a:ln w="50800">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2051978" y="6211669"/>
            <a:ext cx="5544033" cy="646331"/>
          </a:xfrm>
          <a:prstGeom prst="rect">
            <a:avLst/>
          </a:prstGeom>
        </p:spPr>
        <p:txBody>
          <a:bodyPr wrap="square">
            <a:spAutoFit/>
          </a:bodyPr>
          <a:lstStyle/>
          <a:p>
            <a:r>
              <a:rPr lang="en-US" dirty="0">
                <a:solidFill>
                  <a:srgbClr val="FF0000"/>
                </a:solidFill>
              </a:rPr>
              <a:t>if include it in prospectus, make sure to tie it to how we account for each of them in the regressions.</a:t>
            </a:r>
          </a:p>
        </p:txBody>
      </p:sp>
    </p:spTree>
    <p:extLst>
      <p:ext uri="{BB962C8B-B14F-4D97-AF65-F5344CB8AC3E}">
        <p14:creationId xmlns:p14="http://schemas.microsoft.com/office/powerpoint/2010/main" val="6152519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1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2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5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5" grpId="0"/>
      <p:bldP spid="26" grpId="0"/>
      <p:bldP spid="37" grpId="0"/>
      <p:bldP spid="47" grpId="0"/>
      <p:bldP spid="70" grpId="0"/>
      <p:bldP spid="96" grpId="0"/>
      <p:bldP spid="98" grpId="0"/>
      <p:bldP spid="99" grpId="0"/>
      <p:bldP spid="104" grpId="0"/>
      <p:bldP spid="105" grpId="0"/>
      <p:bldP spid="117" grpId="0"/>
      <p:bldP spid="123" grpId="0"/>
      <p:bldP spid="125" grpId="0"/>
      <p:bldP spid="130" grpId="0"/>
      <p:bldP spid="151" grpId="0"/>
      <p:bldP spid="1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22</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grpSp>
        <p:nvGrpSpPr>
          <p:cNvPr id="56" name="Group 55"/>
          <p:cNvGrpSpPr/>
          <p:nvPr/>
        </p:nvGrpSpPr>
        <p:grpSpPr>
          <a:xfrm>
            <a:off x="459654" y="1299924"/>
            <a:ext cx="4511583" cy="1351646"/>
            <a:chOff x="319078" y="1494719"/>
            <a:chExt cx="4511583" cy="1351646"/>
          </a:xfrm>
        </p:grpSpPr>
        <p:cxnSp>
          <p:nvCxnSpPr>
            <p:cNvPr id="40" name="Elbow Connector 39"/>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1" name="Elbow Connector 40"/>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Elbow Connector 41"/>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45" name="TextBox 44"/>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8" name="TextBox 47"/>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50" name="TextBox 49"/>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53" name="Freeform 52"/>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Freeform 53"/>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5" name="Freeform 54"/>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58" name="Picture 57" descr="Plant 2015 cell.tiff"/>
          <p:cNvPicPr>
            <a:picLocks noChangeAspect="1"/>
          </p:cNvPicPr>
          <p:nvPr/>
        </p:nvPicPr>
        <p:blipFill rotWithShape="1">
          <a:blip r:embed="rId3">
            <a:extLst>
              <a:ext uri="{28A0092B-C50C-407E-A947-70E740481C1C}">
                <a14:useLocalDpi xmlns:a14="http://schemas.microsoft.com/office/drawing/2010/main" val="0"/>
              </a:ext>
            </a:extLst>
          </a:blip>
          <a:srcRect l="27179" t="25209" r="15461" b="3774"/>
          <a:stretch/>
        </p:blipFill>
        <p:spPr>
          <a:xfrm>
            <a:off x="5451672" y="1344146"/>
            <a:ext cx="3470649" cy="4064900"/>
          </a:xfrm>
          <a:prstGeom prst="rect">
            <a:avLst/>
          </a:prstGeom>
        </p:spPr>
      </p:pic>
      <p:sp>
        <p:nvSpPr>
          <p:cNvPr id="63" name="TextBox 62"/>
          <p:cNvSpPr txBox="1"/>
          <p:nvPr/>
        </p:nvSpPr>
        <p:spPr>
          <a:xfrm>
            <a:off x="368212" y="3461165"/>
            <a:ext cx="4579467" cy="369332"/>
          </a:xfrm>
          <a:prstGeom prst="rect">
            <a:avLst/>
          </a:prstGeom>
          <a:noFill/>
        </p:spPr>
        <p:txBody>
          <a:bodyPr wrap="square" rtlCol="0">
            <a:spAutoFit/>
          </a:bodyPr>
          <a:lstStyle/>
          <a:p>
            <a:pPr marL="285750" indent="-285750">
              <a:buFont typeface="Arial"/>
              <a:buChar char="•"/>
            </a:pPr>
            <a:r>
              <a:rPr lang="en-US" b="1" dirty="0"/>
              <a:t>Is planting date response linear?</a:t>
            </a:r>
          </a:p>
        </p:txBody>
      </p:sp>
      <p:sp>
        <p:nvSpPr>
          <p:cNvPr id="64" name="TextBox 63"/>
          <p:cNvSpPr txBox="1"/>
          <p:nvPr/>
        </p:nvSpPr>
        <p:spPr>
          <a:xfrm>
            <a:off x="3672615" y="766530"/>
            <a:ext cx="1579917" cy="369332"/>
          </a:xfrm>
          <a:prstGeom prst="rect">
            <a:avLst/>
          </a:prstGeom>
          <a:noFill/>
        </p:spPr>
        <p:txBody>
          <a:bodyPr wrap="none" rtlCol="0">
            <a:spAutoFit/>
          </a:bodyPr>
          <a:lstStyle/>
          <a:p>
            <a:r>
              <a:rPr lang="en-US" dirty="0"/>
              <a:t>Plot for all soy:</a:t>
            </a:r>
          </a:p>
        </p:txBody>
      </p:sp>
    </p:spTree>
    <p:extLst>
      <p:ext uri="{BB962C8B-B14F-4D97-AF65-F5344CB8AC3E}">
        <p14:creationId xmlns:p14="http://schemas.microsoft.com/office/powerpoint/2010/main" val="1121834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23</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pic>
        <p:nvPicPr>
          <p:cNvPr id="58" name="Picture 57" descr="Plant 2015 cell.tiff"/>
          <p:cNvPicPr>
            <a:picLocks noChangeAspect="1"/>
          </p:cNvPicPr>
          <p:nvPr/>
        </p:nvPicPr>
        <p:blipFill rotWithShape="1">
          <a:blip r:embed="rId3">
            <a:extLst>
              <a:ext uri="{28A0092B-C50C-407E-A947-70E740481C1C}">
                <a14:useLocalDpi xmlns:a14="http://schemas.microsoft.com/office/drawing/2010/main" val="0"/>
              </a:ext>
            </a:extLst>
          </a:blip>
          <a:srcRect l="27179" t="25209" r="15461" b="3774"/>
          <a:stretch/>
        </p:blipFill>
        <p:spPr>
          <a:xfrm>
            <a:off x="5451672" y="1344146"/>
            <a:ext cx="3470649" cy="4064900"/>
          </a:xfrm>
          <a:prstGeom prst="rect">
            <a:avLst/>
          </a:prstGeom>
        </p:spPr>
      </p:pic>
      <p:sp>
        <p:nvSpPr>
          <p:cNvPr id="39" name="Oval 38"/>
          <p:cNvSpPr/>
          <p:nvPr/>
        </p:nvSpPr>
        <p:spPr>
          <a:xfrm rot="5609282">
            <a:off x="7146678" y="1798434"/>
            <a:ext cx="1762802"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417677" y="4199829"/>
            <a:ext cx="1306911"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588919" y="2690145"/>
            <a:ext cx="1306911" cy="1454266"/>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087863" y="1895013"/>
            <a:ext cx="1306911"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368212" y="3461165"/>
            <a:ext cx="4579467" cy="923330"/>
          </a:xfrm>
          <a:prstGeom prst="rect">
            <a:avLst/>
          </a:prstGeom>
          <a:noFill/>
        </p:spPr>
        <p:txBody>
          <a:bodyPr wrap="square" rtlCol="0">
            <a:spAutoFit/>
          </a:bodyPr>
          <a:lstStyle/>
          <a:p>
            <a:pPr marL="285750" indent="-285750">
              <a:buFont typeface="Arial"/>
              <a:buChar char="•"/>
            </a:pPr>
            <a:r>
              <a:rPr lang="en-US" dirty="0"/>
              <a:t>Is planting date response linear?</a:t>
            </a:r>
          </a:p>
          <a:p>
            <a:pPr marL="285750" indent="-285750">
              <a:buFont typeface="Arial"/>
              <a:buChar char="•"/>
            </a:pPr>
            <a:r>
              <a:rPr lang="en-US" b="1" dirty="0"/>
              <a:t>At what spatial scales do unobserved effects become uniform?</a:t>
            </a:r>
          </a:p>
        </p:txBody>
      </p:sp>
      <p:sp>
        <p:nvSpPr>
          <p:cNvPr id="64" name="TextBox 63"/>
          <p:cNvSpPr txBox="1"/>
          <p:nvPr/>
        </p:nvSpPr>
        <p:spPr>
          <a:xfrm>
            <a:off x="2747092" y="696863"/>
            <a:ext cx="3649857" cy="369332"/>
          </a:xfrm>
          <a:prstGeom prst="rect">
            <a:avLst/>
          </a:prstGeom>
          <a:noFill/>
        </p:spPr>
        <p:txBody>
          <a:bodyPr wrap="none" rtlCol="0">
            <a:spAutoFit/>
          </a:bodyPr>
          <a:lstStyle/>
          <a:p>
            <a:r>
              <a:rPr lang="en-US" dirty="0"/>
              <a:t>Compare plots for individual regions:</a:t>
            </a:r>
          </a:p>
        </p:txBody>
      </p:sp>
      <p:grpSp>
        <p:nvGrpSpPr>
          <p:cNvPr id="32" name="Group 31"/>
          <p:cNvGrpSpPr/>
          <p:nvPr/>
        </p:nvGrpSpPr>
        <p:grpSpPr>
          <a:xfrm>
            <a:off x="459654" y="1299924"/>
            <a:ext cx="4511583" cy="1351646"/>
            <a:chOff x="319078" y="1494719"/>
            <a:chExt cx="4511583" cy="1351646"/>
          </a:xfrm>
        </p:grpSpPr>
        <p:cxnSp>
          <p:nvCxnSpPr>
            <p:cNvPr id="33" name="Elbow Connector 32"/>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38" name="TextBox 37"/>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3" name="TextBox 42"/>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46" name="TextBox 45"/>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47" name="Freeform 46"/>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083735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24</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pic>
        <p:nvPicPr>
          <p:cNvPr id="58" name="Picture 57" descr="Plant 2015 cell.tiff"/>
          <p:cNvPicPr>
            <a:picLocks noChangeAspect="1"/>
          </p:cNvPicPr>
          <p:nvPr/>
        </p:nvPicPr>
        <p:blipFill rotWithShape="1">
          <a:blip r:embed="rId3">
            <a:extLst>
              <a:ext uri="{28A0092B-C50C-407E-A947-70E740481C1C}">
                <a14:useLocalDpi xmlns:a14="http://schemas.microsoft.com/office/drawing/2010/main" val="0"/>
              </a:ext>
            </a:extLst>
          </a:blip>
          <a:srcRect l="27179" t="25209" r="15461" b="3774"/>
          <a:stretch/>
        </p:blipFill>
        <p:spPr>
          <a:xfrm>
            <a:off x="5451672" y="1344146"/>
            <a:ext cx="3470649" cy="4064900"/>
          </a:xfrm>
          <a:prstGeom prst="rect">
            <a:avLst/>
          </a:prstGeom>
        </p:spPr>
      </p:pic>
      <p:sp>
        <p:nvSpPr>
          <p:cNvPr id="39" name="Oval 38"/>
          <p:cNvSpPr/>
          <p:nvPr/>
        </p:nvSpPr>
        <p:spPr>
          <a:xfrm rot="5609282">
            <a:off x="7146678" y="1798434"/>
            <a:ext cx="1762802"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6417677" y="4199829"/>
            <a:ext cx="1306911"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6588919" y="2690145"/>
            <a:ext cx="1306911" cy="1454266"/>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6087863" y="1895013"/>
            <a:ext cx="1306911" cy="795132"/>
          </a:xfrm>
          <a:prstGeom prst="ellipse">
            <a:avLst/>
          </a:prstGeom>
          <a:noFill/>
          <a:ln w="508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TextBox 62"/>
          <p:cNvSpPr txBox="1"/>
          <p:nvPr/>
        </p:nvSpPr>
        <p:spPr>
          <a:xfrm>
            <a:off x="368212" y="3461165"/>
            <a:ext cx="4579467" cy="923330"/>
          </a:xfrm>
          <a:prstGeom prst="rect">
            <a:avLst/>
          </a:prstGeom>
          <a:noFill/>
        </p:spPr>
        <p:txBody>
          <a:bodyPr wrap="square" rtlCol="0">
            <a:spAutoFit/>
          </a:bodyPr>
          <a:lstStyle/>
          <a:p>
            <a:pPr marL="285750" indent="-285750">
              <a:buFont typeface="Arial"/>
              <a:buChar char="•"/>
            </a:pPr>
            <a:r>
              <a:rPr lang="en-US" dirty="0"/>
              <a:t>Is planting date response linear?</a:t>
            </a:r>
          </a:p>
          <a:p>
            <a:pPr marL="285750" indent="-285750">
              <a:buFont typeface="Arial"/>
              <a:buChar char="•"/>
            </a:pPr>
            <a:r>
              <a:rPr lang="en-US" b="1" dirty="0"/>
              <a:t>At what spatial scales and temporal scales do unobserved effects become uniform?</a:t>
            </a:r>
          </a:p>
        </p:txBody>
      </p:sp>
      <p:sp>
        <p:nvSpPr>
          <p:cNvPr id="64" name="TextBox 63"/>
          <p:cNvSpPr txBox="1"/>
          <p:nvPr/>
        </p:nvSpPr>
        <p:spPr>
          <a:xfrm>
            <a:off x="2099079" y="825717"/>
            <a:ext cx="5180702" cy="369332"/>
          </a:xfrm>
          <a:prstGeom prst="rect">
            <a:avLst/>
          </a:prstGeom>
          <a:noFill/>
        </p:spPr>
        <p:txBody>
          <a:bodyPr wrap="square" rtlCol="0">
            <a:spAutoFit/>
          </a:bodyPr>
          <a:lstStyle/>
          <a:p>
            <a:r>
              <a:rPr lang="en-US" dirty="0"/>
              <a:t>Compare plots for individual regions and time spans:</a:t>
            </a:r>
          </a:p>
        </p:txBody>
      </p:sp>
      <p:grpSp>
        <p:nvGrpSpPr>
          <p:cNvPr id="32" name="Group 31"/>
          <p:cNvGrpSpPr/>
          <p:nvPr/>
        </p:nvGrpSpPr>
        <p:grpSpPr>
          <a:xfrm>
            <a:off x="459654" y="1299924"/>
            <a:ext cx="4511583" cy="1351646"/>
            <a:chOff x="319078" y="1494719"/>
            <a:chExt cx="4511583" cy="1351646"/>
          </a:xfrm>
        </p:grpSpPr>
        <p:cxnSp>
          <p:nvCxnSpPr>
            <p:cNvPr id="33" name="Elbow Connector 32"/>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4" name="Elbow Connector 33"/>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38" name="TextBox 37"/>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3" name="TextBox 42"/>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46" name="TextBox 45"/>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47" name="Freeform 46"/>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Freeform 48"/>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Freeform 56"/>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51436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25</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sp>
        <p:nvSpPr>
          <p:cNvPr id="63" name="TextBox 62"/>
          <p:cNvSpPr txBox="1"/>
          <p:nvPr/>
        </p:nvSpPr>
        <p:spPr>
          <a:xfrm>
            <a:off x="368212" y="3461165"/>
            <a:ext cx="4579467" cy="1200329"/>
          </a:xfrm>
          <a:prstGeom prst="rect">
            <a:avLst/>
          </a:prstGeom>
          <a:noFill/>
        </p:spPr>
        <p:txBody>
          <a:bodyPr wrap="square" rtlCol="0">
            <a:spAutoFit/>
          </a:bodyPr>
          <a:lstStyle/>
          <a:p>
            <a:pPr marL="285750" indent="-285750">
              <a:buFont typeface="Arial"/>
              <a:buChar char="•"/>
            </a:pPr>
            <a:r>
              <a:rPr lang="en-US" dirty="0"/>
              <a:t>Is planting date response linear?</a:t>
            </a:r>
          </a:p>
          <a:p>
            <a:pPr marL="285750" indent="-285750">
              <a:buFont typeface="Arial"/>
              <a:buChar char="•"/>
            </a:pPr>
            <a:r>
              <a:rPr lang="en-US" dirty="0"/>
              <a:t>At what spatial scales and temporal scales do unobserved effects become uniform?</a:t>
            </a:r>
          </a:p>
          <a:p>
            <a:pPr marL="285750" indent="-285750">
              <a:buFont typeface="Arial"/>
              <a:buChar char="•"/>
            </a:pPr>
            <a:r>
              <a:rPr lang="en-US" b="1" dirty="0"/>
              <a:t>Does irrigation make a difference?</a:t>
            </a:r>
          </a:p>
        </p:txBody>
      </p:sp>
      <p:sp>
        <p:nvSpPr>
          <p:cNvPr id="64" name="TextBox 63"/>
          <p:cNvSpPr txBox="1"/>
          <p:nvPr/>
        </p:nvSpPr>
        <p:spPr>
          <a:xfrm>
            <a:off x="2433145" y="863230"/>
            <a:ext cx="4324434" cy="369332"/>
          </a:xfrm>
          <a:prstGeom prst="rect">
            <a:avLst/>
          </a:prstGeom>
          <a:noFill/>
        </p:spPr>
        <p:txBody>
          <a:bodyPr wrap="none" rtlCol="0">
            <a:spAutoFit/>
          </a:bodyPr>
          <a:lstStyle/>
          <a:p>
            <a:r>
              <a:rPr lang="en-US" dirty="0"/>
              <a:t>Compare plots for irrigated vs. not irrigated:</a:t>
            </a:r>
          </a:p>
        </p:txBody>
      </p:sp>
      <p:pic>
        <p:nvPicPr>
          <p:cNvPr id="32" name="Picture 31" descr="irrigation map.tiff"/>
          <p:cNvPicPr>
            <a:picLocks noChangeAspect="1"/>
          </p:cNvPicPr>
          <p:nvPr/>
        </p:nvPicPr>
        <p:blipFill rotWithShape="1">
          <a:blip r:embed="rId3">
            <a:extLst>
              <a:ext uri="{28A0092B-C50C-407E-A947-70E740481C1C}">
                <a14:useLocalDpi xmlns:a14="http://schemas.microsoft.com/office/drawing/2010/main" val="0"/>
              </a:ext>
            </a:extLst>
          </a:blip>
          <a:srcRect l="38048" t="23476" b="7546"/>
          <a:stretch/>
        </p:blipFill>
        <p:spPr>
          <a:xfrm>
            <a:off x="5564847" y="1344146"/>
            <a:ext cx="3208617" cy="3448930"/>
          </a:xfrm>
          <a:prstGeom prst="rect">
            <a:avLst/>
          </a:prstGeom>
        </p:spPr>
      </p:pic>
      <p:sp>
        <p:nvSpPr>
          <p:cNvPr id="3" name="Oval 2"/>
          <p:cNvSpPr/>
          <p:nvPr/>
        </p:nvSpPr>
        <p:spPr>
          <a:xfrm>
            <a:off x="6378222" y="5150183"/>
            <a:ext cx="174978" cy="141111"/>
          </a:xfrm>
          <a:prstGeom prst="ellipse">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632222" y="4992518"/>
            <a:ext cx="1452892" cy="369332"/>
          </a:xfrm>
          <a:prstGeom prst="rect">
            <a:avLst/>
          </a:prstGeom>
          <a:noFill/>
        </p:spPr>
        <p:txBody>
          <a:bodyPr wrap="none" rtlCol="0">
            <a:spAutoFit/>
          </a:bodyPr>
          <a:lstStyle/>
          <a:p>
            <a:r>
              <a:rPr lang="en-US" dirty="0"/>
              <a:t>Irrigated field</a:t>
            </a:r>
          </a:p>
        </p:txBody>
      </p:sp>
      <p:grpSp>
        <p:nvGrpSpPr>
          <p:cNvPr id="35" name="Group 34"/>
          <p:cNvGrpSpPr/>
          <p:nvPr/>
        </p:nvGrpSpPr>
        <p:grpSpPr>
          <a:xfrm>
            <a:off x="459654" y="1299924"/>
            <a:ext cx="4511583" cy="1351646"/>
            <a:chOff x="319078" y="1494719"/>
            <a:chExt cx="4511583" cy="1351646"/>
          </a:xfrm>
        </p:grpSpPr>
        <p:cxnSp>
          <p:nvCxnSpPr>
            <p:cNvPr id="36" name="Elbow Connector 35"/>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Elbow Connector 42"/>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47" name="TextBox 46"/>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9" name="TextBox 48"/>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57" name="TextBox 56"/>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62" name="Freeform 61"/>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Freeform 64"/>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900512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26</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sp>
        <p:nvSpPr>
          <p:cNvPr id="63" name="TextBox 62"/>
          <p:cNvSpPr txBox="1"/>
          <p:nvPr/>
        </p:nvSpPr>
        <p:spPr>
          <a:xfrm>
            <a:off x="368212" y="3461165"/>
            <a:ext cx="4579467" cy="1754327"/>
          </a:xfrm>
          <a:prstGeom prst="rect">
            <a:avLst/>
          </a:prstGeom>
          <a:noFill/>
        </p:spPr>
        <p:txBody>
          <a:bodyPr wrap="square" rtlCol="0">
            <a:spAutoFit/>
          </a:bodyPr>
          <a:lstStyle/>
          <a:p>
            <a:pPr marL="285750" indent="-285750">
              <a:buFont typeface="Arial"/>
              <a:buChar char="•"/>
            </a:pPr>
            <a:r>
              <a:rPr lang="en-US" dirty="0"/>
              <a:t>Is planting date response linear?</a:t>
            </a:r>
          </a:p>
          <a:p>
            <a:pPr marL="285750" indent="-285750">
              <a:buFont typeface="Arial"/>
              <a:buChar char="•"/>
            </a:pPr>
            <a:r>
              <a:rPr lang="en-US" dirty="0"/>
              <a:t>At what spatial scales and temporal scales do unobserved effects become uniform?</a:t>
            </a:r>
          </a:p>
          <a:p>
            <a:pPr marL="285750" indent="-285750">
              <a:buFont typeface="Arial"/>
              <a:buChar char="•"/>
            </a:pPr>
            <a:r>
              <a:rPr lang="en-US" dirty="0"/>
              <a:t>Does irrigation make a difference?</a:t>
            </a:r>
          </a:p>
          <a:p>
            <a:pPr marL="285750" indent="-285750">
              <a:buFont typeface="Arial"/>
              <a:buChar char="•"/>
            </a:pPr>
            <a:r>
              <a:rPr lang="en-US" b="1" dirty="0"/>
              <a:t>Does start of wet season make a difference?</a:t>
            </a:r>
          </a:p>
        </p:txBody>
      </p:sp>
      <p:sp>
        <p:nvSpPr>
          <p:cNvPr id="64" name="TextBox 63"/>
          <p:cNvSpPr txBox="1"/>
          <p:nvPr/>
        </p:nvSpPr>
        <p:spPr>
          <a:xfrm>
            <a:off x="2523167" y="872757"/>
            <a:ext cx="4186813" cy="369332"/>
          </a:xfrm>
          <a:prstGeom prst="rect">
            <a:avLst/>
          </a:prstGeom>
          <a:noFill/>
        </p:spPr>
        <p:txBody>
          <a:bodyPr wrap="none" rtlCol="0">
            <a:spAutoFit/>
          </a:bodyPr>
          <a:lstStyle/>
          <a:p>
            <a:r>
              <a:rPr lang="en-US" dirty="0"/>
              <a:t>Compare plots for early </a:t>
            </a:r>
            <a:r>
              <a:rPr lang="en-US" dirty="0" err="1"/>
              <a:t>vs</a:t>
            </a:r>
            <a:r>
              <a:rPr lang="en-US" dirty="0"/>
              <a:t> late wet season:</a:t>
            </a:r>
          </a:p>
        </p:txBody>
      </p:sp>
      <p:pic>
        <p:nvPicPr>
          <p:cNvPr id="31" name="Picture 30" descr="Onset Maps.png"/>
          <p:cNvPicPr>
            <a:picLocks noChangeAspect="1"/>
          </p:cNvPicPr>
          <p:nvPr/>
        </p:nvPicPr>
        <p:blipFill rotWithShape="1">
          <a:blip r:embed="rId3">
            <a:extLst>
              <a:ext uri="{28A0092B-C50C-407E-A947-70E740481C1C}">
                <a14:useLocalDpi xmlns:a14="http://schemas.microsoft.com/office/drawing/2010/main" val="0"/>
              </a:ext>
            </a:extLst>
          </a:blip>
          <a:srcRect l="32064" t="32123" r="23615" b="30216"/>
          <a:stretch/>
        </p:blipFill>
        <p:spPr>
          <a:xfrm>
            <a:off x="5466613" y="1317977"/>
            <a:ext cx="3298384" cy="3627046"/>
          </a:xfrm>
          <a:prstGeom prst="rect">
            <a:avLst/>
          </a:prstGeom>
        </p:spPr>
      </p:pic>
      <p:pic>
        <p:nvPicPr>
          <p:cNvPr id="33" name="Picture 32" descr="Onset Maps.png"/>
          <p:cNvPicPr>
            <a:picLocks noChangeAspect="1"/>
          </p:cNvPicPr>
          <p:nvPr/>
        </p:nvPicPr>
        <p:blipFill rotWithShape="1">
          <a:blip r:embed="rId3">
            <a:extLst>
              <a:ext uri="{28A0092B-C50C-407E-A947-70E740481C1C}">
                <a14:useLocalDpi xmlns:a14="http://schemas.microsoft.com/office/drawing/2010/main" val="0"/>
              </a:ext>
            </a:extLst>
          </a:blip>
          <a:srcRect l="27671" t="25889" r="56434" b="68189"/>
          <a:stretch/>
        </p:blipFill>
        <p:spPr>
          <a:xfrm>
            <a:off x="6333526" y="5254982"/>
            <a:ext cx="2048474" cy="987731"/>
          </a:xfrm>
          <a:prstGeom prst="rect">
            <a:avLst/>
          </a:prstGeom>
        </p:spPr>
      </p:pic>
      <p:sp>
        <p:nvSpPr>
          <p:cNvPr id="34" name="TextBox 33"/>
          <p:cNvSpPr txBox="1"/>
          <p:nvPr/>
        </p:nvSpPr>
        <p:spPr>
          <a:xfrm>
            <a:off x="5909628" y="4916428"/>
            <a:ext cx="2264562" cy="338554"/>
          </a:xfrm>
          <a:prstGeom prst="rect">
            <a:avLst/>
          </a:prstGeom>
          <a:noFill/>
        </p:spPr>
        <p:txBody>
          <a:bodyPr wrap="none" rtlCol="0">
            <a:spAutoFit/>
          </a:bodyPr>
          <a:lstStyle/>
          <a:p>
            <a:r>
              <a:rPr lang="en-US" sz="1600" dirty="0"/>
              <a:t>DOY of wet season onset</a:t>
            </a:r>
          </a:p>
        </p:txBody>
      </p:sp>
      <p:grpSp>
        <p:nvGrpSpPr>
          <p:cNvPr id="35" name="Group 34"/>
          <p:cNvGrpSpPr/>
          <p:nvPr/>
        </p:nvGrpSpPr>
        <p:grpSpPr>
          <a:xfrm>
            <a:off x="459654" y="1299924"/>
            <a:ext cx="4511583" cy="1351646"/>
            <a:chOff x="319078" y="1494719"/>
            <a:chExt cx="4511583" cy="1351646"/>
          </a:xfrm>
        </p:grpSpPr>
        <p:cxnSp>
          <p:nvCxnSpPr>
            <p:cNvPr id="36" name="Elbow Connector 35"/>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46" name="TextBox 45"/>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7" name="TextBox 46"/>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49" name="TextBox 48"/>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57" name="Freeform 56"/>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8"/>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837139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27</a:t>
            </a:fld>
            <a:endParaRPr lang="en-US"/>
          </a:p>
        </p:txBody>
      </p:sp>
      <p:sp>
        <p:nvSpPr>
          <p:cNvPr id="15" name="TextBox 14"/>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sp>
        <p:nvSpPr>
          <p:cNvPr id="63" name="TextBox 62"/>
          <p:cNvSpPr txBox="1"/>
          <p:nvPr/>
        </p:nvSpPr>
        <p:spPr>
          <a:xfrm>
            <a:off x="368212" y="3461165"/>
            <a:ext cx="4579467" cy="1754327"/>
          </a:xfrm>
          <a:prstGeom prst="rect">
            <a:avLst/>
          </a:prstGeom>
          <a:noFill/>
        </p:spPr>
        <p:txBody>
          <a:bodyPr wrap="square" rtlCol="0">
            <a:spAutoFit/>
          </a:bodyPr>
          <a:lstStyle/>
          <a:p>
            <a:pPr marL="285750" indent="-285750">
              <a:buFont typeface="Arial"/>
              <a:buChar char="•"/>
            </a:pPr>
            <a:r>
              <a:rPr lang="en-US" dirty="0"/>
              <a:t>Is planting date response linear?</a:t>
            </a:r>
          </a:p>
          <a:p>
            <a:pPr marL="285750" indent="-285750">
              <a:buFont typeface="Arial"/>
              <a:buChar char="•"/>
            </a:pPr>
            <a:r>
              <a:rPr lang="en-US" dirty="0"/>
              <a:t>At what spatial scales and temporal scales do unobserved effects become uniform?</a:t>
            </a:r>
          </a:p>
          <a:p>
            <a:pPr marL="285750" indent="-285750">
              <a:buFont typeface="Arial"/>
              <a:buChar char="•"/>
            </a:pPr>
            <a:r>
              <a:rPr lang="en-US" dirty="0"/>
              <a:t>Does irrigation make a difference?</a:t>
            </a:r>
          </a:p>
          <a:p>
            <a:pPr marL="285750" indent="-285750">
              <a:buFont typeface="Arial"/>
              <a:buChar char="•"/>
            </a:pPr>
            <a:r>
              <a:rPr lang="en-US" dirty="0"/>
              <a:t>Does start of wet season make a difference?</a:t>
            </a:r>
          </a:p>
          <a:p>
            <a:pPr marL="285750" indent="-285750">
              <a:buFont typeface="Arial"/>
              <a:buChar char="•"/>
            </a:pPr>
            <a:r>
              <a:rPr lang="en-US" b="1" dirty="0"/>
              <a:t>Does property size make a difference?</a:t>
            </a:r>
          </a:p>
        </p:txBody>
      </p:sp>
      <p:sp>
        <p:nvSpPr>
          <p:cNvPr id="64" name="TextBox 63"/>
          <p:cNvSpPr txBox="1"/>
          <p:nvPr/>
        </p:nvSpPr>
        <p:spPr>
          <a:xfrm>
            <a:off x="2523167" y="872757"/>
            <a:ext cx="4279236" cy="369332"/>
          </a:xfrm>
          <a:prstGeom prst="rect">
            <a:avLst/>
          </a:prstGeom>
          <a:noFill/>
        </p:spPr>
        <p:txBody>
          <a:bodyPr wrap="none" rtlCol="0">
            <a:spAutoFit/>
          </a:bodyPr>
          <a:lstStyle/>
          <a:p>
            <a:r>
              <a:rPr lang="en-US" dirty="0"/>
              <a:t>Compare plots for large </a:t>
            </a:r>
            <a:r>
              <a:rPr lang="en-US" dirty="0" err="1"/>
              <a:t>vs</a:t>
            </a:r>
            <a:r>
              <a:rPr lang="en-US" dirty="0"/>
              <a:t> small properties:</a:t>
            </a:r>
          </a:p>
        </p:txBody>
      </p:sp>
      <p:grpSp>
        <p:nvGrpSpPr>
          <p:cNvPr id="35" name="Group 34"/>
          <p:cNvGrpSpPr/>
          <p:nvPr/>
        </p:nvGrpSpPr>
        <p:grpSpPr>
          <a:xfrm>
            <a:off x="459654" y="1299924"/>
            <a:ext cx="4511583" cy="1351646"/>
            <a:chOff x="319078" y="1494719"/>
            <a:chExt cx="4511583" cy="1351646"/>
          </a:xfrm>
        </p:grpSpPr>
        <p:cxnSp>
          <p:nvCxnSpPr>
            <p:cNvPr id="36" name="Elbow Connector 35"/>
            <p:cNvCxnSpPr/>
            <p:nvPr/>
          </p:nvCxnSpPr>
          <p:spPr>
            <a:xfrm rot="16200000" flipH="1">
              <a:off x="1466453" y="1507575"/>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8" name="Elbow Connector 37"/>
            <p:cNvCxnSpPr/>
            <p:nvPr/>
          </p:nvCxnSpPr>
          <p:spPr>
            <a:xfrm rot="16200000" flipH="1">
              <a:off x="2690811" y="1507576"/>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Elbow Connector 38"/>
            <p:cNvCxnSpPr/>
            <p:nvPr/>
          </p:nvCxnSpPr>
          <p:spPr>
            <a:xfrm rot="16200000" flipH="1">
              <a:off x="3965875" y="1507578"/>
              <a:ext cx="854084" cy="828371"/>
            </a:xfrm>
            <a:prstGeom prst="bentConnector3">
              <a:avLst>
                <a:gd name="adj1" fmla="val 100185"/>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319078" y="1744915"/>
              <a:ext cx="1142260" cy="369332"/>
            </a:xfrm>
            <a:prstGeom prst="rect">
              <a:avLst/>
            </a:prstGeom>
            <a:noFill/>
          </p:spPr>
          <p:txBody>
            <a:bodyPr wrap="none" rtlCol="0">
              <a:spAutoFit/>
            </a:bodyPr>
            <a:lstStyle/>
            <a:p>
              <a:r>
                <a:rPr lang="en-US" dirty="0"/>
                <a:t>Plant date</a:t>
              </a:r>
            </a:p>
          </p:txBody>
        </p:sp>
        <p:sp>
          <p:nvSpPr>
            <p:cNvPr id="46" name="TextBox 45"/>
            <p:cNvSpPr txBox="1"/>
            <p:nvPr/>
          </p:nvSpPr>
          <p:spPr>
            <a:xfrm>
              <a:off x="1467473" y="2477033"/>
              <a:ext cx="928898" cy="369332"/>
            </a:xfrm>
            <a:prstGeom prst="rect">
              <a:avLst/>
            </a:prstGeom>
            <a:noFill/>
          </p:spPr>
          <p:txBody>
            <a:bodyPr wrap="none" rtlCol="0">
              <a:spAutoFit/>
            </a:bodyPr>
            <a:lstStyle/>
            <a:p>
              <a:pPr algn="ctr"/>
              <a:r>
                <a:rPr lang="en-US" dirty="0"/>
                <a:t>Driver 1</a:t>
              </a:r>
            </a:p>
          </p:txBody>
        </p:sp>
        <p:sp>
          <p:nvSpPr>
            <p:cNvPr id="47" name="TextBox 46"/>
            <p:cNvSpPr txBox="1"/>
            <p:nvPr/>
          </p:nvSpPr>
          <p:spPr>
            <a:xfrm>
              <a:off x="3901763" y="2477033"/>
              <a:ext cx="928898" cy="369332"/>
            </a:xfrm>
            <a:prstGeom prst="rect">
              <a:avLst/>
            </a:prstGeom>
            <a:noFill/>
          </p:spPr>
          <p:txBody>
            <a:bodyPr wrap="none" rtlCol="0">
              <a:spAutoFit/>
            </a:bodyPr>
            <a:lstStyle/>
            <a:p>
              <a:pPr algn="ctr"/>
              <a:r>
                <a:rPr lang="en-US" dirty="0"/>
                <a:t>Driver 3</a:t>
              </a:r>
            </a:p>
          </p:txBody>
        </p:sp>
        <p:sp>
          <p:nvSpPr>
            <p:cNvPr id="49" name="TextBox 48"/>
            <p:cNvSpPr txBox="1"/>
            <p:nvPr/>
          </p:nvSpPr>
          <p:spPr>
            <a:xfrm>
              <a:off x="2648952" y="2477033"/>
              <a:ext cx="928898" cy="369332"/>
            </a:xfrm>
            <a:prstGeom prst="rect">
              <a:avLst/>
            </a:prstGeom>
            <a:noFill/>
          </p:spPr>
          <p:txBody>
            <a:bodyPr wrap="none" rtlCol="0">
              <a:spAutoFit/>
            </a:bodyPr>
            <a:lstStyle/>
            <a:p>
              <a:pPr algn="ctr"/>
              <a:r>
                <a:rPr lang="en-US" dirty="0"/>
                <a:t>Driver 2</a:t>
              </a:r>
            </a:p>
          </p:txBody>
        </p:sp>
        <p:sp>
          <p:nvSpPr>
            <p:cNvPr id="57" name="Freeform 56"/>
            <p:cNvSpPr/>
            <p:nvPr/>
          </p:nvSpPr>
          <p:spPr>
            <a:xfrm>
              <a:off x="1643529" y="1538941"/>
              <a:ext cx="448236" cy="687294"/>
            </a:xfrm>
            <a:custGeom>
              <a:avLst/>
              <a:gdLst>
                <a:gd name="connsiteX0" fmla="*/ 0 w 448236"/>
                <a:gd name="connsiteY0" fmla="*/ 0 h 687294"/>
                <a:gd name="connsiteX1" fmla="*/ 89647 w 448236"/>
                <a:gd name="connsiteY1" fmla="*/ 29883 h 687294"/>
                <a:gd name="connsiteX2" fmla="*/ 224118 w 448236"/>
                <a:gd name="connsiteY2" fmla="*/ 239059 h 687294"/>
                <a:gd name="connsiteX3" fmla="*/ 254000 w 448236"/>
                <a:gd name="connsiteY3" fmla="*/ 328706 h 687294"/>
                <a:gd name="connsiteX4" fmla="*/ 268942 w 448236"/>
                <a:gd name="connsiteY4" fmla="*/ 373530 h 687294"/>
                <a:gd name="connsiteX5" fmla="*/ 283883 w 448236"/>
                <a:gd name="connsiteY5" fmla="*/ 433294 h 687294"/>
                <a:gd name="connsiteX6" fmla="*/ 343647 w 448236"/>
                <a:gd name="connsiteY6" fmla="*/ 522941 h 687294"/>
                <a:gd name="connsiteX7" fmla="*/ 433295 w 448236"/>
                <a:gd name="connsiteY7" fmla="*/ 672353 h 687294"/>
                <a:gd name="connsiteX8" fmla="*/ 448236 w 448236"/>
                <a:gd name="connsiteY8" fmla="*/ 687294 h 687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8236" h="687294">
                  <a:moveTo>
                    <a:pt x="0" y="0"/>
                  </a:moveTo>
                  <a:cubicBezTo>
                    <a:pt x="29882" y="9961"/>
                    <a:pt x="66502" y="8518"/>
                    <a:pt x="89647" y="29883"/>
                  </a:cubicBezTo>
                  <a:cubicBezTo>
                    <a:pt x="120001" y="57902"/>
                    <a:pt x="198926" y="176078"/>
                    <a:pt x="224118" y="239059"/>
                  </a:cubicBezTo>
                  <a:cubicBezTo>
                    <a:pt x="235816" y="268305"/>
                    <a:pt x="244039" y="298824"/>
                    <a:pt x="254000" y="328706"/>
                  </a:cubicBezTo>
                  <a:cubicBezTo>
                    <a:pt x="258981" y="343647"/>
                    <a:pt x="265122" y="358251"/>
                    <a:pt x="268942" y="373530"/>
                  </a:cubicBezTo>
                  <a:cubicBezTo>
                    <a:pt x="273922" y="393451"/>
                    <a:pt x="274700" y="414927"/>
                    <a:pt x="283883" y="433294"/>
                  </a:cubicBezTo>
                  <a:cubicBezTo>
                    <a:pt x="299944" y="465416"/>
                    <a:pt x="327586" y="490819"/>
                    <a:pt x="343647" y="522941"/>
                  </a:cubicBezTo>
                  <a:cubicBezTo>
                    <a:pt x="409714" y="655075"/>
                    <a:pt x="371912" y="610971"/>
                    <a:pt x="433295" y="672353"/>
                  </a:cubicBezTo>
                  <a:lnTo>
                    <a:pt x="448236" y="687294"/>
                  </a:ln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8" name="Freeform 57"/>
            <p:cNvSpPr/>
            <p:nvPr/>
          </p:nvSpPr>
          <p:spPr>
            <a:xfrm>
              <a:off x="4016130" y="1808914"/>
              <a:ext cx="642470" cy="17079"/>
            </a:xfrm>
            <a:custGeom>
              <a:avLst/>
              <a:gdLst>
                <a:gd name="connsiteX0" fmla="*/ 0 w 642470"/>
                <a:gd name="connsiteY0" fmla="*/ 1106 h 17079"/>
                <a:gd name="connsiteX1" fmla="*/ 373529 w 642470"/>
                <a:gd name="connsiteY1" fmla="*/ 1106 h 17079"/>
                <a:gd name="connsiteX2" fmla="*/ 642470 w 642470"/>
                <a:gd name="connsiteY2" fmla="*/ 1106 h 17079"/>
              </a:gdLst>
              <a:ahLst/>
              <a:cxnLst>
                <a:cxn ang="0">
                  <a:pos x="connsiteX0" y="connsiteY0"/>
                </a:cxn>
                <a:cxn ang="0">
                  <a:pos x="connsiteX1" y="connsiteY1"/>
                </a:cxn>
                <a:cxn ang="0">
                  <a:pos x="connsiteX2" y="connsiteY2"/>
                </a:cxn>
              </a:cxnLst>
              <a:rect l="l" t="t" r="r" b="b"/>
              <a:pathLst>
                <a:path w="642470" h="17079">
                  <a:moveTo>
                    <a:pt x="0" y="1106"/>
                  </a:moveTo>
                  <a:cubicBezTo>
                    <a:pt x="212888" y="31518"/>
                    <a:pt x="19920" y="10928"/>
                    <a:pt x="373529" y="1106"/>
                  </a:cubicBezTo>
                  <a:cubicBezTo>
                    <a:pt x="463141" y="-1383"/>
                    <a:pt x="552823" y="1106"/>
                    <a:pt x="642470" y="1106"/>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9" name="Freeform 58"/>
            <p:cNvSpPr/>
            <p:nvPr/>
          </p:nvSpPr>
          <p:spPr>
            <a:xfrm>
              <a:off x="2768647" y="1703294"/>
              <a:ext cx="763391" cy="318373"/>
            </a:xfrm>
            <a:custGeom>
              <a:avLst/>
              <a:gdLst>
                <a:gd name="connsiteX0" fmla="*/ 0 w 911412"/>
                <a:gd name="connsiteY0" fmla="*/ 59765 h 480181"/>
                <a:gd name="connsiteX1" fmla="*/ 194235 w 911412"/>
                <a:gd name="connsiteY1" fmla="*/ 268941 h 480181"/>
                <a:gd name="connsiteX2" fmla="*/ 268941 w 911412"/>
                <a:gd name="connsiteY2" fmla="*/ 343647 h 480181"/>
                <a:gd name="connsiteX3" fmla="*/ 343647 w 911412"/>
                <a:gd name="connsiteY3" fmla="*/ 403412 h 480181"/>
                <a:gd name="connsiteX4" fmla="*/ 388471 w 911412"/>
                <a:gd name="connsiteY4" fmla="*/ 418353 h 480181"/>
                <a:gd name="connsiteX5" fmla="*/ 612588 w 911412"/>
                <a:gd name="connsiteY5" fmla="*/ 463177 h 480181"/>
                <a:gd name="connsiteX6" fmla="*/ 762000 w 911412"/>
                <a:gd name="connsiteY6" fmla="*/ 418353 h 480181"/>
                <a:gd name="connsiteX7" fmla="*/ 806824 w 911412"/>
                <a:gd name="connsiteY7" fmla="*/ 388471 h 480181"/>
                <a:gd name="connsiteX8" fmla="*/ 836706 w 911412"/>
                <a:gd name="connsiteY8" fmla="*/ 358588 h 480181"/>
                <a:gd name="connsiteX9" fmla="*/ 896471 w 911412"/>
                <a:gd name="connsiteY9" fmla="*/ 239059 h 480181"/>
                <a:gd name="connsiteX10" fmla="*/ 911412 w 911412"/>
                <a:gd name="connsiteY10" fmla="*/ 149412 h 480181"/>
                <a:gd name="connsiteX11" fmla="*/ 896471 w 911412"/>
                <a:gd name="connsiteY11" fmla="*/ 14941 h 480181"/>
                <a:gd name="connsiteX12" fmla="*/ 896471 w 911412"/>
                <a:gd name="connsiteY12" fmla="*/ 0 h 480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1412" h="480181">
                  <a:moveTo>
                    <a:pt x="0" y="59765"/>
                  </a:moveTo>
                  <a:cubicBezTo>
                    <a:pt x="121733" y="201787"/>
                    <a:pt x="57179" y="131885"/>
                    <a:pt x="194235" y="268941"/>
                  </a:cubicBezTo>
                  <a:lnTo>
                    <a:pt x="268941" y="343647"/>
                  </a:lnTo>
                  <a:cubicBezTo>
                    <a:pt x="296735" y="371441"/>
                    <a:pt x="305951" y="384564"/>
                    <a:pt x="343647" y="403412"/>
                  </a:cubicBezTo>
                  <a:cubicBezTo>
                    <a:pt x="357734" y="410455"/>
                    <a:pt x="373530" y="413373"/>
                    <a:pt x="388471" y="418353"/>
                  </a:cubicBezTo>
                  <a:cubicBezTo>
                    <a:pt x="515643" y="503135"/>
                    <a:pt x="442424" y="482084"/>
                    <a:pt x="612588" y="463177"/>
                  </a:cubicBezTo>
                  <a:cubicBezTo>
                    <a:pt x="645995" y="454825"/>
                    <a:pt x="740177" y="432901"/>
                    <a:pt x="762000" y="418353"/>
                  </a:cubicBezTo>
                  <a:cubicBezTo>
                    <a:pt x="776941" y="408392"/>
                    <a:pt x="792802" y="399689"/>
                    <a:pt x="806824" y="388471"/>
                  </a:cubicBezTo>
                  <a:cubicBezTo>
                    <a:pt x="817824" y="379671"/>
                    <a:pt x="829458" y="370667"/>
                    <a:pt x="836706" y="358588"/>
                  </a:cubicBezTo>
                  <a:cubicBezTo>
                    <a:pt x="859625" y="320390"/>
                    <a:pt x="896471" y="239059"/>
                    <a:pt x="896471" y="239059"/>
                  </a:cubicBezTo>
                  <a:cubicBezTo>
                    <a:pt x="901451" y="209177"/>
                    <a:pt x="911412" y="179707"/>
                    <a:pt x="911412" y="149412"/>
                  </a:cubicBezTo>
                  <a:cubicBezTo>
                    <a:pt x="911412" y="104313"/>
                    <a:pt x="900959" y="59817"/>
                    <a:pt x="896471" y="14941"/>
                  </a:cubicBezTo>
                  <a:cubicBezTo>
                    <a:pt x="895975" y="9985"/>
                    <a:pt x="896471" y="4980"/>
                    <a:pt x="896471" y="0"/>
                  </a:cubicBezTo>
                </a:path>
              </a:pathLst>
            </a:custGeom>
            <a:ln w="50800"/>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pic>
        <p:nvPicPr>
          <p:cNvPr id="27" name="Picture 26" descr="matopiba polygons with scale.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344" y="1299923"/>
            <a:ext cx="4030201" cy="2622134"/>
          </a:xfrm>
          <a:prstGeom prst="rect">
            <a:avLst/>
          </a:prstGeom>
        </p:spPr>
      </p:pic>
    </p:spTree>
    <p:extLst>
      <p:ext uri="{BB962C8B-B14F-4D97-AF65-F5344CB8AC3E}">
        <p14:creationId xmlns:p14="http://schemas.microsoft.com/office/powerpoint/2010/main" val="609286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28</a:t>
            </a:fld>
            <a:endParaRPr lang="en-US"/>
          </a:p>
        </p:txBody>
      </p:sp>
      <p:pic>
        <p:nvPicPr>
          <p:cNvPr id="16" name="Picture 15" descr="Plant 2016 cells.tiff"/>
          <p:cNvPicPr>
            <a:picLocks noChangeAspect="1"/>
          </p:cNvPicPr>
          <p:nvPr/>
        </p:nvPicPr>
        <p:blipFill rotWithShape="1">
          <a:blip r:embed="rId3">
            <a:extLst>
              <a:ext uri="{28A0092B-C50C-407E-A947-70E740481C1C}">
                <a14:useLocalDpi xmlns:a14="http://schemas.microsoft.com/office/drawing/2010/main" val="0"/>
              </a:ext>
            </a:extLst>
          </a:blip>
          <a:srcRect l="36971" t="14417" r="17057" b="-81"/>
          <a:stretch/>
        </p:blipFill>
        <p:spPr>
          <a:xfrm>
            <a:off x="240476" y="1258332"/>
            <a:ext cx="1960857" cy="3256432"/>
          </a:xfrm>
          <a:prstGeom prst="rect">
            <a:avLst/>
          </a:prstGeom>
        </p:spPr>
      </p:pic>
      <p:sp>
        <p:nvSpPr>
          <p:cNvPr id="20" name="TextBox 19"/>
          <p:cNvSpPr txBox="1"/>
          <p:nvPr/>
        </p:nvSpPr>
        <p:spPr>
          <a:xfrm>
            <a:off x="1497902" y="136361"/>
            <a:ext cx="6066234" cy="461665"/>
          </a:xfrm>
          <a:prstGeom prst="rect">
            <a:avLst/>
          </a:prstGeom>
          <a:noFill/>
        </p:spPr>
        <p:txBody>
          <a:bodyPr wrap="none" rtlCol="0">
            <a:spAutoFit/>
          </a:bodyPr>
          <a:lstStyle/>
          <a:p>
            <a:r>
              <a:rPr lang="en-US" sz="2400" dirty="0"/>
              <a:t>Exploratory data analysis to address challenges</a:t>
            </a:r>
          </a:p>
        </p:txBody>
      </p:sp>
      <p:sp>
        <p:nvSpPr>
          <p:cNvPr id="11" name="TextBox 10"/>
          <p:cNvSpPr txBox="1"/>
          <p:nvPr/>
        </p:nvSpPr>
        <p:spPr>
          <a:xfrm>
            <a:off x="931333" y="889000"/>
            <a:ext cx="652643" cy="369332"/>
          </a:xfrm>
          <a:prstGeom prst="rect">
            <a:avLst/>
          </a:prstGeom>
          <a:noFill/>
        </p:spPr>
        <p:txBody>
          <a:bodyPr wrap="none" rtlCol="0">
            <a:spAutoFit/>
          </a:bodyPr>
          <a:lstStyle/>
          <a:p>
            <a:r>
              <a:rPr lang="en-US" dirty="0"/>
              <a:t>2016</a:t>
            </a:r>
          </a:p>
        </p:txBody>
      </p:sp>
      <p:sp>
        <p:nvSpPr>
          <p:cNvPr id="21" name="TextBox 20"/>
          <p:cNvSpPr txBox="1"/>
          <p:nvPr/>
        </p:nvSpPr>
        <p:spPr>
          <a:xfrm>
            <a:off x="3205716" y="879044"/>
            <a:ext cx="652643" cy="369332"/>
          </a:xfrm>
          <a:prstGeom prst="rect">
            <a:avLst/>
          </a:prstGeom>
          <a:noFill/>
        </p:spPr>
        <p:txBody>
          <a:bodyPr wrap="none" rtlCol="0">
            <a:spAutoFit/>
          </a:bodyPr>
          <a:lstStyle/>
          <a:p>
            <a:r>
              <a:rPr lang="en-US" dirty="0"/>
              <a:t>2015</a:t>
            </a:r>
          </a:p>
        </p:txBody>
      </p:sp>
      <p:pic>
        <p:nvPicPr>
          <p:cNvPr id="22" name="Picture 21" descr="Plant 2015 cell.tiff"/>
          <p:cNvPicPr>
            <a:picLocks noChangeAspect="1"/>
          </p:cNvPicPr>
          <p:nvPr/>
        </p:nvPicPr>
        <p:blipFill rotWithShape="1">
          <a:blip r:embed="rId4">
            <a:extLst>
              <a:ext uri="{28A0092B-C50C-407E-A947-70E740481C1C}">
                <a14:useLocalDpi xmlns:a14="http://schemas.microsoft.com/office/drawing/2010/main" val="0"/>
              </a:ext>
            </a:extLst>
          </a:blip>
          <a:srcRect l="34230" t="14759" r="16693" b="-272"/>
          <a:stretch/>
        </p:blipFill>
        <p:spPr>
          <a:xfrm>
            <a:off x="2437400" y="1248376"/>
            <a:ext cx="1975556" cy="3256432"/>
          </a:xfrm>
          <a:prstGeom prst="rect">
            <a:avLst/>
          </a:prstGeom>
        </p:spPr>
      </p:pic>
      <p:pic>
        <p:nvPicPr>
          <p:cNvPr id="23" name="Picture 22" descr="Plant 2005 cell.tiff"/>
          <p:cNvPicPr>
            <a:picLocks noChangeAspect="1"/>
          </p:cNvPicPr>
          <p:nvPr/>
        </p:nvPicPr>
        <p:blipFill rotWithShape="1">
          <a:blip r:embed="rId5">
            <a:extLst>
              <a:ext uri="{28A0092B-C50C-407E-A947-70E740481C1C}">
                <a14:useLocalDpi xmlns:a14="http://schemas.microsoft.com/office/drawing/2010/main" val="0"/>
              </a:ext>
            </a:extLst>
          </a:blip>
          <a:srcRect l="40771" t="20749" r="15345" b="1"/>
          <a:stretch/>
        </p:blipFill>
        <p:spPr>
          <a:xfrm>
            <a:off x="6720394" y="1244220"/>
            <a:ext cx="2155490" cy="3301823"/>
          </a:xfrm>
          <a:prstGeom prst="rect">
            <a:avLst/>
          </a:prstGeom>
        </p:spPr>
      </p:pic>
      <p:sp>
        <p:nvSpPr>
          <p:cNvPr id="24" name="TextBox 23"/>
          <p:cNvSpPr txBox="1"/>
          <p:nvPr/>
        </p:nvSpPr>
        <p:spPr>
          <a:xfrm>
            <a:off x="7353997" y="889000"/>
            <a:ext cx="652643" cy="369332"/>
          </a:xfrm>
          <a:prstGeom prst="rect">
            <a:avLst/>
          </a:prstGeom>
          <a:noFill/>
        </p:spPr>
        <p:txBody>
          <a:bodyPr wrap="none" rtlCol="0">
            <a:spAutoFit/>
          </a:bodyPr>
          <a:lstStyle/>
          <a:p>
            <a:r>
              <a:rPr lang="en-US" dirty="0"/>
              <a:t>2005</a:t>
            </a:r>
          </a:p>
        </p:txBody>
      </p:sp>
      <p:sp>
        <p:nvSpPr>
          <p:cNvPr id="13" name="TextBox 12"/>
          <p:cNvSpPr txBox="1"/>
          <p:nvPr/>
        </p:nvSpPr>
        <p:spPr>
          <a:xfrm>
            <a:off x="267300" y="5081390"/>
            <a:ext cx="8325792" cy="646331"/>
          </a:xfrm>
          <a:prstGeom prst="rect">
            <a:avLst/>
          </a:prstGeom>
          <a:noFill/>
        </p:spPr>
        <p:txBody>
          <a:bodyPr wrap="none" rtlCol="0">
            <a:spAutoFit/>
          </a:bodyPr>
          <a:lstStyle/>
          <a:p>
            <a:pPr algn="ctr"/>
            <a:r>
              <a:rPr lang="en-US" dirty="0"/>
              <a:t>Persistence of spatial trends over time:</a:t>
            </a:r>
          </a:p>
          <a:p>
            <a:pPr algn="ctr"/>
            <a:r>
              <a:rPr lang="en-US" dirty="0"/>
              <a:t>The relative importance of time-invariant local characteristics and time-varying climate </a:t>
            </a:r>
          </a:p>
        </p:txBody>
      </p:sp>
      <p:pic>
        <p:nvPicPr>
          <p:cNvPr id="14" name="Picture 13" descr="2010 plant.tiff"/>
          <p:cNvPicPr>
            <a:picLocks noChangeAspect="1"/>
          </p:cNvPicPr>
          <p:nvPr/>
        </p:nvPicPr>
        <p:blipFill rotWithShape="1">
          <a:blip r:embed="rId6">
            <a:extLst>
              <a:ext uri="{28A0092B-C50C-407E-A947-70E740481C1C}">
                <a14:useLocalDpi xmlns:a14="http://schemas.microsoft.com/office/drawing/2010/main" val="0"/>
              </a:ext>
            </a:extLst>
          </a:blip>
          <a:srcRect l="37823" t="17663" r="17647" b="711"/>
          <a:stretch/>
        </p:blipFill>
        <p:spPr>
          <a:xfrm>
            <a:off x="4567735" y="1248377"/>
            <a:ext cx="1985465" cy="3256432"/>
          </a:xfrm>
          <a:prstGeom prst="rect">
            <a:avLst/>
          </a:prstGeom>
        </p:spPr>
      </p:pic>
      <p:sp>
        <p:nvSpPr>
          <p:cNvPr id="25" name="TextBox 24"/>
          <p:cNvSpPr txBox="1"/>
          <p:nvPr/>
        </p:nvSpPr>
        <p:spPr>
          <a:xfrm>
            <a:off x="5207000" y="889000"/>
            <a:ext cx="652643" cy="369332"/>
          </a:xfrm>
          <a:prstGeom prst="rect">
            <a:avLst/>
          </a:prstGeom>
          <a:noFill/>
        </p:spPr>
        <p:txBody>
          <a:bodyPr wrap="none" rtlCol="0">
            <a:spAutoFit/>
          </a:bodyPr>
          <a:lstStyle/>
          <a:p>
            <a:r>
              <a:rPr lang="en-US" dirty="0"/>
              <a:t>2010</a:t>
            </a:r>
          </a:p>
        </p:txBody>
      </p:sp>
    </p:spTree>
    <p:extLst>
      <p:ext uri="{BB962C8B-B14F-4D97-AF65-F5344CB8AC3E}">
        <p14:creationId xmlns:p14="http://schemas.microsoft.com/office/powerpoint/2010/main" val="24413624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29</a:t>
            </a:fld>
            <a:endParaRPr lang="en-US"/>
          </a:p>
        </p:txBody>
      </p:sp>
      <p:sp>
        <p:nvSpPr>
          <p:cNvPr id="20" name="TextBox 19"/>
          <p:cNvSpPr txBox="1"/>
          <p:nvPr/>
        </p:nvSpPr>
        <p:spPr>
          <a:xfrm>
            <a:off x="2725259" y="136361"/>
            <a:ext cx="3748442" cy="461665"/>
          </a:xfrm>
          <a:prstGeom prst="rect">
            <a:avLst/>
          </a:prstGeom>
          <a:noFill/>
        </p:spPr>
        <p:txBody>
          <a:bodyPr wrap="none" rtlCol="0">
            <a:spAutoFit/>
          </a:bodyPr>
          <a:lstStyle/>
          <a:p>
            <a:r>
              <a:rPr lang="en-US" sz="2400" dirty="0"/>
              <a:t>Explore model specifications</a:t>
            </a:r>
          </a:p>
        </p:txBody>
      </p:sp>
      <p:sp>
        <p:nvSpPr>
          <p:cNvPr id="3" name="TextBox 2"/>
          <p:cNvSpPr txBox="1"/>
          <p:nvPr/>
        </p:nvSpPr>
        <p:spPr>
          <a:xfrm>
            <a:off x="3699376" y="801824"/>
            <a:ext cx="1751100" cy="400110"/>
          </a:xfrm>
          <a:prstGeom prst="rect">
            <a:avLst/>
          </a:prstGeom>
          <a:noFill/>
        </p:spPr>
        <p:txBody>
          <a:bodyPr wrap="none" rtlCol="0">
            <a:spAutoFit/>
          </a:bodyPr>
          <a:lstStyle/>
          <a:p>
            <a:r>
              <a:rPr lang="en-US" sz="2000" b="1" dirty="0"/>
              <a:t>OLS regression</a:t>
            </a:r>
          </a:p>
        </p:txBody>
      </p:sp>
      <p:sp>
        <p:nvSpPr>
          <p:cNvPr id="11" name="TextBox 10"/>
          <p:cNvSpPr txBox="1"/>
          <p:nvPr/>
        </p:nvSpPr>
        <p:spPr>
          <a:xfrm>
            <a:off x="3348189" y="2028283"/>
            <a:ext cx="2682095" cy="400110"/>
          </a:xfrm>
          <a:prstGeom prst="rect">
            <a:avLst/>
          </a:prstGeom>
          <a:noFill/>
        </p:spPr>
        <p:txBody>
          <a:bodyPr wrap="none" rtlCol="0">
            <a:spAutoFit/>
          </a:bodyPr>
          <a:lstStyle/>
          <a:p>
            <a:r>
              <a:rPr lang="en-US" sz="2000" b="1" dirty="0"/>
              <a:t>Fixed effects regression</a:t>
            </a:r>
          </a:p>
        </p:txBody>
      </p:sp>
      <p:sp>
        <p:nvSpPr>
          <p:cNvPr id="12" name="TextBox 11"/>
          <p:cNvSpPr txBox="1"/>
          <p:nvPr/>
        </p:nvSpPr>
        <p:spPr>
          <a:xfrm>
            <a:off x="2725259" y="3815391"/>
            <a:ext cx="3783783" cy="400110"/>
          </a:xfrm>
          <a:prstGeom prst="rect">
            <a:avLst/>
          </a:prstGeom>
          <a:noFill/>
        </p:spPr>
        <p:txBody>
          <a:bodyPr wrap="none" rtlCol="0">
            <a:spAutoFit/>
          </a:bodyPr>
          <a:lstStyle/>
          <a:p>
            <a:r>
              <a:rPr lang="en-US" sz="2000" b="1" dirty="0"/>
              <a:t>Machine learning (random forest)</a:t>
            </a:r>
          </a:p>
        </p:txBody>
      </p:sp>
      <p:sp>
        <p:nvSpPr>
          <p:cNvPr id="13" name="TextBox 12"/>
          <p:cNvSpPr txBox="1"/>
          <p:nvPr/>
        </p:nvSpPr>
        <p:spPr>
          <a:xfrm>
            <a:off x="3500682" y="1223486"/>
            <a:ext cx="2225038" cy="461665"/>
          </a:xfrm>
          <a:prstGeom prst="rect">
            <a:avLst/>
          </a:prstGeom>
          <a:noFill/>
        </p:spPr>
        <p:txBody>
          <a:bodyPr wrap="none" rtlCol="0">
            <a:spAutoFit/>
          </a:bodyPr>
          <a:lstStyle/>
          <a:p>
            <a:r>
              <a:rPr lang="en-US" sz="2400" dirty="0" err="1"/>
              <a:t>plant</a:t>
            </a:r>
            <a:r>
              <a:rPr lang="en-US" sz="2400" baseline="-25000" dirty="0" err="1"/>
              <a:t>it</a:t>
            </a:r>
            <a:r>
              <a:rPr lang="en-US" sz="2400" dirty="0"/>
              <a:t> = </a:t>
            </a:r>
            <a:r>
              <a:rPr lang="en-US" sz="2400" dirty="0" err="1"/>
              <a:t>X</a:t>
            </a:r>
            <a:r>
              <a:rPr lang="en-US" sz="2400" baseline="-25000" dirty="0" err="1"/>
              <a:t>it</a:t>
            </a:r>
            <a:r>
              <a:rPr lang="en-US" sz="2400" dirty="0"/>
              <a:t>β + </a:t>
            </a:r>
            <a:r>
              <a:rPr lang="en-US" sz="2400" dirty="0" err="1"/>
              <a:t>ε</a:t>
            </a:r>
            <a:r>
              <a:rPr lang="en-US" sz="2400" baseline="-25000" dirty="0" err="1"/>
              <a:t>it</a:t>
            </a:r>
            <a:endParaRPr lang="en-US" sz="2400" baseline="-25000" dirty="0"/>
          </a:p>
        </p:txBody>
      </p:sp>
      <p:sp>
        <p:nvSpPr>
          <p:cNvPr id="17" name="TextBox 16"/>
          <p:cNvSpPr txBox="1"/>
          <p:nvPr/>
        </p:nvSpPr>
        <p:spPr>
          <a:xfrm>
            <a:off x="3264693" y="2434633"/>
            <a:ext cx="2739201" cy="461665"/>
          </a:xfrm>
          <a:prstGeom prst="rect">
            <a:avLst/>
          </a:prstGeom>
          <a:noFill/>
        </p:spPr>
        <p:txBody>
          <a:bodyPr wrap="none" rtlCol="0">
            <a:spAutoFit/>
          </a:bodyPr>
          <a:lstStyle/>
          <a:p>
            <a:r>
              <a:rPr lang="en-US" sz="2400" dirty="0" err="1"/>
              <a:t>plant</a:t>
            </a:r>
            <a:r>
              <a:rPr lang="en-US" sz="2400" baseline="-25000" dirty="0" err="1"/>
              <a:t>it</a:t>
            </a:r>
            <a:r>
              <a:rPr lang="en-US" sz="2400" dirty="0"/>
              <a:t> = α</a:t>
            </a:r>
            <a:r>
              <a:rPr lang="en-US" sz="2400" baseline="-25000" dirty="0" err="1"/>
              <a:t>i</a:t>
            </a:r>
            <a:r>
              <a:rPr lang="en-US" sz="2400" dirty="0"/>
              <a:t> + </a:t>
            </a:r>
            <a:r>
              <a:rPr lang="en-US" sz="2400" dirty="0" err="1"/>
              <a:t>X</a:t>
            </a:r>
            <a:r>
              <a:rPr lang="en-US" sz="2400" baseline="-25000" dirty="0" err="1"/>
              <a:t>it</a:t>
            </a:r>
            <a:r>
              <a:rPr lang="en-US" sz="2400" dirty="0"/>
              <a:t>β + </a:t>
            </a:r>
            <a:r>
              <a:rPr lang="en-US" sz="2400" dirty="0" err="1"/>
              <a:t>ε</a:t>
            </a:r>
            <a:r>
              <a:rPr lang="en-US" sz="2400" baseline="-25000" dirty="0" err="1"/>
              <a:t>it</a:t>
            </a:r>
            <a:endParaRPr lang="en-US" sz="2400" baseline="-25000" dirty="0"/>
          </a:p>
        </p:txBody>
      </p:sp>
      <p:sp>
        <p:nvSpPr>
          <p:cNvPr id="14" name="TextBox 13"/>
          <p:cNvSpPr txBox="1"/>
          <p:nvPr/>
        </p:nvSpPr>
        <p:spPr>
          <a:xfrm>
            <a:off x="2455333" y="2975005"/>
            <a:ext cx="4560939" cy="369332"/>
          </a:xfrm>
          <a:prstGeom prst="rect">
            <a:avLst/>
          </a:prstGeom>
          <a:noFill/>
        </p:spPr>
        <p:txBody>
          <a:bodyPr wrap="none" rtlCol="0">
            <a:spAutoFit/>
          </a:bodyPr>
          <a:lstStyle/>
          <a:p>
            <a:r>
              <a:rPr lang="en-US" dirty="0"/>
              <a:t>Fixed effects (α</a:t>
            </a:r>
            <a:r>
              <a:rPr lang="en-US" baseline="-25000" dirty="0" err="1"/>
              <a:t>i</a:t>
            </a:r>
            <a:r>
              <a:rPr lang="en-US" dirty="0"/>
              <a:t>) ‘absorb’ unobservable factors</a:t>
            </a:r>
          </a:p>
        </p:txBody>
      </p:sp>
      <p:sp>
        <p:nvSpPr>
          <p:cNvPr id="15" name="Rectangle 14"/>
          <p:cNvSpPr/>
          <p:nvPr/>
        </p:nvSpPr>
        <p:spPr>
          <a:xfrm>
            <a:off x="3047318" y="5126335"/>
            <a:ext cx="2709758" cy="646331"/>
          </a:xfrm>
          <a:prstGeom prst="rect">
            <a:avLst/>
          </a:prstGeom>
        </p:spPr>
        <p:txBody>
          <a:bodyPr wrap="square">
            <a:spAutoFit/>
          </a:bodyPr>
          <a:lstStyle/>
          <a:p>
            <a:r>
              <a:rPr lang="en-US" sz="1200" dirty="0"/>
              <a:t>https://</a:t>
            </a:r>
            <a:r>
              <a:rPr lang="en-US" sz="1200" dirty="0" err="1"/>
              <a:t>www.researchgate.net</a:t>
            </a:r>
            <a:r>
              <a:rPr lang="en-US" sz="1200" dirty="0"/>
              <a:t>/figure/Architecture-of-the-random-forest-model_fig1_301638643</a:t>
            </a:r>
          </a:p>
        </p:txBody>
      </p:sp>
      <p:pic>
        <p:nvPicPr>
          <p:cNvPr id="18" name="Picture 17" descr="Architecture-of-the-random-forest-mode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422" y="4215501"/>
            <a:ext cx="3371850" cy="2038350"/>
          </a:xfrm>
          <a:prstGeom prst="rect">
            <a:avLst/>
          </a:prstGeom>
        </p:spPr>
      </p:pic>
    </p:spTree>
    <p:extLst>
      <p:ext uri="{BB962C8B-B14F-4D97-AF65-F5344CB8AC3E}">
        <p14:creationId xmlns:p14="http://schemas.microsoft.com/office/powerpoint/2010/main" val="2750789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3</a:t>
            </a:fld>
            <a:endParaRPr lang="en-US"/>
          </a:p>
        </p:txBody>
      </p:sp>
      <p:sp>
        <p:nvSpPr>
          <p:cNvPr id="20" name="TextBox 19"/>
          <p:cNvSpPr txBox="1"/>
          <p:nvPr/>
        </p:nvSpPr>
        <p:spPr>
          <a:xfrm>
            <a:off x="2725259" y="136361"/>
            <a:ext cx="3748442" cy="461665"/>
          </a:xfrm>
          <a:prstGeom prst="rect">
            <a:avLst/>
          </a:prstGeom>
          <a:noFill/>
        </p:spPr>
        <p:txBody>
          <a:bodyPr wrap="none" rtlCol="0">
            <a:spAutoFit/>
          </a:bodyPr>
          <a:lstStyle/>
          <a:p>
            <a:r>
              <a:rPr lang="en-US" sz="2400" dirty="0"/>
              <a:t>Explore model specifications</a:t>
            </a:r>
          </a:p>
        </p:txBody>
      </p:sp>
      <p:sp>
        <p:nvSpPr>
          <p:cNvPr id="3" name="TextBox 2"/>
          <p:cNvSpPr txBox="1"/>
          <p:nvPr/>
        </p:nvSpPr>
        <p:spPr>
          <a:xfrm>
            <a:off x="3672986" y="1285041"/>
            <a:ext cx="1751100" cy="400110"/>
          </a:xfrm>
          <a:prstGeom prst="rect">
            <a:avLst/>
          </a:prstGeom>
          <a:noFill/>
        </p:spPr>
        <p:txBody>
          <a:bodyPr wrap="none" rtlCol="0">
            <a:spAutoFit/>
          </a:bodyPr>
          <a:lstStyle/>
          <a:p>
            <a:r>
              <a:rPr lang="en-US" sz="2000" b="1" dirty="0"/>
              <a:t>OLS regression</a:t>
            </a:r>
          </a:p>
        </p:txBody>
      </p:sp>
      <p:sp>
        <p:nvSpPr>
          <p:cNvPr id="11" name="TextBox 10"/>
          <p:cNvSpPr txBox="1"/>
          <p:nvPr/>
        </p:nvSpPr>
        <p:spPr>
          <a:xfrm>
            <a:off x="3198846" y="3727631"/>
            <a:ext cx="2682095" cy="400110"/>
          </a:xfrm>
          <a:prstGeom prst="rect">
            <a:avLst/>
          </a:prstGeom>
          <a:noFill/>
        </p:spPr>
        <p:txBody>
          <a:bodyPr wrap="none" rtlCol="0">
            <a:spAutoFit/>
          </a:bodyPr>
          <a:lstStyle/>
          <a:p>
            <a:r>
              <a:rPr lang="en-US" sz="2000" b="1" dirty="0"/>
              <a:t>Fixed effects regression</a:t>
            </a:r>
          </a:p>
        </p:txBody>
      </p:sp>
      <p:sp>
        <p:nvSpPr>
          <p:cNvPr id="13" name="TextBox 12"/>
          <p:cNvSpPr txBox="1"/>
          <p:nvPr/>
        </p:nvSpPr>
        <p:spPr>
          <a:xfrm>
            <a:off x="3474292" y="1706703"/>
            <a:ext cx="2225038" cy="461665"/>
          </a:xfrm>
          <a:prstGeom prst="rect">
            <a:avLst/>
          </a:prstGeom>
          <a:noFill/>
        </p:spPr>
        <p:txBody>
          <a:bodyPr wrap="none" rtlCol="0">
            <a:spAutoFit/>
          </a:bodyPr>
          <a:lstStyle/>
          <a:p>
            <a:r>
              <a:rPr lang="en-US" sz="2400" dirty="0" err="1"/>
              <a:t>plant</a:t>
            </a:r>
            <a:r>
              <a:rPr lang="en-US" sz="2400" baseline="-25000" dirty="0" err="1"/>
              <a:t>it</a:t>
            </a:r>
            <a:r>
              <a:rPr lang="en-US" sz="2400" dirty="0"/>
              <a:t> = </a:t>
            </a:r>
            <a:r>
              <a:rPr lang="en-US" sz="2400" dirty="0" err="1"/>
              <a:t>X</a:t>
            </a:r>
            <a:r>
              <a:rPr lang="en-US" sz="2400" baseline="-25000" dirty="0" err="1"/>
              <a:t>it</a:t>
            </a:r>
            <a:r>
              <a:rPr lang="en-US" sz="2400" dirty="0"/>
              <a:t>β + </a:t>
            </a:r>
            <a:r>
              <a:rPr lang="en-US" sz="2400" dirty="0" err="1"/>
              <a:t>ε</a:t>
            </a:r>
            <a:r>
              <a:rPr lang="en-US" sz="2400" baseline="-25000" dirty="0" err="1"/>
              <a:t>it</a:t>
            </a:r>
            <a:endParaRPr lang="en-US" sz="2400" baseline="-25000" dirty="0"/>
          </a:p>
        </p:txBody>
      </p:sp>
      <p:sp>
        <p:nvSpPr>
          <p:cNvPr id="17" name="TextBox 16"/>
          <p:cNvSpPr txBox="1"/>
          <p:nvPr/>
        </p:nvSpPr>
        <p:spPr>
          <a:xfrm>
            <a:off x="3115350" y="4133981"/>
            <a:ext cx="2739201" cy="461665"/>
          </a:xfrm>
          <a:prstGeom prst="rect">
            <a:avLst/>
          </a:prstGeom>
          <a:noFill/>
        </p:spPr>
        <p:txBody>
          <a:bodyPr wrap="none" rtlCol="0">
            <a:spAutoFit/>
          </a:bodyPr>
          <a:lstStyle/>
          <a:p>
            <a:r>
              <a:rPr lang="en-US" sz="2400" dirty="0" err="1"/>
              <a:t>plant</a:t>
            </a:r>
            <a:r>
              <a:rPr lang="en-US" sz="2400" baseline="-25000" dirty="0" err="1"/>
              <a:t>it</a:t>
            </a:r>
            <a:r>
              <a:rPr lang="en-US" sz="2400" dirty="0"/>
              <a:t> = α</a:t>
            </a:r>
            <a:r>
              <a:rPr lang="en-US" sz="2400" baseline="-25000" dirty="0" err="1"/>
              <a:t>i</a:t>
            </a:r>
            <a:r>
              <a:rPr lang="en-US" sz="2400" dirty="0"/>
              <a:t> + </a:t>
            </a:r>
            <a:r>
              <a:rPr lang="en-US" sz="2400" dirty="0" err="1"/>
              <a:t>X</a:t>
            </a:r>
            <a:r>
              <a:rPr lang="en-US" sz="2400" baseline="-25000" dirty="0" err="1"/>
              <a:t>it</a:t>
            </a:r>
            <a:r>
              <a:rPr lang="en-US" sz="2400" dirty="0"/>
              <a:t>β + </a:t>
            </a:r>
            <a:r>
              <a:rPr lang="en-US" sz="2400" dirty="0" err="1"/>
              <a:t>ε</a:t>
            </a:r>
            <a:r>
              <a:rPr lang="en-US" sz="2400" baseline="-25000" dirty="0" err="1"/>
              <a:t>it</a:t>
            </a:r>
            <a:endParaRPr lang="en-US" sz="2400" baseline="-25000" dirty="0"/>
          </a:p>
        </p:txBody>
      </p:sp>
      <p:sp>
        <p:nvSpPr>
          <p:cNvPr id="14" name="TextBox 13"/>
          <p:cNvSpPr txBox="1"/>
          <p:nvPr/>
        </p:nvSpPr>
        <p:spPr>
          <a:xfrm>
            <a:off x="2305990" y="4674353"/>
            <a:ext cx="4560939" cy="369332"/>
          </a:xfrm>
          <a:prstGeom prst="rect">
            <a:avLst/>
          </a:prstGeom>
          <a:noFill/>
        </p:spPr>
        <p:txBody>
          <a:bodyPr wrap="none" rtlCol="0">
            <a:spAutoFit/>
          </a:bodyPr>
          <a:lstStyle/>
          <a:p>
            <a:r>
              <a:rPr lang="en-US" dirty="0"/>
              <a:t>Fixed effects (α</a:t>
            </a:r>
            <a:r>
              <a:rPr lang="en-US" baseline="-25000" dirty="0" err="1"/>
              <a:t>i</a:t>
            </a:r>
            <a:r>
              <a:rPr lang="en-US" dirty="0"/>
              <a:t>) ‘absorb’ unobservable factors</a:t>
            </a:r>
          </a:p>
        </p:txBody>
      </p:sp>
      <p:sp>
        <p:nvSpPr>
          <p:cNvPr id="4" name="TextBox 3"/>
          <p:cNvSpPr txBox="1"/>
          <p:nvPr/>
        </p:nvSpPr>
        <p:spPr>
          <a:xfrm>
            <a:off x="3852334" y="2313001"/>
            <a:ext cx="1386392" cy="369332"/>
          </a:xfrm>
          <a:prstGeom prst="rect">
            <a:avLst/>
          </a:prstGeom>
          <a:noFill/>
        </p:spPr>
        <p:txBody>
          <a:bodyPr wrap="none" rtlCol="0">
            <a:spAutoFit/>
          </a:bodyPr>
          <a:lstStyle/>
          <a:p>
            <a:r>
              <a:rPr lang="en-US" dirty="0" smtClean="0"/>
              <a:t>De-</a:t>
            </a:r>
            <a:r>
              <a:rPr lang="en-US" dirty="0" err="1" smtClean="0"/>
              <a:t>meaned</a:t>
            </a:r>
            <a:r>
              <a:rPr lang="en-US" dirty="0" smtClean="0"/>
              <a:t>?</a:t>
            </a:r>
            <a:endParaRPr lang="en-US" dirty="0"/>
          </a:p>
        </p:txBody>
      </p:sp>
    </p:spTree>
    <p:extLst>
      <p:ext uri="{BB962C8B-B14F-4D97-AF65-F5344CB8AC3E}">
        <p14:creationId xmlns:p14="http://schemas.microsoft.com/office/powerpoint/2010/main" val="1077396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732" y="192574"/>
            <a:ext cx="6895262" cy="369332"/>
          </a:xfrm>
          <a:prstGeom prst="rect">
            <a:avLst/>
          </a:prstGeom>
          <a:noFill/>
        </p:spPr>
        <p:txBody>
          <a:bodyPr wrap="none" rtlCol="0">
            <a:spAutoFit/>
          </a:bodyPr>
          <a:lstStyle/>
          <a:p>
            <a:r>
              <a:rPr lang="en-US" dirty="0" smtClean="0"/>
              <a:t>The model isn’t a ‘decision to plant’ model; it’s a ‘successful crop’ model</a:t>
            </a:r>
            <a:endParaRPr lang="en-US" dirty="0"/>
          </a:p>
        </p:txBody>
      </p:sp>
      <p:sp>
        <p:nvSpPr>
          <p:cNvPr id="4" name="TextBox 3">
            <a:extLst>
              <a:ext uri="{FF2B5EF4-FFF2-40B4-BE49-F238E27FC236}">
                <a16:creationId xmlns:a16="http://schemas.microsoft.com/office/drawing/2014/main" xmlns="" id="{D54B10E7-8355-4BAC-A802-12913EFFD203}"/>
              </a:ext>
            </a:extLst>
          </p:cNvPr>
          <p:cNvSpPr txBox="1"/>
          <p:nvPr/>
        </p:nvSpPr>
        <p:spPr>
          <a:xfrm>
            <a:off x="338666" y="876361"/>
            <a:ext cx="1399742" cy="369332"/>
          </a:xfrm>
          <a:prstGeom prst="rect">
            <a:avLst/>
          </a:prstGeom>
          <a:noFill/>
        </p:spPr>
        <p:txBody>
          <a:bodyPr wrap="none" rtlCol="0">
            <a:spAutoFit/>
          </a:bodyPr>
          <a:lstStyle/>
          <a:p>
            <a:r>
              <a:rPr lang="en-US" dirty="0"/>
              <a:t>VI timeseries</a:t>
            </a:r>
          </a:p>
        </p:txBody>
      </p:sp>
      <p:sp>
        <p:nvSpPr>
          <p:cNvPr id="5" name="TextBox 4">
            <a:extLst>
              <a:ext uri="{FF2B5EF4-FFF2-40B4-BE49-F238E27FC236}">
                <a16:creationId xmlns:a16="http://schemas.microsoft.com/office/drawing/2014/main" xmlns="" id="{4E0A3C80-64C7-4EDF-8E15-8379AA214E2A}"/>
              </a:ext>
            </a:extLst>
          </p:cNvPr>
          <p:cNvSpPr txBox="1"/>
          <p:nvPr/>
        </p:nvSpPr>
        <p:spPr>
          <a:xfrm>
            <a:off x="3770884" y="752079"/>
            <a:ext cx="1602231" cy="646331"/>
          </a:xfrm>
          <a:prstGeom prst="rect">
            <a:avLst/>
          </a:prstGeom>
          <a:noFill/>
        </p:spPr>
        <p:txBody>
          <a:bodyPr wrap="square" rtlCol="0">
            <a:spAutoFit/>
          </a:bodyPr>
          <a:lstStyle/>
          <a:p>
            <a:r>
              <a:rPr lang="en-US" dirty="0"/>
              <a:t>RS indicator of planting</a:t>
            </a:r>
          </a:p>
        </p:txBody>
      </p:sp>
      <p:sp>
        <p:nvSpPr>
          <p:cNvPr id="6" name="TextBox 5">
            <a:extLst>
              <a:ext uri="{FF2B5EF4-FFF2-40B4-BE49-F238E27FC236}">
                <a16:creationId xmlns:a16="http://schemas.microsoft.com/office/drawing/2014/main" xmlns="" id="{DB29F641-F006-4F6D-8372-796622BDCE05}"/>
              </a:ext>
            </a:extLst>
          </p:cNvPr>
          <p:cNvSpPr txBox="1"/>
          <p:nvPr/>
        </p:nvSpPr>
        <p:spPr>
          <a:xfrm>
            <a:off x="7656651" y="729289"/>
            <a:ext cx="1029610" cy="646331"/>
          </a:xfrm>
          <a:prstGeom prst="rect">
            <a:avLst/>
          </a:prstGeom>
          <a:noFill/>
        </p:spPr>
        <p:txBody>
          <a:bodyPr wrap="square" rtlCol="0">
            <a:spAutoFit/>
          </a:bodyPr>
          <a:lstStyle/>
          <a:p>
            <a:r>
              <a:rPr lang="en-US" dirty="0"/>
              <a:t>Planting decision</a:t>
            </a:r>
          </a:p>
        </p:txBody>
      </p:sp>
      <p:cxnSp>
        <p:nvCxnSpPr>
          <p:cNvPr id="10" name="Straight Arrow Connector 9">
            <a:extLst>
              <a:ext uri="{FF2B5EF4-FFF2-40B4-BE49-F238E27FC236}">
                <a16:creationId xmlns:a16="http://schemas.microsoft.com/office/drawing/2014/main" xmlns="" id="{C8D355D9-2E7E-48BA-92FE-23A96FBC25EF}"/>
              </a:ext>
            </a:extLst>
          </p:cNvPr>
          <p:cNvCxnSpPr>
            <a:cxnSpLocks/>
            <a:stCxn id="4" idx="3"/>
            <a:endCxn id="5" idx="1"/>
          </p:cNvCxnSpPr>
          <p:nvPr/>
        </p:nvCxnSpPr>
        <p:spPr>
          <a:xfrm>
            <a:off x="1738408" y="1061027"/>
            <a:ext cx="2032476" cy="14218"/>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xmlns="" id="{658263CA-5EEB-4224-83D6-87C6E39C1730}"/>
              </a:ext>
            </a:extLst>
          </p:cNvPr>
          <p:cNvCxnSpPr>
            <a:cxnSpLocks/>
            <a:stCxn id="5" idx="3"/>
            <a:endCxn id="6" idx="1"/>
          </p:cNvCxnSpPr>
          <p:nvPr/>
        </p:nvCxnSpPr>
        <p:spPr>
          <a:xfrm flipV="1">
            <a:off x="5373115" y="1052455"/>
            <a:ext cx="2283536" cy="2279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xmlns="" id="{53F02F19-6673-4756-8908-3C486CB690B0}"/>
              </a:ext>
            </a:extLst>
          </p:cNvPr>
          <p:cNvSpPr txBox="1"/>
          <p:nvPr/>
        </p:nvSpPr>
        <p:spPr>
          <a:xfrm>
            <a:off x="606779" y="2415044"/>
            <a:ext cx="8079482" cy="2308324"/>
          </a:xfrm>
          <a:prstGeom prst="rect">
            <a:avLst/>
          </a:prstGeom>
          <a:noFill/>
        </p:spPr>
        <p:txBody>
          <a:bodyPr wrap="square" rtlCol="0">
            <a:spAutoFit/>
          </a:bodyPr>
          <a:lstStyle/>
          <a:p>
            <a:pPr marL="285750" indent="-285750">
              <a:buFont typeface="Arial"/>
              <a:buChar char="•"/>
            </a:pPr>
            <a:r>
              <a:rPr lang="en-US" dirty="0" smtClean="0"/>
              <a:t>Error source: only see a certain percent of planting outcome with RS</a:t>
            </a:r>
          </a:p>
          <a:p>
            <a:pPr marL="742950" lvl="1" indent="-285750">
              <a:buFont typeface="Arial" panose="020B0604020202020204" pitchFamily="34" charset="0"/>
              <a:buChar char="•"/>
            </a:pPr>
            <a:r>
              <a:rPr lang="en-US" dirty="0" smtClean="0"/>
              <a:t>‘failed crop’ (report from </a:t>
            </a:r>
            <a:r>
              <a:rPr lang="en-US" dirty="0" err="1" smtClean="0"/>
              <a:t>Matopiba</a:t>
            </a:r>
            <a:r>
              <a:rPr lang="en-US" dirty="0" smtClean="0"/>
              <a:t>) -&gt; percent of pixels that might not be estimated with this method</a:t>
            </a:r>
          </a:p>
          <a:p>
            <a:pPr marL="742950" lvl="1" indent="-285750">
              <a:buFont typeface="Arial" panose="020B0604020202020204" pitchFamily="34" charset="0"/>
              <a:buChar char="•"/>
            </a:pPr>
            <a:r>
              <a:rPr lang="en-US" dirty="0">
                <a:solidFill>
                  <a:schemeClr val="bg1">
                    <a:lumMod val="65000"/>
                  </a:schemeClr>
                </a:solidFill>
              </a:rPr>
              <a:t>Look at pixels in a polygon that were bare soil or weeds for the entire growing season for an estimate of crop </a:t>
            </a:r>
            <a:r>
              <a:rPr lang="en-US" dirty="0" smtClean="0">
                <a:solidFill>
                  <a:schemeClr val="bg1">
                    <a:lumMod val="65000"/>
                  </a:schemeClr>
                </a:solidFill>
              </a:rPr>
              <a:t>failure</a:t>
            </a:r>
          </a:p>
          <a:p>
            <a:pPr marL="742950" lvl="1" indent="-285750">
              <a:buFont typeface="Arial" panose="020B0604020202020204" pitchFamily="34" charset="0"/>
              <a:buChar char="•"/>
            </a:pPr>
            <a:r>
              <a:rPr lang="en-US" dirty="0" smtClean="0">
                <a:solidFill>
                  <a:schemeClr val="bg1">
                    <a:lumMod val="65000"/>
                  </a:schemeClr>
                </a:solidFill>
              </a:rPr>
              <a:t>Anything in the literature?</a:t>
            </a:r>
          </a:p>
          <a:p>
            <a:pPr marL="285750" indent="-285750">
              <a:buFont typeface="Arial" panose="020B0604020202020204" pitchFamily="34" charset="0"/>
              <a:buChar char="•"/>
            </a:pPr>
            <a:r>
              <a:rPr lang="en-US" dirty="0" smtClean="0">
                <a:solidFill>
                  <a:srgbClr val="000000"/>
                </a:solidFill>
              </a:rPr>
              <a:t>Calibration error: cross validation gives peak/</a:t>
            </a:r>
            <a:r>
              <a:rPr lang="en-US" dirty="0" err="1" smtClean="0">
                <a:solidFill>
                  <a:srgbClr val="000000"/>
                </a:solidFill>
              </a:rPr>
              <a:t>infl</a:t>
            </a:r>
            <a:r>
              <a:rPr lang="en-US" dirty="0" smtClean="0">
                <a:solidFill>
                  <a:srgbClr val="000000"/>
                </a:solidFill>
              </a:rPr>
              <a:t> -&gt; plant/harvest error due to ‘wetness’ and temperature during planting time</a:t>
            </a:r>
            <a:endParaRPr lang="en-US" dirty="0">
              <a:solidFill>
                <a:srgbClr val="000000"/>
              </a:solidFill>
            </a:endParaRPr>
          </a:p>
        </p:txBody>
      </p:sp>
    </p:spTree>
    <p:extLst>
      <p:ext uri="{BB962C8B-B14F-4D97-AF65-F5344CB8AC3E}">
        <p14:creationId xmlns:p14="http://schemas.microsoft.com/office/powerpoint/2010/main" val="3459486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31</a:t>
            </a:fld>
            <a:endParaRPr lang="en-US"/>
          </a:p>
        </p:txBody>
      </p:sp>
      <p:sp>
        <p:nvSpPr>
          <p:cNvPr id="15" name="TextBox 14"/>
          <p:cNvSpPr txBox="1"/>
          <p:nvPr/>
        </p:nvSpPr>
        <p:spPr>
          <a:xfrm>
            <a:off x="2447511" y="136361"/>
            <a:ext cx="4470244" cy="461665"/>
          </a:xfrm>
          <a:prstGeom prst="rect">
            <a:avLst/>
          </a:prstGeom>
          <a:noFill/>
        </p:spPr>
        <p:txBody>
          <a:bodyPr wrap="none" rtlCol="0">
            <a:spAutoFit/>
          </a:bodyPr>
          <a:lstStyle/>
          <a:p>
            <a:r>
              <a:rPr lang="en-US" sz="2400" dirty="0"/>
              <a:t>Challenges for model specification</a:t>
            </a:r>
          </a:p>
        </p:txBody>
      </p:sp>
      <p:sp>
        <p:nvSpPr>
          <p:cNvPr id="16" name="TextBox 15"/>
          <p:cNvSpPr txBox="1"/>
          <p:nvPr/>
        </p:nvSpPr>
        <p:spPr>
          <a:xfrm>
            <a:off x="2296887" y="1046901"/>
            <a:ext cx="4652160" cy="400110"/>
          </a:xfrm>
          <a:prstGeom prst="rect">
            <a:avLst/>
          </a:prstGeom>
          <a:noFill/>
        </p:spPr>
        <p:txBody>
          <a:bodyPr wrap="none" rtlCol="0">
            <a:spAutoFit/>
          </a:bodyPr>
          <a:lstStyle/>
          <a:p>
            <a:r>
              <a:rPr lang="en-US" sz="2000" b="1" dirty="0"/>
              <a:t>1. Unobservable controls on planting date</a:t>
            </a:r>
          </a:p>
        </p:txBody>
      </p:sp>
      <p:sp>
        <p:nvSpPr>
          <p:cNvPr id="18" name="TextBox 17"/>
          <p:cNvSpPr txBox="1"/>
          <p:nvPr/>
        </p:nvSpPr>
        <p:spPr>
          <a:xfrm>
            <a:off x="2258400" y="2945474"/>
            <a:ext cx="4551221" cy="400110"/>
          </a:xfrm>
          <a:prstGeom prst="rect">
            <a:avLst/>
          </a:prstGeom>
          <a:noFill/>
        </p:spPr>
        <p:txBody>
          <a:bodyPr wrap="none" rtlCol="0">
            <a:spAutoFit/>
          </a:bodyPr>
          <a:lstStyle/>
          <a:p>
            <a:r>
              <a:rPr lang="en-US" sz="2000" b="1" dirty="0"/>
              <a:t>2. Relationships depend on planting time</a:t>
            </a:r>
          </a:p>
        </p:txBody>
      </p:sp>
      <p:sp>
        <p:nvSpPr>
          <p:cNvPr id="19" name="TextBox 18"/>
          <p:cNvSpPr txBox="1"/>
          <p:nvPr/>
        </p:nvSpPr>
        <p:spPr>
          <a:xfrm>
            <a:off x="2326459" y="4633245"/>
            <a:ext cx="4698722" cy="400110"/>
          </a:xfrm>
          <a:prstGeom prst="rect">
            <a:avLst/>
          </a:prstGeom>
          <a:noFill/>
        </p:spPr>
        <p:txBody>
          <a:bodyPr wrap="none" rtlCol="0">
            <a:spAutoFit/>
          </a:bodyPr>
          <a:lstStyle/>
          <a:p>
            <a:r>
              <a:rPr lang="en-US" sz="2000" b="1" dirty="0"/>
              <a:t>3. Nonlinearities in planting date response</a:t>
            </a:r>
          </a:p>
        </p:txBody>
      </p:sp>
      <p:sp>
        <p:nvSpPr>
          <p:cNvPr id="22" name="TextBox 21"/>
          <p:cNvSpPr txBox="1"/>
          <p:nvPr/>
        </p:nvSpPr>
        <p:spPr>
          <a:xfrm>
            <a:off x="1800027" y="3727304"/>
            <a:ext cx="5940198" cy="400110"/>
          </a:xfrm>
          <a:prstGeom prst="rect">
            <a:avLst/>
          </a:prstGeom>
          <a:noFill/>
        </p:spPr>
        <p:txBody>
          <a:bodyPr wrap="none" rtlCol="0">
            <a:spAutoFit/>
          </a:bodyPr>
          <a:lstStyle/>
          <a:p>
            <a:r>
              <a:rPr lang="en-US" dirty="0"/>
              <a:t>November planting date = </a:t>
            </a:r>
            <a:r>
              <a:rPr lang="en-US" sz="2000" i="1" dirty="0"/>
              <a:t>f</a:t>
            </a:r>
            <a:r>
              <a:rPr lang="en-US" dirty="0"/>
              <a:t>(September to November rainfall)</a:t>
            </a:r>
          </a:p>
        </p:txBody>
      </p:sp>
      <p:sp>
        <p:nvSpPr>
          <p:cNvPr id="23" name="TextBox 22"/>
          <p:cNvSpPr txBox="1"/>
          <p:nvPr/>
        </p:nvSpPr>
        <p:spPr>
          <a:xfrm>
            <a:off x="2321544" y="3348031"/>
            <a:ext cx="4690457" cy="400110"/>
          </a:xfrm>
          <a:prstGeom prst="rect">
            <a:avLst/>
          </a:prstGeom>
          <a:noFill/>
        </p:spPr>
        <p:txBody>
          <a:bodyPr wrap="none" rtlCol="0">
            <a:spAutoFit/>
          </a:bodyPr>
          <a:lstStyle/>
          <a:p>
            <a:r>
              <a:rPr lang="en-US" dirty="0"/>
              <a:t>September planting date = </a:t>
            </a:r>
            <a:r>
              <a:rPr lang="en-US" sz="2000" i="1" dirty="0"/>
              <a:t>f</a:t>
            </a:r>
            <a:r>
              <a:rPr lang="en-US" dirty="0"/>
              <a:t>(September rainfall)</a:t>
            </a:r>
          </a:p>
        </p:txBody>
      </p:sp>
      <p:sp>
        <p:nvSpPr>
          <p:cNvPr id="24" name="TextBox 23"/>
          <p:cNvSpPr txBox="1"/>
          <p:nvPr/>
        </p:nvSpPr>
        <p:spPr>
          <a:xfrm>
            <a:off x="1800027" y="1562461"/>
            <a:ext cx="6211957" cy="923330"/>
          </a:xfrm>
          <a:prstGeom prst="rect">
            <a:avLst/>
          </a:prstGeom>
          <a:noFill/>
        </p:spPr>
        <p:txBody>
          <a:bodyPr wrap="none" rtlCol="0">
            <a:spAutoFit/>
          </a:bodyPr>
          <a:lstStyle/>
          <a:p>
            <a:pPr marL="285750" indent="-285750">
              <a:buFont typeface="Arial"/>
              <a:buChar char="•"/>
            </a:pPr>
            <a:r>
              <a:rPr lang="en-US" dirty="0"/>
              <a:t>Access to agricultural credit</a:t>
            </a:r>
          </a:p>
          <a:p>
            <a:pPr marL="285750" indent="-285750">
              <a:buFont typeface="Arial"/>
              <a:buChar char="•"/>
            </a:pPr>
            <a:r>
              <a:rPr lang="en-US" dirty="0"/>
              <a:t>Availability of farm equipment</a:t>
            </a:r>
          </a:p>
          <a:p>
            <a:pPr marL="285750" indent="-285750">
              <a:buFont typeface="Arial"/>
              <a:buChar char="•"/>
            </a:pPr>
            <a:r>
              <a:rPr lang="en-US" dirty="0"/>
              <a:t>Soil type? Influence from neighbors? Agricultural extensions?</a:t>
            </a:r>
          </a:p>
        </p:txBody>
      </p:sp>
      <p:sp>
        <p:nvSpPr>
          <p:cNvPr id="25" name="TextBox 24"/>
          <p:cNvSpPr txBox="1"/>
          <p:nvPr/>
        </p:nvSpPr>
        <p:spPr>
          <a:xfrm>
            <a:off x="1006559" y="5156725"/>
            <a:ext cx="7571303" cy="646331"/>
          </a:xfrm>
          <a:prstGeom prst="rect">
            <a:avLst/>
          </a:prstGeom>
          <a:noFill/>
        </p:spPr>
        <p:txBody>
          <a:bodyPr wrap="none" rtlCol="0">
            <a:spAutoFit/>
          </a:bodyPr>
          <a:lstStyle/>
          <a:p>
            <a:pPr marL="285750" indent="-285750">
              <a:buFont typeface="Arial"/>
              <a:buChar char="•"/>
            </a:pPr>
            <a:r>
              <a:rPr lang="en-US" dirty="0"/>
              <a:t>Very dry and very wet months both cause delay in planting</a:t>
            </a:r>
          </a:p>
          <a:p>
            <a:pPr marL="285750" indent="-285750">
              <a:buFont typeface="Arial"/>
              <a:buChar char="•"/>
            </a:pPr>
            <a:r>
              <a:rPr lang="en-US" dirty="0"/>
              <a:t>While </a:t>
            </a:r>
            <a:r>
              <a:rPr lang="en-US" dirty="0" err="1"/>
              <a:t>phytosanitary</a:t>
            </a:r>
            <a:r>
              <a:rPr lang="en-US" dirty="0"/>
              <a:t> law applies, planting date is insensitive to other factors</a:t>
            </a:r>
          </a:p>
        </p:txBody>
      </p:sp>
    </p:spTree>
    <p:extLst>
      <p:ext uri="{BB962C8B-B14F-4D97-AF65-F5344CB8AC3E}">
        <p14:creationId xmlns:p14="http://schemas.microsoft.com/office/powerpoint/2010/main" val="3666413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5814" y="5975"/>
            <a:ext cx="8793125" cy="338554"/>
          </a:xfrm>
          <a:prstGeom prst="rect">
            <a:avLst/>
          </a:prstGeom>
          <a:noFill/>
        </p:spPr>
        <p:txBody>
          <a:bodyPr wrap="square" rtlCol="0">
            <a:spAutoFit/>
          </a:bodyPr>
          <a:lstStyle/>
          <a:p>
            <a:r>
              <a:rPr lang="en-US" sz="1600" b="1" dirty="0"/>
              <a:t>EDA for OLS model</a:t>
            </a:r>
            <a:endParaRPr lang="en-US" sz="1600" dirty="0"/>
          </a:p>
        </p:txBody>
      </p:sp>
      <p:graphicFrame>
        <p:nvGraphicFramePr>
          <p:cNvPr id="3" name="Table 2">
            <a:extLst>
              <a:ext uri="{FF2B5EF4-FFF2-40B4-BE49-F238E27FC236}">
                <a16:creationId xmlns:a16="http://schemas.microsoft.com/office/drawing/2014/main" xmlns="" id="{8C62C16E-02EB-4F8B-8E54-B0254256F957}"/>
              </a:ext>
            </a:extLst>
          </p:cNvPr>
          <p:cNvGraphicFramePr>
            <a:graphicFrameLocks noGrp="1"/>
          </p:cNvGraphicFramePr>
          <p:nvPr>
            <p:extLst>
              <p:ext uri="{D42A27DB-BD31-4B8C-83A1-F6EECF244321}">
                <p14:modId xmlns:p14="http://schemas.microsoft.com/office/powerpoint/2010/main" val="2840650183"/>
              </p:ext>
            </p:extLst>
          </p:nvPr>
        </p:nvGraphicFramePr>
        <p:xfrm>
          <a:off x="63796" y="1397000"/>
          <a:ext cx="9005776" cy="4577079"/>
        </p:xfrm>
        <a:graphic>
          <a:graphicData uri="http://schemas.openxmlformats.org/drawingml/2006/table">
            <a:tbl>
              <a:tblPr firstRow="1" bandRow="1">
                <a:tableStyleId>{5C22544A-7EE6-4342-B048-85BDC9FD1C3A}</a:tableStyleId>
              </a:tblPr>
              <a:tblGrid>
                <a:gridCol w="1044017">
                  <a:extLst>
                    <a:ext uri="{9D8B030D-6E8A-4147-A177-3AD203B41FA5}">
                      <a16:colId xmlns:a16="http://schemas.microsoft.com/office/drawing/2014/main" xmlns="" val="4290058248"/>
                    </a:ext>
                  </a:extLst>
                </a:gridCol>
                <a:gridCol w="1588720">
                  <a:extLst>
                    <a:ext uri="{9D8B030D-6E8A-4147-A177-3AD203B41FA5}">
                      <a16:colId xmlns:a16="http://schemas.microsoft.com/office/drawing/2014/main" xmlns="" val="240237526"/>
                    </a:ext>
                  </a:extLst>
                </a:gridCol>
                <a:gridCol w="889683">
                  <a:extLst>
                    <a:ext uri="{9D8B030D-6E8A-4147-A177-3AD203B41FA5}">
                      <a16:colId xmlns:a16="http://schemas.microsoft.com/office/drawing/2014/main" xmlns="" val="3422282622"/>
                    </a:ext>
                  </a:extLst>
                </a:gridCol>
                <a:gridCol w="2741678">
                  <a:extLst>
                    <a:ext uri="{9D8B030D-6E8A-4147-A177-3AD203B41FA5}">
                      <a16:colId xmlns:a16="http://schemas.microsoft.com/office/drawing/2014/main" xmlns="" val="1981133552"/>
                    </a:ext>
                  </a:extLst>
                </a:gridCol>
                <a:gridCol w="2741678">
                  <a:extLst>
                    <a:ext uri="{9D8B030D-6E8A-4147-A177-3AD203B41FA5}">
                      <a16:colId xmlns:a16="http://schemas.microsoft.com/office/drawing/2014/main" xmlns="" val="2090310971"/>
                    </a:ext>
                  </a:extLst>
                </a:gridCol>
              </a:tblGrid>
              <a:tr h="370840">
                <a:tc>
                  <a:txBody>
                    <a:bodyPr/>
                    <a:lstStyle/>
                    <a:p>
                      <a:r>
                        <a:rPr lang="en-US" sz="1400" dirty="0"/>
                        <a:t>X</a:t>
                      </a:r>
                    </a:p>
                  </a:txBody>
                  <a:tcPr/>
                </a:tc>
                <a:tc>
                  <a:txBody>
                    <a:bodyPr/>
                    <a:lstStyle/>
                    <a:p>
                      <a:r>
                        <a:rPr lang="en-US" sz="1400" dirty="0"/>
                        <a:t>Space</a:t>
                      </a:r>
                    </a:p>
                  </a:txBody>
                  <a:tcPr/>
                </a:tc>
                <a:tc>
                  <a:txBody>
                    <a:bodyPr/>
                    <a:lstStyle/>
                    <a:p>
                      <a:r>
                        <a:rPr lang="en-US" sz="1400" dirty="0"/>
                        <a:t>Time</a:t>
                      </a:r>
                    </a:p>
                  </a:txBody>
                  <a:tcPr/>
                </a:tc>
                <a:tc>
                  <a:txBody>
                    <a:bodyPr/>
                    <a:lstStyle/>
                    <a:p>
                      <a:r>
                        <a:rPr lang="en-US" sz="1400" dirty="0"/>
                        <a:t>Insight</a:t>
                      </a:r>
                    </a:p>
                  </a:txBody>
                  <a:tcPr/>
                </a:tc>
                <a:tc>
                  <a:txBody>
                    <a:bodyPr/>
                    <a:lstStyle/>
                    <a:p>
                      <a:r>
                        <a:rPr lang="en-US" sz="1400" dirty="0"/>
                        <a:t>For each:</a:t>
                      </a:r>
                    </a:p>
                  </a:txBody>
                  <a:tcPr/>
                </a:tc>
                <a:extLst>
                  <a:ext uri="{0D108BD9-81ED-4DB2-BD59-A6C34878D82A}">
                    <a16:rowId xmlns:a16="http://schemas.microsoft.com/office/drawing/2014/main" xmlns="" val="4287174762"/>
                  </a:ext>
                </a:extLst>
              </a:tr>
              <a:tr h="370840">
                <a:tc>
                  <a:txBody>
                    <a:bodyPr/>
                    <a:lstStyle/>
                    <a:p>
                      <a:r>
                        <a:rPr lang="en-US" sz="1400" dirty="0"/>
                        <a:t>All, demeaned</a:t>
                      </a:r>
                    </a:p>
                  </a:txBody>
                  <a:tcPr/>
                </a:tc>
                <a:tc>
                  <a:txBody>
                    <a:bodyPr/>
                    <a:lstStyle/>
                    <a:p>
                      <a:r>
                        <a:rPr lang="en-US" sz="1400" dirty="0"/>
                        <a:t>All</a:t>
                      </a:r>
                    </a:p>
                  </a:txBody>
                  <a:tcPr/>
                </a:tc>
                <a:tc>
                  <a:txBody>
                    <a:bodyPr/>
                    <a:lstStyle/>
                    <a:p>
                      <a:r>
                        <a:rPr lang="en-US" sz="1400" dirty="0"/>
                        <a:t>All </a:t>
                      </a:r>
                    </a:p>
                  </a:txBody>
                  <a:tcPr/>
                </a:tc>
                <a:tc>
                  <a:txBody>
                    <a:bodyPr/>
                    <a:lstStyle/>
                    <a:p>
                      <a:r>
                        <a:rPr lang="en-US" sz="1400" dirty="0"/>
                        <a:t>Globally important explanatory variables</a:t>
                      </a:r>
                    </a:p>
                  </a:txBody>
                  <a:tcPr/>
                </a:tc>
                <a:tc rowSpan="4">
                  <a:txBody>
                    <a:bodyPr/>
                    <a:lstStyle/>
                    <a:p>
                      <a:r>
                        <a:rPr lang="en-US" sz="1400" dirty="0"/>
                        <a:t>Select explanatory variables using forward or ‘reduction’ model selection.</a:t>
                      </a:r>
                    </a:p>
                    <a:p>
                      <a:endParaRPr lang="en-US" sz="1400" dirty="0"/>
                    </a:p>
                    <a:p>
                      <a:r>
                        <a:rPr lang="en-US" sz="1400" dirty="0"/>
                        <a:t>Test for nonlinearity: Residuals will show whether there are nonlinear relationships that weren’t captured. If so, use scatterplots to find the nonlinear relationship.</a:t>
                      </a:r>
                    </a:p>
                    <a:p>
                      <a:endParaRPr lang="en-US" sz="1400" dirty="0"/>
                    </a:p>
                    <a:p>
                      <a:r>
                        <a:rPr lang="en-US" sz="1400" dirty="0"/>
                        <a:t>Test for multicollinearity: take out one explanatory </a:t>
                      </a:r>
                      <a:r>
                        <a:rPr lang="en-US" sz="1400" dirty="0" err="1"/>
                        <a:t>var</a:t>
                      </a:r>
                      <a:r>
                        <a:rPr lang="en-US" sz="1400" dirty="0"/>
                        <a:t> at a time; if </a:t>
                      </a:r>
                      <a:r>
                        <a:rPr lang="en-US" sz="1400" dirty="0" err="1"/>
                        <a:t>coeffs</a:t>
                      </a:r>
                      <a:r>
                        <a:rPr lang="en-US" sz="1400" dirty="0"/>
                        <a:t> of the other </a:t>
                      </a:r>
                      <a:r>
                        <a:rPr lang="en-US" sz="1400" dirty="0" err="1"/>
                        <a:t>vars</a:t>
                      </a:r>
                      <a:r>
                        <a:rPr lang="en-US" sz="1400" dirty="0"/>
                        <a:t> change a lot, have multicollinearity issue – subset or take it out</a:t>
                      </a:r>
                      <a:r>
                        <a:rPr lang="en-US" sz="1400" dirty="0" smtClean="0"/>
                        <a:t>.</a:t>
                      </a:r>
                      <a:endParaRPr lang="en-US" sz="1400" dirty="0"/>
                    </a:p>
                    <a:p>
                      <a:endParaRPr lang="en-US" sz="1400" dirty="0"/>
                    </a:p>
                    <a:p>
                      <a:endParaRPr lang="en-US" sz="1400" dirty="0"/>
                    </a:p>
                  </a:txBody>
                  <a:tcPr/>
                </a:tc>
                <a:extLst>
                  <a:ext uri="{0D108BD9-81ED-4DB2-BD59-A6C34878D82A}">
                    <a16:rowId xmlns:a16="http://schemas.microsoft.com/office/drawing/2014/main" xmlns="" val="992184151"/>
                  </a:ext>
                </a:extLst>
              </a:tr>
              <a:tr h="370840">
                <a:tc>
                  <a:txBody>
                    <a:bodyPr/>
                    <a:lstStyle/>
                    <a:p>
                      <a:r>
                        <a:rPr lang="en-US" sz="1400" dirty="0"/>
                        <a:t>All, demeaned</a:t>
                      </a:r>
                    </a:p>
                  </a:txBody>
                  <a:tcPr/>
                </a:tc>
                <a:tc>
                  <a:txBody>
                    <a:bodyPr/>
                    <a:lstStyle/>
                    <a:p>
                      <a:r>
                        <a:rPr lang="en-US" sz="1400" dirty="0"/>
                        <a:t>Five major regions</a:t>
                      </a:r>
                    </a:p>
                    <a:p>
                      <a:r>
                        <a:rPr lang="en-US" sz="1400" dirty="0"/>
                        <a:t>(based on political boundaries and ‘soy spots’)</a:t>
                      </a:r>
                    </a:p>
                  </a:txBody>
                  <a:tcPr/>
                </a:tc>
                <a:tc>
                  <a:txBody>
                    <a:bodyPr/>
                    <a:lstStyle/>
                    <a:p>
                      <a:r>
                        <a:rPr lang="en-US" sz="1400" dirty="0"/>
                        <a:t>All</a:t>
                      </a:r>
                    </a:p>
                  </a:txBody>
                  <a:tcPr/>
                </a:tc>
                <a:tc>
                  <a:txBody>
                    <a:bodyPr/>
                    <a:lstStyle/>
                    <a:p>
                      <a:r>
                        <a:rPr lang="en-US" sz="1400" dirty="0"/>
                        <a:t>Do the relevant explanatory variables (and their strengths) differ among regions? Do the ‘important’ </a:t>
                      </a:r>
                      <a:r>
                        <a:rPr lang="en-US" sz="1400" dirty="0" err="1"/>
                        <a:t>vars</a:t>
                      </a:r>
                      <a:r>
                        <a:rPr lang="en-US" sz="1400" dirty="0"/>
                        <a:t> change over space?</a:t>
                      </a:r>
                    </a:p>
                  </a:txBody>
                  <a:tcPr/>
                </a:tc>
                <a:tc vMerge="1">
                  <a:txBody>
                    <a:bodyPr/>
                    <a:lstStyle/>
                    <a:p>
                      <a:endParaRPr lang="en-US" sz="1400" dirty="0"/>
                    </a:p>
                  </a:txBody>
                  <a:tcPr/>
                </a:tc>
                <a:extLst>
                  <a:ext uri="{0D108BD9-81ED-4DB2-BD59-A6C34878D82A}">
                    <a16:rowId xmlns:a16="http://schemas.microsoft.com/office/drawing/2014/main" xmlns="" val="1402935521"/>
                  </a:ext>
                </a:extLst>
              </a:tr>
              <a:tr h="370840">
                <a:tc>
                  <a:txBody>
                    <a:bodyPr/>
                    <a:lstStyle/>
                    <a:p>
                      <a:r>
                        <a:rPr lang="en-US" sz="1400" dirty="0"/>
                        <a:t>All, demeaned</a:t>
                      </a:r>
                    </a:p>
                  </a:txBody>
                  <a:tcPr/>
                </a:tc>
                <a:tc>
                  <a:txBody>
                    <a:bodyPr/>
                    <a:lstStyle/>
                    <a:p>
                      <a:r>
                        <a:rPr lang="en-US" sz="1400" dirty="0"/>
                        <a:t>200km cells in each of the regions; 50km cells in each of the regions</a:t>
                      </a:r>
                    </a:p>
                  </a:txBody>
                  <a:tcPr/>
                </a:tc>
                <a:tc>
                  <a:txBody>
                    <a:bodyPr/>
                    <a:lstStyle/>
                    <a:p>
                      <a:r>
                        <a:rPr lang="en-US" sz="1400" dirty="0"/>
                        <a:t>All</a:t>
                      </a:r>
                    </a:p>
                  </a:txBody>
                  <a:tcPr/>
                </a:tc>
                <a:tc>
                  <a:txBody>
                    <a:bodyPr/>
                    <a:lstStyle/>
                    <a:p>
                      <a:r>
                        <a:rPr lang="en-US" sz="1400" dirty="0"/>
                        <a:t>Do the coefficients change when the spatial scale changes? Do the ‘important’ </a:t>
                      </a:r>
                      <a:r>
                        <a:rPr lang="en-US" sz="1400" dirty="0" err="1"/>
                        <a:t>vars</a:t>
                      </a:r>
                      <a:r>
                        <a:rPr lang="en-US" sz="1400" dirty="0"/>
                        <a:t> change over space? What is the appropriate spatial scale to minimize error but still give a reasonable set of equations?</a:t>
                      </a:r>
                    </a:p>
                  </a:txBody>
                  <a:tcPr/>
                </a:tc>
                <a:tc vMerge="1">
                  <a:txBody>
                    <a:bodyPr/>
                    <a:lstStyle/>
                    <a:p>
                      <a:endParaRPr lang="en-US" sz="1400" dirty="0"/>
                    </a:p>
                  </a:txBody>
                  <a:tcPr/>
                </a:tc>
                <a:extLst>
                  <a:ext uri="{0D108BD9-81ED-4DB2-BD59-A6C34878D82A}">
                    <a16:rowId xmlns:a16="http://schemas.microsoft.com/office/drawing/2014/main" xmlns="" val="3194511546"/>
                  </a:ext>
                </a:extLst>
              </a:tr>
              <a:tr h="370840">
                <a:tc>
                  <a:txBody>
                    <a:bodyPr/>
                    <a:lstStyle/>
                    <a:p>
                      <a:r>
                        <a:rPr lang="en-US" sz="1400" dirty="0"/>
                        <a:t>All, except for trend</a:t>
                      </a:r>
                    </a:p>
                  </a:txBody>
                  <a:tcPr/>
                </a:tc>
                <a:tc>
                  <a:txBody>
                    <a:bodyPr/>
                    <a:lstStyle/>
                    <a:p>
                      <a:r>
                        <a:rPr lang="en-US" sz="1400" dirty="0"/>
                        <a:t>Five major regions</a:t>
                      </a:r>
                    </a:p>
                  </a:txBody>
                  <a:tcPr/>
                </a:tc>
                <a:tc>
                  <a:txBody>
                    <a:bodyPr/>
                    <a:lstStyle/>
                    <a:p>
                      <a:r>
                        <a:rPr lang="en-US" sz="1400" dirty="0"/>
                        <a:t>Groups of 3 years, individual years</a:t>
                      </a:r>
                    </a:p>
                  </a:txBody>
                  <a:tcPr/>
                </a:tc>
                <a:tc>
                  <a:txBody>
                    <a:bodyPr/>
                    <a:lstStyle/>
                    <a:p>
                      <a:r>
                        <a:rPr lang="en-US" sz="1400" dirty="0"/>
                        <a:t>Do relationships change over time? (are the coefficients significantly different?) do the ‘important’ </a:t>
                      </a:r>
                      <a:r>
                        <a:rPr lang="en-US" sz="1400" dirty="0" err="1"/>
                        <a:t>vars</a:t>
                      </a:r>
                      <a:r>
                        <a:rPr lang="en-US" sz="1400" dirty="0"/>
                        <a:t> change over space?</a:t>
                      </a:r>
                    </a:p>
                  </a:txBody>
                  <a:tcPr/>
                </a:tc>
                <a:tc vMerge="1">
                  <a:txBody>
                    <a:bodyPr/>
                    <a:lstStyle/>
                    <a:p>
                      <a:endParaRPr lang="en-US" sz="1400" dirty="0"/>
                    </a:p>
                  </a:txBody>
                  <a:tcPr/>
                </a:tc>
                <a:extLst>
                  <a:ext uri="{0D108BD9-81ED-4DB2-BD59-A6C34878D82A}">
                    <a16:rowId xmlns:a16="http://schemas.microsoft.com/office/drawing/2014/main" xmlns="" val="848936559"/>
                  </a:ext>
                </a:extLst>
              </a:tr>
            </a:tbl>
          </a:graphicData>
        </a:graphic>
      </p:graphicFrame>
      <p:sp>
        <p:nvSpPr>
          <p:cNvPr id="4" name="TextBox 3">
            <a:extLst>
              <a:ext uri="{FF2B5EF4-FFF2-40B4-BE49-F238E27FC236}">
                <a16:creationId xmlns:a16="http://schemas.microsoft.com/office/drawing/2014/main" xmlns="" id="{CB3683A0-C6F8-4DD7-8F5D-9CA96E733148}"/>
              </a:ext>
            </a:extLst>
          </p:cNvPr>
          <p:cNvSpPr txBox="1"/>
          <p:nvPr/>
        </p:nvSpPr>
        <p:spPr>
          <a:xfrm>
            <a:off x="350875" y="591532"/>
            <a:ext cx="8793125" cy="584775"/>
          </a:xfrm>
          <a:prstGeom prst="rect">
            <a:avLst/>
          </a:prstGeom>
          <a:noFill/>
        </p:spPr>
        <p:txBody>
          <a:bodyPr wrap="square" rtlCol="0">
            <a:spAutoFit/>
          </a:bodyPr>
          <a:lstStyle/>
          <a:p>
            <a:r>
              <a:rPr lang="en-US" sz="1600" dirty="0">
                <a:solidFill>
                  <a:srgbClr val="FF0000"/>
                </a:solidFill>
              </a:rPr>
              <a:t>For a characteristic that matters, e.g. size, do we fit a separate slope on climate for each size category; use it as its own separate explanatory variable; or include an interaction term?</a:t>
            </a:r>
          </a:p>
        </p:txBody>
      </p:sp>
    </p:spTree>
    <p:extLst>
      <p:ext uri="{BB962C8B-B14F-4D97-AF65-F5344CB8AC3E}">
        <p14:creationId xmlns:p14="http://schemas.microsoft.com/office/powerpoint/2010/main" val="122100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6631648" y="2791022"/>
            <a:ext cx="2404772" cy="308894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1832968" y="2791022"/>
            <a:ext cx="4798680" cy="3088942"/>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6637737" y="1238711"/>
            <a:ext cx="2398683" cy="155231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4232965" y="1238711"/>
            <a:ext cx="2398683" cy="155231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834282" y="1238711"/>
            <a:ext cx="2398683" cy="1552311"/>
          </a:xfrm>
          <a:prstGeom prst="rect">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B3FE1DD4-46B3-2A45-8695-7DF7878C2BC6}" type="slidenum">
              <a:rPr lang="en-US" smtClean="0"/>
              <a:t>33</a:t>
            </a:fld>
            <a:endParaRPr lang="en-US"/>
          </a:p>
        </p:txBody>
      </p:sp>
      <p:sp>
        <p:nvSpPr>
          <p:cNvPr id="20" name="TextBox 19"/>
          <p:cNvSpPr txBox="1"/>
          <p:nvPr/>
        </p:nvSpPr>
        <p:spPr>
          <a:xfrm>
            <a:off x="1490425" y="147283"/>
            <a:ext cx="6199133" cy="461665"/>
          </a:xfrm>
          <a:prstGeom prst="rect">
            <a:avLst/>
          </a:prstGeom>
          <a:noFill/>
        </p:spPr>
        <p:txBody>
          <a:bodyPr wrap="none" rtlCol="0">
            <a:spAutoFit/>
          </a:bodyPr>
          <a:lstStyle/>
          <a:p>
            <a:r>
              <a:rPr lang="en-US" sz="2400" dirty="0"/>
              <a:t>Each model addresses the challenges differently</a:t>
            </a:r>
          </a:p>
        </p:txBody>
      </p:sp>
      <p:sp>
        <p:nvSpPr>
          <p:cNvPr id="3" name="TextBox 2"/>
          <p:cNvSpPr txBox="1"/>
          <p:nvPr/>
        </p:nvSpPr>
        <p:spPr>
          <a:xfrm>
            <a:off x="2944242" y="683024"/>
            <a:ext cx="587796" cy="400110"/>
          </a:xfrm>
          <a:prstGeom prst="rect">
            <a:avLst/>
          </a:prstGeom>
          <a:noFill/>
        </p:spPr>
        <p:txBody>
          <a:bodyPr wrap="none" rtlCol="0">
            <a:spAutoFit/>
          </a:bodyPr>
          <a:lstStyle/>
          <a:p>
            <a:r>
              <a:rPr lang="en-US" sz="2000" b="1" dirty="0"/>
              <a:t>OLS</a:t>
            </a:r>
          </a:p>
        </p:txBody>
      </p:sp>
      <p:sp>
        <p:nvSpPr>
          <p:cNvPr id="11" name="TextBox 10"/>
          <p:cNvSpPr txBox="1"/>
          <p:nvPr/>
        </p:nvSpPr>
        <p:spPr>
          <a:xfrm>
            <a:off x="4707218" y="718146"/>
            <a:ext cx="1518790" cy="400110"/>
          </a:xfrm>
          <a:prstGeom prst="rect">
            <a:avLst/>
          </a:prstGeom>
          <a:noFill/>
        </p:spPr>
        <p:txBody>
          <a:bodyPr wrap="none" rtlCol="0">
            <a:spAutoFit/>
          </a:bodyPr>
          <a:lstStyle/>
          <a:p>
            <a:r>
              <a:rPr lang="en-US" sz="2000" b="1" dirty="0"/>
              <a:t>Fixed effects</a:t>
            </a:r>
          </a:p>
        </p:txBody>
      </p:sp>
      <p:sp>
        <p:nvSpPr>
          <p:cNvPr id="12" name="TextBox 11"/>
          <p:cNvSpPr txBox="1"/>
          <p:nvPr/>
        </p:nvSpPr>
        <p:spPr>
          <a:xfrm>
            <a:off x="6920797" y="694309"/>
            <a:ext cx="1766003" cy="400110"/>
          </a:xfrm>
          <a:prstGeom prst="rect">
            <a:avLst/>
          </a:prstGeom>
          <a:noFill/>
        </p:spPr>
        <p:txBody>
          <a:bodyPr wrap="none" rtlCol="0">
            <a:spAutoFit/>
          </a:bodyPr>
          <a:lstStyle/>
          <a:p>
            <a:r>
              <a:rPr lang="en-US" sz="2000" b="1" dirty="0"/>
              <a:t>Random forest</a:t>
            </a:r>
          </a:p>
        </p:txBody>
      </p:sp>
      <p:sp>
        <p:nvSpPr>
          <p:cNvPr id="19" name="TextBox 18"/>
          <p:cNvSpPr txBox="1"/>
          <p:nvPr/>
        </p:nvSpPr>
        <p:spPr>
          <a:xfrm>
            <a:off x="85522" y="1564336"/>
            <a:ext cx="1780122" cy="1015663"/>
          </a:xfrm>
          <a:prstGeom prst="rect">
            <a:avLst/>
          </a:prstGeom>
          <a:noFill/>
        </p:spPr>
        <p:txBody>
          <a:bodyPr wrap="square" rtlCol="0">
            <a:spAutoFit/>
          </a:bodyPr>
          <a:lstStyle/>
          <a:p>
            <a:pPr algn="ctr"/>
            <a:r>
              <a:rPr lang="en-US" sz="2000" b="1" dirty="0"/>
              <a:t>Unobservable controls on planting date</a:t>
            </a:r>
          </a:p>
        </p:txBody>
      </p:sp>
      <p:sp>
        <p:nvSpPr>
          <p:cNvPr id="21" name="TextBox 20"/>
          <p:cNvSpPr txBox="1"/>
          <p:nvPr/>
        </p:nvSpPr>
        <p:spPr>
          <a:xfrm>
            <a:off x="62712" y="3145250"/>
            <a:ext cx="1658662" cy="1015663"/>
          </a:xfrm>
          <a:prstGeom prst="rect">
            <a:avLst/>
          </a:prstGeom>
          <a:noFill/>
        </p:spPr>
        <p:txBody>
          <a:bodyPr wrap="square" rtlCol="0">
            <a:spAutoFit/>
          </a:bodyPr>
          <a:lstStyle/>
          <a:p>
            <a:pPr algn="ctr"/>
            <a:r>
              <a:rPr lang="en-US" sz="2000" b="1" dirty="0"/>
              <a:t>Relationships depend on planting time</a:t>
            </a:r>
          </a:p>
        </p:txBody>
      </p:sp>
      <p:sp>
        <p:nvSpPr>
          <p:cNvPr id="22" name="TextBox 21"/>
          <p:cNvSpPr txBox="1"/>
          <p:nvPr/>
        </p:nvSpPr>
        <p:spPr>
          <a:xfrm>
            <a:off x="38214" y="4664602"/>
            <a:ext cx="1842834" cy="1015663"/>
          </a:xfrm>
          <a:prstGeom prst="rect">
            <a:avLst/>
          </a:prstGeom>
          <a:noFill/>
        </p:spPr>
        <p:txBody>
          <a:bodyPr wrap="square" rtlCol="0">
            <a:spAutoFit/>
          </a:bodyPr>
          <a:lstStyle/>
          <a:p>
            <a:pPr algn="ctr"/>
            <a:r>
              <a:rPr lang="en-US" sz="2000" b="1" dirty="0"/>
              <a:t>Nonlinearities in planting date response</a:t>
            </a:r>
          </a:p>
        </p:txBody>
      </p:sp>
      <p:sp>
        <p:nvSpPr>
          <p:cNvPr id="16" name="TextBox 15"/>
          <p:cNvSpPr txBox="1"/>
          <p:nvPr/>
        </p:nvSpPr>
        <p:spPr>
          <a:xfrm>
            <a:off x="2097526" y="1388202"/>
            <a:ext cx="2135439" cy="1200329"/>
          </a:xfrm>
          <a:prstGeom prst="rect">
            <a:avLst/>
          </a:prstGeom>
          <a:noFill/>
        </p:spPr>
        <p:txBody>
          <a:bodyPr wrap="square" rtlCol="0">
            <a:spAutoFit/>
          </a:bodyPr>
          <a:lstStyle/>
          <a:p>
            <a:r>
              <a:rPr lang="en-US" dirty="0"/>
              <a:t>No real solution; subset data by time and space to minimize the issue</a:t>
            </a:r>
          </a:p>
        </p:txBody>
      </p:sp>
      <p:sp>
        <p:nvSpPr>
          <p:cNvPr id="23" name="TextBox 22"/>
          <p:cNvSpPr txBox="1"/>
          <p:nvPr/>
        </p:nvSpPr>
        <p:spPr>
          <a:xfrm>
            <a:off x="4437516" y="1515549"/>
            <a:ext cx="2058194" cy="923330"/>
          </a:xfrm>
          <a:prstGeom prst="rect">
            <a:avLst/>
          </a:prstGeom>
          <a:noFill/>
        </p:spPr>
        <p:txBody>
          <a:bodyPr wrap="square" rtlCol="0">
            <a:spAutoFit/>
          </a:bodyPr>
          <a:lstStyle/>
          <a:p>
            <a:pPr algn="ctr"/>
            <a:r>
              <a:rPr lang="en-US" dirty="0"/>
              <a:t>Time and location fixed effects absorb confounding factors</a:t>
            </a:r>
          </a:p>
        </p:txBody>
      </p:sp>
      <p:sp>
        <p:nvSpPr>
          <p:cNvPr id="24" name="TextBox 23"/>
          <p:cNvSpPr txBox="1"/>
          <p:nvPr/>
        </p:nvSpPr>
        <p:spPr>
          <a:xfrm>
            <a:off x="6816139" y="1391856"/>
            <a:ext cx="2077013" cy="1200329"/>
          </a:xfrm>
          <a:prstGeom prst="rect">
            <a:avLst/>
          </a:prstGeom>
          <a:noFill/>
        </p:spPr>
        <p:txBody>
          <a:bodyPr wrap="square" rtlCol="0">
            <a:spAutoFit/>
          </a:bodyPr>
          <a:lstStyle/>
          <a:p>
            <a:r>
              <a:rPr lang="en-US" dirty="0"/>
              <a:t>No real solution; subset data by time and space to minimize the issue</a:t>
            </a:r>
          </a:p>
        </p:txBody>
      </p:sp>
      <p:sp>
        <p:nvSpPr>
          <p:cNvPr id="25" name="TextBox 24"/>
          <p:cNvSpPr txBox="1"/>
          <p:nvPr/>
        </p:nvSpPr>
        <p:spPr>
          <a:xfrm>
            <a:off x="2254928" y="3894690"/>
            <a:ext cx="4107483" cy="646331"/>
          </a:xfrm>
          <a:prstGeom prst="rect">
            <a:avLst/>
          </a:prstGeom>
          <a:noFill/>
        </p:spPr>
        <p:txBody>
          <a:bodyPr wrap="square" rtlCol="0">
            <a:spAutoFit/>
          </a:bodyPr>
          <a:lstStyle/>
          <a:p>
            <a:r>
              <a:rPr lang="en-US" dirty="0"/>
              <a:t>Careful definition of climate variables, informed by exploratory data analysis</a:t>
            </a:r>
          </a:p>
        </p:txBody>
      </p:sp>
      <p:sp>
        <p:nvSpPr>
          <p:cNvPr id="29" name="TextBox 28"/>
          <p:cNvSpPr txBox="1"/>
          <p:nvPr/>
        </p:nvSpPr>
        <p:spPr>
          <a:xfrm>
            <a:off x="7029608" y="3756191"/>
            <a:ext cx="1772948" cy="923330"/>
          </a:xfrm>
          <a:prstGeom prst="rect">
            <a:avLst/>
          </a:prstGeom>
          <a:noFill/>
        </p:spPr>
        <p:txBody>
          <a:bodyPr wrap="square" rtlCol="0">
            <a:spAutoFit/>
          </a:bodyPr>
          <a:lstStyle/>
          <a:p>
            <a:pPr algn="ctr"/>
            <a:r>
              <a:rPr lang="en-US" dirty="0"/>
              <a:t>Handled in decision tree structure</a:t>
            </a:r>
          </a:p>
        </p:txBody>
      </p:sp>
    </p:spTree>
    <p:extLst>
      <p:ext uri="{BB962C8B-B14F-4D97-AF65-F5344CB8AC3E}">
        <p14:creationId xmlns:p14="http://schemas.microsoft.com/office/powerpoint/2010/main" val="1489811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FE1DD4-46B3-2A45-8695-7DF7878C2BC6}" type="slidenum">
              <a:rPr lang="en-US" smtClean="0"/>
              <a:t>34</a:t>
            </a:fld>
            <a:endParaRPr lang="en-US"/>
          </a:p>
        </p:txBody>
      </p:sp>
      <p:sp>
        <p:nvSpPr>
          <p:cNvPr id="20" name="TextBox 19"/>
          <p:cNvSpPr txBox="1"/>
          <p:nvPr/>
        </p:nvSpPr>
        <p:spPr>
          <a:xfrm>
            <a:off x="1752730" y="136361"/>
            <a:ext cx="5548665" cy="461665"/>
          </a:xfrm>
          <a:prstGeom prst="rect">
            <a:avLst/>
          </a:prstGeom>
          <a:noFill/>
        </p:spPr>
        <p:txBody>
          <a:bodyPr wrap="none" rtlCol="0">
            <a:spAutoFit/>
          </a:bodyPr>
          <a:lstStyle/>
          <a:p>
            <a:r>
              <a:rPr lang="en-US" sz="2400" dirty="0"/>
              <a:t>Defining sensitivity of plant date to climate</a:t>
            </a:r>
          </a:p>
        </p:txBody>
      </p:sp>
      <p:sp>
        <p:nvSpPr>
          <p:cNvPr id="16" name="Rectangle 15"/>
          <p:cNvSpPr/>
          <p:nvPr/>
        </p:nvSpPr>
        <p:spPr>
          <a:xfrm>
            <a:off x="3532038" y="1975669"/>
            <a:ext cx="2103365" cy="15836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485004" y="2446066"/>
            <a:ext cx="2194874" cy="646331"/>
          </a:xfrm>
          <a:prstGeom prst="rect">
            <a:avLst/>
          </a:prstGeom>
          <a:noFill/>
        </p:spPr>
        <p:txBody>
          <a:bodyPr wrap="square" rtlCol="0">
            <a:spAutoFit/>
          </a:bodyPr>
          <a:lstStyle/>
          <a:p>
            <a:pPr algn="ctr"/>
            <a:r>
              <a:rPr lang="en-US" dirty="0"/>
              <a:t>Model of planting date behavior</a:t>
            </a:r>
          </a:p>
        </p:txBody>
      </p:sp>
      <p:cxnSp>
        <p:nvCxnSpPr>
          <p:cNvPr id="22" name="Straight Arrow Connector 21"/>
          <p:cNvCxnSpPr>
            <a:endCxn id="19" idx="1"/>
          </p:cNvCxnSpPr>
          <p:nvPr/>
        </p:nvCxnSpPr>
        <p:spPr>
          <a:xfrm>
            <a:off x="2351650" y="2769232"/>
            <a:ext cx="1133354" cy="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23297" y="2446066"/>
            <a:ext cx="1928353" cy="646331"/>
          </a:xfrm>
          <a:prstGeom prst="rect">
            <a:avLst/>
          </a:prstGeom>
          <a:noFill/>
        </p:spPr>
        <p:txBody>
          <a:bodyPr wrap="square" rtlCol="0">
            <a:spAutoFit/>
          </a:bodyPr>
          <a:lstStyle/>
          <a:p>
            <a:pPr algn="ctr"/>
            <a:r>
              <a:rPr lang="en-US" dirty="0"/>
              <a:t>Perturbation in climate</a:t>
            </a:r>
          </a:p>
        </p:txBody>
      </p:sp>
      <p:sp>
        <p:nvSpPr>
          <p:cNvPr id="26" name="TextBox 25"/>
          <p:cNvSpPr txBox="1"/>
          <p:nvPr/>
        </p:nvSpPr>
        <p:spPr>
          <a:xfrm>
            <a:off x="6599959" y="2446066"/>
            <a:ext cx="1928353" cy="646331"/>
          </a:xfrm>
          <a:prstGeom prst="rect">
            <a:avLst/>
          </a:prstGeom>
          <a:noFill/>
        </p:spPr>
        <p:txBody>
          <a:bodyPr wrap="square" rtlCol="0">
            <a:spAutoFit/>
          </a:bodyPr>
          <a:lstStyle/>
          <a:p>
            <a:pPr algn="ctr"/>
            <a:r>
              <a:rPr lang="en-US" dirty="0"/>
              <a:t>Change in planting date</a:t>
            </a:r>
          </a:p>
        </p:txBody>
      </p:sp>
      <p:cxnSp>
        <p:nvCxnSpPr>
          <p:cNvPr id="27" name="Straight Arrow Connector 26"/>
          <p:cNvCxnSpPr>
            <a:stCxn id="16" idx="3"/>
            <a:endCxn id="26" idx="1"/>
          </p:cNvCxnSpPr>
          <p:nvPr/>
        </p:nvCxnSpPr>
        <p:spPr>
          <a:xfrm>
            <a:off x="5635403" y="2767504"/>
            <a:ext cx="964556" cy="1728"/>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0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30110" y="578557"/>
            <a:ext cx="7160935" cy="1569660"/>
          </a:xfrm>
          <a:prstGeom prst="rect">
            <a:avLst/>
          </a:prstGeom>
          <a:noFill/>
        </p:spPr>
        <p:txBody>
          <a:bodyPr wrap="none" rtlCol="0">
            <a:spAutoFit/>
          </a:bodyPr>
          <a:lstStyle/>
          <a:p>
            <a:r>
              <a:rPr lang="en-US" sz="1600" b="1" dirty="0" smtClean="0"/>
              <a:t>Spatial scale: hierarchically divide data until coefficients ‘stabilize’</a:t>
            </a:r>
            <a:endParaRPr lang="en-US" sz="1600" dirty="0"/>
          </a:p>
          <a:p>
            <a:pPr marL="285750" indent="-285750">
              <a:buFontTx/>
              <a:buChar char="-"/>
            </a:pPr>
            <a:r>
              <a:rPr lang="en-US" sz="1600" dirty="0" smtClean="0"/>
              <a:t>All Brazil</a:t>
            </a:r>
          </a:p>
          <a:p>
            <a:pPr marL="285750" indent="-285750">
              <a:buFontTx/>
              <a:buChar char="-"/>
            </a:pPr>
            <a:r>
              <a:rPr lang="en-US" sz="1600" dirty="0" smtClean="0"/>
              <a:t>Political boundaries/important soy areas (MT, </a:t>
            </a:r>
            <a:r>
              <a:rPr lang="en-US" sz="1600" dirty="0" err="1" smtClean="0"/>
              <a:t>Matopiba</a:t>
            </a:r>
            <a:r>
              <a:rPr lang="en-US" sz="1600" dirty="0" smtClean="0"/>
              <a:t>, ‘central Brazil’, ‘south’)</a:t>
            </a:r>
          </a:p>
          <a:p>
            <a:pPr marL="285750" indent="-285750">
              <a:buFontTx/>
              <a:buChar char="-"/>
            </a:pPr>
            <a:r>
              <a:rPr lang="en-US" sz="1600" dirty="0" smtClean="0"/>
              <a:t>200km cells</a:t>
            </a:r>
          </a:p>
          <a:p>
            <a:pPr marL="285750" indent="-285750">
              <a:buFontTx/>
              <a:buChar char="-"/>
            </a:pPr>
            <a:r>
              <a:rPr lang="en-US" sz="1600" dirty="0" smtClean="0"/>
              <a:t>100km cells</a:t>
            </a:r>
          </a:p>
          <a:p>
            <a:pPr marL="285750" indent="-285750">
              <a:buFontTx/>
              <a:buChar char="-"/>
            </a:pPr>
            <a:r>
              <a:rPr lang="en-US" sz="1600" dirty="0" smtClean="0"/>
              <a:t>50 km cells (only ~4 weather points in Xavier…)</a:t>
            </a:r>
            <a:endParaRPr lang="en-US" sz="1600" dirty="0"/>
          </a:p>
        </p:txBody>
      </p:sp>
      <p:sp>
        <p:nvSpPr>
          <p:cNvPr id="4" name="TextBox 3"/>
          <p:cNvSpPr txBox="1"/>
          <p:nvPr/>
        </p:nvSpPr>
        <p:spPr>
          <a:xfrm>
            <a:off x="2725259" y="136361"/>
            <a:ext cx="3748442" cy="461665"/>
          </a:xfrm>
          <a:prstGeom prst="rect">
            <a:avLst/>
          </a:prstGeom>
          <a:noFill/>
        </p:spPr>
        <p:txBody>
          <a:bodyPr wrap="none" rtlCol="0">
            <a:spAutoFit/>
          </a:bodyPr>
          <a:lstStyle/>
          <a:p>
            <a:r>
              <a:rPr lang="en-US" sz="2400" dirty="0"/>
              <a:t>Explore model specifications</a:t>
            </a:r>
          </a:p>
        </p:txBody>
      </p:sp>
      <p:sp>
        <p:nvSpPr>
          <p:cNvPr id="5" name="TextBox 4"/>
          <p:cNvSpPr txBox="1"/>
          <p:nvPr/>
        </p:nvSpPr>
        <p:spPr>
          <a:xfrm>
            <a:off x="1030110" y="2281025"/>
            <a:ext cx="7135888" cy="830997"/>
          </a:xfrm>
          <a:prstGeom prst="rect">
            <a:avLst/>
          </a:prstGeom>
          <a:noFill/>
        </p:spPr>
        <p:txBody>
          <a:bodyPr wrap="none" rtlCol="0">
            <a:spAutoFit/>
          </a:bodyPr>
          <a:lstStyle/>
          <a:p>
            <a:r>
              <a:rPr lang="en-US" sz="1600" b="1" dirty="0" smtClean="0"/>
              <a:t>Temporal subsets at the chosen spatial scale(s): for adaptations and unusual years</a:t>
            </a:r>
            <a:endParaRPr lang="en-US" sz="1600" dirty="0"/>
          </a:p>
          <a:p>
            <a:pPr marL="285750" indent="-285750">
              <a:buFontTx/>
              <a:buChar char="-"/>
            </a:pPr>
            <a:r>
              <a:rPr lang="en-US" sz="1600" dirty="0" smtClean="0"/>
              <a:t>Groups of years, consecutive</a:t>
            </a:r>
          </a:p>
          <a:p>
            <a:pPr marL="285750" indent="-285750">
              <a:buFontTx/>
              <a:buChar char="-"/>
            </a:pPr>
            <a:r>
              <a:rPr lang="en-US" sz="1600" dirty="0" smtClean="0"/>
              <a:t>Individual years</a:t>
            </a:r>
          </a:p>
        </p:txBody>
      </p:sp>
      <p:sp>
        <p:nvSpPr>
          <p:cNvPr id="6" name="TextBox 5"/>
          <p:cNvSpPr txBox="1"/>
          <p:nvPr/>
        </p:nvSpPr>
        <p:spPr>
          <a:xfrm>
            <a:off x="1030201" y="3246890"/>
            <a:ext cx="5468164" cy="1077218"/>
          </a:xfrm>
          <a:prstGeom prst="rect">
            <a:avLst/>
          </a:prstGeom>
          <a:noFill/>
        </p:spPr>
        <p:txBody>
          <a:bodyPr wrap="none" rtlCol="0">
            <a:spAutoFit/>
          </a:bodyPr>
          <a:lstStyle/>
          <a:p>
            <a:r>
              <a:rPr lang="en-US" sz="1600" b="1" dirty="0" smtClean="0"/>
              <a:t>Within each spatial + temporal subset, do model selection</a:t>
            </a:r>
          </a:p>
          <a:p>
            <a:pPr marL="285750" indent="-285750">
              <a:buFontTx/>
              <a:buChar char="-"/>
            </a:pPr>
            <a:r>
              <a:rPr lang="en-US" sz="1600" dirty="0" smtClean="0"/>
              <a:t>Explore nonlinear functions of onset (polynomial?)</a:t>
            </a:r>
          </a:p>
          <a:p>
            <a:pPr marL="285750" indent="-285750">
              <a:buFontTx/>
              <a:buChar char="-"/>
            </a:pPr>
            <a:r>
              <a:rPr lang="en-US" sz="1600" dirty="0" smtClean="0"/>
              <a:t>Highest adjusted R2, all coefficients are significant </a:t>
            </a:r>
          </a:p>
          <a:p>
            <a:pPr marL="285750" indent="-285750">
              <a:buFontTx/>
              <a:buChar char="-"/>
            </a:pPr>
            <a:r>
              <a:rPr lang="en-US" sz="1600" dirty="0" smtClean="0"/>
              <a:t>Test residuals for OLS assumptions, test for </a:t>
            </a:r>
            <a:r>
              <a:rPr lang="en-US" sz="1600" dirty="0" err="1" smtClean="0"/>
              <a:t>multicollinearity</a:t>
            </a:r>
            <a:endParaRPr lang="en-US" sz="1600" dirty="0"/>
          </a:p>
        </p:txBody>
      </p:sp>
      <p:sp>
        <p:nvSpPr>
          <p:cNvPr id="7" name="TextBox 6"/>
          <p:cNvSpPr txBox="1"/>
          <p:nvPr/>
        </p:nvSpPr>
        <p:spPr>
          <a:xfrm>
            <a:off x="985718" y="5586665"/>
            <a:ext cx="5070619" cy="1077218"/>
          </a:xfrm>
          <a:prstGeom prst="rect">
            <a:avLst/>
          </a:prstGeom>
          <a:noFill/>
        </p:spPr>
        <p:txBody>
          <a:bodyPr wrap="none" rtlCol="0">
            <a:spAutoFit/>
          </a:bodyPr>
          <a:lstStyle/>
          <a:p>
            <a:r>
              <a:rPr lang="en-US" sz="1600" b="1" dirty="0" smtClean="0"/>
              <a:t>Outcome of model exploration:</a:t>
            </a:r>
          </a:p>
          <a:p>
            <a:pPr marL="285750" indent="-285750">
              <a:buFontTx/>
              <a:buChar char="-"/>
            </a:pPr>
            <a:r>
              <a:rPr lang="en-US" sz="1600" dirty="0"/>
              <a:t>A</a:t>
            </a:r>
            <a:r>
              <a:rPr lang="en-US" sz="1600" dirty="0" smtClean="0"/>
              <a:t>ppropriate spatial scale for FE and OLS</a:t>
            </a:r>
          </a:p>
          <a:p>
            <a:pPr marL="285750" indent="-285750">
              <a:buFontTx/>
              <a:buChar char="-"/>
            </a:pPr>
            <a:r>
              <a:rPr lang="en-US" sz="1600" dirty="0" smtClean="0"/>
              <a:t>Appropriate temporal </a:t>
            </a:r>
            <a:r>
              <a:rPr lang="en-US" sz="1600" dirty="0" err="1" smtClean="0"/>
              <a:t>subsetting</a:t>
            </a:r>
            <a:r>
              <a:rPr lang="en-US" sz="1600" dirty="0" smtClean="0"/>
              <a:t> for FE and OLS (if any)</a:t>
            </a:r>
          </a:p>
          <a:p>
            <a:pPr marL="285750" indent="-285750">
              <a:buFontTx/>
              <a:buChar char="-"/>
            </a:pPr>
            <a:r>
              <a:rPr lang="en-US" sz="1600" dirty="0" smtClean="0"/>
              <a:t>Fixed effect specification(s)</a:t>
            </a:r>
          </a:p>
        </p:txBody>
      </p:sp>
      <p:sp>
        <p:nvSpPr>
          <p:cNvPr id="8" name="TextBox 7"/>
          <p:cNvSpPr txBox="1"/>
          <p:nvPr/>
        </p:nvSpPr>
        <p:spPr>
          <a:xfrm>
            <a:off x="1030110" y="4451107"/>
            <a:ext cx="3826789" cy="1077218"/>
          </a:xfrm>
          <a:prstGeom prst="rect">
            <a:avLst/>
          </a:prstGeom>
          <a:noFill/>
        </p:spPr>
        <p:txBody>
          <a:bodyPr wrap="none" rtlCol="0">
            <a:spAutoFit/>
          </a:bodyPr>
          <a:lstStyle/>
          <a:p>
            <a:r>
              <a:rPr lang="en-US" sz="1600" b="1" dirty="0" smtClean="0"/>
              <a:t>For fixed effects, explore a fixed effect per:</a:t>
            </a:r>
          </a:p>
          <a:p>
            <a:pPr marL="285750" indent="-285750">
              <a:buFontTx/>
              <a:buChar char="-"/>
            </a:pPr>
            <a:r>
              <a:rPr lang="en-US" sz="1600" dirty="0" smtClean="0"/>
              <a:t>CAR polygon</a:t>
            </a:r>
          </a:p>
          <a:p>
            <a:pPr marL="285750" indent="-285750">
              <a:buFontTx/>
              <a:buChar char="-"/>
            </a:pPr>
            <a:r>
              <a:rPr lang="en-US" sz="1600" dirty="0" smtClean="0"/>
              <a:t>Municipality</a:t>
            </a:r>
          </a:p>
          <a:p>
            <a:pPr marL="285750" indent="-285750">
              <a:buFontTx/>
              <a:buChar char="-"/>
            </a:pPr>
            <a:r>
              <a:rPr lang="en-US" sz="1600" dirty="0" smtClean="0"/>
              <a:t>State </a:t>
            </a:r>
          </a:p>
        </p:txBody>
      </p:sp>
    </p:spTree>
    <p:extLst>
      <p:ext uri="{BB962C8B-B14F-4D97-AF65-F5344CB8AC3E}">
        <p14:creationId xmlns:p14="http://schemas.microsoft.com/office/powerpoint/2010/main" val="4256760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1752730" y="0"/>
            <a:ext cx="5548665" cy="461665"/>
          </a:xfrm>
          <a:prstGeom prst="rect">
            <a:avLst/>
          </a:prstGeom>
          <a:noFill/>
        </p:spPr>
        <p:txBody>
          <a:bodyPr wrap="none" rtlCol="0">
            <a:spAutoFit/>
          </a:bodyPr>
          <a:lstStyle/>
          <a:p>
            <a:r>
              <a:rPr lang="en-US" sz="2400" dirty="0" smtClean="0"/>
              <a:t>Defining sensitivity of plant date to climate</a:t>
            </a:r>
            <a:endParaRPr lang="en-US" sz="2400" dirty="0"/>
          </a:p>
        </p:txBody>
      </p:sp>
      <p:sp>
        <p:nvSpPr>
          <p:cNvPr id="16" name="Rectangle 15"/>
          <p:cNvSpPr/>
          <p:nvPr/>
        </p:nvSpPr>
        <p:spPr>
          <a:xfrm>
            <a:off x="3515329" y="4526765"/>
            <a:ext cx="2103365" cy="1583670"/>
          </a:xfrm>
          <a:prstGeom prst="rect">
            <a:avLst/>
          </a:prstGeom>
          <a:solidFill>
            <a:schemeClr val="bg1">
              <a:lumMod val="6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3468295" y="4997162"/>
            <a:ext cx="2194874" cy="646331"/>
          </a:xfrm>
          <a:prstGeom prst="rect">
            <a:avLst/>
          </a:prstGeom>
          <a:noFill/>
        </p:spPr>
        <p:txBody>
          <a:bodyPr wrap="square" rtlCol="0">
            <a:spAutoFit/>
          </a:bodyPr>
          <a:lstStyle/>
          <a:p>
            <a:pPr algn="ctr"/>
            <a:r>
              <a:rPr lang="en-US" dirty="0" smtClean="0"/>
              <a:t>Model of planting date behavior</a:t>
            </a:r>
            <a:endParaRPr lang="en-US" dirty="0"/>
          </a:p>
        </p:txBody>
      </p:sp>
      <p:cxnSp>
        <p:nvCxnSpPr>
          <p:cNvPr id="22" name="Straight Arrow Connector 21"/>
          <p:cNvCxnSpPr/>
          <p:nvPr/>
        </p:nvCxnSpPr>
        <p:spPr>
          <a:xfrm>
            <a:off x="2334941" y="4784106"/>
            <a:ext cx="1133354" cy="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406588" y="4409108"/>
            <a:ext cx="1928353" cy="646331"/>
          </a:xfrm>
          <a:prstGeom prst="rect">
            <a:avLst/>
          </a:prstGeom>
          <a:noFill/>
        </p:spPr>
        <p:txBody>
          <a:bodyPr wrap="square" rtlCol="0">
            <a:spAutoFit/>
          </a:bodyPr>
          <a:lstStyle/>
          <a:p>
            <a:pPr algn="ctr"/>
            <a:r>
              <a:rPr lang="en-US" dirty="0" smtClean="0"/>
              <a:t>Perturbation in climate</a:t>
            </a:r>
            <a:endParaRPr lang="en-US" dirty="0"/>
          </a:p>
        </p:txBody>
      </p:sp>
      <p:sp>
        <p:nvSpPr>
          <p:cNvPr id="26" name="TextBox 25"/>
          <p:cNvSpPr txBox="1"/>
          <p:nvPr/>
        </p:nvSpPr>
        <p:spPr>
          <a:xfrm>
            <a:off x="6583250" y="4997162"/>
            <a:ext cx="1928353" cy="646331"/>
          </a:xfrm>
          <a:prstGeom prst="rect">
            <a:avLst/>
          </a:prstGeom>
          <a:noFill/>
        </p:spPr>
        <p:txBody>
          <a:bodyPr wrap="square" rtlCol="0">
            <a:spAutoFit/>
          </a:bodyPr>
          <a:lstStyle/>
          <a:p>
            <a:pPr algn="ctr"/>
            <a:r>
              <a:rPr lang="en-US" dirty="0" smtClean="0"/>
              <a:t>Change in planting </a:t>
            </a:r>
            <a:r>
              <a:rPr lang="en-US" dirty="0" smtClean="0"/>
              <a:t>date map</a:t>
            </a:r>
            <a:endParaRPr lang="en-US" dirty="0"/>
          </a:p>
        </p:txBody>
      </p:sp>
      <p:cxnSp>
        <p:nvCxnSpPr>
          <p:cNvPr id="27" name="Straight Arrow Connector 26"/>
          <p:cNvCxnSpPr>
            <a:stCxn id="16" idx="3"/>
            <a:endCxn id="26" idx="1"/>
          </p:cNvCxnSpPr>
          <p:nvPr/>
        </p:nvCxnSpPr>
        <p:spPr>
          <a:xfrm>
            <a:off x="5618694" y="5318600"/>
            <a:ext cx="964556" cy="1728"/>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3715652" y="3589463"/>
            <a:ext cx="1687218" cy="369332"/>
          </a:xfrm>
          <a:prstGeom prst="rect">
            <a:avLst/>
          </a:prstGeom>
          <a:noFill/>
        </p:spPr>
        <p:txBody>
          <a:bodyPr wrap="none" rtlCol="0">
            <a:spAutoFit/>
          </a:bodyPr>
          <a:lstStyle/>
          <a:p>
            <a:r>
              <a:rPr lang="en-US" dirty="0" smtClean="0"/>
              <a:t>Model selection</a:t>
            </a:r>
            <a:endParaRPr lang="en-US" dirty="0"/>
          </a:p>
        </p:txBody>
      </p:sp>
      <p:cxnSp>
        <p:nvCxnSpPr>
          <p:cNvPr id="31" name="Straight Arrow Connector 30"/>
          <p:cNvCxnSpPr>
            <a:stCxn id="30" idx="2"/>
            <a:endCxn id="16" idx="0"/>
          </p:cNvCxnSpPr>
          <p:nvPr/>
        </p:nvCxnSpPr>
        <p:spPr>
          <a:xfrm>
            <a:off x="4559261" y="3958795"/>
            <a:ext cx="7751" cy="56797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3502845" y="2243390"/>
            <a:ext cx="2103365" cy="790982"/>
            <a:chOff x="3532038" y="1379832"/>
            <a:chExt cx="2103365" cy="790982"/>
          </a:xfrm>
        </p:grpSpPr>
        <p:sp>
          <p:nvSpPr>
            <p:cNvPr id="35" name="Rectangle 34"/>
            <p:cNvSpPr/>
            <p:nvPr/>
          </p:nvSpPr>
          <p:spPr>
            <a:xfrm>
              <a:off x="3532038" y="1379832"/>
              <a:ext cx="2103365" cy="790982"/>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extBox 35"/>
            <p:cNvSpPr txBox="1"/>
            <p:nvPr/>
          </p:nvSpPr>
          <p:spPr>
            <a:xfrm>
              <a:off x="3711934" y="1448737"/>
              <a:ext cx="1743574" cy="646331"/>
            </a:xfrm>
            <a:prstGeom prst="rect">
              <a:avLst/>
            </a:prstGeom>
            <a:noFill/>
          </p:spPr>
          <p:txBody>
            <a:bodyPr wrap="none" rtlCol="0">
              <a:spAutoFit/>
            </a:bodyPr>
            <a:lstStyle/>
            <a:p>
              <a:r>
                <a:rPr lang="en-US" dirty="0" smtClean="0"/>
                <a:t>Cross validation</a:t>
              </a:r>
            </a:p>
            <a:p>
              <a:r>
                <a:rPr lang="en-US" dirty="0" smtClean="0"/>
                <a:t>Predictive ability</a:t>
              </a:r>
              <a:endParaRPr lang="en-US" dirty="0" smtClean="0"/>
            </a:p>
          </p:txBody>
        </p:sp>
      </p:grpSp>
      <p:cxnSp>
        <p:nvCxnSpPr>
          <p:cNvPr id="38" name="Straight Arrow Connector 37"/>
          <p:cNvCxnSpPr>
            <a:stCxn id="35" idx="2"/>
            <a:endCxn id="30" idx="0"/>
          </p:cNvCxnSpPr>
          <p:nvPr/>
        </p:nvCxnSpPr>
        <p:spPr>
          <a:xfrm>
            <a:off x="4554528" y="3034372"/>
            <a:ext cx="4733" cy="555091"/>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543749" y="673332"/>
            <a:ext cx="2018501" cy="923330"/>
          </a:xfrm>
          <a:prstGeom prst="rect">
            <a:avLst/>
          </a:prstGeom>
          <a:noFill/>
        </p:spPr>
        <p:txBody>
          <a:bodyPr wrap="none" rtlCol="0">
            <a:spAutoFit/>
          </a:bodyPr>
          <a:lstStyle/>
          <a:p>
            <a:r>
              <a:rPr lang="en-US" dirty="0" smtClean="0"/>
              <a:t>OLS and FE models</a:t>
            </a:r>
          </a:p>
          <a:p>
            <a:pPr marL="285750" indent="-285750">
              <a:buFontTx/>
              <a:buChar char="-"/>
            </a:pPr>
            <a:r>
              <a:rPr lang="en-US" dirty="0" smtClean="0"/>
              <a:t>Spatial scale(s)</a:t>
            </a:r>
          </a:p>
          <a:p>
            <a:pPr marL="285750" indent="-285750">
              <a:buFontTx/>
              <a:buChar char="-"/>
            </a:pPr>
            <a:r>
              <a:rPr lang="en-US" dirty="0" smtClean="0"/>
              <a:t>FE specifications</a:t>
            </a:r>
            <a:endParaRPr lang="en-US" dirty="0"/>
          </a:p>
        </p:txBody>
      </p:sp>
      <p:cxnSp>
        <p:nvCxnSpPr>
          <p:cNvPr id="28" name="Straight Arrow Connector 27"/>
          <p:cNvCxnSpPr>
            <a:stCxn id="3" idx="2"/>
            <a:endCxn id="35" idx="0"/>
          </p:cNvCxnSpPr>
          <p:nvPr/>
        </p:nvCxnSpPr>
        <p:spPr>
          <a:xfrm>
            <a:off x="4553000" y="1596662"/>
            <a:ext cx="1528" cy="646728"/>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2334941" y="5698945"/>
            <a:ext cx="1196406" cy="0"/>
          </a:xfrm>
          <a:prstGeom prst="straightConnector1">
            <a:avLst/>
          </a:prstGeom>
          <a:ln w="508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9640" y="5323947"/>
            <a:ext cx="1928353" cy="923330"/>
          </a:xfrm>
          <a:prstGeom prst="rect">
            <a:avLst/>
          </a:prstGeom>
          <a:noFill/>
        </p:spPr>
        <p:txBody>
          <a:bodyPr wrap="square" rtlCol="0">
            <a:spAutoFit/>
          </a:bodyPr>
          <a:lstStyle/>
          <a:p>
            <a:pPr algn="ctr"/>
            <a:r>
              <a:rPr lang="en-US" dirty="0" smtClean="0"/>
              <a:t>Perturbation in </a:t>
            </a:r>
            <a:r>
              <a:rPr lang="en-US" dirty="0" smtClean="0"/>
              <a:t>non-climate factors</a:t>
            </a:r>
            <a:endParaRPr lang="en-US" dirty="0"/>
          </a:p>
        </p:txBody>
      </p:sp>
      <p:sp>
        <p:nvSpPr>
          <p:cNvPr id="33" name="Rectangle 32"/>
          <p:cNvSpPr/>
          <p:nvPr/>
        </p:nvSpPr>
        <p:spPr>
          <a:xfrm>
            <a:off x="469640" y="4131273"/>
            <a:ext cx="1865301" cy="2331615"/>
          </a:xfrm>
          <a:prstGeom prst="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06588" y="3753556"/>
            <a:ext cx="1934957" cy="369332"/>
          </a:xfrm>
          <a:prstGeom prst="rect">
            <a:avLst/>
          </a:prstGeom>
          <a:noFill/>
        </p:spPr>
        <p:txBody>
          <a:bodyPr wrap="none" rtlCol="0">
            <a:spAutoFit/>
          </a:bodyPr>
          <a:lstStyle/>
          <a:p>
            <a:r>
              <a:rPr lang="en-US" dirty="0" smtClean="0"/>
              <a:t>Hypothetical cases</a:t>
            </a:r>
            <a:endParaRPr lang="en-US" dirty="0"/>
          </a:p>
        </p:txBody>
      </p:sp>
    </p:spTree>
    <p:extLst>
      <p:ext uri="{BB962C8B-B14F-4D97-AF65-F5344CB8AC3E}">
        <p14:creationId xmlns:p14="http://schemas.microsoft.com/office/powerpoint/2010/main" val="21769218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47363565"/>
              </p:ext>
            </p:extLst>
          </p:nvPr>
        </p:nvGraphicFramePr>
        <p:xfrm>
          <a:off x="0" y="32945"/>
          <a:ext cx="9144000" cy="4659276"/>
        </p:xfrm>
        <a:graphic>
          <a:graphicData uri="http://schemas.openxmlformats.org/drawingml/2006/table">
            <a:tbl>
              <a:tblPr firstRow="1" bandRow="1">
                <a:tableStyleId>{5C22544A-7EE6-4342-B048-85BDC9FD1C3A}</a:tableStyleId>
              </a:tblPr>
              <a:tblGrid>
                <a:gridCol w="2445716"/>
                <a:gridCol w="1520734"/>
                <a:gridCol w="1254214"/>
                <a:gridCol w="1066081"/>
                <a:gridCol w="2857255"/>
              </a:tblGrid>
              <a:tr h="720564">
                <a:tc>
                  <a:txBody>
                    <a:bodyPr/>
                    <a:lstStyle/>
                    <a:p>
                      <a:r>
                        <a:rPr lang="en-US" sz="1600" dirty="0" smtClean="0"/>
                        <a:t>Subsets</a:t>
                      </a:r>
                      <a:endParaRPr lang="en-US" sz="1600" dirty="0"/>
                    </a:p>
                  </a:txBody>
                  <a:tcPr/>
                </a:tc>
                <a:tc>
                  <a:txBody>
                    <a:bodyPr/>
                    <a:lstStyle/>
                    <a:p>
                      <a:r>
                        <a:rPr lang="en-US" sz="1600" dirty="0" smtClean="0"/>
                        <a:t>OLS model selection (demeaned)</a:t>
                      </a:r>
                      <a:endParaRPr lang="en-US" sz="1600" dirty="0"/>
                    </a:p>
                  </a:txBody>
                  <a:tcPr/>
                </a:tc>
                <a:tc>
                  <a:txBody>
                    <a:bodyPr/>
                    <a:lstStyle/>
                    <a:p>
                      <a:r>
                        <a:rPr lang="en-US" sz="1600" dirty="0" smtClean="0"/>
                        <a:t>FE</a:t>
                      </a:r>
                      <a:r>
                        <a:rPr lang="en-US" sz="1600" baseline="0" dirty="0" smtClean="0"/>
                        <a:t> for each CAR poly</a:t>
                      </a:r>
                      <a:endParaRPr lang="en-US" sz="1600" dirty="0"/>
                    </a:p>
                  </a:txBody>
                  <a:tcPr/>
                </a:tc>
                <a:tc>
                  <a:txBody>
                    <a:bodyPr/>
                    <a:lstStyle/>
                    <a:p>
                      <a:r>
                        <a:rPr lang="en-US" sz="1600" dirty="0" smtClean="0"/>
                        <a:t>FE for each</a:t>
                      </a:r>
                      <a:r>
                        <a:rPr lang="en-US" sz="1600" baseline="0" dirty="0" smtClean="0"/>
                        <a:t> state</a:t>
                      </a:r>
                      <a:endParaRPr lang="en-US" sz="1600" dirty="0"/>
                    </a:p>
                  </a:txBody>
                  <a:tcPr/>
                </a:tc>
                <a:tc>
                  <a:txBody>
                    <a:bodyPr/>
                    <a:lstStyle/>
                    <a:p>
                      <a:r>
                        <a:rPr lang="en-US" sz="1600" dirty="0" smtClean="0">
                          <a:solidFill>
                            <a:schemeClr val="bg1">
                              <a:lumMod val="65000"/>
                            </a:schemeClr>
                          </a:solidFill>
                        </a:rPr>
                        <a:t>Random forest</a:t>
                      </a:r>
                      <a:endParaRPr lang="en-US" sz="1600" dirty="0">
                        <a:solidFill>
                          <a:schemeClr val="bg1">
                            <a:lumMod val="65000"/>
                          </a:schemeClr>
                        </a:solidFill>
                      </a:endParaRPr>
                    </a:p>
                  </a:txBody>
                  <a:tcPr/>
                </a:tc>
              </a:tr>
              <a:tr h="463779">
                <a:tc>
                  <a:txBody>
                    <a:bodyPr/>
                    <a:lstStyle/>
                    <a:p>
                      <a:r>
                        <a:rPr lang="en-US" sz="1600" dirty="0" smtClean="0"/>
                        <a:t>All Brazil, all years</a:t>
                      </a:r>
                      <a:endParaRPr lang="en-US" sz="1600" dirty="0"/>
                    </a:p>
                  </a:txBody>
                  <a:tcPr/>
                </a:tc>
                <a:tc rowSpan="7" gridSpan="3">
                  <a:txBody>
                    <a:bodyPr/>
                    <a:lstStyle/>
                    <a:p>
                      <a:r>
                        <a:rPr lang="en-US" sz="1600" dirty="0" smtClean="0"/>
                        <a:t>Within each subset, choose best</a:t>
                      </a:r>
                      <a:r>
                        <a:rPr lang="en-US" sz="1600" baseline="0" dirty="0" smtClean="0"/>
                        <a:t> combo of </a:t>
                      </a:r>
                      <a:r>
                        <a:rPr lang="en-US" sz="1600" baseline="0" dirty="0" err="1" smtClean="0"/>
                        <a:t>vars</a:t>
                      </a:r>
                      <a:r>
                        <a:rPr lang="en-US" sz="1600" baseline="0" dirty="0" smtClean="0"/>
                        <a:t> using:</a:t>
                      </a:r>
                      <a:endParaRPr lang="en-US" sz="1600" dirty="0" smtClean="0"/>
                    </a:p>
                    <a:p>
                      <a:pPr marL="285750" indent="-285750">
                        <a:buFont typeface="Arial"/>
                        <a:buChar char="•"/>
                      </a:pPr>
                      <a:r>
                        <a:rPr lang="en-US" sz="1600" dirty="0" smtClean="0"/>
                        <a:t>Forward</a:t>
                      </a:r>
                      <a:r>
                        <a:rPr lang="en-US" sz="1600" baseline="0" dirty="0" smtClean="0"/>
                        <a:t> and backward model selection with a</a:t>
                      </a:r>
                      <a:r>
                        <a:rPr lang="en-US" sz="1600" dirty="0" smtClean="0"/>
                        <a:t>djusted R2,</a:t>
                      </a:r>
                      <a:r>
                        <a:rPr lang="en-US" sz="1600" baseline="0" dirty="0" smtClean="0"/>
                        <a:t> p</a:t>
                      </a:r>
                      <a:r>
                        <a:rPr lang="en-US" sz="1600" dirty="0" smtClean="0"/>
                        <a:t>-value</a:t>
                      </a:r>
                    </a:p>
                    <a:p>
                      <a:pPr marL="285750" indent="-285750">
                        <a:buFont typeface="Arial"/>
                        <a:buChar char="•"/>
                      </a:pPr>
                      <a:r>
                        <a:rPr lang="en-US" sz="1600" dirty="0" smtClean="0"/>
                        <a:t>Residuals</a:t>
                      </a:r>
                      <a:r>
                        <a:rPr lang="en-US" sz="1600" baseline="0" dirty="0" smtClean="0"/>
                        <a:t> (random? Homoscedastic? </a:t>
                      </a:r>
                      <a:r>
                        <a:rPr lang="en-US" sz="1600" baseline="0" dirty="0" err="1" smtClean="0"/>
                        <a:t>Autocorrelated</a:t>
                      </a:r>
                      <a:r>
                        <a:rPr lang="en-US" sz="1600" baseline="0" dirty="0" smtClean="0"/>
                        <a:t>?)</a:t>
                      </a:r>
                    </a:p>
                    <a:p>
                      <a:pPr marL="285750" indent="-285750">
                        <a:buFont typeface="Arial"/>
                        <a:buChar char="•"/>
                      </a:pPr>
                      <a:r>
                        <a:rPr lang="en-US" sz="1600" baseline="0" dirty="0" err="1" smtClean="0"/>
                        <a:t>Multicollinearity</a:t>
                      </a:r>
                      <a:r>
                        <a:rPr lang="en-US" sz="1600" baseline="0" dirty="0" smtClean="0"/>
                        <a:t> (take one out, see if other </a:t>
                      </a:r>
                      <a:r>
                        <a:rPr lang="en-US" sz="1600" baseline="0" dirty="0" err="1" smtClean="0"/>
                        <a:t>coeffs</a:t>
                      </a:r>
                      <a:r>
                        <a:rPr lang="en-US" sz="1600" baseline="0" dirty="0" smtClean="0"/>
                        <a:t> change) – see if each </a:t>
                      </a:r>
                      <a:r>
                        <a:rPr lang="en-US" sz="1600" baseline="0" dirty="0" err="1" smtClean="0"/>
                        <a:t>indiv</a:t>
                      </a:r>
                      <a:r>
                        <a:rPr lang="en-US" sz="1600" baseline="0" dirty="0" smtClean="0"/>
                        <a:t> </a:t>
                      </a:r>
                      <a:r>
                        <a:rPr lang="en-US" sz="1600" baseline="0" dirty="0" err="1" smtClean="0"/>
                        <a:t>vars</a:t>
                      </a:r>
                      <a:r>
                        <a:rPr lang="en-US" sz="1600" baseline="0" dirty="0" smtClean="0"/>
                        <a:t> are collinear w/ each other</a:t>
                      </a:r>
                    </a:p>
                    <a:p>
                      <a:pPr marL="285750" indent="-285750">
                        <a:buFont typeface="Arial"/>
                        <a:buChar char="•"/>
                      </a:pPr>
                      <a:r>
                        <a:rPr lang="en-US" sz="1600" baseline="0" dirty="0" smtClean="0"/>
                        <a:t>Test nonlinear transforms of variables and interaction terms</a:t>
                      </a:r>
                      <a:endParaRPr lang="en-US" sz="1600" dirty="0"/>
                    </a:p>
                  </a:txBody>
                  <a:tcPr/>
                </a:tc>
                <a:tc rowSpan="7" hMerge="1">
                  <a:txBody>
                    <a:bodyPr/>
                    <a:lstStyle/>
                    <a:p>
                      <a:endParaRPr lang="en-US" sz="1600" dirty="0"/>
                    </a:p>
                  </a:txBody>
                  <a:tcPr/>
                </a:tc>
                <a:tc rowSpan="7" hMerge="1">
                  <a:txBody>
                    <a:bodyPr/>
                    <a:lstStyle/>
                    <a:p>
                      <a:endParaRPr lang="en-US" sz="1600"/>
                    </a:p>
                  </a:txBody>
                  <a:tcPr/>
                </a:tc>
                <a:tc rowSpan="7">
                  <a:txBody>
                    <a:bodyPr/>
                    <a:lstStyle/>
                    <a:p>
                      <a:pPr marL="285750" indent="-285750">
                        <a:buFont typeface="Arial"/>
                        <a:buChar char="•"/>
                      </a:pPr>
                      <a:r>
                        <a:rPr lang="en-US" sz="1600" dirty="0" smtClean="0">
                          <a:solidFill>
                            <a:schemeClr val="bg1">
                              <a:lumMod val="65000"/>
                            </a:schemeClr>
                          </a:solidFill>
                        </a:rPr>
                        <a:t>Add in ‘dummy </a:t>
                      </a:r>
                      <a:r>
                        <a:rPr lang="en-US" sz="1600" dirty="0" err="1" smtClean="0">
                          <a:solidFill>
                            <a:schemeClr val="bg1">
                              <a:lumMod val="65000"/>
                            </a:schemeClr>
                          </a:solidFill>
                        </a:rPr>
                        <a:t>vars</a:t>
                      </a:r>
                      <a:r>
                        <a:rPr lang="en-US" sz="1600" baseline="0" dirty="0" err="1" smtClean="0">
                          <a:solidFill>
                            <a:schemeClr val="bg1">
                              <a:lumMod val="65000"/>
                            </a:schemeClr>
                          </a:solidFill>
                        </a:rPr>
                        <a:t>’</a:t>
                      </a:r>
                      <a:r>
                        <a:rPr lang="en-US" sz="1600" baseline="0" dirty="0" smtClean="0">
                          <a:solidFill>
                            <a:schemeClr val="bg1">
                              <a:lumMod val="65000"/>
                            </a:schemeClr>
                          </a:solidFill>
                        </a:rPr>
                        <a:t> representing each subset</a:t>
                      </a:r>
                      <a:endParaRPr lang="en-US" sz="1600" dirty="0">
                        <a:solidFill>
                          <a:schemeClr val="bg1">
                            <a:lumMod val="65000"/>
                          </a:schemeClr>
                        </a:solidFill>
                      </a:endParaRPr>
                    </a:p>
                    <a:p>
                      <a:pPr marL="285750" indent="-285750">
                        <a:buFont typeface="Arial"/>
                        <a:buChar char="•"/>
                      </a:pPr>
                      <a:r>
                        <a:rPr lang="en-US" sz="1600" dirty="0" smtClean="0">
                          <a:solidFill>
                            <a:schemeClr val="bg1">
                              <a:lumMod val="65000"/>
                            </a:schemeClr>
                          </a:solidFill>
                        </a:rPr>
                        <a:t>Add in T, P (weekly or daily) variables to see if they improve predictions. If so,</a:t>
                      </a:r>
                      <a:r>
                        <a:rPr lang="en-US" sz="1600" baseline="0" dirty="0" smtClean="0">
                          <a:solidFill>
                            <a:schemeClr val="bg1">
                              <a:lumMod val="65000"/>
                            </a:schemeClr>
                          </a:solidFill>
                        </a:rPr>
                        <a:t> use random forest alone; if not, ignore them</a:t>
                      </a:r>
                      <a:endParaRPr lang="en-US" sz="1600" dirty="0">
                        <a:solidFill>
                          <a:schemeClr val="bg1">
                            <a:lumMod val="65000"/>
                          </a:schemeClr>
                        </a:solidFill>
                      </a:endParaRPr>
                    </a:p>
                  </a:txBody>
                  <a:tcPr/>
                </a:tc>
              </a:tr>
              <a:tr h="463779">
                <a:tc>
                  <a:txBody>
                    <a:bodyPr/>
                    <a:lstStyle/>
                    <a:p>
                      <a:r>
                        <a:rPr lang="en-US" sz="1600" dirty="0" smtClean="0"/>
                        <a:t>Five major</a:t>
                      </a:r>
                      <a:r>
                        <a:rPr lang="en-US" sz="1600" baseline="0" dirty="0" smtClean="0"/>
                        <a:t> regions (based on political bounds, ‘soy spots’), all years</a:t>
                      </a:r>
                      <a:endParaRPr lang="en-US" sz="1600" dirty="0"/>
                    </a:p>
                  </a:txBody>
                  <a:tcPr/>
                </a:tc>
                <a:tc gridSpan="3" vMerge="1">
                  <a:txBody>
                    <a:bodyPr/>
                    <a:lstStyle/>
                    <a:p>
                      <a:endParaRPr lang="en-US"/>
                    </a:p>
                  </a:txBody>
                  <a:tcPr/>
                </a:tc>
                <a:tc hMerge="1" vMerge="1">
                  <a:txBody>
                    <a:bodyPr/>
                    <a:lstStyle/>
                    <a:p>
                      <a:endParaRPr lang="en-US" sz="1600" dirty="0"/>
                    </a:p>
                  </a:txBody>
                  <a:tcPr/>
                </a:tc>
                <a:tc hMerge="1" vMerge="1">
                  <a:txBody>
                    <a:bodyPr/>
                    <a:lstStyle/>
                    <a:p>
                      <a:endParaRPr lang="en-US" sz="1600" dirty="0"/>
                    </a:p>
                  </a:txBody>
                  <a:tcPr/>
                </a:tc>
                <a:tc vMerge="1">
                  <a:txBody>
                    <a:bodyPr/>
                    <a:lstStyle/>
                    <a:p>
                      <a:endParaRPr lang="en-US" sz="1600" dirty="0"/>
                    </a:p>
                  </a:txBody>
                  <a:tcPr/>
                </a:tc>
              </a:tr>
              <a:tr h="463779">
                <a:tc>
                  <a:txBody>
                    <a:bodyPr/>
                    <a:lstStyle/>
                    <a:p>
                      <a:r>
                        <a:rPr lang="en-US" sz="1600" dirty="0" smtClean="0"/>
                        <a:t>200km cells, all years</a:t>
                      </a:r>
                      <a:endParaRPr lang="en-US" sz="1600" dirty="0"/>
                    </a:p>
                  </a:txBody>
                  <a:tcPr/>
                </a:tc>
                <a:tc gridSpan="3" vMerge="1">
                  <a:txBody>
                    <a:bodyPr/>
                    <a:lstStyle/>
                    <a:p>
                      <a:endParaRPr lang="en-US" dirty="0"/>
                    </a:p>
                  </a:txBody>
                  <a:tcPr/>
                </a:tc>
                <a:tc hMerge="1" vMerge="1">
                  <a:txBody>
                    <a:bodyPr/>
                    <a:lstStyle/>
                    <a:p>
                      <a:endParaRPr lang="en-US" sz="1600" dirty="0"/>
                    </a:p>
                  </a:txBody>
                  <a:tcPr/>
                </a:tc>
                <a:tc hMerge="1" vMerge="1">
                  <a:txBody>
                    <a:bodyPr/>
                    <a:lstStyle/>
                    <a:p>
                      <a:endParaRPr lang="en-US" sz="1600" dirty="0"/>
                    </a:p>
                  </a:txBody>
                  <a:tcPr/>
                </a:tc>
                <a:tc vMerge="1">
                  <a:txBody>
                    <a:bodyPr/>
                    <a:lstStyle/>
                    <a:p>
                      <a:endParaRPr lang="en-US" sz="1600" dirty="0"/>
                    </a:p>
                  </a:txBody>
                  <a:tcPr/>
                </a:tc>
              </a:tr>
              <a:tr h="463779">
                <a:tc>
                  <a:txBody>
                    <a:bodyPr/>
                    <a:lstStyle/>
                    <a:p>
                      <a:r>
                        <a:rPr lang="en-US" sz="1600" dirty="0" smtClean="0"/>
                        <a:t>50km cells, all years</a:t>
                      </a:r>
                      <a:endParaRPr lang="en-US" sz="1600" dirty="0"/>
                    </a:p>
                  </a:txBody>
                  <a:tcPr/>
                </a:tc>
                <a:tc gridSpan="3" vMerge="1">
                  <a:txBody>
                    <a:bodyPr/>
                    <a:lstStyle/>
                    <a:p>
                      <a:endParaRPr lang="en-US" dirty="0"/>
                    </a:p>
                  </a:txBody>
                  <a:tcPr/>
                </a:tc>
                <a:tc hMerge="1" vMerge="1">
                  <a:txBody>
                    <a:bodyPr/>
                    <a:lstStyle/>
                    <a:p>
                      <a:endParaRPr lang="en-US" sz="1600"/>
                    </a:p>
                  </a:txBody>
                  <a:tcPr/>
                </a:tc>
                <a:tc hMerge="1" vMerge="1">
                  <a:txBody>
                    <a:bodyPr/>
                    <a:lstStyle/>
                    <a:p>
                      <a:endParaRPr lang="en-US" sz="1600" dirty="0"/>
                    </a:p>
                  </a:txBody>
                  <a:tcPr/>
                </a:tc>
                <a:tc vMerge="1">
                  <a:txBody>
                    <a:bodyPr/>
                    <a:lstStyle/>
                    <a:p>
                      <a:endParaRPr lang="en-US" sz="1600"/>
                    </a:p>
                  </a:txBody>
                  <a:tcPr/>
                </a:tc>
              </a:tr>
              <a:tr h="463779">
                <a:tc>
                  <a:txBody>
                    <a:bodyPr/>
                    <a:lstStyle/>
                    <a:p>
                      <a:r>
                        <a:rPr lang="en-US" sz="1600" dirty="0" smtClean="0"/>
                        <a:t>Five major regions, groups</a:t>
                      </a:r>
                      <a:r>
                        <a:rPr lang="en-US" sz="1600" baseline="0" dirty="0" smtClean="0"/>
                        <a:t> of 3 years</a:t>
                      </a:r>
                      <a:endParaRPr lang="en-US" sz="1600" dirty="0"/>
                    </a:p>
                  </a:txBody>
                  <a:tcPr/>
                </a:tc>
                <a:tc gridSpan="3" vMerge="1">
                  <a:txBody>
                    <a:bodyPr/>
                    <a:lstStyle/>
                    <a:p>
                      <a:endParaRPr lang="en-US"/>
                    </a:p>
                  </a:txBody>
                  <a:tcPr/>
                </a:tc>
                <a:tc hMerge="1" vMerge="1">
                  <a:txBody>
                    <a:bodyPr/>
                    <a:lstStyle/>
                    <a:p>
                      <a:endParaRPr lang="en-US" sz="1600"/>
                    </a:p>
                  </a:txBody>
                  <a:tcPr/>
                </a:tc>
                <a:tc hMerge="1" vMerge="1">
                  <a:txBody>
                    <a:bodyPr/>
                    <a:lstStyle/>
                    <a:p>
                      <a:endParaRPr lang="en-US" sz="1600" dirty="0"/>
                    </a:p>
                  </a:txBody>
                  <a:tcPr/>
                </a:tc>
                <a:tc vMerge="1">
                  <a:txBody>
                    <a:bodyPr/>
                    <a:lstStyle/>
                    <a:p>
                      <a:endParaRPr lang="en-US" sz="1600" dirty="0"/>
                    </a:p>
                  </a:txBody>
                  <a:tcPr/>
                </a:tc>
              </a:tr>
              <a:tr h="463779">
                <a:tc>
                  <a:txBody>
                    <a:bodyPr/>
                    <a:lstStyle/>
                    <a:p>
                      <a:r>
                        <a:rPr lang="en-US" sz="1600" dirty="0" smtClean="0"/>
                        <a:t>Five major regions, each </a:t>
                      </a:r>
                      <a:r>
                        <a:rPr lang="en-US" sz="1600" dirty="0" err="1" smtClean="0"/>
                        <a:t>indiv</a:t>
                      </a:r>
                      <a:r>
                        <a:rPr lang="en-US" sz="1600" dirty="0" smtClean="0"/>
                        <a:t> year (ignore trend)</a:t>
                      </a:r>
                      <a:endParaRPr lang="en-US" sz="1600" dirty="0"/>
                    </a:p>
                  </a:txBody>
                  <a:tcPr/>
                </a:tc>
                <a:tc gridSpan="3" vMerge="1">
                  <a:txBody>
                    <a:bodyPr/>
                    <a:lstStyle/>
                    <a:p>
                      <a:endParaRPr lang="en-US" dirty="0"/>
                    </a:p>
                  </a:txBody>
                  <a:tcPr/>
                </a:tc>
                <a:tc hMerge="1" vMerge="1">
                  <a:txBody>
                    <a:bodyPr/>
                    <a:lstStyle/>
                    <a:p>
                      <a:endParaRPr lang="en-US" sz="1600"/>
                    </a:p>
                  </a:txBody>
                  <a:tcPr/>
                </a:tc>
                <a:tc hMerge="1" vMerge="1">
                  <a:txBody>
                    <a:bodyPr/>
                    <a:lstStyle/>
                    <a:p>
                      <a:endParaRPr lang="en-US" sz="1600" dirty="0"/>
                    </a:p>
                  </a:txBody>
                  <a:tcPr/>
                </a:tc>
                <a:tc vMerge="1">
                  <a:txBody>
                    <a:bodyPr/>
                    <a:lstStyle/>
                    <a:p>
                      <a:endParaRPr lang="en-US" sz="1600" dirty="0"/>
                    </a:p>
                  </a:txBody>
                  <a:tcPr/>
                </a:tc>
              </a:tr>
              <a:tr h="463779">
                <a:tc>
                  <a:txBody>
                    <a:bodyPr/>
                    <a:lstStyle/>
                    <a:p>
                      <a:endParaRPr lang="en-US" sz="1600" dirty="0"/>
                    </a:p>
                  </a:txBody>
                  <a:tcPr/>
                </a:tc>
                <a:tc gridSpan="3" vMerge="1">
                  <a:txBody>
                    <a:bodyPr/>
                    <a:lstStyle/>
                    <a:p>
                      <a:endParaRPr lang="en-US" dirty="0"/>
                    </a:p>
                  </a:txBody>
                  <a:tcPr/>
                </a:tc>
                <a:tc hMerge="1" vMerge="1">
                  <a:txBody>
                    <a:bodyPr/>
                    <a:lstStyle/>
                    <a:p>
                      <a:endParaRPr lang="en-US" sz="1600"/>
                    </a:p>
                  </a:txBody>
                  <a:tcPr/>
                </a:tc>
                <a:tc hMerge="1" vMerge="1">
                  <a:txBody>
                    <a:bodyPr/>
                    <a:lstStyle/>
                    <a:p>
                      <a:endParaRPr lang="en-US" sz="1600" dirty="0"/>
                    </a:p>
                  </a:txBody>
                  <a:tcPr/>
                </a:tc>
                <a:tc vMerge="1">
                  <a:txBody>
                    <a:bodyPr/>
                    <a:lstStyle/>
                    <a:p>
                      <a:endParaRPr lang="en-US" sz="1600" dirty="0"/>
                    </a:p>
                  </a:txBody>
                  <a:tcPr/>
                </a:tc>
              </a:tr>
            </a:tbl>
          </a:graphicData>
        </a:graphic>
      </p:graphicFrame>
      <p:sp>
        <p:nvSpPr>
          <p:cNvPr id="4" name="TextBox 3"/>
          <p:cNvSpPr txBox="1"/>
          <p:nvPr/>
        </p:nvSpPr>
        <p:spPr>
          <a:xfrm>
            <a:off x="184950" y="4805110"/>
            <a:ext cx="8959050" cy="2062103"/>
          </a:xfrm>
          <a:prstGeom prst="rect">
            <a:avLst/>
          </a:prstGeom>
          <a:noFill/>
        </p:spPr>
        <p:txBody>
          <a:bodyPr wrap="square" rtlCol="0">
            <a:spAutoFit/>
          </a:bodyPr>
          <a:lstStyle/>
          <a:p>
            <a:r>
              <a:rPr lang="en-US" sz="1600" dirty="0" smtClean="0"/>
              <a:t>Model evaluation/model selection within each model specification</a:t>
            </a:r>
          </a:p>
          <a:p>
            <a:pPr marL="285750" indent="-285750">
              <a:buFont typeface="Arial"/>
              <a:buChar char="•"/>
            </a:pPr>
            <a:r>
              <a:rPr lang="en-US" sz="1600" dirty="0" smtClean="0"/>
              <a:t>For OLS and FE, choose the largest subset that causes coefficients to stabilize, R2 (hierarchical)</a:t>
            </a:r>
          </a:p>
          <a:p>
            <a:pPr marL="285750" indent="-285750">
              <a:buFont typeface="Arial"/>
              <a:buChar char="•"/>
            </a:pPr>
            <a:r>
              <a:rPr lang="en-US" sz="1600" dirty="0" smtClean="0"/>
              <a:t>Robustness check: small rescaling after finding ‘best’ scale (50km -&gt; 60, 40 km)</a:t>
            </a:r>
          </a:p>
          <a:p>
            <a:endParaRPr lang="en-US" sz="1600" dirty="0" smtClean="0"/>
          </a:p>
          <a:p>
            <a:r>
              <a:rPr lang="en-US" sz="1600" dirty="0" smtClean="0"/>
              <a:t>Model selection to compare OLS </a:t>
            </a:r>
            <a:r>
              <a:rPr lang="en-US" sz="1600" dirty="0" err="1" smtClean="0"/>
              <a:t>vs</a:t>
            </a:r>
            <a:r>
              <a:rPr lang="en-US" sz="1600" dirty="0" smtClean="0"/>
              <a:t> FE</a:t>
            </a:r>
          </a:p>
          <a:p>
            <a:pPr marL="285750" indent="-285750">
              <a:buFont typeface="Arial"/>
              <a:buChar char="•"/>
            </a:pPr>
            <a:r>
              <a:rPr lang="en-US" sz="1600" dirty="0" smtClean="0"/>
              <a:t>Cross-validation</a:t>
            </a:r>
          </a:p>
          <a:p>
            <a:pPr marL="285750" indent="-285750">
              <a:buFont typeface="Arial"/>
              <a:buChar char="•"/>
            </a:pPr>
            <a:r>
              <a:rPr lang="en-US" sz="1600" dirty="0" smtClean="0"/>
              <a:t>Test predictive ability (in most recent year, e.g.) – check that the new year contains the climate that was trained; try predictive ability for dry, wet years, etc.</a:t>
            </a:r>
            <a:endParaRPr lang="en-US" sz="1600" dirty="0"/>
          </a:p>
        </p:txBody>
      </p:sp>
      <p:sp>
        <p:nvSpPr>
          <p:cNvPr id="5" name="Rectangle 4"/>
          <p:cNvSpPr/>
          <p:nvPr/>
        </p:nvSpPr>
        <p:spPr>
          <a:xfrm>
            <a:off x="8565444" y="4812902"/>
            <a:ext cx="4572000" cy="2031325"/>
          </a:xfrm>
          <a:prstGeom prst="rect">
            <a:avLst/>
          </a:prstGeom>
        </p:spPr>
        <p:txBody>
          <a:bodyPr>
            <a:spAutoFit/>
          </a:bodyPr>
          <a:lstStyle/>
          <a:p>
            <a:r>
              <a:rPr lang="en-US" dirty="0"/>
              <a:t>To cope with the fact that response to onset is nonlinear: first do plant = </a:t>
            </a:r>
            <a:r>
              <a:rPr lang="en-US" dirty="0" err="1"/>
              <a:t>fcn</a:t>
            </a:r>
            <a:r>
              <a:rPr lang="en-US" dirty="0"/>
              <a:t>(T, size, </a:t>
            </a:r>
            <a:r>
              <a:rPr lang="en-US" dirty="0" err="1"/>
              <a:t>etc</a:t>
            </a:r>
            <a:r>
              <a:rPr lang="en-US" dirty="0"/>
              <a:t>) and get residuals. Then plot residuals on y axis and onset on x axis and see if onset is linear or not. Can also use separate models for early </a:t>
            </a:r>
            <a:r>
              <a:rPr lang="en-US" dirty="0" err="1"/>
              <a:t>vs</a:t>
            </a:r>
            <a:r>
              <a:rPr lang="en-US" dirty="0"/>
              <a:t> late onset but need to define when the threshold is for late onset (sensitivity test)</a:t>
            </a:r>
          </a:p>
        </p:txBody>
      </p:sp>
      <p:sp>
        <p:nvSpPr>
          <p:cNvPr id="6" name="Rectangle 5"/>
          <p:cNvSpPr/>
          <p:nvPr/>
        </p:nvSpPr>
        <p:spPr>
          <a:xfrm>
            <a:off x="8226778" y="1729728"/>
            <a:ext cx="4572000" cy="2862323"/>
          </a:xfrm>
          <a:prstGeom prst="rect">
            <a:avLst/>
          </a:prstGeom>
        </p:spPr>
        <p:txBody>
          <a:bodyPr>
            <a:spAutoFit/>
          </a:bodyPr>
          <a:lstStyle/>
          <a:p>
            <a:r>
              <a:rPr lang="en-US" dirty="0" err="1"/>
              <a:t>Subsetting</a:t>
            </a:r>
            <a:r>
              <a:rPr lang="en-US" dirty="0"/>
              <a:t>: how do you know what spatial scale creates ‘stability’? look at different scales, plot the coefficient on the y axis and scale on x axis, look at whether there’s a flat part in the curve. If pick a scale, e.g. 50k, do regression for 40km and 60km as well to see whether the coefficients are the same, as a robustness check. Do </a:t>
            </a:r>
            <a:r>
              <a:rPr lang="en-US" dirty="0" err="1"/>
              <a:t>subsetting</a:t>
            </a:r>
            <a:r>
              <a:rPr lang="en-US" dirty="0"/>
              <a:t> hierarchically – within each state, divide into 200km cells, then divide the 200km cells into 50km cells.</a:t>
            </a:r>
          </a:p>
        </p:txBody>
      </p:sp>
      <p:sp>
        <p:nvSpPr>
          <p:cNvPr id="7" name="Rectangle 6"/>
          <p:cNvSpPr/>
          <p:nvPr/>
        </p:nvSpPr>
        <p:spPr>
          <a:xfrm>
            <a:off x="8692444" y="376114"/>
            <a:ext cx="4572000" cy="1477328"/>
          </a:xfrm>
          <a:prstGeom prst="rect">
            <a:avLst/>
          </a:prstGeom>
        </p:spPr>
        <p:txBody>
          <a:bodyPr>
            <a:spAutoFit/>
          </a:bodyPr>
          <a:lstStyle/>
          <a:p>
            <a:r>
              <a:rPr lang="en-US" dirty="0"/>
              <a:t>To test predictive ability (and therefore compare OLS </a:t>
            </a:r>
            <a:r>
              <a:rPr lang="en-US" dirty="0" err="1"/>
              <a:t>vs</a:t>
            </a:r>
            <a:r>
              <a:rPr lang="en-US" dirty="0"/>
              <a:t> FE), make sure the new year contains climate that was trained. Can try predictive ability in dry, wet, 50</a:t>
            </a:r>
            <a:r>
              <a:rPr lang="en-US" baseline="30000" dirty="0"/>
              <a:t>th</a:t>
            </a:r>
            <a:r>
              <a:rPr lang="en-US" dirty="0"/>
              <a:t> percentile year, etc.</a:t>
            </a:r>
          </a:p>
        </p:txBody>
      </p:sp>
      <p:sp>
        <p:nvSpPr>
          <p:cNvPr id="8" name="Rectangle 7"/>
          <p:cNvSpPr/>
          <p:nvPr/>
        </p:nvSpPr>
        <p:spPr>
          <a:xfrm>
            <a:off x="-4387050" y="5075114"/>
            <a:ext cx="4572000" cy="1477328"/>
          </a:xfrm>
          <a:prstGeom prst="rect">
            <a:avLst/>
          </a:prstGeom>
        </p:spPr>
        <p:txBody>
          <a:bodyPr>
            <a:spAutoFit/>
          </a:bodyPr>
          <a:lstStyle/>
          <a:p>
            <a:r>
              <a:rPr lang="en-US" dirty="0"/>
              <a:t>Can include a trend, if trend doesn’t exist it shouldn’t matter; the only issue is </a:t>
            </a:r>
            <a:r>
              <a:rPr lang="en-US" dirty="0" err="1"/>
              <a:t>multicollinearity</a:t>
            </a:r>
            <a:r>
              <a:rPr lang="en-US" dirty="0"/>
              <a:t>. Test for it by plotting individual variables against each other to see if they are collinear.</a:t>
            </a:r>
          </a:p>
        </p:txBody>
      </p:sp>
    </p:spTree>
    <p:extLst>
      <p:ext uri="{BB962C8B-B14F-4D97-AF65-F5344CB8AC3E}">
        <p14:creationId xmlns:p14="http://schemas.microsoft.com/office/powerpoint/2010/main" val="191974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7340" y="209176"/>
            <a:ext cx="1890261" cy="369332"/>
          </a:xfrm>
          <a:prstGeom prst="rect">
            <a:avLst/>
          </a:prstGeom>
          <a:noFill/>
        </p:spPr>
        <p:txBody>
          <a:bodyPr wrap="none" rtlCol="0">
            <a:spAutoFit/>
          </a:bodyPr>
          <a:lstStyle/>
          <a:p>
            <a:r>
              <a:rPr lang="en-US" dirty="0"/>
              <a:t>Model diagnostics</a:t>
            </a:r>
          </a:p>
        </p:txBody>
      </p:sp>
      <p:graphicFrame>
        <p:nvGraphicFramePr>
          <p:cNvPr id="3" name="Table 2">
            <a:extLst>
              <a:ext uri="{FF2B5EF4-FFF2-40B4-BE49-F238E27FC236}">
                <a16:creationId xmlns:a16="http://schemas.microsoft.com/office/drawing/2014/main" xmlns="" id="{C4418FE1-28AF-49EF-8CF0-9573B808A9A8}"/>
              </a:ext>
            </a:extLst>
          </p:cNvPr>
          <p:cNvGraphicFramePr>
            <a:graphicFrameLocks noGrp="1"/>
          </p:cNvGraphicFramePr>
          <p:nvPr>
            <p:extLst>
              <p:ext uri="{D42A27DB-BD31-4B8C-83A1-F6EECF244321}">
                <p14:modId xmlns:p14="http://schemas.microsoft.com/office/powerpoint/2010/main" val="4166307628"/>
              </p:ext>
            </p:extLst>
          </p:nvPr>
        </p:nvGraphicFramePr>
        <p:xfrm>
          <a:off x="87804" y="578508"/>
          <a:ext cx="9056196" cy="3632199"/>
        </p:xfrm>
        <a:graphic>
          <a:graphicData uri="http://schemas.openxmlformats.org/drawingml/2006/table">
            <a:tbl>
              <a:tblPr firstRow="1" bandRow="1">
                <a:tableStyleId>{5C22544A-7EE6-4342-B048-85BDC9FD1C3A}</a:tableStyleId>
              </a:tblPr>
              <a:tblGrid>
                <a:gridCol w="2264049">
                  <a:extLst>
                    <a:ext uri="{9D8B030D-6E8A-4147-A177-3AD203B41FA5}">
                      <a16:colId xmlns:a16="http://schemas.microsoft.com/office/drawing/2014/main" xmlns="" val="2585944146"/>
                    </a:ext>
                  </a:extLst>
                </a:gridCol>
                <a:gridCol w="1582814">
                  <a:extLst>
                    <a:ext uri="{9D8B030D-6E8A-4147-A177-3AD203B41FA5}">
                      <a16:colId xmlns:a16="http://schemas.microsoft.com/office/drawing/2014/main" xmlns="" val="3153425830"/>
                    </a:ext>
                  </a:extLst>
                </a:gridCol>
                <a:gridCol w="2604356">
                  <a:extLst>
                    <a:ext uri="{9D8B030D-6E8A-4147-A177-3AD203B41FA5}">
                      <a16:colId xmlns:a16="http://schemas.microsoft.com/office/drawing/2014/main" xmlns="" val="1876414087"/>
                    </a:ext>
                  </a:extLst>
                </a:gridCol>
                <a:gridCol w="2604977">
                  <a:extLst>
                    <a:ext uri="{9D8B030D-6E8A-4147-A177-3AD203B41FA5}">
                      <a16:colId xmlns:a16="http://schemas.microsoft.com/office/drawing/2014/main" xmlns="" val="2494405696"/>
                    </a:ext>
                  </a:extLst>
                </a:gridCol>
              </a:tblGrid>
              <a:tr h="370840">
                <a:tc>
                  <a:txBody>
                    <a:bodyPr/>
                    <a:lstStyle/>
                    <a:p>
                      <a:r>
                        <a:rPr lang="en-US" sz="1400" dirty="0"/>
                        <a:t>Choosing among models</a:t>
                      </a:r>
                    </a:p>
                  </a:txBody>
                  <a:tcPr/>
                </a:tc>
                <a:tc>
                  <a:txBody>
                    <a:bodyPr/>
                    <a:lstStyle/>
                    <a:p>
                      <a:r>
                        <a:rPr lang="en-US" sz="1400" dirty="0"/>
                        <a:t>Training</a:t>
                      </a:r>
                    </a:p>
                  </a:txBody>
                  <a:tcPr/>
                </a:tc>
                <a:tc>
                  <a:txBody>
                    <a:bodyPr/>
                    <a:lstStyle/>
                    <a:p>
                      <a:r>
                        <a:rPr lang="en-US" sz="1400" dirty="0"/>
                        <a:t>Testing</a:t>
                      </a:r>
                    </a:p>
                  </a:txBody>
                  <a:tcPr/>
                </a:tc>
                <a:tc>
                  <a:txBody>
                    <a:bodyPr/>
                    <a:lstStyle/>
                    <a:p>
                      <a:r>
                        <a:rPr lang="en-US" sz="1400" dirty="0"/>
                        <a:t>Notes </a:t>
                      </a:r>
                    </a:p>
                  </a:txBody>
                  <a:tcPr/>
                </a:tc>
                <a:extLst>
                  <a:ext uri="{0D108BD9-81ED-4DB2-BD59-A6C34878D82A}">
                    <a16:rowId xmlns:a16="http://schemas.microsoft.com/office/drawing/2014/main" xmlns="" val="484486794"/>
                  </a:ext>
                </a:extLst>
              </a:tr>
              <a:tr h="370840">
                <a:tc>
                  <a:txBody>
                    <a:bodyPr/>
                    <a:lstStyle/>
                    <a:p>
                      <a:r>
                        <a:rPr lang="en-US" sz="1400" dirty="0"/>
                        <a:t>Cross validation</a:t>
                      </a:r>
                    </a:p>
                  </a:txBody>
                  <a:tcPr/>
                </a:tc>
                <a:tc>
                  <a:txBody>
                    <a:bodyPr/>
                    <a:lstStyle/>
                    <a:p>
                      <a:r>
                        <a:rPr lang="en-US" sz="1400" dirty="0"/>
                        <a:t>All polygons except for one</a:t>
                      </a:r>
                    </a:p>
                  </a:txBody>
                  <a:tcPr/>
                </a:tc>
                <a:tc>
                  <a:txBody>
                    <a:bodyPr/>
                    <a:lstStyle/>
                    <a:p>
                      <a:r>
                        <a:rPr lang="en-US" sz="1400" dirty="0"/>
                        <a:t>The polygon that’s missing, given actual weather; repeat and average errors. Report errors for categories (i.e. region, </a:t>
                      </a:r>
                      <a:r>
                        <a:rPr lang="en-US" sz="1400" dirty="0" err="1"/>
                        <a:t>irrig</a:t>
                      </a:r>
                      <a:r>
                        <a:rPr lang="en-US" sz="1400" dirty="0"/>
                        <a:t>/not </a:t>
                      </a:r>
                      <a:r>
                        <a:rPr lang="en-US" sz="1400" dirty="0" err="1"/>
                        <a:t>irrig</a:t>
                      </a:r>
                      <a:r>
                        <a:rPr lang="en-US" sz="1400" dirty="0"/>
                        <a:t>, large/small)</a:t>
                      </a:r>
                    </a:p>
                  </a:txBody>
                  <a:tcPr/>
                </a:tc>
                <a:tc>
                  <a:txBody>
                    <a:bodyPr/>
                    <a:lstStyle/>
                    <a:p>
                      <a:r>
                        <a:rPr lang="en-US" sz="1400" dirty="0"/>
                        <a:t>‘how well does the model describe the past?’</a:t>
                      </a:r>
                    </a:p>
                  </a:txBody>
                  <a:tcPr/>
                </a:tc>
                <a:extLst>
                  <a:ext uri="{0D108BD9-81ED-4DB2-BD59-A6C34878D82A}">
                    <a16:rowId xmlns:a16="http://schemas.microsoft.com/office/drawing/2014/main" xmlns="" val="2836099856"/>
                  </a:ext>
                </a:extLst>
              </a:tr>
              <a:tr h="370840">
                <a:tc>
                  <a:txBody>
                    <a:bodyPr/>
                    <a:lstStyle/>
                    <a:p>
                      <a:r>
                        <a:rPr lang="en-US" sz="1400" dirty="0"/>
                        <a:t>Validation for ‘future predictions’</a:t>
                      </a:r>
                    </a:p>
                  </a:txBody>
                  <a:tcPr/>
                </a:tc>
                <a:tc>
                  <a:txBody>
                    <a:bodyPr/>
                    <a:lstStyle/>
                    <a:p>
                      <a:r>
                        <a:rPr lang="en-US" sz="1400" dirty="0"/>
                        <a:t>All years except one</a:t>
                      </a:r>
                    </a:p>
                  </a:txBody>
                  <a:tcPr/>
                </a:tc>
                <a:tc>
                  <a:txBody>
                    <a:bodyPr/>
                    <a:lstStyle/>
                    <a:p>
                      <a:r>
                        <a:rPr lang="en-US" sz="1400" dirty="0"/>
                        <a:t>All polygons in the missing year</a:t>
                      </a:r>
                    </a:p>
                  </a:txBody>
                  <a:tcPr/>
                </a:tc>
                <a:tc>
                  <a:txBody>
                    <a:bodyPr/>
                    <a:lstStyle/>
                    <a:p>
                      <a:r>
                        <a:rPr lang="en-US" sz="1400" dirty="0"/>
                        <a:t>‘how well does the model predict future planting for the same farmer?’</a:t>
                      </a:r>
                    </a:p>
                  </a:txBody>
                  <a:tcPr/>
                </a:tc>
                <a:extLst>
                  <a:ext uri="{0D108BD9-81ED-4DB2-BD59-A6C34878D82A}">
                    <a16:rowId xmlns:a16="http://schemas.microsoft.com/office/drawing/2014/main" xmlns="" val="1426570636"/>
                  </a:ext>
                </a:extLst>
              </a:tr>
              <a:tr h="370840">
                <a:tc>
                  <a:txBody>
                    <a:bodyPr/>
                    <a:lstStyle/>
                    <a:p>
                      <a:r>
                        <a:rPr lang="en-US" sz="1400" dirty="0"/>
                        <a:t>Validation for ‘prediction in new soy area’</a:t>
                      </a:r>
                    </a:p>
                  </a:txBody>
                  <a:tcPr/>
                </a:tc>
                <a:tc>
                  <a:txBody>
                    <a:bodyPr/>
                    <a:lstStyle/>
                    <a:p>
                      <a:r>
                        <a:rPr lang="en-US" sz="1400" dirty="0"/>
                        <a:t>all polygons in a certain area</a:t>
                      </a:r>
                    </a:p>
                  </a:txBody>
                  <a:tcPr/>
                </a:tc>
                <a:tc>
                  <a:txBody>
                    <a:bodyPr/>
                    <a:lstStyle/>
                    <a:p>
                      <a:r>
                        <a:rPr lang="en-US" sz="1400" dirty="0"/>
                        <a:t>Polygons in another area</a:t>
                      </a:r>
                    </a:p>
                  </a:txBody>
                  <a:tcPr/>
                </a:tc>
                <a:tc>
                  <a:txBody>
                    <a:bodyPr/>
                    <a:lstStyle/>
                    <a:p>
                      <a:r>
                        <a:rPr lang="en-US" sz="1400" dirty="0"/>
                        <a:t>Probably won’t work. Won’t have the memory term, and memory is probably a strong </a:t>
                      </a:r>
                      <a:r>
                        <a:rPr lang="en-US" sz="1400" dirty="0" err="1"/>
                        <a:t>expl</a:t>
                      </a:r>
                      <a:r>
                        <a:rPr lang="en-US" sz="1400" dirty="0"/>
                        <a:t> var.</a:t>
                      </a:r>
                    </a:p>
                    <a:p>
                      <a:r>
                        <a:rPr lang="en-US" sz="1400" dirty="0"/>
                        <a:t> ‘how well does the model predict future planting for a new soy field?’</a:t>
                      </a:r>
                    </a:p>
                  </a:txBody>
                  <a:tcPr/>
                </a:tc>
                <a:extLst>
                  <a:ext uri="{0D108BD9-81ED-4DB2-BD59-A6C34878D82A}">
                    <a16:rowId xmlns:a16="http://schemas.microsoft.com/office/drawing/2014/main" xmlns="" val="3085351994"/>
                  </a:ext>
                </a:extLst>
              </a:tr>
            </a:tbl>
          </a:graphicData>
        </a:graphic>
      </p:graphicFrame>
      <p:sp>
        <p:nvSpPr>
          <p:cNvPr id="6" name="TextBox 5">
            <a:extLst>
              <a:ext uri="{FF2B5EF4-FFF2-40B4-BE49-F238E27FC236}">
                <a16:creationId xmlns:a16="http://schemas.microsoft.com/office/drawing/2014/main" xmlns="" id="{217EB5F0-56CD-4E47-88F2-F1CF66CCA937}"/>
              </a:ext>
            </a:extLst>
          </p:cNvPr>
          <p:cNvSpPr txBox="1"/>
          <p:nvPr/>
        </p:nvSpPr>
        <p:spPr>
          <a:xfrm>
            <a:off x="2193050" y="4862292"/>
            <a:ext cx="5077480" cy="1200329"/>
          </a:xfrm>
          <a:prstGeom prst="rect">
            <a:avLst/>
          </a:prstGeom>
          <a:noFill/>
        </p:spPr>
        <p:txBody>
          <a:bodyPr wrap="none" rtlCol="0">
            <a:spAutoFit/>
          </a:bodyPr>
          <a:lstStyle/>
          <a:p>
            <a:r>
              <a:rPr lang="en-US" dirty="0"/>
              <a:t>Choosing within OLS and FE regression:</a:t>
            </a:r>
          </a:p>
          <a:p>
            <a:pPr marL="285750" indent="-285750">
              <a:buFont typeface="Arial" panose="020B0604020202020204" pitchFamily="34" charset="0"/>
              <a:buChar char="•"/>
            </a:pPr>
            <a:r>
              <a:rPr lang="en-US" dirty="0"/>
              <a:t>Everything for choosing among models</a:t>
            </a:r>
          </a:p>
          <a:p>
            <a:pPr marL="285750" indent="-285750">
              <a:buFont typeface="Arial" panose="020B0604020202020204" pitchFamily="34" charset="0"/>
              <a:buChar char="•"/>
            </a:pPr>
            <a:r>
              <a:rPr lang="en-US" dirty="0"/>
              <a:t>Adjusted R2</a:t>
            </a:r>
          </a:p>
          <a:p>
            <a:pPr marL="285750" indent="-285750">
              <a:buFont typeface="Arial" panose="020B0604020202020204" pitchFamily="34" charset="0"/>
              <a:buChar char="•"/>
            </a:pPr>
            <a:r>
              <a:rPr lang="en-US" dirty="0"/>
              <a:t>‘ease of use’ (i.e. lots of regions to choose from?)</a:t>
            </a:r>
          </a:p>
        </p:txBody>
      </p:sp>
    </p:spTree>
    <p:extLst>
      <p:ext uri="{BB962C8B-B14F-4D97-AF65-F5344CB8AC3E}">
        <p14:creationId xmlns:p14="http://schemas.microsoft.com/office/powerpoint/2010/main" val="420160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6396" y="8"/>
            <a:ext cx="3908078" cy="369332"/>
          </a:xfrm>
          <a:prstGeom prst="rect">
            <a:avLst/>
          </a:prstGeom>
          <a:noFill/>
        </p:spPr>
        <p:txBody>
          <a:bodyPr wrap="none" rtlCol="0">
            <a:spAutoFit/>
          </a:bodyPr>
          <a:lstStyle/>
          <a:p>
            <a:r>
              <a:rPr lang="en-US" dirty="0"/>
              <a:t>Do farmers actually plant before onset?</a:t>
            </a:r>
          </a:p>
        </p:txBody>
      </p:sp>
      <p:graphicFrame>
        <p:nvGraphicFramePr>
          <p:cNvPr id="3" name="Table 2"/>
          <p:cNvGraphicFramePr>
            <a:graphicFrameLocks noGrp="1"/>
          </p:cNvGraphicFramePr>
          <p:nvPr>
            <p:extLst>
              <p:ext uri="{D42A27DB-BD31-4B8C-83A1-F6EECF244321}">
                <p14:modId xmlns:p14="http://schemas.microsoft.com/office/powerpoint/2010/main" val="521513024"/>
              </p:ext>
            </p:extLst>
          </p:nvPr>
        </p:nvGraphicFramePr>
        <p:xfrm>
          <a:off x="146949" y="1212582"/>
          <a:ext cx="8834478"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gridCol w="1472413">
                  <a:extLst>
                    <a:ext uri="{9D8B030D-6E8A-4147-A177-3AD203B41FA5}">
                      <a16:colId xmlns:a16="http://schemas.microsoft.com/office/drawing/2014/main" xmlns="" val="20004"/>
                    </a:ext>
                  </a:extLst>
                </a:gridCol>
                <a:gridCol w="1472413">
                  <a:extLst>
                    <a:ext uri="{9D8B030D-6E8A-4147-A177-3AD203B41FA5}">
                      <a16:colId xmlns:a16="http://schemas.microsoft.com/office/drawing/2014/main" xmlns="" val="20005"/>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err="1"/>
                        <a:t>Mato</a:t>
                      </a:r>
                      <a:r>
                        <a:rPr lang="en-US" sz="1600" dirty="0"/>
                        <a:t> </a:t>
                      </a:r>
                      <a:r>
                        <a:rPr lang="en-US" sz="1600" dirty="0" err="1"/>
                        <a:t>Grosso</a:t>
                      </a:r>
                      <a:endParaRPr lang="en-US" sz="1600" dirty="0"/>
                    </a:p>
                  </a:txBody>
                  <a:tcPr/>
                </a:tc>
                <a:tc>
                  <a:txBody>
                    <a:bodyPr/>
                    <a:lstStyle/>
                    <a:p>
                      <a:r>
                        <a:rPr lang="en-US" sz="1600" dirty="0" err="1"/>
                        <a:t>Matopiba</a:t>
                      </a:r>
                      <a:endParaRPr lang="en-US" sz="1600" dirty="0"/>
                    </a:p>
                  </a:txBody>
                  <a:tcPr/>
                </a:tc>
                <a:tc>
                  <a:txBody>
                    <a:bodyPr/>
                    <a:lstStyle/>
                    <a:p>
                      <a:r>
                        <a:rPr lang="en-US" sz="1600" dirty="0"/>
                        <a:t>Central</a:t>
                      </a:r>
                    </a:p>
                  </a:txBody>
                  <a:tcPr/>
                </a:tc>
                <a:tc>
                  <a:txBody>
                    <a:bodyPr/>
                    <a:lstStyle/>
                    <a:p>
                      <a:r>
                        <a:rPr lang="en-US" sz="1600" dirty="0" err="1"/>
                        <a:t>Mato</a:t>
                      </a:r>
                      <a:r>
                        <a:rPr lang="en-US" sz="1600" dirty="0"/>
                        <a:t> </a:t>
                      </a:r>
                      <a:r>
                        <a:rPr lang="en-US" sz="1600" dirty="0" err="1"/>
                        <a:t>Grosso</a:t>
                      </a:r>
                      <a:r>
                        <a:rPr lang="en-US" sz="1600" baseline="0" dirty="0"/>
                        <a:t> do </a:t>
                      </a:r>
                      <a:r>
                        <a:rPr lang="en-US" sz="1600" baseline="0" dirty="0" err="1"/>
                        <a:t>Sul</a:t>
                      </a:r>
                      <a:r>
                        <a:rPr lang="en-US" sz="1600" baseline="0" dirty="0"/>
                        <a:t>, Sao Paulo</a:t>
                      </a:r>
                      <a:endParaRPr lang="en-US" sz="1600" dirty="0"/>
                    </a:p>
                  </a:txBody>
                  <a:tcPr/>
                </a:tc>
                <a:tc>
                  <a:txBody>
                    <a:bodyPr/>
                    <a:lstStyle/>
                    <a:p>
                      <a:r>
                        <a:rPr lang="en-US" sz="1600" dirty="0"/>
                        <a:t>South</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a:t>0.04</a:t>
                      </a:r>
                    </a:p>
                  </a:txBody>
                  <a:tcPr/>
                </a:tc>
                <a:tc>
                  <a:txBody>
                    <a:bodyPr/>
                    <a:lstStyle/>
                    <a:p>
                      <a:r>
                        <a:rPr lang="en-US" sz="1600" dirty="0"/>
                        <a:t>0.05</a:t>
                      </a:r>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a:t>0.4</a:t>
                      </a:r>
                    </a:p>
                  </a:txBody>
                  <a:tcPr/>
                </a:tc>
                <a:tc>
                  <a:txBody>
                    <a:bodyPr/>
                    <a:lstStyle/>
                    <a:p>
                      <a:r>
                        <a:rPr lang="en-US" sz="1600" dirty="0"/>
                        <a:t>0.8</a:t>
                      </a:r>
                    </a:p>
                  </a:txBody>
                  <a:tcPr/>
                </a:tc>
                <a:tc>
                  <a:txBody>
                    <a:bodyPr/>
                    <a:lstStyle/>
                    <a:p>
                      <a:r>
                        <a:rPr lang="en-US" sz="1600" dirty="0"/>
                        <a:t>0.2</a:t>
                      </a:r>
                    </a:p>
                  </a:txBody>
                  <a:tcPr/>
                </a:tc>
                <a:tc>
                  <a:txBody>
                    <a:bodyPr/>
                    <a:lstStyle/>
                    <a:p>
                      <a:r>
                        <a:rPr lang="en-US" sz="1600" dirty="0"/>
                        <a:t>0.05</a:t>
                      </a:r>
                    </a:p>
                  </a:txBody>
                  <a:tcPr/>
                </a:tc>
                <a:tc>
                  <a:txBody>
                    <a:bodyPr/>
                    <a:lstStyle/>
                    <a:p>
                      <a:r>
                        <a:rPr lang="en-US" sz="1600" dirty="0"/>
                        <a:t>0</a:t>
                      </a:r>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a:t>0.09</a:t>
                      </a:r>
                    </a:p>
                  </a:txBody>
                  <a:tcPr/>
                </a:tc>
                <a:tc>
                  <a:txBody>
                    <a:bodyPr/>
                    <a:lstStyle/>
                    <a:p>
                      <a:r>
                        <a:rPr lang="en-US" sz="1600" dirty="0"/>
                        <a:t>0.2</a:t>
                      </a:r>
                    </a:p>
                  </a:txBody>
                  <a:tcPr/>
                </a:tc>
                <a:tc>
                  <a:txBody>
                    <a:bodyPr/>
                    <a:lstStyle/>
                    <a:p>
                      <a:r>
                        <a:rPr lang="en-US" sz="1600" dirty="0"/>
                        <a:t>0.5</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a:t>0.07</a:t>
                      </a:r>
                    </a:p>
                  </a:txBody>
                  <a:tcPr/>
                </a:tc>
                <a:tc>
                  <a:txBody>
                    <a:bodyPr/>
                    <a:lstStyle/>
                    <a:p>
                      <a:r>
                        <a:rPr lang="en-US" sz="1600" dirty="0"/>
                        <a:t>0.02</a:t>
                      </a:r>
                    </a:p>
                  </a:txBody>
                  <a:tcPr/>
                </a:tc>
                <a:tc>
                  <a:txBody>
                    <a:bodyPr/>
                    <a:lstStyle/>
                    <a:p>
                      <a:r>
                        <a:rPr lang="en-US" sz="1600" dirty="0"/>
                        <a:t>0.02</a:t>
                      </a:r>
                    </a:p>
                  </a:txBody>
                  <a:tcPr/>
                </a:tc>
                <a:tc>
                  <a:txBody>
                    <a:bodyPr/>
                    <a:lstStyle/>
                    <a:p>
                      <a:r>
                        <a:rPr lang="en-US" sz="1600" dirty="0"/>
                        <a:t>0.1</a:t>
                      </a:r>
                    </a:p>
                  </a:txBody>
                  <a:tcPr/>
                </a:tc>
                <a:tc>
                  <a:txBody>
                    <a:bodyPr/>
                    <a:lstStyle/>
                    <a:p>
                      <a:r>
                        <a:rPr lang="en-US" sz="1600" dirty="0"/>
                        <a:t>0</a:t>
                      </a:r>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a:t>1.8</a:t>
                      </a:r>
                    </a:p>
                  </a:txBody>
                  <a:tcPr/>
                </a:tc>
                <a:tc>
                  <a:txBody>
                    <a:bodyPr/>
                    <a:lstStyle/>
                    <a:p>
                      <a:r>
                        <a:rPr lang="en-US" sz="1600" dirty="0"/>
                        <a:t>3.6</a:t>
                      </a:r>
                    </a:p>
                  </a:txBody>
                  <a:tcPr/>
                </a:tc>
                <a:tc>
                  <a:txBody>
                    <a:bodyPr/>
                    <a:lstStyle/>
                    <a:p>
                      <a:r>
                        <a:rPr lang="en-US" sz="1600" dirty="0"/>
                        <a:t>5</a:t>
                      </a:r>
                    </a:p>
                  </a:txBody>
                  <a:tcPr/>
                </a:tc>
                <a:tc>
                  <a:txBody>
                    <a:bodyPr/>
                    <a:lstStyle/>
                    <a:p>
                      <a:r>
                        <a:rPr lang="en-US" sz="1600" dirty="0"/>
                        <a:t>0.9</a:t>
                      </a:r>
                    </a:p>
                  </a:txBody>
                  <a:tcPr/>
                </a:tc>
                <a:tc>
                  <a:txBody>
                    <a:bodyPr/>
                    <a:lstStyle/>
                    <a:p>
                      <a:r>
                        <a:rPr lang="en-US" sz="1600" dirty="0"/>
                        <a:t>0</a:t>
                      </a:r>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a:t>0.9</a:t>
                      </a:r>
                    </a:p>
                  </a:txBody>
                  <a:tcPr/>
                </a:tc>
                <a:tc>
                  <a:txBody>
                    <a:bodyPr/>
                    <a:lstStyle/>
                    <a:p>
                      <a:r>
                        <a:rPr lang="en-US" sz="1600" dirty="0"/>
                        <a:t>0.1</a:t>
                      </a:r>
                    </a:p>
                  </a:txBody>
                  <a:tcPr/>
                </a:tc>
                <a:tc>
                  <a:txBody>
                    <a:bodyPr/>
                    <a:lstStyle/>
                    <a:p>
                      <a:r>
                        <a:rPr lang="en-US" sz="1600" dirty="0"/>
                        <a:t>0.4</a:t>
                      </a:r>
                    </a:p>
                  </a:txBody>
                  <a:tcPr/>
                </a:tc>
                <a:tc>
                  <a:txBody>
                    <a:bodyPr/>
                    <a:lstStyle/>
                    <a:p>
                      <a:r>
                        <a:rPr lang="en-US" sz="1600" dirty="0"/>
                        <a:t>0.1</a:t>
                      </a:r>
                    </a:p>
                  </a:txBody>
                  <a:tcPr/>
                </a:tc>
                <a:tc>
                  <a:txBody>
                    <a:bodyPr/>
                    <a:lstStyle/>
                    <a:p>
                      <a:r>
                        <a:rPr lang="en-US" sz="1600" dirty="0"/>
                        <a:t>0</a:t>
                      </a:r>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a:t>0.08</a:t>
                      </a:r>
                    </a:p>
                  </a:txBody>
                  <a:tcPr/>
                </a:tc>
                <a:tc>
                  <a:txBody>
                    <a:bodyPr/>
                    <a:lstStyle/>
                    <a:p>
                      <a:r>
                        <a:rPr lang="en-US" sz="1600" dirty="0"/>
                        <a:t>0.06</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a:t>4.6</a:t>
                      </a:r>
                    </a:p>
                  </a:txBody>
                  <a:tcPr/>
                </a:tc>
                <a:tc>
                  <a:txBody>
                    <a:bodyPr/>
                    <a:lstStyle/>
                    <a:p>
                      <a:r>
                        <a:rPr lang="en-US" sz="1600" dirty="0"/>
                        <a:t>0.1</a:t>
                      </a:r>
                    </a:p>
                  </a:txBody>
                  <a:tcPr/>
                </a:tc>
                <a:tc>
                  <a:txBody>
                    <a:bodyPr/>
                    <a:lstStyle/>
                    <a:p>
                      <a:r>
                        <a:rPr lang="en-US" sz="1600" dirty="0"/>
                        <a:t>1</a:t>
                      </a:r>
                    </a:p>
                  </a:txBody>
                  <a:tcPr/>
                </a:tc>
                <a:tc>
                  <a:txBody>
                    <a:bodyPr/>
                    <a:lstStyle/>
                    <a:p>
                      <a:r>
                        <a:rPr lang="en-US" sz="1600" dirty="0"/>
                        <a:t>0.05</a:t>
                      </a:r>
                    </a:p>
                  </a:txBody>
                  <a:tcPr/>
                </a:tc>
                <a:tc>
                  <a:txBody>
                    <a:bodyPr/>
                    <a:lstStyle/>
                    <a:p>
                      <a:r>
                        <a:rPr lang="en-US" sz="1600" dirty="0"/>
                        <a:t>0.2</a:t>
                      </a:r>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a:t>0.04</a:t>
                      </a:r>
                    </a:p>
                  </a:txBody>
                  <a:tcPr/>
                </a:tc>
                <a:tc>
                  <a:txBody>
                    <a:bodyPr/>
                    <a:lstStyle/>
                    <a:p>
                      <a:r>
                        <a:rPr lang="en-US" sz="1600" dirty="0"/>
                        <a:t>0.03</a:t>
                      </a:r>
                    </a:p>
                  </a:txBody>
                  <a:tcPr/>
                </a:tc>
                <a:tc>
                  <a:txBody>
                    <a:bodyPr/>
                    <a:lstStyle/>
                    <a:p>
                      <a:r>
                        <a:rPr lang="en-US" sz="1600" dirty="0"/>
                        <a:t>0.1</a:t>
                      </a:r>
                    </a:p>
                  </a:txBody>
                  <a:tcPr/>
                </a:tc>
                <a:tc>
                  <a:txBody>
                    <a:bodyPr/>
                    <a:lstStyle/>
                    <a:p>
                      <a:r>
                        <a:rPr lang="en-US" sz="1600" dirty="0"/>
                        <a:t>0.17</a:t>
                      </a:r>
                    </a:p>
                  </a:txBody>
                  <a:tcPr/>
                </a:tc>
                <a:tc>
                  <a:txBody>
                    <a:bodyPr/>
                    <a:lstStyle/>
                    <a:p>
                      <a:r>
                        <a:rPr lang="en-US" sz="1600" dirty="0"/>
                        <a:t>1</a:t>
                      </a:r>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a:t>1</a:t>
                      </a:r>
                    </a:p>
                  </a:txBody>
                  <a:tcPr/>
                </a:tc>
                <a:tc>
                  <a:txBody>
                    <a:bodyPr/>
                    <a:lstStyle/>
                    <a:p>
                      <a:r>
                        <a:rPr lang="en-US" sz="1600" dirty="0"/>
                        <a:t>0.9</a:t>
                      </a:r>
                    </a:p>
                  </a:txBody>
                  <a:tcPr/>
                </a:tc>
                <a:tc>
                  <a:txBody>
                    <a:bodyPr/>
                    <a:lstStyle/>
                    <a:p>
                      <a:r>
                        <a:rPr lang="en-US" sz="1600" dirty="0"/>
                        <a:t>6.4</a:t>
                      </a:r>
                    </a:p>
                  </a:txBody>
                  <a:tcPr/>
                </a:tc>
                <a:tc>
                  <a:txBody>
                    <a:bodyPr/>
                    <a:lstStyle/>
                    <a:p>
                      <a:r>
                        <a:rPr lang="en-US" sz="1600" dirty="0"/>
                        <a:t>0.18</a:t>
                      </a:r>
                    </a:p>
                  </a:txBody>
                  <a:tcPr/>
                </a:tc>
                <a:tc>
                  <a:txBody>
                    <a:bodyPr/>
                    <a:lstStyle/>
                    <a:p>
                      <a:r>
                        <a:rPr lang="en-US" sz="1600" dirty="0"/>
                        <a:t>0</a:t>
                      </a:r>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a:t>1.1</a:t>
                      </a:r>
                    </a:p>
                  </a:txBody>
                  <a:tcPr/>
                </a:tc>
                <a:tc>
                  <a:txBody>
                    <a:bodyPr/>
                    <a:lstStyle/>
                    <a:p>
                      <a:r>
                        <a:rPr lang="en-US" sz="1600" dirty="0"/>
                        <a:t>0.36</a:t>
                      </a:r>
                    </a:p>
                  </a:txBody>
                  <a:tcPr/>
                </a:tc>
                <a:tc>
                  <a:txBody>
                    <a:bodyPr/>
                    <a:lstStyle/>
                    <a:p>
                      <a:r>
                        <a:rPr lang="en-US" sz="1600" dirty="0"/>
                        <a:t>4.2</a:t>
                      </a:r>
                    </a:p>
                  </a:txBody>
                  <a:tcPr/>
                </a:tc>
                <a:tc>
                  <a:txBody>
                    <a:bodyPr/>
                    <a:lstStyle/>
                    <a:p>
                      <a:r>
                        <a:rPr lang="en-US" sz="1600" dirty="0"/>
                        <a:t>0.05</a:t>
                      </a:r>
                    </a:p>
                  </a:txBody>
                  <a:tcPr/>
                </a:tc>
                <a:tc>
                  <a:txBody>
                    <a:bodyPr/>
                    <a:lstStyle/>
                    <a:p>
                      <a:r>
                        <a:rPr lang="en-US" sz="1600" dirty="0"/>
                        <a:t>0</a:t>
                      </a:r>
                    </a:p>
                  </a:txBody>
                  <a:tcPr/>
                </a:tc>
                <a:extLst>
                  <a:ext uri="{0D108BD9-81ED-4DB2-BD59-A6C34878D82A}">
                    <a16:rowId xmlns:a16="http://schemas.microsoft.com/office/drawing/2014/main" xmlns="" val="10011"/>
                  </a:ext>
                </a:extLst>
              </a:tr>
              <a:tr h="370840">
                <a:tc>
                  <a:txBody>
                    <a:bodyPr/>
                    <a:lstStyle/>
                    <a:p>
                      <a:r>
                        <a:rPr lang="en-US" sz="1600" b="1" dirty="0"/>
                        <a:t>2014</a:t>
                      </a:r>
                    </a:p>
                  </a:txBody>
                  <a:tcPr/>
                </a:tc>
                <a:tc>
                  <a:txBody>
                    <a:bodyPr/>
                    <a:lstStyle/>
                    <a:p>
                      <a:r>
                        <a:rPr lang="en-US" sz="1600" b="1" dirty="0"/>
                        <a:t>8.9</a:t>
                      </a:r>
                    </a:p>
                  </a:txBody>
                  <a:tcPr/>
                </a:tc>
                <a:tc>
                  <a:txBody>
                    <a:bodyPr/>
                    <a:lstStyle/>
                    <a:p>
                      <a:r>
                        <a:rPr lang="en-US" sz="1600" b="1" dirty="0"/>
                        <a:t>1.9</a:t>
                      </a:r>
                    </a:p>
                  </a:txBody>
                  <a:tcPr/>
                </a:tc>
                <a:tc>
                  <a:txBody>
                    <a:bodyPr/>
                    <a:lstStyle/>
                    <a:p>
                      <a:r>
                        <a:rPr lang="en-US" sz="1600" b="1" dirty="0"/>
                        <a:t>8.2</a:t>
                      </a:r>
                    </a:p>
                  </a:txBody>
                  <a:tcPr/>
                </a:tc>
                <a:tc>
                  <a:txBody>
                    <a:bodyPr/>
                    <a:lstStyle/>
                    <a:p>
                      <a:r>
                        <a:rPr lang="en-US" sz="1600" b="1" dirty="0"/>
                        <a:t>0.2</a:t>
                      </a:r>
                    </a:p>
                  </a:txBody>
                  <a:tcPr/>
                </a:tc>
                <a:tc>
                  <a:txBody>
                    <a:bodyPr/>
                    <a:lstStyle/>
                    <a:p>
                      <a:r>
                        <a:rPr lang="en-US" sz="1600" b="1" dirty="0"/>
                        <a:t>0</a:t>
                      </a:r>
                    </a:p>
                  </a:txBody>
                  <a:tcPr/>
                </a:tc>
                <a:extLst>
                  <a:ext uri="{0D108BD9-81ED-4DB2-BD59-A6C34878D82A}">
                    <a16:rowId xmlns:a16="http://schemas.microsoft.com/office/drawing/2014/main" xmlns="" val="10012"/>
                  </a:ext>
                </a:extLst>
              </a:tr>
            </a:tbl>
          </a:graphicData>
        </a:graphic>
      </p:graphicFrame>
      <p:sp>
        <p:nvSpPr>
          <p:cNvPr id="4" name="TextBox 3"/>
          <p:cNvSpPr txBox="1"/>
          <p:nvPr/>
        </p:nvSpPr>
        <p:spPr>
          <a:xfrm>
            <a:off x="3668888" y="564444"/>
            <a:ext cx="1644388" cy="369332"/>
          </a:xfrm>
          <a:prstGeom prst="rect">
            <a:avLst/>
          </a:prstGeom>
          <a:noFill/>
        </p:spPr>
        <p:txBody>
          <a:bodyPr wrap="none" rtlCol="0">
            <a:spAutoFit/>
          </a:bodyPr>
          <a:lstStyle/>
          <a:p>
            <a:r>
              <a:rPr lang="en-US" dirty="0" smtClean="0"/>
              <a:t>Single Cropping</a:t>
            </a:r>
            <a:endParaRPr lang="en-US" dirty="0"/>
          </a:p>
        </p:txBody>
      </p:sp>
    </p:spTree>
    <p:extLst>
      <p:ext uri="{BB962C8B-B14F-4D97-AF65-F5344CB8AC3E}">
        <p14:creationId xmlns:p14="http://schemas.microsoft.com/office/powerpoint/2010/main" val="3998644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16396" y="8"/>
            <a:ext cx="3908078" cy="369332"/>
          </a:xfrm>
          <a:prstGeom prst="rect">
            <a:avLst/>
          </a:prstGeom>
          <a:noFill/>
        </p:spPr>
        <p:txBody>
          <a:bodyPr wrap="none" rtlCol="0">
            <a:spAutoFit/>
          </a:bodyPr>
          <a:lstStyle/>
          <a:p>
            <a:r>
              <a:rPr lang="en-US" dirty="0"/>
              <a:t>Do farmers actually plant before onset?</a:t>
            </a:r>
          </a:p>
        </p:txBody>
      </p:sp>
      <p:graphicFrame>
        <p:nvGraphicFramePr>
          <p:cNvPr id="3" name="Table 2"/>
          <p:cNvGraphicFramePr>
            <a:graphicFrameLocks noGrp="1"/>
          </p:cNvGraphicFramePr>
          <p:nvPr>
            <p:extLst>
              <p:ext uri="{D42A27DB-BD31-4B8C-83A1-F6EECF244321}">
                <p14:modId xmlns:p14="http://schemas.microsoft.com/office/powerpoint/2010/main" val="1505159899"/>
              </p:ext>
            </p:extLst>
          </p:nvPr>
        </p:nvGraphicFramePr>
        <p:xfrm>
          <a:off x="1432518" y="1102823"/>
          <a:ext cx="5889652" cy="5273040"/>
        </p:xfrm>
        <a:graphic>
          <a:graphicData uri="http://schemas.openxmlformats.org/drawingml/2006/table">
            <a:tbl>
              <a:tblPr firstRow="1" bandRow="1">
                <a:tableStyleId>{5C22544A-7EE6-4342-B048-85BDC9FD1C3A}</a:tableStyleId>
              </a:tblPr>
              <a:tblGrid>
                <a:gridCol w="1472413">
                  <a:extLst>
                    <a:ext uri="{9D8B030D-6E8A-4147-A177-3AD203B41FA5}">
                      <a16:colId xmlns:a16="http://schemas.microsoft.com/office/drawing/2014/main" xmlns="" val="20000"/>
                    </a:ext>
                  </a:extLst>
                </a:gridCol>
                <a:gridCol w="1472413">
                  <a:extLst>
                    <a:ext uri="{9D8B030D-6E8A-4147-A177-3AD203B41FA5}">
                      <a16:colId xmlns:a16="http://schemas.microsoft.com/office/drawing/2014/main" xmlns="" val="20001"/>
                    </a:ext>
                  </a:extLst>
                </a:gridCol>
                <a:gridCol w="1472413">
                  <a:extLst>
                    <a:ext uri="{9D8B030D-6E8A-4147-A177-3AD203B41FA5}">
                      <a16:colId xmlns:a16="http://schemas.microsoft.com/office/drawing/2014/main" xmlns="" val="20002"/>
                    </a:ext>
                  </a:extLst>
                </a:gridCol>
                <a:gridCol w="1472413">
                  <a:extLst>
                    <a:ext uri="{9D8B030D-6E8A-4147-A177-3AD203B41FA5}">
                      <a16:colId xmlns:a16="http://schemas.microsoft.com/office/drawing/2014/main" xmlns="" val="20003"/>
                    </a:ext>
                  </a:extLst>
                </a:gridCol>
              </a:tblGrid>
              <a:tr h="370840">
                <a:tc>
                  <a:txBody>
                    <a:bodyPr/>
                    <a:lstStyle/>
                    <a:p>
                      <a:r>
                        <a:rPr lang="en-US" sz="1600" dirty="0"/>
                        <a:t>% of soy area planted</a:t>
                      </a:r>
                      <a:r>
                        <a:rPr lang="en-US" sz="1600" baseline="0" dirty="0"/>
                        <a:t> before onset</a:t>
                      </a:r>
                      <a:endParaRPr lang="en-US" sz="1600" dirty="0"/>
                    </a:p>
                  </a:txBody>
                  <a:tcPr/>
                </a:tc>
                <a:tc>
                  <a:txBody>
                    <a:bodyPr/>
                    <a:lstStyle/>
                    <a:p>
                      <a:r>
                        <a:rPr lang="en-US" sz="1600" dirty="0" err="1"/>
                        <a:t>Mato</a:t>
                      </a:r>
                      <a:r>
                        <a:rPr lang="en-US" sz="1600" dirty="0"/>
                        <a:t> </a:t>
                      </a:r>
                      <a:r>
                        <a:rPr lang="en-US" sz="1600" dirty="0" err="1"/>
                        <a:t>Grosso</a:t>
                      </a:r>
                      <a:endParaRPr lang="en-US" sz="1600" dirty="0"/>
                    </a:p>
                  </a:txBody>
                  <a:tcPr/>
                </a:tc>
                <a:tc>
                  <a:txBody>
                    <a:bodyPr/>
                    <a:lstStyle/>
                    <a:p>
                      <a:r>
                        <a:rPr lang="en-US" sz="1600" dirty="0" err="1"/>
                        <a:t>Matopiba</a:t>
                      </a:r>
                      <a:endParaRPr lang="en-US" sz="1600" dirty="0"/>
                    </a:p>
                  </a:txBody>
                  <a:tcPr/>
                </a:tc>
                <a:tc>
                  <a:txBody>
                    <a:bodyPr/>
                    <a:lstStyle/>
                    <a:p>
                      <a:r>
                        <a:rPr lang="en-US" sz="1600" dirty="0"/>
                        <a:t>Central</a:t>
                      </a:r>
                    </a:p>
                  </a:txBody>
                  <a:tcPr/>
                </a:tc>
                <a:extLst>
                  <a:ext uri="{0D108BD9-81ED-4DB2-BD59-A6C34878D82A}">
                    <a16:rowId xmlns:a16="http://schemas.microsoft.com/office/drawing/2014/main" xmlns="" val="10000"/>
                  </a:ext>
                </a:extLst>
              </a:tr>
              <a:tr h="370840">
                <a:tc>
                  <a:txBody>
                    <a:bodyPr/>
                    <a:lstStyle/>
                    <a:p>
                      <a:r>
                        <a:rPr lang="en-US" sz="1600" dirty="0"/>
                        <a:t>2003</a:t>
                      </a:r>
                    </a:p>
                  </a:txBody>
                  <a:tcPr/>
                </a:tc>
                <a:tc>
                  <a:txBody>
                    <a:bodyPr/>
                    <a:lstStyle/>
                    <a:p>
                      <a:r>
                        <a:rPr lang="en-US" sz="1600" dirty="0" smtClean="0"/>
                        <a:t>0.04</a:t>
                      </a:r>
                      <a:endParaRPr lang="en-US" sz="1600" dirty="0"/>
                    </a:p>
                  </a:txBody>
                  <a:tcPr/>
                </a:tc>
                <a:tc>
                  <a:txBody>
                    <a:bodyPr/>
                    <a:lstStyle/>
                    <a:p>
                      <a:r>
                        <a:rPr lang="en-US" sz="1600" dirty="0" smtClean="0"/>
                        <a:t>0.01</a:t>
                      </a:r>
                      <a:endParaRPr lang="en-US" sz="1600" dirty="0"/>
                    </a:p>
                  </a:txBody>
                  <a:tcPr/>
                </a:tc>
                <a:tc>
                  <a:txBody>
                    <a:bodyPr/>
                    <a:lstStyle/>
                    <a:p>
                      <a:r>
                        <a:rPr lang="en-US" sz="1600" dirty="0" smtClean="0"/>
                        <a:t>0.4</a:t>
                      </a:r>
                      <a:endParaRPr lang="en-US" sz="1600" dirty="0"/>
                    </a:p>
                  </a:txBody>
                  <a:tcPr/>
                </a:tc>
                <a:extLst>
                  <a:ext uri="{0D108BD9-81ED-4DB2-BD59-A6C34878D82A}">
                    <a16:rowId xmlns:a16="http://schemas.microsoft.com/office/drawing/2014/main" xmlns="" val="10001"/>
                  </a:ext>
                </a:extLst>
              </a:tr>
              <a:tr h="370840">
                <a:tc>
                  <a:txBody>
                    <a:bodyPr/>
                    <a:lstStyle/>
                    <a:p>
                      <a:r>
                        <a:rPr lang="en-US" sz="1600" dirty="0"/>
                        <a:t>2004</a:t>
                      </a:r>
                    </a:p>
                  </a:txBody>
                  <a:tcPr/>
                </a:tc>
                <a:tc>
                  <a:txBody>
                    <a:bodyPr/>
                    <a:lstStyle/>
                    <a:p>
                      <a:r>
                        <a:rPr lang="en-US" sz="1600" dirty="0" smtClean="0"/>
                        <a:t>0.15</a:t>
                      </a:r>
                      <a:endParaRPr lang="en-US" sz="1600" dirty="0"/>
                    </a:p>
                  </a:txBody>
                  <a:tcPr/>
                </a:tc>
                <a:tc>
                  <a:txBody>
                    <a:bodyPr/>
                    <a:lstStyle/>
                    <a:p>
                      <a:r>
                        <a:rPr lang="en-US" sz="1600" dirty="0" smtClean="0"/>
                        <a:t>1.2</a:t>
                      </a:r>
                      <a:endParaRPr lang="en-US" sz="1600" dirty="0"/>
                    </a:p>
                  </a:txBody>
                  <a:tcPr/>
                </a:tc>
                <a:tc>
                  <a:txBody>
                    <a:bodyPr/>
                    <a:lstStyle/>
                    <a:p>
                      <a:r>
                        <a:rPr lang="en-US" sz="1600" dirty="0" smtClean="0"/>
                        <a:t>0.4</a:t>
                      </a:r>
                      <a:endParaRPr lang="en-US" sz="1600" dirty="0"/>
                    </a:p>
                  </a:txBody>
                  <a:tcPr/>
                </a:tc>
                <a:extLst>
                  <a:ext uri="{0D108BD9-81ED-4DB2-BD59-A6C34878D82A}">
                    <a16:rowId xmlns:a16="http://schemas.microsoft.com/office/drawing/2014/main" xmlns="" val="10002"/>
                  </a:ext>
                </a:extLst>
              </a:tr>
              <a:tr h="370840">
                <a:tc>
                  <a:txBody>
                    <a:bodyPr/>
                    <a:lstStyle/>
                    <a:p>
                      <a:r>
                        <a:rPr lang="en-US" sz="1600" dirty="0"/>
                        <a:t>2005</a:t>
                      </a:r>
                    </a:p>
                  </a:txBody>
                  <a:tcPr/>
                </a:tc>
                <a:tc>
                  <a:txBody>
                    <a:bodyPr/>
                    <a:lstStyle/>
                    <a:p>
                      <a:r>
                        <a:rPr lang="en-US" sz="1600" dirty="0" smtClean="0"/>
                        <a:t>0.015</a:t>
                      </a:r>
                      <a:endParaRPr lang="en-US" sz="1600" dirty="0"/>
                    </a:p>
                  </a:txBody>
                  <a:tcPr/>
                </a:tc>
                <a:tc>
                  <a:txBody>
                    <a:bodyPr/>
                    <a:lstStyle/>
                    <a:p>
                      <a:r>
                        <a:rPr lang="en-US" sz="1600" dirty="0" smtClean="0"/>
                        <a:t>0.3</a:t>
                      </a:r>
                      <a:endParaRPr lang="en-US" sz="1600" dirty="0"/>
                    </a:p>
                  </a:txBody>
                  <a:tcPr/>
                </a:tc>
                <a:tc>
                  <a:txBody>
                    <a:bodyPr/>
                    <a:lstStyle/>
                    <a:p>
                      <a:r>
                        <a:rPr lang="en-US" sz="1600" dirty="0" smtClean="0"/>
                        <a:t>0.6</a:t>
                      </a:r>
                      <a:endParaRPr lang="en-US" sz="1600" dirty="0"/>
                    </a:p>
                  </a:txBody>
                  <a:tcPr/>
                </a:tc>
                <a:extLst>
                  <a:ext uri="{0D108BD9-81ED-4DB2-BD59-A6C34878D82A}">
                    <a16:rowId xmlns:a16="http://schemas.microsoft.com/office/drawing/2014/main" xmlns="" val="10003"/>
                  </a:ext>
                </a:extLst>
              </a:tr>
              <a:tr h="370840">
                <a:tc>
                  <a:txBody>
                    <a:bodyPr/>
                    <a:lstStyle/>
                    <a:p>
                      <a:r>
                        <a:rPr lang="en-US" sz="1600" dirty="0"/>
                        <a:t>2006</a:t>
                      </a:r>
                    </a:p>
                  </a:txBody>
                  <a:tcPr/>
                </a:tc>
                <a:tc>
                  <a:txBody>
                    <a:bodyPr/>
                    <a:lstStyle/>
                    <a:p>
                      <a:r>
                        <a:rPr lang="en-US" sz="1600" dirty="0" smtClean="0"/>
                        <a:t>0.05</a:t>
                      </a:r>
                      <a:endParaRPr lang="en-US" sz="1600" dirty="0"/>
                    </a:p>
                  </a:txBody>
                  <a:tcPr/>
                </a:tc>
                <a:tc>
                  <a:txBody>
                    <a:bodyPr/>
                    <a:lstStyle/>
                    <a:p>
                      <a:r>
                        <a:rPr lang="en-US" sz="1600" dirty="0" smtClean="0"/>
                        <a:t>0.04</a:t>
                      </a:r>
                      <a:endParaRPr lang="en-US" sz="1600" dirty="0"/>
                    </a:p>
                  </a:txBody>
                  <a:tcPr/>
                </a:tc>
                <a:tc>
                  <a:txBody>
                    <a:bodyPr/>
                    <a:lstStyle/>
                    <a:p>
                      <a:r>
                        <a:rPr lang="en-US" sz="1600" dirty="0" smtClean="0"/>
                        <a:t>0.04</a:t>
                      </a:r>
                      <a:endParaRPr lang="en-US" sz="1600" dirty="0"/>
                    </a:p>
                  </a:txBody>
                  <a:tcPr/>
                </a:tc>
                <a:extLst>
                  <a:ext uri="{0D108BD9-81ED-4DB2-BD59-A6C34878D82A}">
                    <a16:rowId xmlns:a16="http://schemas.microsoft.com/office/drawing/2014/main" xmlns="" val="10004"/>
                  </a:ext>
                </a:extLst>
              </a:tr>
              <a:tr h="370840">
                <a:tc>
                  <a:txBody>
                    <a:bodyPr/>
                    <a:lstStyle/>
                    <a:p>
                      <a:r>
                        <a:rPr lang="en-US" sz="1600" dirty="0"/>
                        <a:t>2007</a:t>
                      </a:r>
                    </a:p>
                  </a:txBody>
                  <a:tcPr/>
                </a:tc>
                <a:tc>
                  <a:txBody>
                    <a:bodyPr/>
                    <a:lstStyle/>
                    <a:p>
                      <a:r>
                        <a:rPr lang="en-US" sz="1600" dirty="0" smtClean="0"/>
                        <a:t>2.8</a:t>
                      </a:r>
                      <a:endParaRPr lang="en-US" sz="1600" dirty="0"/>
                    </a:p>
                  </a:txBody>
                  <a:tcPr/>
                </a:tc>
                <a:tc>
                  <a:txBody>
                    <a:bodyPr/>
                    <a:lstStyle/>
                    <a:p>
                      <a:r>
                        <a:rPr lang="en-US" sz="1600" dirty="0" smtClean="0"/>
                        <a:t>7.9</a:t>
                      </a:r>
                      <a:endParaRPr lang="en-US" sz="1600" dirty="0"/>
                    </a:p>
                  </a:txBody>
                  <a:tcPr/>
                </a:tc>
                <a:tc>
                  <a:txBody>
                    <a:bodyPr/>
                    <a:lstStyle/>
                    <a:p>
                      <a:r>
                        <a:rPr lang="en-US" sz="1600" dirty="0" smtClean="0"/>
                        <a:t>8.7</a:t>
                      </a:r>
                      <a:endParaRPr lang="en-US" sz="1600" dirty="0"/>
                    </a:p>
                  </a:txBody>
                  <a:tcPr/>
                </a:tc>
                <a:extLst>
                  <a:ext uri="{0D108BD9-81ED-4DB2-BD59-A6C34878D82A}">
                    <a16:rowId xmlns:a16="http://schemas.microsoft.com/office/drawing/2014/main" xmlns="" val="10005"/>
                  </a:ext>
                </a:extLst>
              </a:tr>
              <a:tr h="370840">
                <a:tc>
                  <a:txBody>
                    <a:bodyPr/>
                    <a:lstStyle/>
                    <a:p>
                      <a:r>
                        <a:rPr lang="en-US" sz="1600" dirty="0"/>
                        <a:t>2008</a:t>
                      </a:r>
                    </a:p>
                  </a:txBody>
                  <a:tcPr/>
                </a:tc>
                <a:tc>
                  <a:txBody>
                    <a:bodyPr/>
                    <a:lstStyle/>
                    <a:p>
                      <a:r>
                        <a:rPr lang="en-US" sz="1600" dirty="0" smtClean="0"/>
                        <a:t>2.4</a:t>
                      </a:r>
                      <a:endParaRPr lang="en-US" sz="1600" dirty="0"/>
                    </a:p>
                  </a:txBody>
                  <a:tcPr/>
                </a:tc>
                <a:tc>
                  <a:txBody>
                    <a:bodyPr/>
                    <a:lstStyle/>
                    <a:p>
                      <a:r>
                        <a:rPr lang="en-US" sz="1600" dirty="0" smtClean="0"/>
                        <a:t>0.1</a:t>
                      </a:r>
                      <a:endParaRPr lang="en-US" sz="1600" dirty="0"/>
                    </a:p>
                  </a:txBody>
                  <a:tcPr/>
                </a:tc>
                <a:tc>
                  <a:txBody>
                    <a:bodyPr/>
                    <a:lstStyle/>
                    <a:p>
                      <a:r>
                        <a:rPr lang="en-US" sz="1600" dirty="0" smtClean="0"/>
                        <a:t>0.6</a:t>
                      </a:r>
                      <a:endParaRPr lang="en-US" sz="1600" dirty="0"/>
                    </a:p>
                  </a:txBody>
                  <a:tcPr/>
                </a:tc>
                <a:extLst>
                  <a:ext uri="{0D108BD9-81ED-4DB2-BD59-A6C34878D82A}">
                    <a16:rowId xmlns:a16="http://schemas.microsoft.com/office/drawing/2014/main" xmlns="" val="10006"/>
                  </a:ext>
                </a:extLst>
              </a:tr>
              <a:tr h="370840">
                <a:tc>
                  <a:txBody>
                    <a:bodyPr/>
                    <a:lstStyle/>
                    <a:p>
                      <a:r>
                        <a:rPr lang="en-US" sz="1600" dirty="0"/>
                        <a:t>2009</a:t>
                      </a:r>
                    </a:p>
                  </a:txBody>
                  <a:tcPr/>
                </a:tc>
                <a:tc>
                  <a:txBody>
                    <a:bodyPr/>
                    <a:lstStyle/>
                    <a:p>
                      <a:r>
                        <a:rPr lang="en-US" sz="1600" dirty="0" smtClean="0"/>
                        <a:t>2.7</a:t>
                      </a:r>
                      <a:endParaRPr lang="en-US" sz="1600" dirty="0"/>
                    </a:p>
                  </a:txBody>
                  <a:tcPr/>
                </a:tc>
                <a:tc>
                  <a:txBody>
                    <a:bodyPr/>
                    <a:lstStyle/>
                    <a:p>
                      <a:r>
                        <a:rPr lang="en-US" sz="1600" dirty="0" smtClean="0"/>
                        <a:t>0.05</a:t>
                      </a:r>
                      <a:endParaRPr lang="en-US" sz="1600" dirty="0"/>
                    </a:p>
                  </a:txBody>
                  <a:tcPr/>
                </a:tc>
                <a:tc>
                  <a:txBody>
                    <a:bodyPr/>
                    <a:lstStyle/>
                    <a:p>
                      <a:r>
                        <a:rPr lang="en-US" sz="1600" dirty="0" smtClean="0"/>
                        <a:t>0</a:t>
                      </a:r>
                      <a:endParaRPr lang="en-US" sz="1600" dirty="0"/>
                    </a:p>
                  </a:txBody>
                  <a:tcPr/>
                </a:tc>
                <a:extLst>
                  <a:ext uri="{0D108BD9-81ED-4DB2-BD59-A6C34878D82A}">
                    <a16:rowId xmlns:a16="http://schemas.microsoft.com/office/drawing/2014/main" xmlns="" val="10007"/>
                  </a:ext>
                </a:extLst>
              </a:tr>
              <a:tr h="370840">
                <a:tc>
                  <a:txBody>
                    <a:bodyPr/>
                    <a:lstStyle/>
                    <a:p>
                      <a:r>
                        <a:rPr lang="en-US" sz="1600" dirty="0"/>
                        <a:t>2010</a:t>
                      </a:r>
                    </a:p>
                  </a:txBody>
                  <a:tcPr/>
                </a:tc>
                <a:tc>
                  <a:txBody>
                    <a:bodyPr/>
                    <a:lstStyle/>
                    <a:p>
                      <a:r>
                        <a:rPr lang="en-US" sz="1600" dirty="0" smtClean="0"/>
                        <a:t>13.4</a:t>
                      </a:r>
                      <a:endParaRPr lang="en-US" sz="1600" dirty="0"/>
                    </a:p>
                  </a:txBody>
                  <a:tcPr/>
                </a:tc>
                <a:tc>
                  <a:txBody>
                    <a:bodyPr/>
                    <a:lstStyle/>
                    <a:p>
                      <a:r>
                        <a:rPr lang="en-US" sz="1600" dirty="0" smtClean="0"/>
                        <a:t>0.2</a:t>
                      </a:r>
                      <a:endParaRPr lang="en-US" sz="1600" dirty="0"/>
                    </a:p>
                  </a:txBody>
                  <a:tcPr/>
                </a:tc>
                <a:tc>
                  <a:txBody>
                    <a:bodyPr/>
                    <a:lstStyle/>
                    <a:p>
                      <a:r>
                        <a:rPr lang="en-US" sz="1600" dirty="0" smtClean="0"/>
                        <a:t>1.7</a:t>
                      </a:r>
                      <a:endParaRPr lang="en-US" sz="1600" dirty="0"/>
                    </a:p>
                  </a:txBody>
                  <a:tcPr/>
                </a:tc>
                <a:extLst>
                  <a:ext uri="{0D108BD9-81ED-4DB2-BD59-A6C34878D82A}">
                    <a16:rowId xmlns:a16="http://schemas.microsoft.com/office/drawing/2014/main" xmlns="" val="10008"/>
                  </a:ext>
                </a:extLst>
              </a:tr>
              <a:tr h="370840">
                <a:tc>
                  <a:txBody>
                    <a:bodyPr/>
                    <a:lstStyle/>
                    <a:p>
                      <a:r>
                        <a:rPr lang="en-US" sz="1600" dirty="0"/>
                        <a:t>2011</a:t>
                      </a:r>
                    </a:p>
                  </a:txBody>
                  <a:tcPr/>
                </a:tc>
                <a:tc>
                  <a:txBody>
                    <a:bodyPr/>
                    <a:lstStyle/>
                    <a:p>
                      <a:r>
                        <a:rPr lang="en-US" sz="1600" dirty="0" smtClean="0"/>
                        <a:t>0.03</a:t>
                      </a:r>
                      <a:endParaRPr lang="en-US" sz="1600" dirty="0"/>
                    </a:p>
                  </a:txBody>
                  <a:tcPr/>
                </a:tc>
                <a:tc>
                  <a:txBody>
                    <a:bodyPr/>
                    <a:lstStyle/>
                    <a:p>
                      <a:r>
                        <a:rPr lang="en-US" sz="1600" dirty="0" smtClean="0"/>
                        <a:t>0.05</a:t>
                      </a:r>
                      <a:endParaRPr lang="en-US" sz="1600" dirty="0"/>
                    </a:p>
                  </a:txBody>
                  <a:tcPr/>
                </a:tc>
                <a:tc>
                  <a:txBody>
                    <a:bodyPr/>
                    <a:lstStyle/>
                    <a:p>
                      <a:r>
                        <a:rPr lang="en-US" sz="1600" dirty="0" smtClean="0"/>
                        <a:t>0.1</a:t>
                      </a:r>
                      <a:endParaRPr lang="en-US" sz="1600" dirty="0"/>
                    </a:p>
                  </a:txBody>
                  <a:tcPr/>
                </a:tc>
                <a:extLst>
                  <a:ext uri="{0D108BD9-81ED-4DB2-BD59-A6C34878D82A}">
                    <a16:rowId xmlns:a16="http://schemas.microsoft.com/office/drawing/2014/main" xmlns="" val="10009"/>
                  </a:ext>
                </a:extLst>
              </a:tr>
              <a:tr h="370840">
                <a:tc>
                  <a:txBody>
                    <a:bodyPr/>
                    <a:lstStyle/>
                    <a:p>
                      <a:r>
                        <a:rPr lang="en-US" sz="1600" dirty="0"/>
                        <a:t>2012</a:t>
                      </a:r>
                    </a:p>
                  </a:txBody>
                  <a:tcPr/>
                </a:tc>
                <a:tc>
                  <a:txBody>
                    <a:bodyPr/>
                    <a:lstStyle/>
                    <a:p>
                      <a:r>
                        <a:rPr lang="en-US" sz="1600" dirty="0" smtClean="0"/>
                        <a:t>1.6</a:t>
                      </a:r>
                      <a:endParaRPr lang="en-US" sz="1600" dirty="0"/>
                    </a:p>
                  </a:txBody>
                  <a:tcPr/>
                </a:tc>
                <a:tc>
                  <a:txBody>
                    <a:bodyPr/>
                    <a:lstStyle/>
                    <a:p>
                      <a:r>
                        <a:rPr lang="en-US" sz="1600" dirty="0" smtClean="0"/>
                        <a:t>3</a:t>
                      </a:r>
                      <a:endParaRPr lang="en-US" sz="1600" dirty="0"/>
                    </a:p>
                  </a:txBody>
                  <a:tcPr/>
                </a:tc>
                <a:tc>
                  <a:txBody>
                    <a:bodyPr/>
                    <a:lstStyle/>
                    <a:p>
                      <a:r>
                        <a:rPr lang="en-US" sz="1600" dirty="0" smtClean="0"/>
                        <a:t>16</a:t>
                      </a:r>
                      <a:endParaRPr lang="en-US" sz="1600" dirty="0"/>
                    </a:p>
                  </a:txBody>
                  <a:tcPr/>
                </a:tc>
                <a:extLst>
                  <a:ext uri="{0D108BD9-81ED-4DB2-BD59-A6C34878D82A}">
                    <a16:rowId xmlns:a16="http://schemas.microsoft.com/office/drawing/2014/main" xmlns="" val="10010"/>
                  </a:ext>
                </a:extLst>
              </a:tr>
              <a:tr h="370840">
                <a:tc>
                  <a:txBody>
                    <a:bodyPr/>
                    <a:lstStyle/>
                    <a:p>
                      <a:r>
                        <a:rPr lang="en-US" sz="1600" dirty="0"/>
                        <a:t>2013</a:t>
                      </a:r>
                    </a:p>
                  </a:txBody>
                  <a:tcPr/>
                </a:tc>
                <a:tc>
                  <a:txBody>
                    <a:bodyPr/>
                    <a:lstStyle/>
                    <a:p>
                      <a:r>
                        <a:rPr lang="en-US" sz="1600" dirty="0" smtClean="0"/>
                        <a:t>1.5</a:t>
                      </a:r>
                      <a:endParaRPr lang="en-US" sz="1600" dirty="0"/>
                    </a:p>
                  </a:txBody>
                  <a:tcPr/>
                </a:tc>
                <a:tc>
                  <a:txBody>
                    <a:bodyPr/>
                    <a:lstStyle/>
                    <a:p>
                      <a:r>
                        <a:rPr lang="en-US" sz="1600" dirty="0" smtClean="0"/>
                        <a:t>0.5</a:t>
                      </a:r>
                      <a:endParaRPr lang="en-US" sz="1600" dirty="0"/>
                    </a:p>
                  </a:txBody>
                  <a:tcPr/>
                </a:tc>
                <a:tc>
                  <a:txBody>
                    <a:bodyPr/>
                    <a:lstStyle/>
                    <a:p>
                      <a:r>
                        <a:rPr lang="en-US" sz="1600" dirty="0" smtClean="0"/>
                        <a:t>1.3</a:t>
                      </a:r>
                      <a:endParaRPr lang="en-US" sz="1600" dirty="0"/>
                    </a:p>
                  </a:txBody>
                  <a:tcPr/>
                </a:tc>
                <a:extLst>
                  <a:ext uri="{0D108BD9-81ED-4DB2-BD59-A6C34878D82A}">
                    <a16:rowId xmlns:a16="http://schemas.microsoft.com/office/drawing/2014/main" xmlns="" val="10011"/>
                  </a:ext>
                </a:extLst>
              </a:tr>
              <a:tr h="370840">
                <a:tc>
                  <a:txBody>
                    <a:bodyPr/>
                    <a:lstStyle/>
                    <a:p>
                      <a:r>
                        <a:rPr lang="en-US" sz="1600" b="1" dirty="0"/>
                        <a:t>2014</a:t>
                      </a:r>
                    </a:p>
                  </a:txBody>
                  <a:tcPr/>
                </a:tc>
                <a:tc>
                  <a:txBody>
                    <a:bodyPr/>
                    <a:lstStyle/>
                    <a:p>
                      <a:r>
                        <a:rPr lang="en-US" sz="1600" b="1" dirty="0" smtClean="0"/>
                        <a:t>15.6</a:t>
                      </a:r>
                      <a:endParaRPr lang="en-US" sz="1600" b="1" dirty="0"/>
                    </a:p>
                  </a:txBody>
                  <a:tcPr/>
                </a:tc>
                <a:tc>
                  <a:txBody>
                    <a:bodyPr/>
                    <a:lstStyle/>
                    <a:p>
                      <a:r>
                        <a:rPr lang="en-US" sz="1600" b="1" dirty="0" smtClean="0"/>
                        <a:t>2.3</a:t>
                      </a:r>
                      <a:endParaRPr lang="en-US" sz="1600" b="1" dirty="0"/>
                    </a:p>
                  </a:txBody>
                  <a:tcPr/>
                </a:tc>
                <a:tc>
                  <a:txBody>
                    <a:bodyPr/>
                    <a:lstStyle/>
                    <a:p>
                      <a:r>
                        <a:rPr lang="en-US" sz="1600" b="1" dirty="0" smtClean="0"/>
                        <a:t>7.4</a:t>
                      </a:r>
                      <a:endParaRPr lang="en-US" sz="1600" b="1" dirty="0"/>
                    </a:p>
                  </a:txBody>
                  <a:tcPr/>
                </a:tc>
                <a:extLst>
                  <a:ext uri="{0D108BD9-81ED-4DB2-BD59-A6C34878D82A}">
                    <a16:rowId xmlns:a16="http://schemas.microsoft.com/office/drawing/2014/main" xmlns="" val="10012"/>
                  </a:ext>
                </a:extLst>
              </a:tr>
            </a:tbl>
          </a:graphicData>
        </a:graphic>
      </p:graphicFrame>
      <p:sp>
        <p:nvSpPr>
          <p:cNvPr id="4" name="TextBox 3"/>
          <p:cNvSpPr txBox="1"/>
          <p:nvPr/>
        </p:nvSpPr>
        <p:spPr>
          <a:xfrm>
            <a:off x="3668888" y="564444"/>
            <a:ext cx="1761720" cy="369332"/>
          </a:xfrm>
          <a:prstGeom prst="rect">
            <a:avLst/>
          </a:prstGeom>
          <a:noFill/>
        </p:spPr>
        <p:txBody>
          <a:bodyPr wrap="none" rtlCol="0">
            <a:spAutoFit/>
          </a:bodyPr>
          <a:lstStyle/>
          <a:p>
            <a:r>
              <a:rPr lang="en-US" dirty="0" smtClean="0"/>
              <a:t>Double Cropping</a:t>
            </a:r>
            <a:endParaRPr lang="en-US" dirty="0"/>
          </a:p>
        </p:txBody>
      </p:sp>
    </p:spTree>
    <p:extLst>
      <p:ext uri="{BB962C8B-B14F-4D97-AF65-F5344CB8AC3E}">
        <p14:creationId xmlns:p14="http://schemas.microsoft.com/office/powerpoint/2010/main" val="24330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4812</TotalTime>
  <Words>4105</Words>
  <Application>Microsoft Macintosh PowerPoint</Application>
  <PresentationFormat>On-screen Show (4:3)</PresentationFormat>
  <Paragraphs>878</Paragraphs>
  <Slides>34</Slides>
  <Notes>17</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125</cp:revision>
  <dcterms:created xsi:type="dcterms:W3CDTF">2018-10-02T00:41:52Z</dcterms:created>
  <dcterms:modified xsi:type="dcterms:W3CDTF">2018-10-10T19:58:15Z</dcterms:modified>
</cp:coreProperties>
</file>