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79" r:id="rId3"/>
    <p:sldId id="288" r:id="rId4"/>
    <p:sldId id="282" r:id="rId5"/>
    <p:sldId id="271" r:id="rId6"/>
    <p:sldId id="291" r:id="rId7"/>
    <p:sldId id="272" r:id="rId8"/>
    <p:sldId id="287" r:id="rId9"/>
    <p:sldId id="281" r:id="rId10"/>
    <p:sldId id="286" r:id="rId11"/>
    <p:sldId id="283" r:id="rId12"/>
    <p:sldId id="292" r:id="rId13"/>
    <p:sldId id="273" r:id="rId14"/>
    <p:sldId id="274" r:id="rId15"/>
    <p:sldId id="275" r:id="rId16"/>
    <p:sldId id="276" r:id="rId17"/>
    <p:sldId id="270" r:id="rId18"/>
    <p:sldId id="278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7" r:id="rId28"/>
    <p:sldId id="289" r:id="rId29"/>
    <p:sldId id="290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60" autoAdjust="0"/>
  </p:normalViewPr>
  <p:slideViewPr>
    <p:cSldViewPr snapToGrid="0" snapToObjects="1">
      <p:cViewPr>
        <p:scale>
          <a:sx n="90" d="100"/>
          <a:sy n="90" d="100"/>
        </p:scale>
        <p:origin x="-86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9465-37A5-6940-8249-9933878421A1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931D-7190-C34F-88E8-C50E4B8A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Question 1 can have onset as</a:t>
            </a:r>
            <a:r>
              <a:rPr lang="en-US" baseline="0" dirty="0"/>
              <a:t> explanatory variable. It’s descriptive. (we hypothesize onset date guides planting date here. Is that a good assumption for most parts of Brazil?)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Question 2 can’t have onset as explanatory variable because growers can’t observe</a:t>
            </a:r>
            <a:r>
              <a:rPr lang="en-US" baseline="0" dirty="0"/>
              <a:t> it. It’s a model of behavior.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Have separate models for single and double cropping?</a:t>
            </a:r>
          </a:p>
          <a:p>
            <a:pPr marL="0" indent="0">
              <a:buFont typeface="Arial"/>
              <a:buNone/>
            </a:pPr>
            <a:endParaRPr lang="en-US" baseline="0" dirty="0"/>
          </a:p>
          <a:p>
            <a:pPr marL="0" indent="0">
              <a:buFont typeface="Arial"/>
              <a:buNone/>
            </a:pPr>
            <a:r>
              <a:rPr lang="en-US" baseline="0" dirty="0"/>
              <a:t>Are growers old or young? Big or small farm? ‘grower fixed effects’ (conditional on a certain type of grower). Assume it’s the same grower over short time period. What happens when you control for farmer characteristics?</a:t>
            </a:r>
          </a:p>
          <a:p>
            <a:pPr marL="0" indent="0">
              <a:buFont typeface="Arial"/>
              <a:buNone/>
            </a:pPr>
            <a:r>
              <a:rPr lang="en-US" baseline="0" dirty="0"/>
              <a:t>Map shows when soy is visible to satellites, not exactly soy planting. Could have crop failure or replanting. It’s not a perfect measure of decision to plant. Model of planting date decision + something else. Focus on variables that will change and that we know how they will change.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Other model specifications?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For climate</a:t>
            </a:r>
            <a:r>
              <a:rPr lang="en-US" baseline="0" dirty="0"/>
              <a:t> variable in regression: how to cope with challenge #2? (assuming that our equation can’t contain anything that farmers can’t observe before planting date, and that we don’t want a regression that depends on knowledge of the planting date)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‘first window of favorable climate’ – but that’s a date…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Do different</a:t>
            </a:r>
            <a:r>
              <a:rPr lang="en-US" baseline="0" dirty="0"/>
              <a:t> farmers have different access to forecast?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Anything else that might impact planting date, like what neighbors are doing and memory of previous years’ planting date? yes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Is this picture different for single </a:t>
            </a:r>
            <a:r>
              <a:rPr lang="en-US" baseline="0" dirty="0" err="1"/>
              <a:t>vs</a:t>
            </a:r>
            <a:r>
              <a:rPr lang="en-US" baseline="0" dirty="0"/>
              <a:t> double cropping? Yes, different models – adjust ‘too late to harvest’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Could there be adaptations over time (2003-2017) that cause the controls on plant date to change?</a:t>
            </a:r>
          </a:p>
          <a:p>
            <a:pPr marL="0" indent="0">
              <a:buFont typeface="Arial"/>
              <a:buNone/>
            </a:pPr>
            <a:endParaRPr lang="en-US" baseline="0" dirty="0"/>
          </a:p>
          <a:p>
            <a:pPr marL="0" indent="0">
              <a:buFont typeface="Arial"/>
              <a:buNone/>
            </a:pPr>
            <a:r>
              <a:rPr lang="en-US" baseline="0" dirty="0" err="1"/>
              <a:t>Agroecological</a:t>
            </a:r>
            <a:r>
              <a:rPr lang="en-US" baseline="0" dirty="0"/>
              <a:t> risk zoning – controls credit access in a certain planting range. (legal) ask Gabriel, varies by state and year</a:t>
            </a:r>
          </a:p>
          <a:p>
            <a:pPr marL="0" indent="0">
              <a:buFont typeface="Arial"/>
              <a:buNone/>
            </a:pPr>
            <a:r>
              <a:rPr lang="en-US" baseline="0" dirty="0" err="1"/>
              <a:t>Phytosanitary</a:t>
            </a:r>
            <a:r>
              <a:rPr lang="en-US" baseline="0" dirty="0"/>
              <a:t> law changes by state and by year. Will change law to accommodate planting.</a:t>
            </a:r>
          </a:p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Irrigation: any more data other than 2014?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Anything</a:t>
            </a:r>
            <a:r>
              <a:rPr lang="en-US" baseline="0" dirty="0"/>
              <a:t> that’s correlated to irrigation but not with any other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s property size indicative of access to credit, to information like forecasts, and to access to machinery?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Other recommended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DCD0-8846-6A41-B97F-F6B428B839A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0961-3C62-1C46-AA8F-81FDCFFB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4" Type="http://schemas.openxmlformats.org/officeDocument/2006/relationships/image" Target="../media/image32.tiff"/><Relationship Id="rId5" Type="http://schemas.openxmlformats.org/officeDocument/2006/relationships/image" Target="../media/image37.tiff"/><Relationship Id="rId6" Type="http://schemas.openxmlformats.org/officeDocument/2006/relationships/image" Target="../media/image3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1815" y="1554942"/>
            <a:ext cx="8920369" cy="769441"/>
            <a:chOff x="62069" y="1677143"/>
            <a:chExt cx="8360645" cy="769441"/>
          </a:xfrm>
        </p:grpSpPr>
        <p:sp>
          <p:nvSpPr>
            <p:cNvPr id="30" name="TextBox 29"/>
            <p:cNvSpPr txBox="1"/>
            <p:nvPr/>
          </p:nvSpPr>
          <p:spPr>
            <a:xfrm>
              <a:off x="62069" y="1906519"/>
              <a:ext cx="360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(Planting date – onset date)</a:t>
              </a:r>
            </a:p>
          </p:txBody>
        </p:sp>
        <p:sp>
          <p:nvSpPr>
            <p:cNvPr id="31" name="Equal 30"/>
            <p:cNvSpPr/>
            <p:nvPr/>
          </p:nvSpPr>
          <p:spPr>
            <a:xfrm>
              <a:off x="3545618" y="2029840"/>
              <a:ext cx="637816" cy="253883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95821" y="1677143"/>
              <a:ext cx="41268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/>
                <a:t>f</a:t>
              </a:r>
              <a:r>
                <a:rPr lang="en-US" dirty="0"/>
                <a:t> </a:t>
              </a:r>
              <a:r>
                <a:rPr lang="en-US" sz="2000" dirty="0"/>
                <a:t>(climate constraints and farmer chars)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72588" y="224118"/>
            <a:ext cx="167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33EED6-DDAE-4856-9256-38C2DDF03781}"/>
              </a:ext>
            </a:extLst>
          </p:cNvPr>
          <p:cNvSpPr txBox="1"/>
          <p:nvPr/>
        </p:nvSpPr>
        <p:spPr>
          <a:xfrm>
            <a:off x="656818" y="2472971"/>
            <a:ext cx="80106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Explanatory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Temperature (probably only matters in the South where frost and photoperiod control planting, ignore for other areas? </a:t>
            </a:r>
            <a:r>
              <a:rPr lang="en-US" sz="1600" dirty="0" smtClean="0">
                <a:solidFill>
                  <a:srgbClr val="FF0000"/>
                </a:solidFill>
              </a:rPr>
              <a:t>Test if it’s ignorable by comparing results with random forest. If </a:t>
            </a:r>
            <a:r>
              <a:rPr lang="en-US" sz="1600" dirty="0">
                <a:solidFill>
                  <a:srgbClr val="FF0000"/>
                </a:solidFill>
              </a:rPr>
              <a:t>can’t ignore, </a:t>
            </a:r>
            <a:r>
              <a:rPr lang="en-US" sz="1600" dirty="0" smtClean="0">
                <a:solidFill>
                  <a:srgbClr val="FF0000"/>
                </a:solidFill>
              </a:rPr>
              <a:t>do some sort of anomalous accumulation for temperature?)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Onset</a:t>
            </a:r>
            <a:r>
              <a:rPr lang="en-US" sz="1600" dirty="0"/>
              <a:t> (nonlinear, maybe piecewise, definitely changes with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Latitude (should be just an intercept)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of previous years’ planting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Size of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onset over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Variance in onset over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Fixed effects for pockets of space and time (credit, equipment, laws)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Interaction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Climate x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Climate x irrigation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E0CF37-9685-43AF-BBA9-333A06AF541A}"/>
              </a:ext>
            </a:extLst>
          </p:cNvPr>
          <p:cNvSpPr txBox="1"/>
          <p:nvPr/>
        </p:nvSpPr>
        <p:spPr>
          <a:xfrm>
            <a:off x="684726" y="649814"/>
            <a:ext cx="785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onset is included in this equation, what’s the difference from: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Planting date = </a:t>
            </a:r>
            <a:r>
              <a:rPr lang="en-US" sz="1600" dirty="0" err="1">
                <a:solidFill>
                  <a:srgbClr val="FF0000"/>
                </a:solidFill>
              </a:rPr>
              <a:t>fcn</a:t>
            </a:r>
            <a:r>
              <a:rPr lang="en-US" sz="1600" dirty="0">
                <a:solidFill>
                  <a:srgbClr val="FF0000"/>
                </a:solidFill>
              </a:rPr>
              <a:t>(onset, </a:t>
            </a:r>
            <a:r>
              <a:rPr lang="en-US" sz="1600" dirty="0" err="1">
                <a:solidFill>
                  <a:srgbClr val="FF0000"/>
                </a:solidFill>
              </a:rPr>
              <a:t>etc</a:t>
            </a:r>
            <a:r>
              <a:rPr lang="en-US" sz="1600" dirty="0">
                <a:solidFill>
                  <a:srgbClr val="FF0000"/>
                </a:solidFill>
              </a:rPr>
              <a:t>)? Theoretically would just be getting a slope for onset that’s different by 1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379069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It’s okay to do plant = </a:t>
            </a:r>
            <a:r>
              <a:rPr lang="en-US" dirty="0" err="1"/>
              <a:t>fcn</a:t>
            </a:r>
            <a:r>
              <a:rPr lang="en-US" dirty="0"/>
              <a:t> (onset). Perhaps test other definitions of onset, e.g. the date at which some threshold of total rain since Aug 1, or the date at which a storm of a certain depth is reached. Test different ‘other onset definitions’ against anomalous accumulation onset by doing a regression or scatterplot. We know that onset matters – but maybe test out another date.</a:t>
            </a:r>
          </a:p>
        </p:txBody>
      </p:sp>
    </p:spTree>
    <p:extLst>
      <p:ext uri="{BB962C8B-B14F-4D97-AF65-F5344CB8AC3E}">
        <p14:creationId xmlns:p14="http://schemas.microsoft.com/office/powerpoint/2010/main" val="27725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23" y="197556"/>
            <a:ext cx="334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Cropping for </a:t>
            </a:r>
            <a:r>
              <a:rPr lang="en-US" dirty="0" err="1" smtClean="0"/>
              <a:t>Mato</a:t>
            </a:r>
            <a:r>
              <a:rPr lang="en-US" dirty="0" smtClean="0"/>
              <a:t> </a:t>
            </a:r>
            <a:r>
              <a:rPr lang="en-US" dirty="0" err="1" smtClean="0"/>
              <a:t>Grosso</a:t>
            </a:r>
            <a:endParaRPr lang="en-US" dirty="0"/>
          </a:p>
        </p:txBody>
      </p:sp>
      <p:pic>
        <p:nvPicPr>
          <p:cNvPr id="3" name="Picture 2" descr="ee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55" y="3889023"/>
            <a:ext cx="4261556" cy="2313416"/>
          </a:xfrm>
          <a:prstGeom prst="rect">
            <a:avLst/>
          </a:prstGeom>
        </p:spPr>
      </p:pic>
      <p:pic>
        <p:nvPicPr>
          <p:cNvPr id="4" name="Picture 3" descr="ee-chart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3868461"/>
            <a:ext cx="4299433" cy="2333978"/>
          </a:xfrm>
          <a:prstGeom prst="rect">
            <a:avLst/>
          </a:prstGeom>
        </p:spPr>
      </p:pic>
      <p:pic>
        <p:nvPicPr>
          <p:cNvPr id="5" name="Picture 4" descr="ee-chart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45" y="1336927"/>
            <a:ext cx="4061771" cy="2204962"/>
          </a:xfrm>
          <a:prstGeom prst="rect">
            <a:avLst/>
          </a:prstGeom>
        </p:spPr>
      </p:pic>
      <p:pic>
        <p:nvPicPr>
          <p:cNvPr id="6" name="Picture 5" descr="ee-chart (3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1" y="1336927"/>
            <a:ext cx="4061771" cy="220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9334" y="805555"/>
            <a:ext cx="11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 onset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0000" y="967595"/>
            <a:ext cx="122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onset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6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AF5B05-F1D4-4B36-961D-D0966CACC08A}"/>
              </a:ext>
            </a:extLst>
          </p:cNvPr>
          <p:cNvSpPr txBox="1"/>
          <p:nvPr/>
        </p:nvSpPr>
        <p:spPr>
          <a:xfrm>
            <a:off x="608575" y="442557"/>
            <a:ext cx="629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In Mato Grosso, 28% of irrigated areas plant before onset in 2014</a:t>
            </a:r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11% of irrigated areas plant before onset in 2014</a:t>
            </a:r>
          </a:p>
          <a:p>
            <a:r>
              <a:rPr lang="en-US" dirty="0"/>
              <a:t>In Central, 20% of irrigated areas plant before onset in 2014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257497-4D92-4F90-9D77-BD464ED9FF8F}"/>
              </a:ext>
            </a:extLst>
          </p:cNvPr>
          <p:cNvSpPr txBox="1"/>
          <p:nvPr/>
        </p:nvSpPr>
        <p:spPr>
          <a:xfrm>
            <a:off x="628882" y="1890998"/>
            <a:ext cx="6780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Mato Grosso, the fraction of ‘negative delay’ that’s irrigation is 2.6%</a:t>
            </a:r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the fraction of ‘negative delay’ that’s irrigation is 18%</a:t>
            </a:r>
          </a:p>
          <a:p>
            <a:r>
              <a:rPr lang="en-US" dirty="0"/>
              <a:t>In Central, the fraction of ‘negative delay’ that’s irrigation is 24%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AA1A5B-6BD6-4777-BF2B-2FC78B415784}"/>
              </a:ext>
            </a:extLst>
          </p:cNvPr>
          <p:cNvSpPr txBox="1"/>
          <p:nvPr/>
        </p:nvSpPr>
        <p:spPr>
          <a:xfrm>
            <a:off x="628882" y="3753487"/>
            <a:ext cx="792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Mato Grosso, the fraction of ‘negative delay’ that’s within 5 days of onset is 50%</a:t>
            </a:r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the fraction of ‘negative delay’ that’s within 5 days of onset is 52%</a:t>
            </a:r>
          </a:p>
          <a:p>
            <a:r>
              <a:rPr lang="en-US" dirty="0"/>
              <a:t>In Central, the fraction of ‘negative delay’ that’s within 5 days of onset is 52%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15A7F4-3EB1-4CE8-B34F-44CF6B609457}"/>
              </a:ext>
            </a:extLst>
          </p:cNvPr>
          <p:cNvSpPr txBox="1"/>
          <p:nvPr/>
        </p:nvSpPr>
        <p:spPr>
          <a:xfrm>
            <a:off x="511863" y="4943316"/>
            <a:ext cx="804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Mato Grosso, the fraction of ‘negative delay’ that’s within 10 days of onset is 76%</a:t>
            </a:r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the fraction of ‘negative delay’ that’s within 10 days of onset is 78%</a:t>
            </a:r>
          </a:p>
          <a:p>
            <a:r>
              <a:rPr lang="en-US" dirty="0"/>
              <a:t>In Central, the fraction of ‘negative delay’ that’s within 10 days of onset is 78%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5F0DAA-4095-4F5D-9465-467864C2DDB7}"/>
              </a:ext>
            </a:extLst>
          </p:cNvPr>
          <p:cNvSpPr/>
          <p:nvPr/>
        </p:nvSpPr>
        <p:spPr>
          <a:xfrm>
            <a:off x="511863" y="3271635"/>
            <a:ext cx="783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If they plant before onset, they usually plant within 10 days of onset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ECE4E5C-7902-44C5-80AE-35A85054D9FC}"/>
              </a:ext>
            </a:extLst>
          </p:cNvPr>
          <p:cNvSpPr/>
          <p:nvPr/>
        </p:nvSpPr>
        <p:spPr>
          <a:xfrm>
            <a:off x="245163" y="315069"/>
            <a:ext cx="783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Irrigated areas are disproportionately represented in ‘negative delay’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888" y="1411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257497-4D92-4F90-9D77-BD464ED9FF8F}"/>
              </a:ext>
            </a:extLst>
          </p:cNvPr>
          <p:cNvSpPr txBox="1"/>
          <p:nvPr/>
        </p:nvSpPr>
        <p:spPr>
          <a:xfrm>
            <a:off x="628882" y="1890998"/>
            <a:ext cx="6804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Mato Grosso, the fraction of ‘negative delay’ that’s irrigation is </a:t>
            </a:r>
            <a:r>
              <a:rPr lang="en-US" dirty="0" smtClean="0"/>
              <a:t>3.1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the fraction of ‘negative delay’ that’s irrigation is </a:t>
            </a:r>
            <a:r>
              <a:rPr lang="en-US" dirty="0" smtClean="0"/>
              <a:t>19%</a:t>
            </a:r>
            <a:endParaRPr lang="en-US" dirty="0"/>
          </a:p>
          <a:p>
            <a:r>
              <a:rPr lang="en-US" dirty="0"/>
              <a:t>In Central, the fraction of ‘negative delay’ that’s irrigation is </a:t>
            </a:r>
            <a:r>
              <a:rPr lang="en-US" dirty="0" smtClean="0"/>
              <a:t>23%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15A7F4-3EB1-4CE8-B34F-44CF6B609457}"/>
              </a:ext>
            </a:extLst>
          </p:cNvPr>
          <p:cNvSpPr txBox="1"/>
          <p:nvPr/>
        </p:nvSpPr>
        <p:spPr>
          <a:xfrm>
            <a:off x="511863" y="4943316"/>
            <a:ext cx="804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Mato Grosso, the fraction of ‘negative delay’ that’s within 10 days of onset is </a:t>
            </a:r>
            <a:r>
              <a:rPr lang="en-US" dirty="0" smtClean="0"/>
              <a:t>80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Matopiba</a:t>
            </a:r>
            <a:r>
              <a:rPr lang="en-US" dirty="0"/>
              <a:t>, the fraction of ‘negative delay’ that’s within 10 days of onset </a:t>
            </a:r>
            <a:r>
              <a:rPr lang="en-US" dirty="0" smtClean="0"/>
              <a:t>is 80 %</a:t>
            </a:r>
            <a:endParaRPr lang="en-US" dirty="0"/>
          </a:p>
          <a:p>
            <a:r>
              <a:rPr lang="en-US" dirty="0"/>
              <a:t>In Central, the fraction of ‘negative delay’ that’s within 10 days of onset is </a:t>
            </a:r>
            <a:r>
              <a:rPr lang="en-US" dirty="0" smtClean="0"/>
              <a:t>82%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5F0DAA-4095-4F5D-9465-467864C2DDB7}"/>
              </a:ext>
            </a:extLst>
          </p:cNvPr>
          <p:cNvSpPr/>
          <p:nvPr/>
        </p:nvSpPr>
        <p:spPr>
          <a:xfrm>
            <a:off x="511863" y="3271635"/>
            <a:ext cx="783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If they plant before onset, they usually plant within 10 days of onset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ECE4E5C-7902-44C5-80AE-35A85054D9FC}"/>
              </a:ext>
            </a:extLst>
          </p:cNvPr>
          <p:cNvSpPr/>
          <p:nvPr/>
        </p:nvSpPr>
        <p:spPr>
          <a:xfrm>
            <a:off x="245163" y="832506"/>
            <a:ext cx="783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Irrigated areas are disproportionately represented in ‘negative delay’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888" y="14111"/>
            <a:ext cx="17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smtClean="0"/>
              <a:t>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655"/>
              </p:ext>
            </p:extLst>
          </p:nvPr>
        </p:nvGraphicFramePr>
        <p:xfrm>
          <a:off x="146949" y="735259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Matopiba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Matopiba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Matopiba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498863"/>
            <a:ext cx="4597400" cy="276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3453059"/>
            <a:ext cx="4597400" cy="280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549663"/>
            <a:ext cx="4597400" cy="275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5023" y="3305563"/>
            <a:ext cx="4597400" cy="355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8888" y="1411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05928"/>
              </p:ext>
            </p:extLst>
          </p:nvPr>
        </p:nvGraphicFramePr>
        <p:xfrm>
          <a:off x="121549" y="955060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Central</a:t>
                      </a:r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Central</a:t>
                      </a:r>
                    </a:p>
                    <a:p>
                      <a:r>
                        <a:rPr lang="en-US" sz="1600" dirty="0"/>
                        <a:t>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Central</a:t>
                      </a:r>
                    </a:p>
                    <a:p>
                      <a:r>
                        <a:rPr lang="en-US" sz="1600" dirty="0"/>
                        <a:t>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718664"/>
            <a:ext cx="4597400" cy="276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487264"/>
            <a:ext cx="4597400" cy="280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0" y="689278"/>
            <a:ext cx="4597400" cy="275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0" y="3340840"/>
            <a:ext cx="4597400" cy="355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8888" y="1411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69322"/>
              </p:ext>
            </p:extLst>
          </p:nvPr>
        </p:nvGraphicFramePr>
        <p:xfrm>
          <a:off x="212324" y="1427480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MTDS</a:t>
                      </a:r>
                      <a:r>
                        <a:rPr lang="en-US" sz="1600" baseline="0" dirty="0"/>
                        <a:t> and SP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MTDS</a:t>
                      </a:r>
                      <a:r>
                        <a:rPr lang="en-US" sz="1600" baseline="0" dirty="0"/>
                        <a:t> and SP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MTDS</a:t>
                      </a:r>
                      <a:r>
                        <a:rPr lang="en-US" sz="1600" baseline="0" dirty="0"/>
                        <a:t> and SP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75" y="1191084"/>
            <a:ext cx="4597400" cy="275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4064000"/>
            <a:ext cx="4597400" cy="279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6820"/>
            <a:ext cx="4597400" cy="275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5084"/>
            <a:ext cx="4597400" cy="275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8888" y="1411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77062"/>
              </p:ext>
            </p:extLst>
          </p:nvPr>
        </p:nvGraphicFramePr>
        <p:xfrm>
          <a:off x="146949" y="1294729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South</a:t>
                      </a:r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South</a:t>
                      </a:r>
                    </a:p>
                    <a:p>
                      <a:r>
                        <a:rPr lang="en-US" sz="1600" dirty="0"/>
                        <a:t>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South</a:t>
                      </a:r>
                    </a:p>
                    <a:p>
                      <a:r>
                        <a:rPr lang="en-US" sz="1600" dirty="0"/>
                        <a:t>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1058333"/>
            <a:ext cx="4597400" cy="275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3784847"/>
            <a:ext cx="4597400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1028947"/>
            <a:ext cx="4597400" cy="275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3811869"/>
            <a:ext cx="4597400" cy="275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8888" y="1411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7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34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481" y="152041"/>
            <a:ext cx="450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might control planting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608" y="882431"/>
            <a:ext cx="18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Legal 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8866" y="888453"/>
            <a:ext cx="316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 + Logistic Constraints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0999" y="1372151"/>
            <a:ext cx="18430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physical 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752" y="1495262"/>
            <a:ext cx="172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Phytosanitary</a:t>
            </a:r>
            <a:r>
              <a:rPr lang="en-US" sz="1600" dirty="0"/>
              <a:t> law</a:t>
            </a:r>
          </a:p>
        </p:txBody>
      </p:sp>
      <p:cxnSp>
        <p:nvCxnSpPr>
          <p:cNvPr id="16" name="Straight Arrow Connector 15"/>
          <p:cNvCxnSpPr>
            <a:stCxn id="14" idx="3"/>
            <a:endCxn id="26" idx="1"/>
          </p:cNvCxnSpPr>
          <p:nvPr/>
        </p:nvCxnSpPr>
        <p:spPr>
          <a:xfrm>
            <a:off x="2044370" y="1664539"/>
            <a:ext cx="558708" cy="256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25" idx="0"/>
          </p:cNvCxnSpPr>
          <p:nvPr/>
        </p:nvCxnSpPr>
        <p:spPr>
          <a:xfrm>
            <a:off x="1182061" y="1833816"/>
            <a:ext cx="0" cy="489784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9340" y="2323600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3078" y="1497823"/>
            <a:ext cx="1571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Credit available?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16089" y="2323600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wait</a:t>
            </a:r>
          </a:p>
        </p:txBody>
      </p:sp>
      <p:cxnSp>
        <p:nvCxnSpPr>
          <p:cNvPr id="38" name="Straight Arrow Connector 37"/>
          <p:cNvCxnSpPr>
            <a:stCxn id="26" idx="2"/>
            <a:endCxn id="37" idx="0"/>
          </p:cNvCxnSpPr>
          <p:nvPr/>
        </p:nvCxnSpPr>
        <p:spPr>
          <a:xfrm>
            <a:off x="3388810" y="1836377"/>
            <a:ext cx="0" cy="48722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47" idx="1"/>
          </p:cNvCxnSpPr>
          <p:nvPr/>
        </p:nvCxnSpPr>
        <p:spPr>
          <a:xfrm>
            <a:off x="4174542" y="1667100"/>
            <a:ext cx="5083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82876" y="1497823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Equipment available?</a:t>
            </a:r>
          </a:p>
        </p:txBody>
      </p:sp>
      <p:cxnSp>
        <p:nvCxnSpPr>
          <p:cNvPr id="62" name="Straight Arrow Connector 61"/>
          <p:cNvCxnSpPr>
            <a:stCxn id="47" idx="2"/>
            <a:endCxn id="70" idx="0"/>
          </p:cNvCxnSpPr>
          <p:nvPr/>
        </p:nvCxnSpPr>
        <p:spPr>
          <a:xfrm>
            <a:off x="5672891" y="1836377"/>
            <a:ext cx="0" cy="46682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3"/>
            <a:endCxn id="13" idx="1"/>
          </p:cNvCxnSpPr>
          <p:nvPr/>
        </p:nvCxnSpPr>
        <p:spPr>
          <a:xfrm flipV="1">
            <a:off x="6662905" y="1664539"/>
            <a:ext cx="638094" cy="256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00170" y="2303203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4291" y="877353"/>
            <a:ext cx="1930858" cy="1854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72421" y="888454"/>
            <a:ext cx="4555338" cy="18431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81864" y="30223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Constraints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2726" y="3812020"/>
            <a:ext cx="104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Irrigation?</a:t>
            </a:r>
          </a:p>
        </p:txBody>
      </p:sp>
      <p:cxnSp>
        <p:nvCxnSpPr>
          <p:cNvPr id="97" name="Straight Arrow Connector 96"/>
          <p:cNvCxnSpPr>
            <a:stCxn id="96" idx="3"/>
            <a:endCxn id="98" idx="1"/>
          </p:cNvCxnSpPr>
          <p:nvPr/>
        </p:nvCxnSpPr>
        <p:spPr>
          <a:xfrm>
            <a:off x="1599507" y="3981297"/>
            <a:ext cx="2759422" cy="431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58929" y="3816332"/>
            <a:ext cx="70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Frost?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90709" y="3687451"/>
            <a:ext cx="1356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Appropriate photoperiod?</a:t>
            </a:r>
          </a:p>
        </p:txBody>
      </p:sp>
      <p:cxnSp>
        <p:nvCxnSpPr>
          <p:cNvPr id="100" name="Straight Arrow Connector 99"/>
          <p:cNvCxnSpPr>
            <a:stCxn id="96" idx="2"/>
            <a:endCxn id="104" idx="0"/>
          </p:cNvCxnSpPr>
          <p:nvPr/>
        </p:nvCxnSpPr>
        <p:spPr>
          <a:xfrm>
            <a:off x="1076117" y="4150574"/>
            <a:ext cx="0" cy="73173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4486" y="4882312"/>
            <a:ext cx="1783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Rains are ‘staying’?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97878" y="4902938"/>
            <a:ext cx="1824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Favorable forecast?</a:t>
            </a:r>
          </a:p>
        </p:txBody>
      </p:sp>
      <p:cxnSp>
        <p:nvCxnSpPr>
          <p:cNvPr id="110" name="Straight Arrow Connector 109"/>
          <p:cNvCxnSpPr>
            <a:stCxn id="104" idx="3"/>
            <a:endCxn id="105" idx="1"/>
          </p:cNvCxnSpPr>
          <p:nvPr/>
        </p:nvCxnSpPr>
        <p:spPr>
          <a:xfrm>
            <a:off x="1967747" y="5051589"/>
            <a:ext cx="1830131" cy="20626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  <a:endCxn id="117" idx="0"/>
          </p:cNvCxnSpPr>
          <p:nvPr/>
        </p:nvCxnSpPr>
        <p:spPr>
          <a:xfrm>
            <a:off x="1076117" y="5220866"/>
            <a:ext cx="0" cy="45142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3396" y="5672288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wait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631585" y="5241492"/>
            <a:ext cx="0" cy="45142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58864" y="5676037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wait</a:t>
            </a:r>
          </a:p>
        </p:txBody>
      </p:sp>
      <p:cxnSp>
        <p:nvCxnSpPr>
          <p:cNvPr id="124" name="Straight Arrow Connector 123"/>
          <p:cNvCxnSpPr>
            <a:stCxn id="98" idx="0"/>
          </p:cNvCxnSpPr>
          <p:nvPr/>
        </p:nvCxnSpPr>
        <p:spPr>
          <a:xfrm flipV="1">
            <a:off x="4710297" y="3360858"/>
            <a:ext cx="0" cy="455474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387781" y="3022304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wait</a:t>
            </a:r>
          </a:p>
        </p:txBody>
      </p:sp>
      <p:cxnSp>
        <p:nvCxnSpPr>
          <p:cNvPr id="126" name="Straight Arrow Connector 125"/>
          <p:cNvCxnSpPr>
            <a:stCxn id="98" idx="3"/>
            <a:endCxn id="99" idx="1"/>
          </p:cNvCxnSpPr>
          <p:nvPr/>
        </p:nvCxnSpPr>
        <p:spPr>
          <a:xfrm flipV="1">
            <a:off x="5061665" y="3979839"/>
            <a:ext cx="1129044" cy="5770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30" idx="0"/>
          </p:cNvCxnSpPr>
          <p:nvPr/>
        </p:nvCxnSpPr>
        <p:spPr>
          <a:xfrm>
            <a:off x="6841672" y="4256559"/>
            <a:ext cx="0" cy="45142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568951" y="4707981"/>
            <a:ext cx="5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wait</a:t>
            </a:r>
          </a:p>
        </p:txBody>
      </p:sp>
      <p:cxnSp>
        <p:nvCxnSpPr>
          <p:cNvPr id="139" name="Straight Arrow Connector 138"/>
          <p:cNvCxnSpPr>
            <a:stCxn id="105" idx="0"/>
            <a:endCxn id="98" idx="2"/>
          </p:cNvCxnSpPr>
          <p:nvPr/>
        </p:nvCxnSpPr>
        <p:spPr>
          <a:xfrm flipV="1">
            <a:off x="4710297" y="4154886"/>
            <a:ext cx="0" cy="74805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502506" y="3978412"/>
            <a:ext cx="746656" cy="5770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36333" y="3781242"/>
            <a:ext cx="6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plant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40824" y="3022304"/>
            <a:ext cx="8652926" cy="3109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6927759" y="5672288"/>
            <a:ext cx="1920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‘too late’ to harvest?</a:t>
            </a:r>
          </a:p>
        </p:txBody>
      </p:sp>
      <p:cxnSp>
        <p:nvCxnSpPr>
          <p:cNvPr id="160" name="Straight Arrow Connector 159"/>
          <p:cNvCxnSpPr>
            <a:stCxn id="154" idx="0"/>
            <a:endCxn id="151" idx="2"/>
          </p:cNvCxnSpPr>
          <p:nvPr/>
        </p:nvCxnSpPr>
        <p:spPr>
          <a:xfrm flipV="1">
            <a:off x="7888219" y="4150574"/>
            <a:ext cx="689652" cy="1521714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54094" y="61316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include it in prospectus, make sure to tie it to how we account for each of them in the regressions.</a:t>
            </a:r>
          </a:p>
        </p:txBody>
      </p:sp>
    </p:spTree>
    <p:extLst>
      <p:ext uri="{BB962C8B-B14F-4D97-AF65-F5344CB8AC3E}">
        <p14:creationId xmlns:p14="http://schemas.microsoft.com/office/powerpoint/2010/main" val="395012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/>
      <p:bldP spid="26" grpId="0"/>
      <p:bldP spid="37" grpId="0"/>
      <p:bldP spid="47" grpId="0"/>
      <p:bldP spid="70" grpId="0"/>
      <p:bldP spid="96" grpId="0"/>
      <p:bldP spid="98" grpId="0"/>
      <p:bldP spid="99" grpId="0"/>
      <p:bldP spid="104" grpId="0"/>
      <p:bldP spid="105" grpId="0"/>
      <p:bldP spid="117" grpId="0"/>
      <p:bldP spid="123" grpId="0"/>
      <p:bldP spid="125" grpId="0"/>
      <p:bldP spid="130" grpId="0"/>
      <p:bldP spid="151" grpId="0"/>
      <p:bldP spid="1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40" name="Elbow Connector 39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57" descr="Plant 2015 cell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9" t="25209" r="15461" b="3774"/>
          <a:stretch/>
        </p:blipFill>
        <p:spPr>
          <a:xfrm>
            <a:off x="5451672" y="1344146"/>
            <a:ext cx="3470649" cy="40649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68212" y="3461165"/>
            <a:ext cx="45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Is planting date response linear?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72615" y="766530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for all soy:</a:t>
            </a:r>
          </a:p>
        </p:txBody>
      </p:sp>
    </p:spTree>
    <p:extLst>
      <p:ext uri="{BB962C8B-B14F-4D97-AF65-F5344CB8AC3E}">
        <p14:creationId xmlns:p14="http://schemas.microsoft.com/office/powerpoint/2010/main" val="11218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176" y="209176"/>
            <a:ext cx="454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‘Decision to plant” </a:t>
            </a:r>
            <a:r>
              <a:rPr lang="en-US" dirty="0" err="1"/>
              <a:t>vs</a:t>
            </a:r>
            <a:r>
              <a:rPr lang="en-US" dirty="0"/>
              <a:t> “plants seen by satellite”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4B10E7-8355-4BAC-A802-12913EFFD203}"/>
              </a:ext>
            </a:extLst>
          </p:cNvPr>
          <p:cNvSpPr txBox="1"/>
          <p:nvPr/>
        </p:nvSpPr>
        <p:spPr>
          <a:xfrm>
            <a:off x="0" y="876361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 timeseries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0A3C80-64C7-4EDF-8E15-8379AA214E2A}"/>
              </a:ext>
            </a:extLst>
          </p:cNvPr>
          <p:cNvSpPr txBox="1"/>
          <p:nvPr/>
        </p:nvSpPr>
        <p:spPr>
          <a:xfrm>
            <a:off x="3770884" y="752079"/>
            <a:ext cx="16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 indicator of planting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B29F641-F006-4F6D-8372-796622BDCE05}"/>
              </a:ext>
            </a:extLst>
          </p:cNvPr>
          <p:cNvSpPr txBox="1"/>
          <p:nvPr/>
        </p:nvSpPr>
        <p:spPr>
          <a:xfrm>
            <a:off x="7656651" y="729289"/>
            <a:ext cx="102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Planting decision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8D355D9-2E7E-48BA-92FE-23A96FBC25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99742" y="1061027"/>
            <a:ext cx="2371142" cy="1421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58263CA-5EEB-4224-83D6-87C6E39C17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73115" y="1052455"/>
            <a:ext cx="2283536" cy="227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3F02F19-6673-4756-8908-3C486CB690B0}"/>
              </a:ext>
            </a:extLst>
          </p:cNvPr>
          <p:cNvSpPr txBox="1"/>
          <p:nvPr/>
        </p:nvSpPr>
        <p:spPr>
          <a:xfrm>
            <a:off x="3572104" y="4207155"/>
            <a:ext cx="557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claim to look at ‘planting decision’, also need to account for failed crops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as source of error from </a:t>
            </a:r>
            <a:r>
              <a:rPr lang="en-US" dirty="0" err="1"/>
              <a:t>Matopiba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claim to do a model of successful soy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E7E0174-F4A8-4752-B47B-25147916D576}"/>
              </a:ext>
            </a:extLst>
          </p:cNvPr>
          <p:cNvSpPr txBox="1"/>
          <p:nvPr/>
        </p:nvSpPr>
        <p:spPr>
          <a:xfrm>
            <a:off x="142088" y="2013352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error: use </a:t>
            </a:r>
            <a:r>
              <a:rPr lang="en-US" dirty="0" err="1"/>
              <a:t>Matopiba</a:t>
            </a:r>
            <a:r>
              <a:rPr lang="en-US" dirty="0"/>
              <a:t> to characterize the peak/</a:t>
            </a:r>
            <a:r>
              <a:rPr lang="en-US" dirty="0" err="1"/>
              <a:t>infl</a:t>
            </a:r>
            <a:r>
              <a:rPr lang="en-US" dirty="0"/>
              <a:t> -&gt; plant/harvest with cross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‘wetness’ of planting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temperature during planting 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99444" y="353072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the fact that some crops fail: report the percent of farmers who say their crop failed in </a:t>
            </a:r>
            <a:r>
              <a:rPr lang="en-US" dirty="0" err="1"/>
              <a:t>Matopiba</a:t>
            </a:r>
            <a:r>
              <a:rPr lang="en-US" dirty="0"/>
              <a:t> survey. Look at pixels in a polygon that were bare soil or weeds for the entire growing season for an estimate of crop </a:t>
            </a:r>
            <a:r>
              <a:rPr lang="en-US" dirty="0" err="1"/>
              <a:t>failture</a:t>
            </a:r>
            <a:r>
              <a:rPr lang="en-US" dirty="0"/>
              <a:t>. Claim that we are only seeing a certain percent of the planting outcome with our RS method; only the successful crop.</a:t>
            </a:r>
          </a:p>
        </p:txBody>
      </p:sp>
    </p:spTree>
    <p:extLst>
      <p:ext uri="{BB962C8B-B14F-4D97-AF65-F5344CB8AC3E}">
        <p14:creationId xmlns:p14="http://schemas.microsoft.com/office/powerpoint/2010/main" val="107956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pic>
        <p:nvPicPr>
          <p:cNvPr id="58" name="Picture 57" descr="Plant 2015 cell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9" t="25209" r="15461" b="3774"/>
          <a:stretch/>
        </p:blipFill>
        <p:spPr>
          <a:xfrm>
            <a:off x="5451672" y="1344146"/>
            <a:ext cx="3470649" cy="40649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 rot="5609282">
            <a:off x="7146678" y="1798434"/>
            <a:ext cx="1762802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17677" y="4199829"/>
            <a:ext cx="1306911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88919" y="2690145"/>
            <a:ext cx="1306911" cy="1454266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87863" y="1895013"/>
            <a:ext cx="1306911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68212" y="3461165"/>
            <a:ext cx="457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Is planting date response linear?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At what spatial scales do unobserved effects become uniform?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7092" y="696863"/>
            <a:ext cx="36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plots for individual regions: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73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pic>
        <p:nvPicPr>
          <p:cNvPr id="58" name="Picture 57" descr="Plant 2015 cell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9" t="25209" r="15461" b="3774"/>
          <a:stretch/>
        </p:blipFill>
        <p:spPr>
          <a:xfrm>
            <a:off x="5451672" y="1344146"/>
            <a:ext cx="3470649" cy="40649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 rot="5609282">
            <a:off x="7146678" y="1798434"/>
            <a:ext cx="1762802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17677" y="4199829"/>
            <a:ext cx="1306911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88919" y="2690145"/>
            <a:ext cx="1306911" cy="1454266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87863" y="1895013"/>
            <a:ext cx="1306911" cy="795132"/>
          </a:xfrm>
          <a:prstGeom prst="ellipse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68212" y="3461165"/>
            <a:ext cx="457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Is planting date response linear?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At what spatial scales and temporal scales do unobserved effects become uniform?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99079" y="825717"/>
            <a:ext cx="51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plots for individual regions and time spans: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36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8212" y="3461165"/>
            <a:ext cx="457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Is planting date response linear?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what spatial scales and temporal scales do unobserved effects become uniform?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Does irrigation make a difference?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3145" y="863230"/>
            <a:ext cx="432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plots for irrigated vs. not irrigated:</a:t>
            </a:r>
          </a:p>
        </p:txBody>
      </p:sp>
      <p:pic>
        <p:nvPicPr>
          <p:cNvPr id="32" name="Picture 31" descr="irrigation map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23476" b="7546"/>
          <a:stretch/>
        </p:blipFill>
        <p:spPr>
          <a:xfrm>
            <a:off x="5564847" y="1344146"/>
            <a:ext cx="3208617" cy="34489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78222" y="5150183"/>
            <a:ext cx="174978" cy="1411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32222" y="4992518"/>
            <a:ext cx="145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Irrigated field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36" name="Elbow Connector 35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51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8212" y="3461165"/>
            <a:ext cx="45794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Is planting date response linear?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what spatial scales and temporal scales do unobserved effects become uniform?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Does irrigation make a difference?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Does start of wet season make a difference?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3167" y="872757"/>
            <a:ext cx="418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plots for early </a:t>
            </a:r>
            <a:r>
              <a:rPr lang="en-US" dirty="0" err="1"/>
              <a:t>vs</a:t>
            </a:r>
            <a:r>
              <a:rPr lang="en-US" dirty="0"/>
              <a:t> late wet season:</a:t>
            </a:r>
          </a:p>
        </p:txBody>
      </p:sp>
      <p:pic>
        <p:nvPicPr>
          <p:cNvPr id="31" name="Picture 30" descr="Onset Ma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4" t="32123" r="23615" b="30216"/>
          <a:stretch/>
        </p:blipFill>
        <p:spPr>
          <a:xfrm>
            <a:off x="5466613" y="1317977"/>
            <a:ext cx="3298384" cy="3627046"/>
          </a:xfrm>
          <a:prstGeom prst="rect">
            <a:avLst/>
          </a:prstGeom>
        </p:spPr>
      </p:pic>
      <p:pic>
        <p:nvPicPr>
          <p:cNvPr id="33" name="Picture 32" descr="Onset Ma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25889" r="56434" b="68189"/>
          <a:stretch/>
        </p:blipFill>
        <p:spPr>
          <a:xfrm>
            <a:off x="6333526" y="5254982"/>
            <a:ext cx="2048474" cy="98773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09628" y="4916428"/>
            <a:ext cx="2264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DOY of wet season onset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36" name="Elbow Connector 35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13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8212" y="3461165"/>
            <a:ext cx="45794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Is planting date response linear?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what spatial scales and temporal scales do unobserved effects become uniform?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Does irrigation make a difference?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Does start of wet season make a difference?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Does property size make a difference?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3167" y="872757"/>
            <a:ext cx="427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plots for large </a:t>
            </a:r>
            <a:r>
              <a:rPr lang="en-US" dirty="0" err="1"/>
              <a:t>vs</a:t>
            </a:r>
            <a:r>
              <a:rPr lang="en-US" dirty="0"/>
              <a:t> small properties: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9654" y="1299924"/>
            <a:ext cx="4511583" cy="1351646"/>
            <a:chOff x="319078" y="1494719"/>
            <a:chExt cx="4511583" cy="1351646"/>
          </a:xfrm>
        </p:grpSpPr>
        <p:cxnSp>
          <p:nvCxnSpPr>
            <p:cNvPr id="36" name="Elbow Connector 35"/>
            <p:cNvCxnSpPr/>
            <p:nvPr/>
          </p:nvCxnSpPr>
          <p:spPr>
            <a:xfrm rot="16200000" flipH="1">
              <a:off x="1466453" y="1507575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2690811" y="1507576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6200000" flipH="1">
              <a:off x="3965875" y="1507578"/>
              <a:ext cx="854084" cy="828371"/>
            </a:xfrm>
            <a:prstGeom prst="bentConnector3">
              <a:avLst>
                <a:gd name="adj1" fmla="val 10018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9078" y="1744915"/>
              <a:ext cx="114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date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747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01763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8952" y="2477033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Driver 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43529" y="1538941"/>
              <a:ext cx="448236" cy="687294"/>
            </a:xfrm>
            <a:custGeom>
              <a:avLst/>
              <a:gdLst>
                <a:gd name="connsiteX0" fmla="*/ 0 w 448236"/>
                <a:gd name="connsiteY0" fmla="*/ 0 h 687294"/>
                <a:gd name="connsiteX1" fmla="*/ 89647 w 448236"/>
                <a:gd name="connsiteY1" fmla="*/ 29883 h 687294"/>
                <a:gd name="connsiteX2" fmla="*/ 224118 w 448236"/>
                <a:gd name="connsiteY2" fmla="*/ 239059 h 687294"/>
                <a:gd name="connsiteX3" fmla="*/ 254000 w 448236"/>
                <a:gd name="connsiteY3" fmla="*/ 328706 h 687294"/>
                <a:gd name="connsiteX4" fmla="*/ 268942 w 448236"/>
                <a:gd name="connsiteY4" fmla="*/ 373530 h 687294"/>
                <a:gd name="connsiteX5" fmla="*/ 283883 w 448236"/>
                <a:gd name="connsiteY5" fmla="*/ 433294 h 687294"/>
                <a:gd name="connsiteX6" fmla="*/ 343647 w 448236"/>
                <a:gd name="connsiteY6" fmla="*/ 522941 h 687294"/>
                <a:gd name="connsiteX7" fmla="*/ 433295 w 448236"/>
                <a:gd name="connsiteY7" fmla="*/ 672353 h 687294"/>
                <a:gd name="connsiteX8" fmla="*/ 448236 w 448236"/>
                <a:gd name="connsiteY8" fmla="*/ 687294 h 68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236" h="687294">
                  <a:moveTo>
                    <a:pt x="0" y="0"/>
                  </a:moveTo>
                  <a:cubicBezTo>
                    <a:pt x="29882" y="9961"/>
                    <a:pt x="66502" y="8518"/>
                    <a:pt x="89647" y="29883"/>
                  </a:cubicBezTo>
                  <a:cubicBezTo>
                    <a:pt x="120001" y="57902"/>
                    <a:pt x="198926" y="176078"/>
                    <a:pt x="224118" y="239059"/>
                  </a:cubicBezTo>
                  <a:cubicBezTo>
                    <a:pt x="235816" y="268305"/>
                    <a:pt x="244039" y="298824"/>
                    <a:pt x="254000" y="328706"/>
                  </a:cubicBezTo>
                  <a:cubicBezTo>
                    <a:pt x="258981" y="343647"/>
                    <a:pt x="265122" y="358251"/>
                    <a:pt x="268942" y="373530"/>
                  </a:cubicBezTo>
                  <a:cubicBezTo>
                    <a:pt x="273922" y="393451"/>
                    <a:pt x="274700" y="414927"/>
                    <a:pt x="283883" y="433294"/>
                  </a:cubicBezTo>
                  <a:cubicBezTo>
                    <a:pt x="299944" y="465416"/>
                    <a:pt x="327586" y="490819"/>
                    <a:pt x="343647" y="522941"/>
                  </a:cubicBezTo>
                  <a:cubicBezTo>
                    <a:pt x="409714" y="655075"/>
                    <a:pt x="371912" y="610971"/>
                    <a:pt x="433295" y="672353"/>
                  </a:cubicBezTo>
                  <a:lnTo>
                    <a:pt x="448236" y="687294"/>
                  </a:ln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16130" y="1808914"/>
              <a:ext cx="642470" cy="17079"/>
            </a:xfrm>
            <a:custGeom>
              <a:avLst/>
              <a:gdLst>
                <a:gd name="connsiteX0" fmla="*/ 0 w 642470"/>
                <a:gd name="connsiteY0" fmla="*/ 1106 h 17079"/>
                <a:gd name="connsiteX1" fmla="*/ 373529 w 642470"/>
                <a:gd name="connsiteY1" fmla="*/ 1106 h 17079"/>
                <a:gd name="connsiteX2" fmla="*/ 642470 w 642470"/>
                <a:gd name="connsiteY2" fmla="*/ 1106 h 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470" h="17079">
                  <a:moveTo>
                    <a:pt x="0" y="1106"/>
                  </a:moveTo>
                  <a:cubicBezTo>
                    <a:pt x="212888" y="31518"/>
                    <a:pt x="19920" y="10928"/>
                    <a:pt x="373529" y="1106"/>
                  </a:cubicBezTo>
                  <a:cubicBezTo>
                    <a:pt x="463141" y="-1383"/>
                    <a:pt x="552823" y="1106"/>
                    <a:pt x="642470" y="1106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768647" y="1703294"/>
              <a:ext cx="763391" cy="318373"/>
            </a:xfrm>
            <a:custGeom>
              <a:avLst/>
              <a:gdLst>
                <a:gd name="connsiteX0" fmla="*/ 0 w 911412"/>
                <a:gd name="connsiteY0" fmla="*/ 59765 h 480181"/>
                <a:gd name="connsiteX1" fmla="*/ 194235 w 911412"/>
                <a:gd name="connsiteY1" fmla="*/ 268941 h 480181"/>
                <a:gd name="connsiteX2" fmla="*/ 268941 w 911412"/>
                <a:gd name="connsiteY2" fmla="*/ 343647 h 480181"/>
                <a:gd name="connsiteX3" fmla="*/ 343647 w 911412"/>
                <a:gd name="connsiteY3" fmla="*/ 403412 h 480181"/>
                <a:gd name="connsiteX4" fmla="*/ 388471 w 911412"/>
                <a:gd name="connsiteY4" fmla="*/ 418353 h 480181"/>
                <a:gd name="connsiteX5" fmla="*/ 612588 w 911412"/>
                <a:gd name="connsiteY5" fmla="*/ 463177 h 480181"/>
                <a:gd name="connsiteX6" fmla="*/ 762000 w 911412"/>
                <a:gd name="connsiteY6" fmla="*/ 418353 h 480181"/>
                <a:gd name="connsiteX7" fmla="*/ 806824 w 911412"/>
                <a:gd name="connsiteY7" fmla="*/ 388471 h 480181"/>
                <a:gd name="connsiteX8" fmla="*/ 836706 w 911412"/>
                <a:gd name="connsiteY8" fmla="*/ 358588 h 480181"/>
                <a:gd name="connsiteX9" fmla="*/ 896471 w 911412"/>
                <a:gd name="connsiteY9" fmla="*/ 239059 h 480181"/>
                <a:gd name="connsiteX10" fmla="*/ 911412 w 911412"/>
                <a:gd name="connsiteY10" fmla="*/ 149412 h 480181"/>
                <a:gd name="connsiteX11" fmla="*/ 896471 w 911412"/>
                <a:gd name="connsiteY11" fmla="*/ 14941 h 480181"/>
                <a:gd name="connsiteX12" fmla="*/ 896471 w 911412"/>
                <a:gd name="connsiteY12" fmla="*/ 0 h 4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12" h="480181">
                  <a:moveTo>
                    <a:pt x="0" y="59765"/>
                  </a:moveTo>
                  <a:cubicBezTo>
                    <a:pt x="121733" y="201787"/>
                    <a:pt x="57179" y="131885"/>
                    <a:pt x="194235" y="268941"/>
                  </a:cubicBezTo>
                  <a:lnTo>
                    <a:pt x="268941" y="343647"/>
                  </a:lnTo>
                  <a:cubicBezTo>
                    <a:pt x="296735" y="371441"/>
                    <a:pt x="305951" y="384564"/>
                    <a:pt x="343647" y="403412"/>
                  </a:cubicBezTo>
                  <a:cubicBezTo>
                    <a:pt x="357734" y="410455"/>
                    <a:pt x="373530" y="413373"/>
                    <a:pt x="388471" y="418353"/>
                  </a:cubicBezTo>
                  <a:cubicBezTo>
                    <a:pt x="515643" y="503135"/>
                    <a:pt x="442424" y="482084"/>
                    <a:pt x="612588" y="463177"/>
                  </a:cubicBezTo>
                  <a:cubicBezTo>
                    <a:pt x="645995" y="454825"/>
                    <a:pt x="740177" y="432901"/>
                    <a:pt x="762000" y="418353"/>
                  </a:cubicBezTo>
                  <a:cubicBezTo>
                    <a:pt x="776941" y="408392"/>
                    <a:pt x="792802" y="399689"/>
                    <a:pt x="806824" y="388471"/>
                  </a:cubicBezTo>
                  <a:cubicBezTo>
                    <a:pt x="817824" y="379671"/>
                    <a:pt x="829458" y="370667"/>
                    <a:pt x="836706" y="358588"/>
                  </a:cubicBezTo>
                  <a:cubicBezTo>
                    <a:pt x="859625" y="320390"/>
                    <a:pt x="896471" y="239059"/>
                    <a:pt x="896471" y="239059"/>
                  </a:cubicBezTo>
                  <a:cubicBezTo>
                    <a:pt x="901451" y="209177"/>
                    <a:pt x="911412" y="179707"/>
                    <a:pt x="911412" y="149412"/>
                  </a:cubicBezTo>
                  <a:cubicBezTo>
                    <a:pt x="911412" y="104313"/>
                    <a:pt x="900959" y="59817"/>
                    <a:pt x="896471" y="14941"/>
                  </a:cubicBezTo>
                  <a:cubicBezTo>
                    <a:pt x="895975" y="9985"/>
                    <a:pt x="896471" y="4980"/>
                    <a:pt x="896471" y="0"/>
                  </a:cubicBezTo>
                </a:path>
              </a:pathLst>
            </a:custGeom>
            <a:ln w="508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matopiba polygons with sca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44" y="1299923"/>
            <a:ext cx="4030201" cy="26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25</a:t>
            </a:fld>
            <a:endParaRPr lang="en-US"/>
          </a:p>
        </p:txBody>
      </p:sp>
      <p:pic>
        <p:nvPicPr>
          <p:cNvPr id="16" name="Picture 15" descr="Plant 2016 cell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14417" r="17057" b="-81"/>
          <a:stretch/>
        </p:blipFill>
        <p:spPr>
          <a:xfrm>
            <a:off x="240476" y="1258332"/>
            <a:ext cx="1960857" cy="32564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97902" y="136361"/>
            <a:ext cx="606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Exploratory data analysis to address challenges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333" y="8890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5716" y="87904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22" name="Picture 21" descr="Plant 2015 cell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0" t="14759" r="16693" b="-272"/>
          <a:stretch/>
        </p:blipFill>
        <p:spPr>
          <a:xfrm>
            <a:off x="2437400" y="1248376"/>
            <a:ext cx="1975556" cy="3256432"/>
          </a:xfrm>
          <a:prstGeom prst="rect">
            <a:avLst/>
          </a:prstGeom>
        </p:spPr>
      </p:pic>
      <p:pic>
        <p:nvPicPr>
          <p:cNvPr id="23" name="Picture 22" descr="Plant 2005 cell.tif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1" t="20749" r="15345" b="1"/>
          <a:stretch/>
        </p:blipFill>
        <p:spPr>
          <a:xfrm>
            <a:off x="6720394" y="1244220"/>
            <a:ext cx="2155490" cy="33018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53997" y="8890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300" y="5081390"/>
            <a:ext cx="832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Persistence of spatial trends over time:</a:t>
            </a:r>
          </a:p>
          <a:p>
            <a:pPr algn="ctr"/>
            <a:r>
              <a:rPr lang="en-US" dirty="0"/>
              <a:t>The relative importance of time-invariant local characteristics and time-varying climate </a:t>
            </a:r>
          </a:p>
        </p:txBody>
      </p:sp>
      <p:pic>
        <p:nvPicPr>
          <p:cNvPr id="14" name="Picture 13" descr="2010 plant.tif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3" t="17663" r="17647" b="711"/>
          <a:stretch/>
        </p:blipFill>
        <p:spPr>
          <a:xfrm>
            <a:off x="4567735" y="1248377"/>
            <a:ext cx="1985465" cy="32564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07000" y="8890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44136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25259" y="136361"/>
            <a:ext cx="374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Explore model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9376" y="801824"/>
            <a:ext cx="1751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OLS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189" y="2028283"/>
            <a:ext cx="268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Fixed effects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5259" y="3815391"/>
            <a:ext cx="378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(random forest)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0682" y="1223486"/>
            <a:ext cx="2225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plant</a:t>
            </a:r>
            <a:r>
              <a:rPr lang="en-US" sz="2400" baseline="-25000" dirty="0" err="1"/>
              <a:t>it</a:t>
            </a:r>
            <a:r>
              <a:rPr lang="en-US" sz="2400" dirty="0"/>
              <a:t> = </a:t>
            </a:r>
            <a:r>
              <a:rPr lang="en-US" sz="2400" dirty="0" err="1"/>
              <a:t>X</a:t>
            </a:r>
            <a:r>
              <a:rPr lang="en-US" sz="2400" baseline="-25000" dirty="0" err="1"/>
              <a:t>it</a:t>
            </a:r>
            <a:r>
              <a:rPr lang="en-US" sz="2400" dirty="0"/>
              <a:t>β + </a:t>
            </a:r>
            <a:r>
              <a:rPr lang="en-US" sz="2400" dirty="0" err="1"/>
              <a:t>ε</a:t>
            </a:r>
            <a:r>
              <a:rPr lang="en-US" sz="2400" baseline="-25000" dirty="0" err="1"/>
              <a:t>it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4693" y="2434633"/>
            <a:ext cx="273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plant</a:t>
            </a:r>
            <a:r>
              <a:rPr lang="en-US" sz="2400" baseline="-25000" dirty="0" err="1"/>
              <a:t>it</a:t>
            </a:r>
            <a:r>
              <a:rPr lang="en-US" sz="2400" dirty="0"/>
              <a:t> = α</a:t>
            </a:r>
            <a:r>
              <a:rPr lang="en-US" sz="2400" baseline="-250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X</a:t>
            </a:r>
            <a:r>
              <a:rPr lang="en-US" sz="2400" baseline="-25000" dirty="0" err="1"/>
              <a:t>it</a:t>
            </a:r>
            <a:r>
              <a:rPr lang="en-US" sz="2400" dirty="0"/>
              <a:t>β + </a:t>
            </a:r>
            <a:r>
              <a:rPr lang="en-US" sz="2400" dirty="0" err="1"/>
              <a:t>ε</a:t>
            </a:r>
            <a:r>
              <a:rPr lang="en-US" sz="2400" baseline="-25000" dirty="0" err="1"/>
              <a:t>it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55333" y="2975005"/>
            <a:ext cx="45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effects (α</a:t>
            </a:r>
            <a:r>
              <a:rPr lang="en-US" baseline="-25000" dirty="0" err="1"/>
              <a:t>i</a:t>
            </a:r>
            <a:r>
              <a:rPr lang="en-US" dirty="0"/>
              <a:t>) ‘absorb’ unobservable factors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7318" y="5126335"/>
            <a:ext cx="2709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/figure/Architecture-of-the-random-forest-model_fig1_301638643</a:t>
            </a:r>
          </a:p>
        </p:txBody>
      </p:sp>
      <p:pic>
        <p:nvPicPr>
          <p:cNvPr id="18" name="Picture 17" descr="Architecture-of-the-random-forest-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22" y="4215501"/>
            <a:ext cx="3371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27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47511" y="136361"/>
            <a:ext cx="44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Challenges for model specification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6887" y="1046901"/>
            <a:ext cx="4652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Unobservable controls on planting 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8400" y="2945474"/>
            <a:ext cx="4551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Relationships depend on planting 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6459" y="4633245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Nonlinearities in planting date response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0027" y="3727304"/>
            <a:ext cx="5940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November planting date = </a:t>
            </a:r>
            <a:r>
              <a:rPr lang="en-US" sz="2000" i="1" dirty="0"/>
              <a:t>f</a:t>
            </a:r>
            <a:r>
              <a:rPr lang="en-US" dirty="0"/>
              <a:t>(September to November rainfall)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1544" y="3348031"/>
            <a:ext cx="469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planting date = </a:t>
            </a:r>
            <a:r>
              <a:rPr lang="en-US" sz="2000" i="1" dirty="0"/>
              <a:t>f</a:t>
            </a:r>
            <a:r>
              <a:rPr lang="en-US" dirty="0"/>
              <a:t>(September rainfall)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0027" y="1562461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Access to agricultural credit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Availability of farm equipment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Soil type? Influence from neighbors? Agricultural extensions?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6559" y="5156725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Very dry and very wet months both cause delay in planting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While </a:t>
            </a:r>
            <a:r>
              <a:rPr lang="en-US" dirty="0" err="1"/>
              <a:t>phytosanitary</a:t>
            </a:r>
            <a:r>
              <a:rPr lang="en-US" dirty="0"/>
              <a:t> law applies, planting date is insensitive to other factors</a:t>
            </a:r>
          </a:p>
        </p:txBody>
      </p:sp>
    </p:spTree>
    <p:extLst>
      <p:ext uri="{BB962C8B-B14F-4D97-AF65-F5344CB8AC3E}">
        <p14:creationId xmlns:p14="http://schemas.microsoft.com/office/powerpoint/2010/main" val="366641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4" y="5975"/>
            <a:ext cx="879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EDA for OLS model</a:t>
            </a: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C62C16E-02EB-4F8B-8E54-B0254256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50183"/>
              </p:ext>
            </p:extLst>
          </p:nvPr>
        </p:nvGraphicFramePr>
        <p:xfrm>
          <a:off x="63796" y="1397000"/>
          <a:ext cx="9005776" cy="457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17">
                  <a:extLst>
                    <a:ext uri="{9D8B030D-6E8A-4147-A177-3AD203B41FA5}">
                      <a16:colId xmlns="" xmlns:a16="http://schemas.microsoft.com/office/drawing/2014/main" val="4290058248"/>
                    </a:ext>
                  </a:extLst>
                </a:gridCol>
                <a:gridCol w="1588720">
                  <a:extLst>
                    <a:ext uri="{9D8B030D-6E8A-4147-A177-3AD203B41FA5}">
                      <a16:colId xmlns="" xmlns:a16="http://schemas.microsoft.com/office/drawing/2014/main" val="240237526"/>
                    </a:ext>
                  </a:extLst>
                </a:gridCol>
                <a:gridCol w="889683">
                  <a:extLst>
                    <a:ext uri="{9D8B030D-6E8A-4147-A177-3AD203B41FA5}">
                      <a16:colId xmlns="" xmlns:a16="http://schemas.microsoft.com/office/drawing/2014/main" val="3422282622"/>
                    </a:ext>
                  </a:extLst>
                </a:gridCol>
                <a:gridCol w="2741678">
                  <a:extLst>
                    <a:ext uri="{9D8B030D-6E8A-4147-A177-3AD203B41FA5}">
                      <a16:colId xmlns="" xmlns:a16="http://schemas.microsoft.com/office/drawing/2014/main" val="1981133552"/>
                    </a:ext>
                  </a:extLst>
                </a:gridCol>
                <a:gridCol w="2741678">
                  <a:extLst>
                    <a:ext uri="{9D8B030D-6E8A-4147-A177-3AD203B41FA5}">
                      <a16:colId xmlns="" xmlns:a16="http://schemas.microsoft.com/office/drawing/2014/main" val="209031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each: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717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All, demeaned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Globally important explanatory variables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Select explanatory variables using forward or ‘reduction’ model selection.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Test for nonlinearity: Residuals will show whether there are nonlinear relationships that weren’t captured. If so, use scatterplots to find the nonlinear relationship.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Test for multicollinearity: take out one explanatory </a:t>
                      </a:r>
                      <a:r>
                        <a:rPr lang="en-US" sz="1400" dirty="0" err="1"/>
                        <a:t>var</a:t>
                      </a:r>
                      <a:r>
                        <a:rPr lang="en-US" sz="1400" dirty="0"/>
                        <a:t> at a time; if </a:t>
                      </a:r>
                      <a:r>
                        <a:rPr lang="en-US" sz="1400" dirty="0" err="1"/>
                        <a:t>coeffs</a:t>
                      </a:r>
                      <a:r>
                        <a:rPr lang="en-US" sz="1400" dirty="0"/>
                        <a:t> of the other </a:t>
                      </a:r>
                      <a:r>
                        <a:rPr lang="en-US" sz="1400" dirty="0" err="1"/>
                        <a:t>vars</a:t>
                      </a:r>
                      <a:r>
                        <a:rPr lang="en-US" sz="1400" dirty="0"/>
                        <a:t> change a lot, have multicollinearity issue – subset or take it out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218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All, demeaned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Five major regions</a:t>
                      </a:r>
                    </a:p>
                    <a:p>
                      <a:r>
                        <a:rPr lang="en-US" sz="1400" dirty="0"/>
                        <a:t>(based on political boundaries and ‘soy spots’)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the relevant explanatory variables (and their strengths) differ among regions? Do the ‘important’ </a:t>
                      </a:r>
                      <a:r>
                        <a:rPr lang="en-US" sz="1400" dirty="0" err="1"/>
                        <a:t>vars</a:t>
                      </a:r>
                      <a:r>
                        <a:rPr lang="en-US" sz="1400" dirty="0"/>
                        <a:t> change over space?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293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All, demeaned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200km cells in each of the regions; 50km cells in each of the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the coefficients change when the spatial scale changes? Do the ‘important’ </a:t>
                      </a:r>
                      <a:r>
                        <a:rPr lang="en-US" sz="1400" dirty="0" err="1"/>
                        <a:t>vars</a:t>
                      </a:r>
                      <a:r>
                        <a:rPr lang="en-US" sz="1400" dirty="0"/>
                        <a:t> change over space? What is the appropriate spatial scale to minimize error but still give a reasonable set of equations?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451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All, except for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Five major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Groups of 3 years, individual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relationships change over time? (are the coefficients significantly different?) do the ‘important’ </a:t>
                      </a:r>
                      <a:r>
                        <a:rPr lang="en-US" sz="1400" dirty="0" err="1"/>
                        <a:t>vars</a:t>
                      </a:r>
                      <a:r>
                        <a:rPr lang="en-US" sz="1400" dirty="0"/>
                        <a:t> change over space?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8936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3683A0-C6F8-4DD7-8F5D-9CA96E733148}"/>
              </a:ext>
            </a:extLst>
          </p:cNvPr>
          <p:cNvSpPr txBox="1"/>
          <p:nvPr/>
        </p:nvSpPr>
        <p:spPr>
          <a:xfrm>
            <a:off x="350875" y="591532"/>
            <a:ext cx="879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For a characteristic that matters, e.g. size, do we fit a separate slope on climate for each size category; use it as its own separate explanatory variable; or include an interaction term?</a:t>
            </a:r>
          </a:p>
        </p:txBody>
      </p:sp>
    </p:spTree>
    <p:extLst>
      <p:ext uri="{BB962C8B-B14F-4D97-AF65-F5344CB8AC3E}">
        <p14:creationId xmlns:p14="http://schemas.microsoft.com/office/powerpoint/2010/main" val="122100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3D48713-255D-4C1B-AE6B-B8684AC37401}"/>
              </a:ext>
            </a:extLst>
          </p:cNvPr>
          <p:cNvSpPr txBox="1"/>
          <p:nvPr/>
        </p:nvSpPr>
        <p:spPr>
          <a:xfrm>
            <a:off x="265814" y="165463"/>
            <a:ext cx="8793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Outcome of EDA for OLS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Appropriate spatial scale of estimations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explanatory variables to include at the chosen spatial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need for a trend term or year dummies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Nonlinearities in 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41889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2109"/>
              </p:ext>
            </p:extLst>
          </p:nvPr>
        </p:nvGraphicFramePr>
        <p:xfrm>
          <a:off x="0" y="32945"/>
          <a:ext cx="9144000" cy="477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716"/>
                <a:gridCol w="1520734"/>
                <a:gridCol w="1254214"/>
                <a:gridCol w="1066081"/>
                <a:gridCol w="2857255"/>
              </a:tblGrid>
              <a:tr h="720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OLS model </a:t>
                      </a:r>
                      <a:r>
                        <a:rPr lang="en-US" sz="1600" dirty="0" smtClean="0"/>
                        <a:t>selection (demeaned)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</a:t>
                      </a:r>
                      <a:r>
                        <a:rPr lang="en-US" sz="1600" baseline="0" dirty="0" smtClean="0"/>
                        <a:t> for each CAR poly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 for each</a:t>
                      </a:r>
                      <a:r>
                        <a:rPr lang="en-US" sz="1600" baseline="0" dirty="0" smtClean="0"/>
                        <a:t>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forest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Brazil, all years</a:t>
                      </a:r>
                      <a:endParaRPr lang="en-US" sz="1600" dirty="0"/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r>
                        <a:rPr lang="en-US" sz="1600" dirty="0" smtClean="0"/>
                        <a:t>Within each subset, choose best</a:t>
                      </a:r>
                      <a:r>
                        <a:rPr lang="en-US" sz="1600" baseline="0" dirty="0" smtClean="0"/>
                        <a:t> combo of </a:t>
                      </a:r>
                      <a:r>
                        <a:rPr lang="en-US" sz="1600" baseline="0" dirty="0" err="1" smtClean="0"/>
                        <a:t>vars</a:t>
                      </a:r>
                      <a:r>
                        <a:rPr lang="en-US" sz="1600" baseline="0" dirty="0" smtClean="0"/>
                        <a:t> using: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Forward</a:t>
                      </a:r>
                      <a:r>
                        <a:rPr lang="en-US" sz="1600" baseline="0" dirty="0" smtClean="0"/>
                        <a:t> and backward model selection with a</a:t>
                      </a:r>
                      <a:r>
                        <a:rPr lang="en-US" sz="1600" dirty="0" smtClean="0"/>
                        <a:t>djusted R2,</a:t>
                      </a:r>
                      <a:r>
                        <a:rPr lang="en-US" sz="1600" baseline="0" dirty="0" smtClean="0"/>
                        <a:t> p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dirty="0" smtClean="0"/>
                        <a:t>value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Residuals</a:t>
                      </a:r>
                      <a:r>
                        <a:rPr lang="en-US" sz="1600" baseline="0" dirty="0" smtClean="0"/>
                        <a:t> (random? </a:t>
                      </a:r>
                      <a:r>
                        <a:rPr lang="en-US" sz="1600" baseline="0" dirty="0" smtClean="0"/>
                        <a:t>Homoscedastic? </a:t>
                      </a:r>
                      <a:r>
                        <a:rPr lang="en-US" sz="1600" baseline="0" dirty="0" err="1" smtClean="0"/>
                        <a:t>Autocorrelated</a:t>
                      </a:r>
                      <a:r>
                        <a:rPr lang="en-US" sz="1600" baseline="0" dirty="0" smtClean="0"/>
                        <a:t>?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Multicollinearity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smtClean="0"/>
                        <a:t>take one out, see if other </a:t>
                      </a:r>
                      <a:r>
                        <a:rPr lang="en-US" sz="1600" baseline="0" dirty="0" err="1" smtClean="0"/>
                        <a:t>coeffs</a:t>
                      </a:r>
                      <a:r>
                        <a:rPr lang="en-US" sz="1600" baseline="0" dirty="0" smtClean="0"/>
                        <a:t> change</a:t>
                      </a:r>
                      <a:r>
                        <a:rPr lang="en-US" sz="1600" baseline="0" dirty="0" smtClean="0"/>
                        <a:t>) – see if each </a:t>
                      </a:r>
                      <a:r>
                        <a:rPr lang="en-US" sz="1600" baseline="0" dirty="0" err="1" smtClean="0"/>
                        <a:t>indiv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vars</a:t>
                      </a:r>
                      <a:r>
                        <a:rPr lang="en-US" sz="1600" baseline="0" dirty="0" smtClean="0"/>
                        <a:t> are collinear w/ each other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Test nonlinear transforms of variables and interaction terms</a:t>
                      </a:r>
                      <a:endParaRPr lang="en-US" sz="1600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Add in ‘dummy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vars</a:t>
                      </a:r>
                      <a:r>
                        <a:rPr lang="en-US" sz="16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’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representing each subset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Add in T, P (weekly or daily) variables to see if they improve predictions. If so,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use random forest alone; if not, ignore them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Five major</a:t>
                      </a:r>
                      <a:r>
                        <a:rPr lang="en-US" sz="1600" baseline="0" dirty="0" smtClean="0"/>
                        <a:t> regions (based on political bounds, ‘soy spots’), all years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200km cells, all years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50km cells, all years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Five major regions, groups</a:t>
                      </a:r>
                      <a:r>
                        <a:rPr lang="en-US" sz="1600" baseline="0" dirty="0" smtClean="0"/>
                        <a:t> of 3 years (ignore trend)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Five major regions, each </a:t>
                      </a:r>
                      <a:r>
                        <a:rPr lang="en-US" sz="1600" dirty="0" err="1" smtClean="0"/>
                        <a:t>indiv</a:t>
                      </a:r>
                      <a:r>
                        <a:rPr lang="en-US" sz="1600" dirty="0" smtClean="0"/>
                        <a:t> year (ignore trend)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637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do a time trend, won’t really hurt</a:t>
                      </a:r>
                      <a:endParaRPr lang="en-US" sz="16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950" y="4805110"/>
            <a:ext cx="8959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evaluation/model selection within each model specification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OLS and FE, choose the largest subset that causes coefficients to stabilize, R2 (hierarchical)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Robustness check: small rescaling after finding ‘best’ scale (50km -&gt; 60, 40 km)</a:t>
            </a:r>
          </a:p>
          <a:p>
            <a:endParaRPr lang="en-US" sz="1600" dirty="0" smtClean="0"/>
          </a:p>
          <a:p>
            <a:r>
              <a:rPr lang="en-US" sz="1600" dirty="0" smtClean="0"/>
              <a:t>Model selection to compare OLS </a:t>
            </a:r>
            <a:r>
              <a:rPr lang="en-US" sz="1600" dirty="0" err="1" smtClean="0"/>
              <a:t>vs</a:t>
            </a:r>
            <a:r>
              <a:rPr lang="en-US" sz="1600" dirty="0" smtClean="0"/>
              <a:t> FE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Cross-validation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Test predictive ability (in most recent year, e.g.) – check that the new year contains the climate that was trained; try predictive ability for dry, wet years, etc.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565444" y="48129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cope with the fact that response to onset is nonlinear: first do plant = </a:t>
            </a:r>
            <a:r>
              <a:rPr lang="en-US" dirty="0" err="1"/>
              <a:t>fcn</a:t>
            </a:r>
            <a:r>
              <a:rPr lang="en-US" dirty="0"/>
              <a:t>(T, size, </a:t>
            </a:r>
            <a:r>
              <a:rPr lang="en-US" dirty="0" err="1"/>
              <a:t>etc</a:t>
            </a:r>
            <a:r>
              <a:rPr lang="en-US" dirty="0"/>
              <a:t>) and get residuals. Then plot residuals on y axis and onset on x axis and see if onset is linear or not. Can also use separate models for early </a:t>
            </a:r>
            <a:r>
              <a:rPr lang="en-US" dirty="0" err="1"/>
              <a:t>vs</a:t>
            </a:r>
            <a:r>
              <a:rPr lang="en-US" dirty="0"/>
              <a:t> late onset but need to define when the threshold is for late onset (sensitivity test)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6778" y="1729728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Subsetting</a:t>
            </a:r>
            <a:r>
              <a:rPr lang="en-US" dirty="0"/>
              <a:t>: how do you know what spatial scale creates ‘stability’? look at different scales, plot the coefficient on the y axis and scale on x axis, look at whether there’s a flat part in the curve. If pick a scale, e.g. 50k, do regression for 40km and 60km as well to see whether the coefficients are the same, as a robustness check. Do </a:t>
            </a:r>
            <a:r>
              <a:rPr lang="en-US" dirty="0" err="1"/>
              <a:t>subsetting</a:t>
            </a:r>
            <a:r>
              <a:rPr lang="en-US" dirty="0"/>
              <a:t> hierarchically – within each state, divide into 200km cells, then divide the 200km cells into 50km cells.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2444" y="37611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test predictive ability (and therefore compare OLS </a:t>
            </a:r>
            <a:r>
              <a:rPr lang="en-US" dirty="0" err="1"/>
              <a:t>vs</a:t>
            </a:r>
            <a:r>
              <a:rPr lang="en-US" dirty="0"/>
              <a:t> FE), make sure the new year contains climate that was trained. Can try predictive ability in dry, wet, 50</a:t>
            </a:r>
            <a:r>
              <a:rPr lang="en-US" baseline="30000" dirty="0"/>
              <a:t>th</a:t>
            </a:r>
            <a:r>
              <a:rPr lang="en-US" dirty="0"/>
              <a:t> percentile year, etc.</a:t>
            </a:r>
          </a:p>
        </p:txBody>
      </p:sp>
    </p:spTree>
    <p:extLst>
      <p:ext uri="{BB962C8B-B14F-4D97-AF65-F5344CB8AC3E}">
        <p14:creationId xmlns:p14="http://schemas.microsoft.com/office/powerpoint/2010/main" val="1919747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631648" y="2791022"/>
            <a:ext cx="2404772" cy="308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32968" y="2791022"/>
            <a:ext cx="4798680" cy="308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37737" y="1238711"/>
            <a:ext cx="2398683" cy="155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32965" y="1238711"/>
            <a:ext cx="2398683" cy="155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34282" y="1238711"/>
            <a:ext cx="2398683" cy="155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30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90425" y="147283"/>
            <a:ext cx="619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model addresses the challenges differently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4242" y="683024"/>
            <a:ext cx="58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7218" y="718146"/>
            <a:ext cx="151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Fixed effects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797" y="694309"/>
            <a:ext cx="176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forest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22" y="1564336"/>
            <a:ext cx="1780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Unobservable controls on planting date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12" y="3145250"/>
            <a:ext cx="1658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Relationships depend on planting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14" y="4664602"/>
            <a:ext cx="184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Nonlinearities in planting date response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7526" y="1388202"/>
            <a:ext cx="213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real solution; subset data by time and space to minimize the issue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7516" y="1515549"/>
            <a:ext cx="205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and location fixed effects absorb confounding factors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6139" y="1391856"/>
            <a:ext cx="2077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real solution; subset data by time and space to minimize the issue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4928" y="3894690"/>
            <a:ext cx="410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Careful definition of climate variables, informed by exploratory data analysis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9608" y="3756191"/>
            <a:ext cx="177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Handled in decision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1489811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31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52730" y="136361"/>
            <a:ext cx="554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Defining sensitivity of plant date to climate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2038" y="1975669"/>
            <a:ext cx="2103365" cy="15836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85004" y="2446066"/>
            <a:ext cx="219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of planting date behavior</a:t>
            </a:r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2351650" y="2769232"/>
            <a:ext cx="113335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3297" y="2446066"/>
            <a:ext cx="192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Perturbation in climate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99959" y="2446066"/>
            <a:ext cx="192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planting date</a:t>
            </a:r>
          </a:p>
        </p:txBody>
      </p:sp>
      <p:cxnSp>
        <p:nvCxnSpPr>
          <p:cNvPr id="27" name="Straight Arrow Connector 26"/>
          <p:cNvCxnSpPr>
            <a:stCxn id="16" idx="3"/>
            <a:endCxn id="26" idx="1"/>
          </p:cNvCxnSpPr>
          <p:nvPr/>
        </p:nvCxnSpPr>
        <p:spPr>
          <a:xfrm>
            <a:off x="5635403" y="2767504"/>
            <a:ext cx="964556" cy="172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340" y="20917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diagnostics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C4418FE1-28AF-49EF-8CF0-9573B808A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07628"/>
              </p:ext>
            </p:extLst>
          </p:nvPr>
        </p:nvGraphicFramePr>
        <p:xfrm>
          <a:off x="87804" y="578508"/>
          <a:ext cx="9056196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49">
                  <a:extLst>
                    <a:ext uri="{9D8B030D-6E8A-4147-A177-3AD203B41FA5}">
                      <a16:colId xmlns="" xmlns:a16="http://schemas.microsoft.com/office/drawing/2014/main" val="2585944146"/>
                    </a:ext>
                  </a:extLst>
                </a:gridCol>
                <a:gridCol w="1582814">
                  <a:extLst>
                    <a:ext uri="{9D8B030D-6E8A-4147-A177-3AD203B41FA5}">
                      <a16:colId xmlns="" xmlns:a16="http://schemas.microsoft.com/office/drawing/2014/main" val="3153425830"/>
                    </a:ext>
                  </a:extLst>
                </a:gridCol>
                <a:gridCol w="2604356">
                  <a:extLst>
                    <a:ext uri="{9D8B030D-6E8A-4147-A177-3AD203B41FA5}">
                      <a16:colId xmlns="" xmlns:a16="http://schemas.microsoft.com/office/drawing/2014/main" val="1876414087"/>
                    </a:ext>
                  </a:extLst>
                </a:gridCol>
                <a:gridCol w="2604977">
                  <a:extLst>
                    <a:ext uri="{9D8B030D-6E8A-4147-A177-3AD203B41FA5}">
                      <a16:colId xmlns="" xmlns:a16="http://schemas.microsoft.com/office/drawing/2014/main" val="249440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Choosing among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448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polygons except for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polygon that’s missing, given actual weather; repeat and average errors. Report errors for categories (i.e. region, </a:t>
                      </a:r>
                      <a:r>
                        <a:rPr lang="en-US" sz="1400" dirty="0" err="1"/>
                        <a:t>irrig</a:t>
                      </a:r>
                      <a:r>
                        <a:rPr lang="en-US" sz="1400" dirty="0"/>
                        <a:t>/not </a:t>
                      </a:r>
                      <a:r>
                        <a:rPr lang="en-US" sz="1400" dirty="0" err="1"/>
                        <a:t>irrig</a:t>
                      </a:r>
                      <a:r>
                        <a:rPr lang="en-US" sz="1400" dirty="0"/>
                        <a:t>, large/small)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‘how well does the model describe the past?’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60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Validation for ‘future predictions’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years except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polygons in the missing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‘how well does the model predict future planting for the same farmer?’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65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Validation for ‘prediction in new soy area’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polygons in a certain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Polygons in another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Probably won’t work. Won’t have the memory term, and memory is probably a strong </a:t>
                      </a:r>
                      <a:r>
                        <a:rPr lang="en-US" sz="1400" dirty="0" err="1"/>
                        <a:t>expl</a:t>
                      </a:r>
                      <a:r>
                        <a:rPr lang="en-US" sz="1400" dirty="0"/>
                        <a:t> var.</a:t>
                      </a:r>
                    </a:p>
                    <a:p>
                      <a:r>
                        <a:rPr lang="en-US" sz="1400" dirty="0"/>
                        <a:t> ‘how well does the model predict future planting for a new soy field?’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5351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7EB5F0-56CD-4E47-88F2-F1CF66CCA937}"/>
              </a:ext>
            </a:extLst>
          </p:cNvPr>
          <p:cNvSpPr txBox="1"/>
          <p:nvPr/>
        </p:nvSpPr>
        <p:spPr>
          <a:xfrm>
            <a:off x="2193050" y="4862292"/>
            <a:ext cx="5077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within OLS and FE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for choosing among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‘ease of use’ (i.e. lots of regions to choose from?)</a:t>
            </a:r>
          </a:p>
        </p:txBody>
      </p:sp>
    </p:spTree>
    <p:extLst>
      <p:ext uri="{BB962C8B-B14F-4D97-AF65-F5344CB8AC3E}">
        <p14:creationId xmlns:p14="http://schemas.microsoft.com/office/powerpoint/2010/main" val="42016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6396" y="8"/>
            <a:ext cx="39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farmers actually plant before onset?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13024"/>
              </p:ext>
            </p:extLst>
          </p:nvPr>
        </p:nvGraphicFramePr>
        <p:xfrm>
          <a:off x="146949" y="1212582"/>
          <a:ext cx="883447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Matopiba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r>
                        <a:rPr lang="en-US" sz="1600" baseline="0" dirty="0"/>
                        <a:t> do </a:t>
                      </a:r>
                      <a:r>
                        <a:rPr lang="en-US" sz="1600" baseline="0" dirty="0" err="1"/>
                        <a:t>Sul</a:t>
                      </a:r>
                      <a:r>
                        <a:rPr lang="en-US" sz="1600" baseline="0" dirty="0"/>
                        <a:t>, Sao Paulo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68888" y="564444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6396" y="8"/>
            <a:ext cx="39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farmers actually plant before onset?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59899"/>
              </p:ext>
            </p:extLst>
          </p:nvPr>
        </p:nvGraphicFramePr>
        <p:xfrm>
          <a:off x="1432518" y="1102823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Matopiba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15.6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7.4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68888" y="564444"/>
            <a:ext cx="17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23827"/>
              </p:ext>
            </p:extLst>
          </p:nvPr>
        </p:nvGraphicFramePr>
        <p:xfrm>
          <a:off x="146949" y="1309918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r>
                        <a:rPr lang="en-US" sz="1600" dirty="0"/>
                        <a:t> 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r>
                        <a:rPr lang="en-US" sz="1600" dirty="0"/>
                        <a:t> 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1073522"/>
            <a:ext cx="4597400" cy="302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096122"/>
            <a:ext cx="4597400" cy="280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1073522"/>
            <a:ext cx="459740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294" y="39843"/>
            <a:ext cx="811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Cropping</a:t>
            </a:r>
          </a:p>
          <a:p>
            <a:r>
              <a:rPr lang="en-US" dirty="0" smtClean="0"/>
              <a:t>Planting </a:t>
            </a:r>
            <a:r>
              <a:rPr lang="en-US" dirty="0"/>
              <a:t>date stays constant while onset changes. This creates a strong delay vs. onset trend (due to onset changing but planting date not changing)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4350122"/>
            <a:ext cx="4597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53199"/>
              </p:ext>
            </p:extLst>
          </p:nvPr>
        </p:nvGraphicFramePr>
        <p:xfrm>
          <a:off x="146949" y="1309918"/>
          <a:ext cx="588965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724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 of soy area planted</a:t>
                      </a:r>
                      <a:r>
                        <a:rPr lang="en-US" sz="1600" baseline="0" dirty="0"/>
                        <a:t> before onset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Onset (mean)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r>
                        <a:rPr lang="en-US" sz="1600" dirty="0"/>
                        <a:t> delay 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Grosso</a:t>
                      </a:r>
                      <a:r>
                        <a:rPr lang="en-US" sz="1600" dirty="0"/>
                        <a:t> plant (median)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7294" y="39843"/>
            <a:ext cx="811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Cropping</a:t>
            </a:r>
          </a:p>
          <a:p>
            <a:r>
              <a:rPr lang="en-US" dirty="0" smtClean="0"/>
              <a:t>Planting </a:t>
            </a:r>
            <a:r>
              <a:rPr lang="en-US" dirty="0"/>
              <a:t>date stays constant while onset changes. This creates a strong delay vs. onset trend (due to onset changing but planting date not changing)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918"/>
            <a:ext cx="4597400" cy="275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44" y="3669628"/>
            <a:ext cx="4388556" cy="3188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963173"/>
            <a:ext cx="4597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36" y="528983"/>
            <a:ext cx="894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</a:t>
            </a:r>
            <a:r>
              <a:rPr lang="en-US" sz="1600" dirty="0" err="1"/>
              <a:t>Mato</a:t>
            </a:r>
            <a:r>
              <a:rPr lang="en-US" sz="1600" dirty="0"/>
              <a:t> </a:t>
            </a:r>
            <a:r>
              <a:rPr lang="en-US" sz="1600" dirty="0" err="1"/>
              <a:t>Grosso</a:t>
            </a:r>
            <a:r>
              <a:rPr lang="en-US" sz="1600" dirty="0"/>
              <a:t>, when onset is late, delay </a:t>
            </a:r>
            <a:r>
              <a:rPr lang="en-US" sz="1600" dirty="0" err="1"/>
              <a:t>pdf</a:t>
            </a:r>
            <a:r>
              <a:rPr lang="en-US" sz="1600" dirty="0"/>
              <a:t> becomes very right skewed even though when onset is earlier, delay </a:t>
            </a:r>
            <a:r>
              <a:rPr lang="en-US" sz="1600" dirty="0" err="1"/>
              <a:t>pdf</a:t>
            </a:r>
            <a:r>
              <a:rPr lang="en-US" sz="1600" dirty="0"/>
              <a:t> is normal. Indicates that farmers are actually good at planting after onset. Here are pdfs of delay in Mato Grosso: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43844"/>
            <a:ext cx="907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areas plant at least a month after onset and so aren’t sensitive at all to changes in onset.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AD6E72-C2D4-4401-BBA7-7E97758D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84607"/>
            <a:ext cx="4572000" cy="2196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5583E9-8C67-4D05-AEA8-18F3C00C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6" y="3899790"/>
            <a:ext cx="4571999" cy="207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42672C-DD34-4BF3-9574-E4915701EA8B}"/>
              </a:ext>
            </a:extLst>
          </p:cNvPr>
          <p:cNvSpPr txBox="1"/>
          <p:nvPr/>
        </p:nvSpPr>
        <p:spPr>
          <a:xfrm>
            <a:off x="760004" y="1319780"/>
            <a:ext cx="305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 onset, delay slams to zero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1FE1095-4143-4952-BC46-4C743902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15" y="3899789"/>
            <a:ext cx="4571999" cy="2076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B4C6AB8-3FD6-496F-8E13-F0BD9D70D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761" y="1738020"/>
            <a:ext cx="4571999" cy="2076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3481AA5-7129-48C2-A2EB-EE99C4345043}"/>
              </a:ext>
            </a:extLst>
          </p:cNvPr>
          <p:cNvSpPr txBox="1"/>
          <p:nvPr/>
        </p:nvSpPr>
        <p:spPr>
          <a:xfrm>
            <a:off x="4766235" y="1357489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onset, delay is normally distributed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521" y="159651"/>
            <a:ext cx="16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2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3527</Words>
  <Application>Microsoft Macintosh PowerPoint</Application>
  <PresentationFormat>On-screen Show (4:3)</PresentationFormat>
  <Paragraphs>784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86</cp:revision>
  <dcterms:created xsi:type="dcterms:W3CDTF">2018-10-02T00:41:52Z</dcterms:created>
  <dcterms:modified xsi:type="dcterms:W3CDTF">2018-10-05T21:28:13Z</dcterms:modified>
</cp:coreProperties>
</file>