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59" r:id="rId5"/>
    <p:sldId id="266" r:id="rId6"/>
    <p:sldId id="261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332" autoAdjust="0"/>
  </p:normalViewPr>
  <p:slideViewPr>
    <p:cSldViewPr snapToGrid="0" snapToObjects="1">
      <p:cViewPr varScale="1">
        <p:scale>
          <a:sx n="94" d="100"/>
          <a:sy n="94" d="100"/>
        </p:scale>
        <p:origin x="-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5E-8240-B647-89A1-7ADE85085F8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466-A723-2E4A-94B4-A9777A7F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5E-8240-B647-89A1-7ADE85085F8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466-A723-2E4A-94B4-A9777A7F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5E-8240-B647-89A1-7ADE85085F8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466-A723-2E4A-94B4-A9777A7F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6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5E-8240-B647-89A1-7ADE85085F8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466-A723-2E4A-94B4-A9777A7F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5E-8240-B647-89A1-7ADE85085F8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466-A723-2E4A-94B4-A9777A7F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5E-8240-B647-89A1-7ADE85085F8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466-A723-2E4A-94B4-A9777A7F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5E-8240-B647-89A1-7ADE85085F8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466-A723-2E4A-94B4-A9777A7F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2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5E-8240-B647-89A1-7ADE85085F8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466-A723-2E4A-94B4-A9777A7F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6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5E-8240-B647-89A1-7ADE85085F8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466-A723-2E4A-94B4-A9777A7F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1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5E-8240-B647-89A1-7ADE85085F8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466-A723-2E4A-94B4-A9777A7F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35E-8240-B647-89A1-7ADE85085F8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466-A723-2E4A-94B4-A9777A7F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435E-8240-B647-89A1-7ADE85085F8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2466-A723-2E4A-94B4-A9777A7F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2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SCYM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137546" y="0"/>
            <a:ext cx="8932301" cy="6858000"/>
            <a:chOff x="137546" y="0"/>
            <a:chExt cx="8932301" cy="6858000"/>
          </a:xfrm>
        </p:grpSpPr>
        <p:grpSp>
          <p:nvGrpSpPr>
            <p:cNvPr id="106" name="Group 105"/>
            <p:cNvGrpSpPr/>
            <p:nvPr/>
          </p:nvGrpSpPr>
          <p:grpSpPr>
            <a:xfrm>
              <a:off x="137546" y="0"/>
              <a:ext cx="8932301" cy="6858000"/>
              <a:chOff x="137546" y="0"/>
              <a:chExt cx="8932301" cy="68580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18635" y="0"/>
                <a:ext cx="3369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Original SCYM (</a:t>
                </a:r>
                <a:r>
                  <a:rPr lang="en-US" dirty="0" err="1" smtClean="0"/>
                  <a:t>Lobell</a:t>
                </a:r>
                <a:r>
                  <a:rPr lang="en-US" dirty="0" smtClean="0"/>
                  <a:t> et al, 2015)</a:t>
                </a:r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896384" y="0"/>
                <a:ext cx="1130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Our SCYM</a:t>
                </a:r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48058" y="1127436"/>
                <a:ext cx="1101346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Crop </a:t>
                </a:r>
                <a:r>
                  <a:rPr lang="en-US" dirty="0" err="1" smtClean="0"/>
                  <a:t>sims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48058" y="2265268"/>
                <a:ext cx="1277288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Pseudo-</a:t>
                </a:r>
                <a:r>
                  <a:rPr lang="en-US" dirty="0" err="1" smtClean="0"/>
                  <a:t>obs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48058" y="3522295"/>
                <a:ext cx="1205378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Regression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7546" y="4997872"/>
                <a:ext cx="1691727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Yield estimation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23390" y="408614"/>
                <a:ext cx="19756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Hypothetical</a:t>
                </a:r>
                <a:r>
                  <a:rPr lang="en-US" sz="1400" dirty="0" smtClean="0"/>
                  <a:t> soil, climate, management</a:t>
                </a:r>
                <a:endParaRPr lang="en-US" sz="1400" dirty="0"/>
              </a:p>
            </p:txBody>
          </p:sp>
          <p:cxnSp>
            <p:nvCxnSpPr>
              <p:cNvPr id="9" name="Straight Arrow Connector 8"/>
              <p:cNvCxnSpPr>
                <a:stCxn id="8" idx="2"/>
                <a:endCxn id="12" idx="0"/>
              </p:cNvCxnSpPr>
              <p:nvPr/>
            </p:nvCxnSpPr>
            <p:spPr>
              <a:xfrm>
                <a:off x="2411235" y="931834"/>
                <a:ext cx="0" cy="8620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453280" y="1793882"/>
                <a:ext cx="1915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Daily LAI, seasonal yield</a:t>
                </a:r>
                <a:endParaRPr lang="en-US" sz="1400" dirty="0"/>
              </a:p>
            </p:txBody>
          </p:sp>
          <p:cxnSp>
            <p:nvCxnSpPr>
              <p:cNvPr id="13" name="Straight Arrow Connector 12"/>
              <p:cNvCxnSpPr>
                <a:stCxn id="12" idx="2"/>
                <a:endCxn id="14" idx="0"/>
              </p:cNvCxnSpPr>
              <p:nvPr/>
            </p:nvCxnSpPr>
            <p:spPr>
              <a:xfrm>
                <a:off x="2411235" y="2101659"/>
                <a:ext cx="0" cy="6349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365866" y="2736653"/>
                <a:ext cx="20907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Vegetation </a:t>
                </a:r>
                <a:r>
                  <a:rPr lang="en-US" sz="1400" dirty="0" err="1" smtClean="0"/>
                  <a:t>indeces</a:t>
                </a:r>
                <a:r>
                  <a:rPr lang="en-US" sz="1400" dirty="0" smtClean="0"/>
                  <a:t> (pseudo </a:t>
                </a:r>
                <a:r>
                  <a:rPr lang="en-US" sz="1400" dirty="0" err="1" smtClean="0"/>
                  <a:t>RM</a:t>
                </a:r>
                <a:r>
                  <a:rPr lang="en-US" sz="1400" baseline="-25000" dirty="0" err="1" smtClean="0"/>
                  <a:t>d</a:t>
                </a:r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87364" y="4059152"/>
                <a:ext cx="244774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Sim</a:t>
                </a:r>
                <a:r>
                  <a:rPr lang="en-US" sz="1400" dirty="0" smtClean="0"/>
                  <a:t> yield =</a:t>
                </a:r>
              </a:p>
              <a:p>
                <a:r>
                  <a:rPr lang="en-US" sz="1400" dirty="0" smtClean="0"/>
                  <a:t> </a:t>
                </a:r>
                <a:r>
                  <a:rPr lang="en-US" sz="1400" dirty="0" err="1" smtClean="0"/>
                  <a:t>fcn</a:t>
                </a:r>
                <a:r>
                  <a:rPr lang="en-US" sz="1400" dirty="0" smtClean="0"/>
                  <a:t>(</a:t>
                </a:r>
                <a:r>
                  <a:rPr lang="en-US" sz="1400" b="1" dirty="0" smtClean="0"/>
                  <a:t>hypothetical</a:t>
                </a:r>
                <a:r>
                  <a:rPr lang="en-US" sz="1400" dirty="0" smtClean="0"/>
                  <a:t> weather, pseudo </a:t>
                </a:r>
                <a:r>
                  <a:rPr lang="en-US" sz="1400" dirty="0" err="1" smtClean="0"/>
                  <a:t>RM</a:t>
                </a:r>
                <a:r>
                  <a:rPr lang="en-US" sz="1400" baseline="-25000" dirty="0" err="1" smtClean="0"/>
                  <a:t>d</a:t>
                </a:r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0"/>
              </p:cNvCxnSpPr>
              <p:nvPr/>
            </p:nvCxnSpPr>
            <p:spPr>
              <a:xfrm>
                <a:off x="2411235" y="3259873"/>
                <a:ext cx="0" cy="7992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5" idx="2"/>
                <a:endCxn id="18" idx="0"/>
              </p:cNvCxnSpPr>
              <p:nvPr/>
            </p:nvCxnSpPr>
            <p:spPr>
              <a:xfrm>
                <a:off x="2411235" y="4797816"/>
                <a:ext cx="0" cy="7540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245936" y="5551870"/>
                <a:ext cx="23305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Apply regression </a:t>
                </a:r>
                <a:r>
                  <a:rPr lang="en-US" sz="1400" dirty="0" err="1" smtClean="0"/>
                  <a:t>eqn</a:t>
                </a:r>
                <a:r>
                  <a:rPr lang="en-US" sz="1400" dirty="0" smtClean="0"/>
                  <a:t> to </a:t>
                </a:r>
                <a:r>
                  <a:rPr lang="en-US" sz="1400" b="1" dirty="0" smtClean="0"/>
                  <a:t>actual</a:t>
                </a:r>
                <a:r>
                  <a:rPr lang="en-US" sz="1400" dirty="0" smtClean="0"/>
                  <a:t> </a:t>
                </a:r>
                <a:r>
                  <a:rPr lang="en-US" sz="1400" b="1" dirty="0" smtClean="0"/>
                  <a:t>RS data </a:t>
                </a:r>
                <a:r>
                  <a:rPr lang="en-US" sz="1400" dirty="0" smtClean="0"/>
                  <a:t>and </a:t>
                </a:r>
                <a:r>
                  <a:rPr lang="en-US" sz="1400" b="1" dirty="0" smtClean="0"/>
                  <a:t>actual</a:t>
                </a:r>
                <a:r>
                  <a:rPr lang="en-US" sz="1400" dirty="0" smtClean="0"/>
                  <a:t> </a:t>
                </a:r>
                <a:r>
                  <a:rPr lang="en-US" sz="1400" b="1" dirty="0" smtClean="0"/>
                  <a:t>weather</a:t>
                </a:r>
                <a:endParaRPr lang="en-US" sz="1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342043" y="398219"/>
                <a:ext cx="253255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Actual</a:t>
                </a:r>
                <a:r>
                  <a:rPr lang="en-US" sz="1400" dirty="0" smtClean="0"/>
                  <a:t> soil (IGBP-DIS), climate (CLIMA), management (double crop maps)</a:t>
                </a:r>
                <a:endParaRPr lang="en-US" sz="1400" dirty="0"/>
              </a:p>
            </p:txBody>
          </p:sp>
          <p:cxnSp>
            <p:nvCxnSpPr>
              <p:cNvPr id="37" name="Straight Arrow Connector 36"/>
              <p:cNvCxnSpPr>
                <a:stCxn id="36" idx="2"/>
                <a:endCxn id="38" idx="0"/>
              </p:cNvCxnSpPr>
              <p:nvPr/>
            </p:nvCxnSpPr>
            <p:spPr>
              <a:xfrm>
                <a:off x="5608321" y="1136883"/>
                <a:ext cx="14135" cy="7486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664501" y="1885540"/>
                <a:ext cx="1915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Daily LAI, seasonal yield</a:t>
                </a:r>
                <a:endParaRPr lang="en-US" sz="1400" dirty="0"/>
              </a:p>
            </p:txBody>
          </p:sp>
          <p:cxnSp>
            <p:nvCxnSpPr>
              <p:cNvPr id="39" name="Straight Arrow Connector 38"/>
              <p:cNvCxnSpPr>
                <a:stCxn id="51" idx="1"/>
                <a:endCxn id="40" idx="3"/>
              </p:cNvCxnSpPr>
              <p:nvPr/>
            </p:nvCxnSpPr>
            <p:spPr>
              <a:xfrm flipH="1">
                <a:off x="6467171" y="3197643"/>
                <a:ext cx="108297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777741" y="2828311"/>
                <a:ext cx="16894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Vegetation </a:t>
                </a:r>
                <a:r>
                  <a:rPr lang="en-US" sz="1400" dirty="0" err="1" smtClean="0"/>
                  <a:t>indeces</a:t>
                </a:r>
                <a:r>
                  <a:rPr lang="en-US" sz="1400" dirty="0" smtClean="0"/>
                  <a:t> 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(pseudo </a:t>
                </a:r>
                <a:r>
                  <a:rPr lang="en-US" sz="1400" dirty="0" err="1" smtClean="0">
                    <a:solidFill>
                      <a:srgbClr val="FF0000"/>
                    </a:solidFill>
                  </a:rPr>
                  <a:t>RM</a:t>
                </a:r>
                <a:r>
                  <a:rPr lang="en-US" sz="1400" baseline="-25000" dirty="0" err="1" smtClean="0">
                    <a:solidFill>
                      <a:srgbClr val="FF0000"/>
                    </a:solidFill>
                  </a:rPr>
                  <a:t>d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 or actual </a:t>
                </a:r>
                <a:r>
                  <a:rPr lang="en-US" sz="1400" dirty="0" err="1" smtClean="0">
                    <a:solidFill>
                      <a:srgbClr val="FF0000"/>
                    </a:solidFill>
                  </a:rPr>
                  <a:t>RM</a:t>
                </a:r>
                <a:r>
                  <a:rPr lang="en-US" sz="1400" baseline="-25000" dirty="0" err="1" smtClean="0">
                    <a:solidFill>
                      <a:srgbClr val="FF0000"/>
                    </a:solidFill>
                  </a:rPr>
                  <a:t>d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?)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370314" y="4150810"/>
                <a:ext cx="25042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Sim</a:t>
                </a:r>
                <a:r>
                  <a:rPr lang="en-US" sz="1400" dirty="0" smtClean="0"/>
                  <a:t> yield =</a:t>
                </a:r>
              </a:p>
              <a:p>
                <a:r>
                  <a:rPr lang="en-US" sz="1400" dirty="0" smtClean="0"/>
                  <a:t> </a:t>
                </a:r>
                <a:r>
                  <a:rPr lang="en-US" sz="1400" dirty="0" err="1" smtClean="0"/>
                  <a:t>fcn</a:t>
                </a:r>
                <a:r>
                  <a:rPr lang="en-US" sz="1400" dirty="0" smtClean="0"/>
                  <a:t>(</a:t>
                </a:r>
                <a:r>
                  <a:rPr lang="en-US" sz="1400" b="1" dirty="0" smtClean="0"/>
                  <a:t>actual</a:t>
                </a:r>
                <a:r>
                  <a:rPr lang="en-US" sz="1400" dirty="0" smtClean="0"/>
                  <a:t> weather, 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pseudo </a:t>
                </a:r>
                <a:r>
                  <a:rPr lang="en-US" sz="1400" dirty="0" err="1" smtClean="0">
                    <a:solidFill>
                      <a:srgbClr val="FF0000"/>
                    </a:solidFill>
                  </a:rPr>
                  <a:t>RM</a:t>
                </a:r>
                <a:r>
                  <a:rPr lang="en-US" sz="1400" baseline="-25000" dirty="0" err="1" smtClean="0">
                    <a:solidFill>
                      <a:srgbClr val="FF0000"/>
                    </a:solidFill>
                  </a:rPr>
                  <a:t>d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 or actual </a:t>
                </a:r>
                <a:r>
                  <a:rPr lang="en-US" sz="1400" dirty="0" err="1" smtClean="0">
                    <a:solidFill>
                      <a:srgbClr val="FF0000"/>
                    </a:solidFill>
                  </a:rPr>
                  <a:t>RM</a:t>
                </a:r>
                <a:r>
                  <a:rPr lang="en-US" sz="1400" baseline="-25000" dirty="0" err="1" smtClean="0">
                    <a:solidFill>
                      <a:srgbClr val="FF0000"/>
                    </a:solidFill>
                  </a:rPr>
                  <a:t>d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?</a:t>
                </a:r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  <p:cxnSp>
            <p:nvCxnSpPr>
              <p:cNvPr id="42" name="Straight Arrow Connector 41"/>
              <p:cNvCxnSpPr>
                <a:stCxn id="40" idx="2"/>
                <a:endCxn id="41" idx="0"/>
              </p:cNvCxnSpPr>
              <p:nvPr/>
            </p:nvCxnSpPr>
            <p:spPr>
              <a:xfrm>
                <a:off x="5622456" y="3566975"/>
                <a:ext cx="0" cy="5838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41" idx="2"/>
                <a:endCxn id="44" idx="0"/>
              </p:cNvCxnSpPr>
              <p:nvPr/>
            </p:nvCxnSpPr>
            <p:spPr>
              <a:xfrm>
                <a:off x="5622456" y="4889474"/>
                <a:ext cx="0" cy="662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457157" y="5551870"/>
                <a:ext cx="23305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Apply regression </a:t>
                </a:r>
                <a:r>
                  <a:rPr lang="en-US" sz="1400" dirty="0" err="1" smtClean="0"/>
                  <a:t>eqn</a:t>
                </a:r>
                <a:r>
                  <a:rPr lang="en-US" sz="1400" dirty="0" smtClean="0"/>
                  <a:t> to </a:t>
                </a:r>
                <a:r>
                  <a:rPr lang="en-US" sz="1400" b="1" dirty="0" smtClean="0"/>
                  <a:t>pseudo RS data from phenology model </a:t>
                </a:r>
                <a:r>
                  <a:rPr lang="en-US" sz="1400" dirty="0" smtClean="0"/>
                  <a:t>and </a:t>
                </a:r>
                <a:r>
                  <a:rPr lang="en-US" sz="1400" b="1" dirty="0" smtClean="0"/>
                  <a:t>simulated weather</a:t>
                </a:r>
                <a:endParaRPr lang="en-US" sz="1400" b="1" dirty="0"/>
              </a:p>
            </p:txBody>
          </p:sp>
          <p:cxnSp>
            <p:nvCxnSpPr>
              <p:cNvPr id="45" name="Straight Arrow Connector 44"/>
              <p:cNvCxnSpPr>
                <a:stCxn id="38" idx="3"/>
              </p:cNvCxnSpPr>
              <p:nvPr/>
            </p:nvCxnSpPr>
            <p:spPr>
              <a:xfrm>
                <a:off x="6580410" y="2039429"/>
                <a:ext cx="76490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7433191" y="1553600"/>
                <a:ext cx="163665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Calibrate model parameters using yield data </a:t>
                </a:r>
                <a:endParaRPr lang="en-US" sz="14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694665" y="1342879"/>
                <a:ext cx="766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INLAND</a:t>
                </a:r>
                <a:endParaRPr lang="en-US" sz="14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526998" y="1191557"/>
                <a:ext cx="691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APSIM</a:t>
                </a:r>
                <a:endParaRPr lang="en-US" sz="14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550142" y="2936033"/>
                <a:ext cx="14027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Bias corrected </a:t>
                </a:r>
                <a:r>
                  <a:rPr lang="en-US" sz="1400" b="1" dirty="0" err="1" smtClean="0"/>
                  <a:t>sim</a:t>
                </a:r>
                <a:r>
                  <a:rPr lang="en-US" sz="1400" b="1" dirty="0" smtClean="0"/>
                  <a:t> yield</a:t>
                </a:r>
                <a:endParaRPr lang="en-US" sz="1400" b="1" dirty="0"/>
              </a:p>
            </p:txBody>
          </p:sp>
          <p:cxnSp>
            <p:nvCxnSpPr>
              <p:cNvPr id="52" name="Straight Arrow Connector 51"/>
              <p:cNvCxnSpPr>
                <a:stCxn id="48" idx="2"/>
                <a:endCxn id="51" idx="0"/>
              </p:cNvCxnSpPr>
              <p:nvPr/>
            </p:nvCxnSpPr>
            <p:spPr>
              <a:xfrm>
                <a:off x="8251519" y="2292264"/>
                <a:ext cx="0" cy="6437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342043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51" idx="1"/>
              </p:cNvCxnSpPr>
              <p:nvPr/>
            </p:nvCxnSpPr>
            <p:spPr>
              <a:xfrm flipH="1">
                <a:off x="5896384" y="3197643"/>
                <a:ext cx="1653758" cy="1057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Arrow Connector 106"/>
            <p:cNvCxnSpPr>
              <a:stCxn id="48" idx="0"/>
              <a:endCxn id="36" idx="3"/>
            </p:cNvCxnSpPr>
            <p:nvPr/>
          </p:nvCxnSpPr>
          <p:spPr>
            <a:xfrm flipH="1" flipV="1">
              <a:off x="6874598" y="767551"/>
              <a:ext cx="1376921" cy="78604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7244975" y="340311"/>
              <a:ext cx="179868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Why not just apply crop model to all soy pixels after we’ve calibrated model parameters?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60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605"/>
            <a:ext cx="9140428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8119"/>
            <a:ext cx="4115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Kucharik</a:t>
            </a:r>
            <a:r>
              <a:rPr lang="en-US" dirty="0" smtClean="0"/>
              <a:t> and </a:t>
            </a:r>
            <a:r>
              <a:rPr lang="en-US" dirty="0" err="1" smtClean="0"/>
              <a:t>Brye</a:t>
            </a:r>
            <a:r>
              <a:rPr lang="en-US" dirty="0" smtClean="0"/>
              <a:t>, 2003) IBIS crop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626" y="117692"/>
            <a:ext cx="8811201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Jake, Gabriel, Avery meeting</a:t>
            </a:r>
          </a:p>
          <a:p>
            <a:endParaRPr lang="en-US" b="1" dirty="0" smtClean="0"/>
          </a:p>
          <a:p>
            <a:r>
              <a:rPr lang="en-US" dirty="0" smtClean="0"/>
              <a:t>Crop background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is the crop </a:t>
            </a:r>
            <a:r>
              <a:rPr lang="en-US" dirty="0" err="1" smtClean="0"/>
              <a:t>sim</a:t>
            </a:r>
            <a:r>
              <a:rPr lang="en-US" dirty="0" smtClean="0"/>
              <a:t> (is it INLAND)? Where can I find documentation?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I just look at IBIS documentation to get background – are the two models similar enough?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is the advantage of this model compared to others?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Agro-IBIS is the </a:t>
            </a:r>
            <a:r>
              <a:rPr lang="en-US" dirty="0" err="1" smtClean="0"/>
              <a:t>agri</a:t>
            </a:r>
            <a:r>
              <a:rPr lang="en-US" dirty="0" smtClean="0"/>
              <a:t> module in INLAND, but we are using the entire INLAND model? Why do we need the entire model if all we care about is the agriculture part?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 the entire model in GEE or somewhere else? Is it really written in FORTRAN? Will we be running the model in GEE or offline?</a:t>
            </a:r>
          </a:p>
          <a:p>
            <a:endParaRPr lang="en-US" dirty="0" smtClean="0"/>
          </a:p>
          <a:p>
            <a:r>
              <a:rPr lang="en-US" dirty="0" smtClean="0"/>
              <a:t>Data needed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We’ll use CLIMA weather data as input?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agricultural management practices are needed/supported?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do you use for soil types when you run the model? – is it the IGBP-DIS dataset?</a:t>
            </a:r>
          </a:p>
          <a:p>
            <a:endParaRPr lang="en-US" dirty="0" smtClean="0"/>
          </a:p>
          <a:p>
            <a:r>
              <a:rPr lang="en-US" dirty="0" smtClean="0"/>
              <a:t>General theory…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What do we gain by doing the </a:t>
            </a:r>
            <a:r>
              <a:rPr lang="en-US" dirty="0" smtClean="0"/>
              <a:t>regression: </a:t>
            </a:r>
            <a:r>
              <a:rPr lang="en-US" dirty="0"/>
              <a:t>yield &lt;- </a:t>
            </a:r>
            <a:r>
              <a:rPr lang="en-US" dirty="0" smtClean="0"/>
              <a:t>(“RS observations” from phenology model, </a:t>
            </a:r>
            <a:r>
              <a:rPr lang="en-US" dirty="0"/>
              <a:t>weather)</a:t>
            </a:r>
            <a:r>
              <a:rPr lang="en-US" dirty="0" smtClean="0"/>
              <a:t>? Especially if we’re calibrating model parameters according to yield data?</a:t>
            </a:r>
          </a:p>
        </p:txBody>
      </p:sp>
    </p:spTree>
    <p:extLst>
      <p:ext uri="{BB962C8B-B14F-4D97-AF65-F5344CB8AC3E}">
        <p14:creationId xmlns:p14="http://schemas.microsoft.com/office/powerpoint/2010/main" val="197879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35091" y="766202"/>
            <a:ext cx="7699050" cy="4562122"/>
            <a:chOff x="117839" y="680890"/>
            <a:chExt cx="7699050" cy="4562122"/>
          </a:xfrm>
        </p:grpSpPr>
        <p:sp>
          <p:nvSpPr>
            <p:cNvPr id="2" name="TextBox 1"/>
            <p:cNvSpPr txBox="1"/>
            <p:nvPr/>
          </p:nvSpPr>
          <p:spPr>
            <a:xfrm>
              <a:off x="196399" y="680890"/>
              <a:ext cx="3173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Why not the following method?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5891" y="1787536"/>
              <a:ext cx="2052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 data from CLIMA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08008" y="2099769"/>
              <a:ext cx="3408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Relationship between ET and yield</a:t>
              </a:r>
            </a:p>
            <a:p>
              <a:r>
                <a:rPr lang="en-US" dirty="0" smtClean="0"/>
                <a:t>Like in (Purcell et al, 2007)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383" y="4596681"/>
              <a:ext cx="1961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Simulated weather for each LU %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2592" y="4735181"/>
              <a:ext cx="2679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 from Penman </a:t>
              </a:r>
              <a:r>
                <a:rPr lang="en-US" dirty="0" err="1" smtClean="0"/>
                <a:t>Monteith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7839" y="1351384"/>
              <a:ext cx="4786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Step 1. Regression to get ET -&gt; yield relationship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6528" y="2561434"/>
              <a:ext cx="111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Yield data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18622" y="4744091"/>
              <a:ext cx="63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Yield 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6399" y="4192790"/>
              <a:ext cx="3788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Step 2. Relate LU -&gt; yield through ET</a:t>
              </a:r>
              <a:endParaRPr lang="en-US" b="1" dirty="0"/>
            </a:p>
          </p:txBody>
        </p:sp>
        <p:cxnSp>
          <p:nvCxnSpPr>
            <p:cNvPr id="11" name="Straight Arrow Connector 10"/>
            <p:cNvCxnSpPr>
              <a:stCxn id="3" idx="3"/>
            </p:cNvCxnSpPr>
            <p:nvPr/>
          </p:nvCxnSpPr>
          <p:spPr>
            <a:xfrm>
              <a:off x="2458293" y="1972202"/>
              <a:ext cx="1836294" cy="3323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V="1">
              <a:off x="2027680" y="2561434"/>
              <a:ext cx="2266907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6" idx="1"/>
            </p:cNvCxnSpPr>
            <p:nvPr/>
          </p:nvCxnSpPr>
          <p:spPr>
            <a:xfrm>
              <a:off x="2577242" y="4919847"/>
              <a:ext cx="735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3"/>
              <a:endCxn id="9" idx="1"/>
            </p:cNvCxnSpPr>
            <p:nvPr/>
          </p:nvCxnSpPr>
          <p:spPr>
            <a:xfrm>
              <a:off x="5991781" y="4919847"/>
              <a:ext cx="926841" cy="89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877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819" y="1317757"/>
            <a:ext cx="21359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Weather simulations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79" y="3065823"/>
            <a:ext cx="2445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INLAND (daily yield, LAI)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919" y="4251457"/>
            <a:ext cx="21493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Pseudo-observations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35" y="5750148"/>
            <a:ext cx="23459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Regression calibrations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1231780" y="1687089"/>
            <a:ext cx="0" cy="1378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5" idx="0"/>
          </p:cNvCxnSpPr>
          <p:nvPr/>
        </p:nvCxnSpPr>
        <p:spPr>
          <a:xfrm>
            <a:off x="1231780" y="3435155"/>
            <a:ext cx="2806" cy="816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1234586" y="4620789"/>
            <a:ext cx="0" cy="1129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</p:cNvCxnSpPr>
          <p:nvPr/>
        </p:nvCxnSpPr>
        <p:spPr>
          <a:xfrm flipH="1">
            <a:off x="1232364" y="6119480"/>
            <a:ext cx="2222" cy="6407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" idx="0"/>
          </p:cNvCxnSpPr>
          <p:nvPr/>
        </p:nvCxnSpPr>
        <p:spPr>
          <a:xfrm>
            <a:off x="1231780" y="122550"/>
            <a:ext cx="0" cy="1195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99739" y="122550"/>
            <a:ext cx="66865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Regression equations for </a:t>
            </a:r>
            <a:r>
              <a:rPr lang="en-US" sz="1400" dirty="0" err="1" smtClean="0">
                <a:solidFill>
                  <a:schemeClr val="accent1"/>
                </a:solidFill>
              </a:rPr>
              <a:t>precip</a:t>
            </a:r>
            <a:r>
              <a:rPr lang="en-US" sz="1400" dirty="0" smtClean="0">
                <a:solidFill>
                  <a:schemeClr val="accent1"/>
                </a:solidFill>
              </a:rPr>
              <a:t>, max/min T, radiation, wind, humidity per LU % class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Code and data needed to run regression equations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2"/>
                </a:solidFill>
              </a:rPr>
              <a:t>Map of LU % classes across Brazil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Overlay 500m </a:t>
            </a:r>
            <a:r>
              <a:rPr lang="en-US" sz="1400" dirty="0" err="1" smtClean="0"/>
              <a:t>soymap</a:t>
            </a:r>
            <a:r>
              <a:rPr lang="en-US" sz="1400" dirty="0" smtClean="0"/>
              <a:t> and LU % classes, mask out coasts, urban areas, large water bodies for a final analysis map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309253" y="1806476"/>
            <a:ext cx="66106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5000ish year simulations of max/min T, P, radiation, wind, humidity, CO2 (?)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1"/>
                </a:solidFill>
              </a:rPr>
              <a:t>Code to simulate weather from statistics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2"/>
                </a:solidFill>
              </a:rPr>
              <a:t>Soybean maturity class maps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Crop </a:t>
            </a:r>
            <a:r>
              <a:rPr lang="en-US" sz="1400" dirty="0" err="1" smtClean="0">
                <a:solidFill>
                  <a:schemeClr val="accent4"/>
                </a:solidFill>
              </a:rPr>
              <a:t>sim</a:t>
            </a:r>
            <a:r>
              <a:rPr lang="en-US" sz="1400" dirty="0" smtClean="0">
                <a:solidFill>
                  <a:schemeClr val="accent4"/>
                </a:solidFill>
              </a:rPr>
              <a:t> parameters: GDD of crops, management info, crop density, sow dates, soil, max LAI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78911" y="5313128"/>
            <a:ext cx="200738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From Dave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From Eric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From Avery/Jake/Gabriel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09253" y="3563386"/>
            <a:ext cx="5506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8064A2"/>
                </a:solidFill>
              </a:rPr>
              <a:t>Decide on remote sensing “pseudo observation” and its equation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Calculate pseudo remote sensing observations for all crop </a:t>
            </a:r>
            <a:r>
              <a:rPr lang="en-US" sz="1400" dirty="0" err="1" smtClean="0"/>
              <a:t>sim</a:t>
            </a:r>
            <a:r>
              <a:rPr lang="en-US" sz="1400" dirty="0" smtClean="0"/>
              <a:t> results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309253" y="4670102"/>
            <a:ext cx="60452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Gridded monthly </a:t>
            </a:r>
            <a:r>
              <a:rPr lang="en-US" sz="1400" dirty="0" err="1" smtClean="0"/>
              <a:t>precip</a:t>
            </a:r>
            <a:r>
              <a:rPr lang="en-US" sz="1400" dirty="0" smtClean="0"/>
              <a:t>, radiation, temp, </a:t>
            </a:r>
            <a:r>
              <a:rPr lang="en-US" sz="1400" dirty="0" smtClean="0">
                <a:solidFill>
                  <a:schemeClr val="accent4"/>
                </a:solidFill>
              </a:rPr>
              <a:t>daytime vapor P deficit information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Landsat (to calculate RS pseudo observations)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4"/>
                </a:solidFill>
              </a:rPr>
              <a:t>Decide on “observation dates” to put in regression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2"/>
                </a:solidFill>
              </a:rPr>
              <a:t>Get real yield data, </a:t>
            </a:r>
            <a:r>
              <a:rPr lang="en-US" sz="1400" dirty="0" smtClean="0"/>
              <a:t>then </a:t>
            </a:r>
            <a:r>
              <a:rPr lang="en-US" sz="1400" dirty="0"/>
              <a:t>c</a:t>
            </a:r>
            <a:r>
              <a:rPr lang="en-US" sz="1400" dirty="0" smtClean="0"/>
              <a:t>alibrate with real yield data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09253" y="6320198"/>
            <a:ext cx="567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Yield </a:t>
            </a:r>
            <a:r>
              <a:rPr lang="en-US" sz="1400" dirty="0" err="1" smtClean="0"/>
              <a:t>pdfs</a:t>
            </a:r>
            <a:r>
              <a:rPr lang="en-US" sz="1400" dirty="0" smtClean="0"/>
              <a:t> (or statistics) for each maturity class and LU % class on a map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94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00" y="120946"/>
            <a:ext cx="906839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IBIS/INLAND crop model notes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Kucharik</a:t>
            </a:r>
            <a:r>
              <a:rPr lang="en-US" dirty="0" smtClean="0"/>
              <a:t> and Twine, 2007)</a:t>
            </a:r>
          </a:p>
          <a:p>
            <a:r>
              <a:rPr lang="en-US" dirty="0" smtClean="0"/>
              <a:t>Agro-IBIS does have phenology </a:t>
            </a:r>
          </a:p>
          <a:p>
            <a:r>
              <a:rPr lang="en-US" dirty="0" smtClean="0"/>
              <a:t>They reference </a:t>
            </a:r>
            <a:r>
              <a:rPr lang="en-US" dirty="0" err="1" smtClean="0"/>
              <a:t>Kucharik</a:t>
            </a:r>
            <a:r>
              <a:rPr lang="en-US" dirty="0" smtClean="0"/>
              <a:t> and </a:t>
            </a:r>
            <a:r>
              <a:rPr lang="en-US" dirty="0" err="1" smtClean="0"/>
              <a:t>Brye</a:t>
            </a:r>
            <a:r>
              <a:rPr lang="en-US" dirty="0" smtClean="0"/>
              <a:t>, 2003, for Agro-IBIS description (</a:t>
            </a:r>
            <a:r>
              <a:rPr lang="en-US" dirty="0" err="1" smtClean="0"/>
              <a:t>agroecosystem</a:t>
            </a:r>
            <a:r>
              <a:rPr lang="en-US" dirty="0" smtClean="0"/>
              <a:t> model)</a:t>
            </a:r>
          </a:p>
          <a:p>
            <a:r>
              <a:rPr lang="en-US" dirty="0" smtClean="0"/>
              <a:t>Model components: 11 soil layers to 2.5m depth, which are </a:t>
            </a:r>
            <a:r>
              <a:rPr lang="en-US" dirty="0" err="1" smtClean="0"/>
              <a:t>parametrized</a:t>
            </a:r>
            <a:r>
              <a:rPr lang="en-US" dirty="0" smtClean="0"/>
              <a:t> with one of eleven soil textural categories and corresponding physical attributes. The model has parameters for </a:t>
            </a:r>
            <a:r>
              <a:rPr lang="en-US" dirty="0" err="1" smtClean="0"/>
              <a:t>stomatal</a:t>
            </a:r>
            <a:r>
              <a:rPr lang="en-US" dirty="0" smtClean="0"/>
              <a:t> conductance, canopy exchange processes. It also simulates crop growth transitions through </a:t>
            </a:r>
            <a:r>
              <a:rPr lang="en-US" dirty="0" err="1" smtClean="0"/>
              <a:t>phenological</a:t>
            </a:r>
            <a:r>
              <a:rPr lang="en-US" dirty="0" smtClean="0"/>
              <a:t> stages (emergence, grain fill, </a:t>
            </a:r>
            <a:r>
              <a:rPr lang="en-US" dirty="0" err="1" smtClean="0"/>
              <a:t>etc</a:t>
            </a:r>
            <a:r>
              <a:rPr lang="en-US" dirty="0" smtClean="0"/>
              <a:t>) using accumulated GDD.</a:t>
            </a:r>
          </a:p>
          <a:p>
            <a:r>
              <a:rPr lang="en-US" dirty="0" smtClean="0"/>
              <a:t>To drive Agro-IBIS simulations, used air temperature, precipitation, downward </a:t>
            </a:r>
            <a:r>
              <a:rPr lang="en-US" dirty="0" err="1" smtClean="0"/>
              <a:t>longwave</a:t>
            </a:r>
            <a:r>
              <a:rPr lang="en-US" dirty="0" smtClean="0"/>
              <a:t> and shortwave radiation, wind speed, relative humidity, soil texture, </a:t>
            </a:r>
            <a:r>
              <a:rPr lang="en-US" dirty="0" err="1" smtClean="0"/>
              <a:t>atmsopheric</a:t>
            </a:r>
            <a:r>
              <a:rPr lang="en-US" dirty="0" smtClean="0"/>
              <a:t> CO2, atmospheric pressure (which is estimated using elevation and air T assuming a lapse rate) – so therefore also need elevation dataset. Do not need planting density</a:t>
            </a:r>
          </a:p>
          <a:p>
            <a:endParaRPr lang="en-US" dirty="0"/>
          </a:p>
          <a:p>
            <a:r>
              <a:rPr lang="en-US" dirty="0" smtClean="0"/>
              <a:t>(Foley et al, 1996)</a:t>
            </a:r>
          </a:p>
          <a:p>
            <a:r>
              <a:rPr lang="en-US" dirty="0" smtClean="0"/>
              <a:t>This paper has very specific details on the model</a:t>
            </a:r>
          </a:p>
          <a:p>
            <a:r>
              <a:rPr lang="en-US" dirty="0" smtClean="0"/>
              <a:t>We need soil information down to 2m.</a:t>
            </a:r>
          </a:p>
        </p:txBody>
      </p:sp>
    </p:spTree>
    <p:extLst>
      <p:ext uri="{BB962C8B-B14F-4D97-AF65-F5344CB8AC3E}">
        <p14:creationId xmlns:p14="http://schemas.microsoft.com/office/powerpoint/2010/main" val="418104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599" y="237067"/>
            <a:ext cx="87545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 I need to overlay the </a:t>
            </a:r>
            <a:r>
              <a:rPr lang="en-US" dirty="0" err="1" smtClean="0"/>
              <a:t>soymap</a:t>
            </a:r>
            <a:r>
              <a:rPr lang="en-US" dirty="0" smtClean="0"/>
              <a:t> on top of the %forest, %</a:t>
            </a:r>
            <a:r>
              <a:rPr lang="en-US" dirty="0" err="1" smtClean="0"/>
              <a:t>nonforest</a:t>
            </a:r>
            <a:r>
              <a:rPr lang="en-US" dirty="0" smtClean="0"/>
              <a:t> information? Or is someone else already working on it?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do I need to do to prep for running the crop model across Brazil? (in terms of coding on GEE, dataset gathering)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would we calibrate SCYM based on soybean yield data? Will calibration happen at the crop </a:t>
            </a:r>
            <a:r>
              <a:rPr lang="en-US" dirty="0" err="1" smtClean="0"/>
              <a:t>sim</a:t>
            </a:r>
            <a:r>
              <a:rPr lang="en-US" dirty="0" smtClean="0"/>
              <a:t> step or at the “regression calibration” step? </a:t>
            </a:r>
            <a:r>
              <a:rPr lang="en-US" dirty="0" smtClean="0"/>
              <a:t>How to bias correct?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H</a:t>
            </a:r>
            <a:r>
              <a:rPr lang="en-US" dirty="0" smtClean="0"/>
              <a:t>ow are we going to generate simulated temperature, rainfall, solar radiation, specific humidity if they are correlated?</a:t>
            </a:r>
            <a:r>
              <a:rPr lang="en-US" dirty="0" smtClean="0">
                <a:effectLst/>
              </a:rPr>
              <a:t> In addition to regressions for T and </a:t>
            </a:r>
            <a:r>
              <a:rPr lang="en-US" dirty="0" err="1" smtClean="0">
                <a:effectLst/>
              </a:rPr>
              <a:t>precip</a:t>
            </a:r>
            <a:r>
              <a:rPr lang="en-US" dirty="0" smtClean="0">
                <a:effectLst/>
              </a:rPr>
              <a:t>, will we also have regressions for solar radiation and humidity?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 smtClean="0"/>
              <a:t>In order to do the “regression calibration” step for SCYM, we need to simultaneously know the yield (from crop </a:t>
            </a:r>
            <a:r>
              <a:rPr lang="en-US" dirty="0" err="1" smtClean="0"/>
              <a:t>sim</a:t>
            </a:r>
            <a:r>
              <a:rPr lang="en-US" dirty="0" smtClean="0"/>
              <a:t>) and weather (solar radiation, vapor pressure, temperature) and remotely sensed </a:t>
            </a:r>
            <a:r>
              <a:rPr lang="en-US" dirty="0" smtClean="0"/>
              <a:t>data. How can we do this regression using real RS data when our weather is simulated?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4599128"/>
            <a:ext cx="4622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9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10664</TotalTime>
  <Words>993</Words>
  <Application>Microsoft Macintosh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SCYM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Zhang</dc:creator>
  <cp:lastModifiedBy>Ming Zhang</cp:lastModifiedBy>
  <cp:revision>77</cp:revision>
  <dcterms:created xsi:type="dcterms:W3CDTF">2018-04-11T17:16:24Z</dcterms:created>
  <dcterms:modified xsi:type="dcterms:W3CDTF">2018-04-19T03:00:34Z</dcterms:modified>
</cp:coreProperties>
</file>