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60" r:id="rId3"/>
    <p:sldId id="264" r:id="rId4"/>
    <p:sldId id="261" r:id="rId5"/>
    <p:sldId id="259" r:id="rId6"/>
    <p:sldId id="257" r:id="rId7"/>
    <p:sldId id="258"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13248" autoAdjust="0"/>
    <p:restoredTop sz="89786" autoAdjust="0"/>
  </p:normalViewPr>
  <p:slideViewPr>
    <p:cSldViewPr snapToGrid="0" snapToObjects="1">
      <p:cViewPr varScale="1">
        <p:scale>
          <a:sx n="87" d="100"/>
          <a:sy n="87" d="100"/>
        </p:scale>
        <p:origin x="-32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767122-6F58-6844-81D6-24F00F06C94F}" type="datetimeFigureOut">
              <a:rPr lang="en-US" smtClean="0"/>
              <a:t>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6D725B-CCCC-7545-B465-D6E8D35608F1}" type="slidenum">
              <a:rPr lang="en-US" smtClean="0"/>
              <a:t>‹#›</a:t>
            </a:fld>
            <a:endParaRPr lang="en-US"/>
          </a:p>
        </p:txBody>
      </p:sp>
    </p:spTree>
    <p:extLst>
      <p:ext uri="{BB962C8B-B14F-4D97-AF65-F5344CB8AC3E}">
        <p14:creationId xmlns:p14="http://schemas.microsoft.com/office/powerpoint/2010/main" val="30481852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rgbClr val="0000FF"/>
                </a:solidFill>
              </a:rPr>
              <a:t>Take subset of additional pixels that aren’t representative of yield data and only run INLAND for those pixels?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What pixels are we actually running INLAND for? A subset? </a:t>
            </a:r>
          </a:p>
          <a:p>
            <a:r>
              <a:rPr lang="en-US" dirty="0" smtClean="0"/>
              <a:t>For management: rule down a feasible set of management scenarios</a:t>
            </a:r>
            <a:r>
              <a:rPr lang="en-US" baseline="0" dirty="0" smtClean="0"/>
              <a:t> for each region (like Gabriel mentioned), and since we don’t know management from LAI, run INLAND for that subset of feasible management.</a:t>
            </a:r>
          </a:p>
          <a:p>
            <a:r>
              <a:rPr lang="en-US" baseline="0" dirty="0" smtClean="0"/>
              <a:t>The goal of having multiple management is for uncertainty. Ideal: calibrate model for known management at a subset of locations. </a:t>
            </a:r>
          </a:p>
          <a:p>
            <a:r>
              <a:rPr lang="en-US" baseline="0" dirty="0" smtClean="0"/>
              <a:t>Maybe we can tell soy, soy-corn stuff from RS, then guess planting dates. Assume maturity class is fixed for the region. </a:t>
            </a:r>
          </a:p>
          <a:p>
            <a:r>
              <a:rPr lang="en-US" baseline="0" dirty="0" smtClean="0"/>
              <a:t>To get gridded, historical yield: don’t need to know actual management; have a weighting of potential management scenarios</a:t>
            </a:r>
          </a:p>
          <a:p>
            <a:r>
              <a:rPr lang="en-US" dirty="0" smtClean="0"/>
              <a:t>For regression of yield (SCYM), either throw in the yield</a:t>
            </a:r>
            <a:r>
              <a:rPr lang="en-US" baseline="0" dirty="0" smtClean="0"/>
              <a:t> from weighting management options; OR or do regression separately for each management (does phenology really take care of management for us?)</a:t>
            </a:r>
          </a:p>
          <a:p>
            <a:r>
              <a:rPr lang="en-US" dirty="0" smtClean="0"/>
              <a:t>Historical gridded</a:t>
            </a:r>
            <a:r>
              <a:rPr lang="en-US" baseline="0" dirty="0" smtClean="0"/>
              <a:t> yield map will be produced from historical LAI information!</a:t>
            </a:r>
          </a:p>
          <a:p>
            <a:r>
              <a:rPr lang="en-US" baseline="0" dirty="0" smtClean="0"/>
              <a:t>Phenology SCYM stuff: we need to generate phenology info that’s pertinent to yield through weather. Not sure exactly what we’re going to do. Will be able to decide when set the phenology. </a:t>
            </a:r>
          </a:p>
          <a:p>
            <a:r>
              <a:rPr lang="en-US" baseline="0" dirty="0" smtClean="0"/>
              <a:t>Won’t go onto simulating weather and phenology SCYM stuff until after we’ve done the gridded, historical yield stuff.</a:t>
            </a:r>
          </a:p>
          <a:p>
            <a:r>
              <a:rPr lang="en-US" baseline="0" dirty="0" smtClean="0"/>
              <a:t>In terms of picking pixels to model in INLAND, avoid cities b/c there might be pollution, economics. Don’t’ buffer out major roads. It’s ok to include near coasts.</a:t>
            </a:r>
            <a:endParaRPr lang="en-US" dirty="0"/>
          </a:p>
        </p:txBody>
      </p:sp>
      <p:sp>
        <p:nvSpPr>
          <p:cNvPr id="4" name="Slide Number Placeholder 3"/>
          <p:cNvSpPr>
            <a:spLocks noGrp="1"/>
          </p:cNvSpPr>
          <p:nvPr>
            <p:ph type="sldNum" sz="quarter" idx="10"/>
          </p:nvPr>
        </p:nvSpPr>
        <p:spPr/>
        <p:txBody>
          <a:bodyPr/>
          <a:lstStyle/>
          <a:p>
            <a:fld id="{2C6D725B-CCCC-7545-B465-D6E8D35608F1}" type="slidenum">
              <a:rPr lang="en-US" smtClean="0"/>
              <a:t>2</a:t>
            </a:fld>
            <a:endParaRPr lang="en-US"/>
          </a:p>
        </p:txBody>
      </p:sp>
    </p:spTree>
    <p:extLst>
      <p:ext uri="{BB962C8B-B14F-4D97-AF65-F5344CB8AC3E}">
        <p14:creationId xmlns:p14="http://schemas.microsoft.com/office/powerpoint/2010/main" val="1834679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B4F7A9-1F73-3142-B9BC-7A3E9D6CF100}" type="datetimeFigureOut">
              <a:rPr lang="en-US" smtClean="0"/>
              <a:t>4/18/18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62BC77-563B-EB4B-BC37-EF7F129079DD}" type="slidenum">
              <a:rPr lang="en-US" smtClean="0"/>
              <a:t>‹#›</a:t>
            </a:fld>
            <a:endParaRPr lang="en-US"/>
          </a:p>
        </p:txBody>
      </p:sp>
    </p:spTree>
    <p:extLst>
      <p:ext uri="{BB962C8B-B14F-4D97-AF65-F5344CB8AC3E}">
        <p14:creationId xmlns:p14="http://schemas.microsoft.com/office/powerpoint/2010/main" val="2453172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B4F7A9-1F73-3142-B9BC-7A3E9D6CF100}" type="datetimeFigureOut">
              <a:rPr lang="en-US" smtClean="0"/>
              <a:t>4/18/18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62BC77-563B-EB4B-BC37-EF7F129079DD}" type="slidenum">
              <a:rPr lang="en-US" smtClean="0"/>
              <a:t>‹#›</a:t>
            </a:fld>
            <a:endParaRPr lang="en-US"/>
          </a:p>
        </p:txBody>
      </p:sp>
    </p:spTree>
    <p:extLst>
      <p:ext uri="{BB962C8B-B14F-4D97-AF65-F5344CB8AC3E}">
        <p14:creationId xmlns:p14="http://schemas.microsoft.com/office/powerpoint/2010/main" val="390883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B4F7A9-1F73-3142-B9BC-7A3E9D6CF100}" type="datetimeFigureOut">
              <a:rPr lang="en-US" smtClean="0"/>
              <a:t>4/18/18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62BC77-563B-EB4B-BC37-EF7F129079DD}" type="slidenum">
              <a:rPr lang="en-US" smtClean="0"/>
              <a:t>‹#›</a:t>
            </a:fld>
            <a:endParaRPr lang="en-US"/>
          </a:p>
        </p:txBody>
      </p:sp>
    </p:spTree>
    <p:extLst>
      <p:ext uri="{BB962C8B-B14F-4D97-AF65-F5344CB8AC3E}">
        <p14:creationId xmlns:p14="http://schemas.microsoft.com/office/powerpoint/2010/main" val="2757652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B4F7A9-1F73-3142-B9BC-7A3E9D6CF100}" type="datetimeFigureOut">
              <a:rPr lang="en-US" smtClean="0"/>
              <a:t>4/18/18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62BC77-563B-EB4B-BC37-EF7F129079DD}" type="slidenum">
              <a:rPr lang="en-US" smtClean="0"/>
              <a:t>‹#›</a:t>
            </a:fld>
            <a:endParaRPr lang="en-US"/>
          </a:p>
        </p:txBody>
      </p:sp>
    </p:spTree>
    <p:extLst>
      <p:ext uri="{BB962C8B-B14F-4D97-AF65-F5344CB8AC3E}">
        <p14:creationId xmlns:p14="http://schemas.microsoft.com/office/powerpoint/2010/main" val="1692322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B4F7A9-1F73-3142-B9BC-7A3E9D6CF100}" type="datetimeFigureOut">
              <a:rPr lang="en-US" smtClean="0"/>
              <a:t>4/18/18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62BC77-563B-EB4B-BC37-EF7F129079DD}" type="slidenum">
              <a:rPr lang="en-US" smtClean="0"/>
              <a:t>‹#›</a:t>
            </a:fld>
            <a:endParaRPr lang="en-US"/>
          </a:p>
        </p:txBody>
      </p:sp>
    </p:spTree>
    <p:extLst>
      <p:ext uri="{BB962C8B-B14F-4D97-AF65-F5344CB8AC3E}">
        <p14:creationId xmlns:p14="http://schemas.microsoft.com/office/powerpoint/2010/main" val="138984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B4F7A9-1F73-3142-B9BC-7A3E9D6CF100}" type="datetimeFigureOut">
              <a:rPr lang="en-US" smtClean="0"/>
              <a:t>4/18/18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62BC77-563B-EB4B-BC37-EF7F129079DD}" type="slidenum">
              <a:rPr lang="en-US" smtClean="0"/>
              <a:t>‹#›</a:t>
            </a:fld>
            <a:endParaRPr lang="en-US"/>
          </a:p>
        </p:txBody>
      </p:sp>
    </p:spTree>
    <p:extLst>
      <p:ext uri="{BB962C8B-B14F-4D97-AF65-F5344CB8AC3E}">
        <p14:creationId xmlns:p14="http://schemas.microsoft.com/office/powerpoint/2010/main" val="946793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B4F7A9-1F73-3142-B9BC-7A3E9D6CF100}" type="datetimeFigureOut">
              <a:rPr lang="en-US" smtClean="0"/>
              <a:t>4/18/18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62BC77-563B-EB4B-BC37-EF7F129079DD}" type="slidenum">
              <a:rPr lang="en-US" smtClean="0"/>
              <a:t>‹#›</a:t>
            </a:fld>
            <a:endParaRPr lang="en-US"/>
          </a:p>
        </p:txBody>
      </p:sp>
    </p:spTree>
    <p:extLst>
      <p:ext uri="{BB962C8B-B14F-4D97-AF65-F5344CB8AC3E}">
        <p14:creationId xmlns:p14="http://schemas.microsoft.com/office/powerpoint/2010/main" val="1849638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B4F7A9-1F73-3142-B9BC-7A3E9D6CF100}" type="datetimeFigureOut">
              <a:rPr lang="en-US" smtClean="0"/>
              <a:t>4/18/18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62BC77-563B-EB4B-BC37-EF7F129079DD}" type="slidenum">
              <a:rPr lang="en-US" smtClean="0"/>
              <a:t>‹#›</a:t>
            </a:fld>
            <a:endParaRPr lang="en-US"/>
          </a:p>
        </p:txBody>
      </p:sp>
    </p:spTree>
    <p:extLst>
      <p:ext uri="{BB962C8B-B14F-4D97-AF65-F5344CB8AC3E}">
        <p14:creationId xmlns:p14="http://schemas.microsoft.com/office/powerpoint/2010/main" val="250932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B4F7A9-1F73-3142-B9BC-7A3E9D6CF100}" type="datetimeFigureOut">
              <a:rPr lang="en-US" smtClean="0"/>
              <a:t>4/18/18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62BC77-563B-EB4B-BC37-EF7F129079DD}" type="slidenum">
              <a:rPr lang="en-US" smtClean="0"/>
              <a:t>‹#›</a:t>
            </a:fld>
            <a:endParaRPr lang="en-US"/>
          </a:p>
        </p:txBody>
      </p:sp>
    </p:spTree>
    <p:extLst>
      <p:ext uri="{BB962C8B-B14F-4D97-AF65-F5344CB8AC3E}">
        <p14:creationId xmlns:p14="http://schemas.microsoft.com/office/powerpoint/2010/main" val="4250879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B4F7A9-1F73-3142-B9BC-7A3E9D6CF100}" type="datetimeFigureOut">
              <a:rPr lang="en-US" smtClean="0"/>
              <a:t>4/18/18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62BC77-563B-EB4B-BC37-EF7F129079DD}" type="slidenum">
              <a:rPr lang="en-US" smtClean="0"/>
              <a:t>‹#›</a:t>
            </a:fld>
            <a:endParaRPr lang="en-US"/>
          </a:p>
        </p:txBody>
      </p:sp>
    </p:spTree>
    <p:extLst>
      <p:ext uri="{BB962C8B-B14F-4D97-AF65-F5344CB8AC3E}">
        <p14:creationId xmlns:p14="http://schemas.microsoft.com/office/powerpoint/2010/main" val="1058334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B4F7A9-1F73-3142-B9BC-7A3E9D6CF100}" type="datetimeFigureOut">
              <a:rPr lang="en-US" smtClean="0"/>
              <a:t>4/18/18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62BC77-563B-EB4B-BC37-EF7F129079DD}" type="slidenum">
              <a:rPr lang="en-US" smtClean="0"/>
              <a:t>‹#›</a:t>
            </a:fld>
            <a:endParaRPr lang="en-US"/>
          </a:p>
        </p:txBody>
      </p:sp>
    </p:spTree>
    <p:extLst>
      <p:ext uri="{BB962C8B-B14F-4D97-AF65-F5344CB8AC3E}">
        <p14:creationId xmlns:p14="http://schemas.microsoft.com/office/powerpoint/2010/main" val="25730245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B4F7A9-1F73-3142-B9BC-7A3E9D6CF100}" type="datetimeFigureOut">
              <a:rPr lang="en-US" smtClean="0"/>
              <a:t>4/18/18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62BC77-563B-EB4B-BC37-EF7F129079DD}" type="slidenum">
              <a:rPr lang="en-US" smtClean="0"/>
              <a:t>‹#›</a:t>
            </a:fld>
            <a:endParaRPr lang="en-US"/>
          </a:p>
        </p:txBody>
      </p:sp>
    </p:spTree>
    <p:extLst>
      <p:ext uri="{BB962C8B-B14F-4D97-AF65-F5344CB8AC3E}">
        <p14:creationId xmlns:p14="http://schemas.microsoft.com/office/powerpoint/2010/main" val="3790091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21849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812" y="139036"/>
            <a:ext cx="3412258" cy="523220"/>
          </a:xfrm>
          <a:prstGeom prst="rect">
            <a:avLst/>
          </a:prstGeom>
          <a:noFill/>
        </p:spPr>
        <p:txBody>
          <a:bodyPr wrap="square" rtlCol="0">
            <a:spAutoFit/>
          </a:bodyPr>
          <a:lstStyle/>
          <a:p>
            <a:r>
              <a:rPr lang="en-US" sz="1400" b="1" dirty="0" smtClean="0"/>
              <a:t>actual</a:t>
            </a:r>
            <a:r>
              <a:rPr lang="en-US" sz="1400" dirty="0" smtClean="0"/>
              <a:t> climate, </a:t>
            </a:r>
            <a:r>
              <a:rPr lang="en-US" sz="1400" dirty="0" smtClean="0"/>
              <a:t>soil layers, </a:t>
            </a:r>
            <a:r>
              <a:rPr lang="en-US" sz="1400" b="1" dirty="0" smtClean="0"/>
              <a:t>all possible </a:t>
            </a:r>
            <a:r>
              <a:rPr lang="en-US" sz="1400" dirty="0" smtClean="0"/>
              <a:t>management, masked urban areas</a:t>
            </a:r>
            <a:endParaRPr lang="en-US" sz="1400" dirty="0"/>
          </a:p>
        </p:txBody>
      </p:sp>
      <p:cxnSp>
        <p:nvCxnSpPr>
          <p:cNvPr id="4" name="Straight Arrow Connector 3"/>
          <p:cNvCxnSpPr>
            <a:endCxn id="5" idx="0"/>
          </p:cNvCxnSpPr>
          <p:nvPr/>
        </p:nvCxnSpPr>
        <p:spPr>
          <a:xfrm>
            <a:off x="1042268" y="603705"/>
            <a:ext cx="0" cy="595479"/>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0" y="1199184"/>
            <a:ext cx="2084535" cy="954107"/>
          </a:xfrm>
          <a:prstGeom prst="rect">
            <a:avLst/>
          </a:prstGeom>
          <a:noFill/>
        </p:spPr>
        <p:txBody>
          <a:bodyPr wrap="square" rtlCol="0">
            <a:spAutoFit/>
          </a:bodyPr>
          <a:lstStyle/>
          <a:p>
            <a:r>
              <a:rPr lang="en-US" sz="1400" dirty="0" smtClean="0"/>
              <a:t>Simulated, uncorrected daily LAI, seasonal yield at </a:t>
            </a:r>
            <a:r>
              <a:rPr lang="en-US" sz="1400" b="1" dirty="0" smtClean="0"/>
              <a:t>selected</a:t>
            </a:r>
            <a:r>
              <a:rPr lang="en-US" sz="1400" dirty="0" smtClean="0"/>
              <a:t> soy pixels, </a:t>
            </a:r>
            <a:r>
              <a:rPr lang="en-US" sz="1400" b="1" dirty="0" smtClean="0"/>
              <a:t>all possible</a:t>
            </a:r>
            <a:r>
              <a:rPr lang="en-US" sz="1400" dirty="0" smtClean="0"/>
              <a:t> management</a:t>
            </a:r>
            <a:endParaRPr lang="en-US" sz="1400" dirty="0"/>
          </a:p>
        </p:txBody>
      </p:sp>
      <p:cxnSp>
        <p:nvCxnSpPr>
          <p:cNvPr id="6" name="Straight Arrow Connector 5"/>
          <p:cNvCxnSpPr>
            <a:endCxn id="8" idx="0"/>
          </p:cNvCxnSpPr>
          <p:nvPr/>
        </p:nvCxnSpPr>
        <p:spPr>
          <a:xfrm flipH="1">
            <a:off x="7793790" y="1929353"/>
            <a:ext cx="17112" cy="29856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287868" y="2227913"/>
            <a:ext cx="3011844" cy="1384995"/>
          </a:xfrm>
          <a:prstGeom prst="rect">
            <a:avLst/>
          </a:prstGeom>
          <a:noFill/>
        </p:spPr>
        <p:txBody>
          <a:bodyPr wrap="square" rtlCol="0">
            <a:spAutoFit/>
          </a:bodyPr>
          <a:lstStyle/>
          <a:p>
            <a:r>
              <a:rPr lang="en-US" sz="1400" dirty="0" smtClean="0"/>
              <a:t>For soy pixels in Brazil,</a:t>
            </a:r>
          </a:p>
          <a:p>
            <a:r>
              <a:rPr lang="en-US" sz="1400" dirty="0" smtClean="0"/>
              <a:t>Bias corrected </a:t>
            </a:r>
            <a:r>
              <a:rPr lang="en-US" sz="1400" dirty="0" err="1" smtClean="0"/>
              <a:t>sim</a:t>
            </a:r>
            <a:r>
              <a:rPr lang="en-US" sz="1400" dirty="0" smtClean="0"/>
              <a:t> yield =</a:t>
            </a:r>
          </a:p>
          <a:p>
            <a:r>
              <a:rPr lang="en-US" sz="1400" dirty="0" smtClean="0"/>
              <a:t> </a:t>
            </a:r>
            <a:r>
              <a:rPr lang="en-US" sz="1400" dirty="0" err="1" smtClean="0"/>
              <a:t>fcn</a:t>
            </a:r>
            <a:r>
              <a:rPr lang="en-US" sz="1400" dirty="0" smtClean="0"/>
              <a:t>(</a:t>
            </a:r>
            <a:r>
              <a:rPr lang="en-US" sz="1400" b="1" dirty="0" smtClean="0"/>
              <a:t>actual</a:t>
            </a:r>
            <a:r>
              <a:rPr lang="en-US" sz="1400" dirty="0" smtClean="0"/>
              <a:t> weather, </a:t>
            </a:r>
            <a:r>
              <a:rPr lang="en-US" sz="1400" b="1" dirty="0" smtClean="0"/>
              <a:t>pseudo </a:t>
            </a:r>
            <a:r>
              <a:rPr lang="en-US" sz="1400" dirty="0" err="1" smtClean="0"/>
              <a:t>RM</a:t>
            </a:r>
            <a:r>
              <a:rPr lang="en-US" sz="1400" baseline="-25000" dirty="0" err="1" smtClean="0"/>
              <a:t>d</a:t>
            </a:r>
            <a:r>
              <a:rPr lang="en-US" sz="1400" dirty="0" smtClean="0"/>
              <a:t>) for many sets of observation dates </a:t>
            </a:r>
            <a:r>
              <a:rPr lang="en-US" sz="1400" dirty="0" smtClean="0">
                <a:solidFill>
                  <a:srgbClr val="FF0000"/>
                </a:solidFill>
              </a:rPr>
              <a:t>(either for weighted management or one for each management)</a:t>
            </a:r>
            <a:endParaRPr lang="en-US" sz="1400" dirty="0">
              <a:solidFill>
                <a:srgbClr val="FF0000"/>
              </a:solidFill>
            </a:endParaRPr>
          </a:p>
        </p:txBody>
      </p:sp>
      <p:cxnSp>
        <p:nvCxnSpPr>
          <p:cNvPr id="10" name="Straight Arrow Connector 9"/>
          <p:cNvCxnSpPr>
            <a:stCxn id="8" idx="2"/>
            <a:endCxn id="117" idx="0"/>
          </p:cNvCxnSpPr>
          <p:nvPr/>
        </p:nvCxnSpPr>
        <p:spPr>
          <a:xfrm>
            <a:off x="7793790" y="3612908"/>
            <a:ext cx="0" cy="274767"/>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387395" y="5307333"/>
            <a:ext cx="2847012" cy="1600438"/>
          </a:xfrm>
          <a:prstGeom prst="rect">
            <a:avLst/>
          </a:prstGeom>
          <a:noFill/>
        </p:spPr>
        <p:txBody>
          <a:bodyPr wrap="square" rtlCol="0">
            <a:spAutoFit/>
          </a:bodyPr>
          <a:lstStyle/>
          <a:p>
            <a:r>
              <a:rPr lang="en-US" sz="1400" dirty="0" smtClean="0"/>
              <a:t>Apply regression </a:t>
            </a:r>
            <a:r>
              <a:rPr lang="en-US" sz="1400" dirty="0" err="1" smtClean="0"/>
              <a:t>eqns</a:t>
            </a:r>
            <a:r>
              <a:rPr lang="en-US" sz="1400" dirty="0" smtClean="0"/>
              <a:t> to </a:t>
            </a:r>
            <a:r>
              <a:rPr lang="en-US" sz="1400" b="1" dirty="0" smtClean="0"/>
              <a:t>pseudo RS data from phenology model </a:t>
            </a:r>
            <a:r>
              <a:rPr lang="en-US" sz="1400" dirty="0" smtClean="0"/>
              <a:t>and </a:t>
            </a:r>
            <a:r>
              <a:rPr lang="en-US" sz="1400" b="1" dirty="0" smtClean="0"/>
              <a:t>simulated weather </a:t>
            </a:r>
            <a:r>
              <a:rPr lang="en-US" sz="1400" dirty="0" smtClean="0"/>
              <a:t>under many </a:t>
            </a:r>
            <a:r>
              <a:rPr lang="en-US" sz="1400" b="1" dirty="0" smtClean="0"/>
              <a:t>prescribed</a:t>
            </a:r>
            <a:r>
              <a:rPr lang="en-US" sz="1400" dirty="0" smtClean="0"/>
              <a:t> management conditions </a:t>
            </a:r>
            <a:r>
              <a:rPr lang="en-US" sz="1400" dirty="0" smtClean="0">
                <a:solidFill>
                  <a:srgbClr val="FF0000"/>
                </a:solidFill>
              </a:rPr>
              <a:t>(separate set of </a:t>
            </a:r>
            <a:r>
              <a:rPr lang="en-US" sz="1400" dirty="0" err="1" smtClean="0">
                <a:solidFill>
                  <a:srgbClr val="FF0000"/>
                </a:solidFill>
              </a:rPr>
              <a:t>eqns</a:t>
            </a:r>
            <a:r>
              <a:rPr lang="en-US" sz="1400" dirty="0" smtClean="0">
                <a:solidFill>
                  <a:srgbClr val="FF0000"/>
                </a:solidFill>
              </a:rPr>
              <a:t> per management, or do the </a:t>
            </a:r>
            <a:r>
              <a:rPr lang="en-US" sz="1400" dirty="0" err="1" smtClean="0">
                <a:solidFill>
                  <a:srgbClr val="FF0000"/>
                </a:solidFill>
              </a:rPr>
              <a:t>eqns</a:t>
            </a:r>
            <a:r>
              <a:rPr lang="en-US" sz="1400" dirty="0" smtClean="0">
                <a:solidFill>
                  <a:srgbClr val="FF0000"/>
                </a:solidFill>
              </a:rPr>
              <a:t> contain management?)</a:t>
            </a:r>
            <a:endParaRPr lang="en-US" sz="1400" dirty="0">
              <a:solidFill>
                <a:srgbClr val="FF0000"/>
              </a:solidFill>
            </a:endParaRPr>
          </a:p>
        </p:txBody>
      </p:sp>
      <p:cxnSp>
        <p:nvCxnSpPr>
          <p:cNvPr id="12" name="Straight Arrow Connector 11"/>
          <p:cNvCxnSpPr/>
          <p:nvPr/>
        </p:nvCxnSpPr>
        <p:spPr>
          <a:xfrm>
            <a:off x="1931585" y="1678804"/>
            <a:ext cx="40704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006154" y="1128349"/>
            <a:ext cx="1586942" cy="2246769"/>
          </a:xfrm>
          <a:prstGeom prst="rect">
            <a:avLst/>
          </a:prstGeom>
          <a:noFill/>
        </p:spPr>
        <p:txBody>
          <a:bodyPr wrap="square" rtlCol="0">
            <a:spAutoFit/>
          </a:bodyPr>
          <a:lstStyle/>
          <a:p>
            <a:r>
              <a:rPr lang="en-US" sz="1400" dirty="0" smtClean="0"/>
              <a:t>Calibrate model parameters using yield data</a:t>
            </a:r>
          </a:p>
          <a:p>
            <a:r>
              <a:rPr lang="en-US" sz="1400" dirty="0" smtClean="0">
                <a:solidFill>
                  <a:srgbClr val="FF0000"/>
                </a:solidFill>
              </a:rPr>
              <a:t>(management: use regional </a:t>
            </a:r>
            <a:r>
              <a:rPr lang="en-US" sz="1400" dirty="0" err="1" smtClean="0">
                <a:solidFill>
                  <a:srgbClr val="FF0000"/>
                </a:solidFill>
              </a:rPr>
              <a:t>avg</a:t>
            </a:r>
            <a:r>
              <a:rPr lang="en-US" sz="1400" dirty="0" smtClean="0">
                <a:solidFill>
                  <a:srgbClr val="FF0000"/>
                </a:solidFill>
              </a:rPr>
              <a:t>, or only calibrate using subset of yield data where management is known?)</a:t>
            </a:r>
            <a:endParaRPr lang="en-US" sz="1400" dirty="0">
              <a:solidFill>
                <a:srgbClr val="FF0000"/>
              </a:solidFill>
            </a:endParaRPr>
          </a:p>
        </p:txBody>
      </p:sp>
      <p:sp>
        <p:nvSpPr>
          <p:cNvPr id="14" name="TextBox 13"/>
          <p:cNvSpPr txBox="1"/>
          <p:nvPr/>
        </p:nvSpPr>
        <p:spPr>
          <a:xfrm>
            <a:off x="1080020" y="749053"/>
            <a:ext cx="766932" cy="307777"/>
          </a:xfrm>
          <a:prstGeom prst="rect">
            <a:avLst/>
          </a:prstGeom>
          <a:noFill/>
        </p:spPr>
        <p:txBody>
          <a:bodyPr wrap="none" rtlCol="0">
            <a:spAutoFit/>
          </a:bodyPr>
          <a:lstStyle/>
          <a:p>
            <a:r>
              <a:rPr lang="en-US" sz="1400" b="1" dirty="0" smtClean="0"/>
              <a:t>INLAND</a:t>
            </a:r>
            <a:endParaRPr lang="en-US" sz="1400" b="1" dirty="0"/>
          </a:p>
        </p:txBody>
      </p:sp>
      <p:sp>
        <p:nvSpPr>
          <p:cNvPr id="15" name="TextBox 14"/>
          <p:cNvSpPr txBox="1"/>
          <p:nvPr/>
        </p:nvSpPr>
        <p:spPr>
          <a:xfrm>
            <a:off x="7057737" y="1294530"/>
            <a:ext cx="2249176" cy="738664"/>
          </a:xfrm>
          <a:prstGeom prst="rect">
            <a:avLst/>
          </a:prstGeom>
          <a:noFill/>
        </p:spPr>
        <p:txBody>
          <a:bodyPr wrap="square" rtlCol="0">
            <a:spAutoFit/>
          </a:bodyPr>
          <a:lstStyle/>
          <a:p>
            <a:r>
              <a:rPr lang="en-US" sz="1400" dirty="0" smtClean="0"/>
              <a:t>a</a:t>
            </a:r>
            <a:r>
              <a:rPr lang="en-US" sz="1400" dirty="0" smtClean="0"/>
              <a:t>pply calibrated INLAND to </a:t>
            </a:r>
            <a:r>
              <a:rPr lang="en-US" sz="1400" b="1" dirty="0" smtClean="0"/>
              <a:t>selected </a:t>
            </a:r>
            <a:r>
              <a:rPr lang="en-US" sz="1400" dirty="0" smtClean="0"/>
              <a:t>soy pixels, </a:t>
            </a:r>
            <a:r>
              <a:rPr lang="en-US" sz="1400" b="1" dirty="0" smtClean="0"/>
              <a:t>weighted by management</a:t>
            </a:r>
            <a:endParaRPr lang="en-US" sz="1400" b="1" dirty="0">
              <a:solidFill>
                <a:srgbClr val="FF0000"/>
              </a:solidFill>
            </a:endParaRPr>
          </a:p>
        </p:txBody>
      </p:sp>
      <p:cxnSp>
        <p:nvCxnSpPr>
          <p:cNvPr id="16" name="Straight Arrow Connector 15"/>
          <p:cNvCxnSpPr/>
          <p:nvPr/>
        </p:nvCxnSpPr>
        <p:spPr>
          <a:xfrm flipV="1">
            <a:off x="6555121" y="1698661"/>
            <a:ext cx="524610" cy="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17" name="TextBox 116"/>
          <p:cNvSpPr txBox="1"/>
          <p:nvPr/>
        </p:nvSpPr>
        <p:spPr>
          <a:xfrm>
            <a:off x="6438203" y="3887675"/>
            <a:ext cx="2711173" cy="1169551"/>
          </a:xfrm>
          <a:prstGeom prst="rect">
            <a:avLst/>
          </a:prstGeom>
          <a:noFill/>
        </p:spPr>
        <p:txBody>
          <a:bodyPr wrap="square" rtlCol="0">
            <a:spAutoFit/>
          </a:bodyPr>
          <a:lstStyle/>
          <a:p>
            <a:r>
              <a:rPr lang="en-US" sz="1400" dirty="0"/>
              <a:t>C</a:t>
            </a:r>
            <a:r>
              <a:rPr lang="en-US" sz="1400" dirty="0" smtClean="0"/>
              <a:t>hoose best observation dates u</a:t>
            </a:r>
            <a:r>
              <a:rPr lang="en-US" sz="1400" dirty="0" smtClean="0"/>
              <a:t>sing R</a:t>
            </a:r>
            <a:r>
              <a:rPr lang="en-US" sz="1400" baseline="30000" dirty="0" smtClean="0"/>
              <a:t>2</a:t>
            </a:r>
            <a:r>
              <a:rPr lang="en-US" sz="1400" dirty="0" smtClean="0"/>
              <a:t> of regression AND whichever regressions produce simulated yields (with </a:t>
            </a:r>
            <a:r>
              <a:rPr lang="en-US" sz="1400" b="1" dirty="0" smtClean="0"/>
              <a:t>actual </a:t>
            </a:r>
            <a:r>
              <a:rPr lang="en-US" sz="1400" dirty="0" err="1" smtClean="0"/>
              <a:t>RM</a:t>
            </a:r>
            <a:r>
              <a:rPr lang="en-US" sz="1200" dirty="0" err="1" smtClean="0"/>
              <a:t>d</a:t>
            </a:r>
            <a:r>
              <a:rPr lang="en-US" sz="1400" dirty="0" smtClean="0"/>
              <a:t>) that are closest to yield data</a:t>
            </a:r>
            <a:endParaRPr lang="en-US" sz="1400" dirty="0"/>
          </a:p>
        </p:txBody>
      </p:sp>
      <p:cxnSp>
        <p:nvCxnSpPr>
          <p:cNvPr id="119" name="Straight Arrow Connector 118"/>
          <p:cNvCxnSpPr>
            <a:stCxn id="149" idx="3"/>
          </p:cNvCxnSpPr>
          <p:nvPr/>
        </p:nvCxnSpPr>
        <p:spPr>
          <a:xfrm>
            <a:off x="2820124" y="6273227"/>
            <a:ext cx="3567271"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a:stCxn id="117" idx="2"/>
            <a:endCxn id="11" idx="0"/>
          </p:cNvCxnSpPr>
          <p:nvPr/>
        </p:nvCxnSpPr>
        <p:spPr>
          <a:xfrm>
            <a:off x="7793790" y="5057226"/>
            <a:ext cx="17111" cy="250107"/>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47" name="TextBox 146"/>
          <p:cNvSpPr txBox="1"/>
          <p:nvPr/>
        </p:nvSpPr>
        <p:spPr>
          <a:xfrm>
            <a:off x="-15813" y="3086763"/>
            <a:ext cx="2946816" cy="954107"/>
          </a:xfrm>
          <a:prstGeom prst="rect">
            <a:avLst/>
          </a:prstGeom>
          <a:noFill/>
        </p:spPr>
        <p:txBody>
          <a:bodyPr wrap="square" rtlCol="0">
            <a:spAutoFit/>
          </a:bodyPr>
          <a:lstStyle/>
          <a:p>
            <a:r>
              <a:rPr lang="en-US" sz="1400" dirty="0" smtClean="0"/>
              <a:t>For </a:t>
            </a:r>
            <a:r>
              <a:rPr lang="en-US" sz="1400" b="1" dirty="0" smtClean="0"/>
              <a:t>all </a:t>
            </a:r>
            <a:r>
              <a:rPr lang="en-US" sz="1400" dirty="0" smtClean="0"/>
              <a:t>soy pixels,</a:t>
            </a:r>
          </a:p>
          <a:p>
            <a:r>
              <a:rPr lang="en-US" sz="1400" dirty="0" err="1" smtClean="0"/>
              <a:t>Sim</a:t>
            </a:r>
            <a:r>
              <a:rPr lang="en-US" sz="1400" dirty="0" smtClean="0"/>
              <a:t> phenology (curve characteristics) = </a:t>
            </a:r>
            <a:r>
              <a:rPr lang="en-US" sz="1400" dirty="0" err="1" smtClean="0"/>
              <a:t>fcn</a:t>
            </a:r>
            <a:r>
              <a:rPr lang="en-US" sz="1400" dirty="0" smtClean="0"/>
              <a:t>(</a:t>
            </a:r>
            <a:r>
              <a:rPr lang="en-US" sz="1400" b="1" dirty="0" smtClean="0"/>
              <a:t>actual </a:t>
            </a:r>
            <a:r>
              <a:rPr lang="en-US" sz="1400" dirty="0" smtClean="0"/>
              <a:t>weather) </a:t>
            </a:r>
            <a:r>
              <a:rPr lang="en-US" sz="1400" dirty="0" smtClean="0">
                <a:solidFill>
                  <a:srgbClr val="FF0000"/>
                </a:solidFill>
              </a:rPr>
              <a:t>(separate set of regressions for each management?)</a:t>
            </a:r>
          </a:p>
        </p:txBody>
      </p:sp>
      <p:sp>
        <p:nvSpPr>
          <p:cNvPr id="148" name="TextBox 147"/>
          <p:cNvSpPr txBox="1"/>
          <p:nvPr/>
        </p:nvSpPr>
        <p:spPr>
          <a:xfrm>
            <a:off x="250086" y="4347256"/>
            <a:ext cx="2424100" cy="1169551"/>
          </a:xfrm>
          <a:prstGeom prst="rect">
            <a:avLst/>
          </a:prstGeom>
          <a:noFill/>
        </p:spPr>
        <p:txBody>
          <a:bodyPr wrap="square" rtlCol="0">
            <a:spAutoFit/>
          </a:bodyPr>
          <a:lstStyle/>
          <a:p>
            <a:r>
              <a:rPr lang="en-US" sz="1400" dirty="0" smtClean="0"/>
              <a:t>Choose regression equations based on R</a:t>
            </a:r>
            <a:r>
              <a:rPr lang="en-US" sz="1400" baseline="30000" dirty="0" smtClean="0"/>
              <a:t>2</a:t>
            </a:r>
            <a:r>
              <a:rPr lang="en-US" sz="1400" dirty="0" smtClean="0"/>
              <a:t> of regression AND whichever regressions produce phenology that are closest to actual RS</a:t>
            </a:r>
            <a:endParaRPr lang="en-US" sz="1400" dirty="0">
              <a:solidFill>
                <a:srgbClr val="FF0000"/>
              </a:solidFill>
            </a:endParaRPr>
          </a:p>
        </p:txBody>
      </p:sp>
      <p:sp>
        <p:nvSpPr>
          <p:cNvPr id="149" name="TextBox 148"/>
          <p:cNvSpPr txBox="1"/>
          <p:nvPr/>
        </p:nvSpPr>
        <p:spPr>
          <a:xfrm>
            <a:off x="98631" y="5796173"/>
            <a:ext cx="2721493" cy="954107"/>
          </a:xfrm>
          <a:prstGeom prst="rect">
            <a:avLst/>
          </a:prstGeom>
          <a:noFill/>
        </p:spPr>
        <p:txBody>
          <a:bodyPr wrap="square" rtlCol="0">
            <a:spAutoFit/>
          </a:bodyPr>
          <a:lstStyle/>
          <a:p>
            <a:r>
              <a:rPr lang="en-US" sz="1400" dirty="0" smtClean="0"/>
              <a:t>Apply regression </a:t>
            </a:r>
            <a:r>
              <a:rPr lang="en-US" sz="1400" dirty="0" err="1" smtClean="0"/>
              <a:t>eqns</a:t>
            </a:r>
            <a:r>
              <a:rPr lang="en-US" sz="1400" dirty="0" smtClean="0"/>
              <a:t> to simulated weather and prescribed management conditions to get phenology</a:t>
            </a:r>
            <a:endParaRPr lang="en-US" sz="1400" dirty="0"/>
          </a:p>
        </p:txBody>
      </p:sp>
      <p:cxnSp>
        <p:nvCxnSpPr>
          <p:cNvPr id="154" name="Straight Arrow Connector 153"/>
          <p:cNvCxnSpPr/>
          <p:nvPr/>
        </p:nvCxnSpPr>
        <p:spPr>
          <a:xfrm flipH="1">
            <a:off x="2931003" y="1784686"/>
            <a:ext cx="4148728" cy="163378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a:stCxn id="147" idx="2"/>
            <a:endCxn id="148" idx="0"/>
          </p:cNvCxnSpPr>
          <p:nvPr/>
        </p:nvCxnSpPr>
        <p:spPr>
          <a:xfrm>
            <a:off x="1457595" y="4040870"/>
            <a:ext cx="4541" cy="30638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a:stCxn id="148" idx="2"/>
            <a:endCxn id="149" idx="0"/>
          </p:cNvCxnSpPr>
          <p:nvPr/>
        </p:nvCxnSpPr>
        <p:spPr>
          <a:xfrm flipH="1">
            <a:off x="1459378" y="5516807"/>
            <a:ext cx="2758" cy="27936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73" name="TextBox 172"/>
          <p:cNvSpPr txBox="1"/>
          <p:nvPr/>
        </p:nvSpPr>
        <p:spPr>
          <a:xfrm>
            <a:off x="3254641" y="4114383"/>
            <a:ext cx="2478501" cy="738664"/>
          </a:xfrm>
          <a:prstGeom prst="rect">
            <a:avLst/>
          </a:prstGeom>
          <a:noFill/>
        </p:spPr>
        <p:txBody>
          <a:bodyPr wrap="square" rtlCol="0">
            <a:spAutoFit/>
          </a:bodyPr>
          <a:lstStyle/>
          <a:p>
            <a:r>
              <a:rPr lang="en-US" sz="1400" dirty="0" smtClean="0"/>
              <a:t>Simulate weather for many LU % classes  (need rain, T, correlated wind, rad, humidity)</a:t>
            </a:r>
            <a:endParaRPr lang="en-US" sz="1400" dirty="0"/>
          </a:p>
        </p:txBody>
      </p:sp>
      <p:cxnSp>
        <p:nvCxnSpPr>
          <p:cNvPr id="200" name="Straight Arrow Connector 199"/>
          <p:cNvCxnSpPr>
            <a:stCxn id="173" idx="2"/>
            <a:endCxn id="11" idx="0"/>
          </p:cNvCxnSpPr>
          <p:nvPr/>
        </p:nvCxnSpPr>
        <p:spPr>
          <a:xfrm>
            <a:off x="4493892" y="4853047"/>
            <a:ext cx="3317009" cy="45428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03" name="Straight Arrow Connector 202"/>
          <p:cNvCxnSpPr>
            <a:stCxn id="173" idx="2"/>
            <a:endCxn id="149" idx="0"/>
          </p:cNvCxnSpPr>
          <p:nvPr/>
        </p:nvCxnSpPr>
        <p:spPr>
          <a:xfrm flipH="1">
            <a:off x="1459378" y="4853047"/>
            <a:ext cx="3034514" cy="94312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a:stCxn id="117" idx="3"/>
            <a:endCxn id="272" idx="1"/>
          </p:cNvCxnSpPr>
          <p:nvPr/>
        </p:nvCxnSpPr>
        <p:spPr>
          <a:xfrm>
            <a:off x="9149376" y="4472451"/>
            <a:ext cx="338666"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72" name="TextBox 271"/>
          <p:cNvSpPr txBox="1"/>
          <p:nvPr/>
        </p:nvSpPr>
        <p:spPr>
          <a:xfrm>
            <a:off x="9488042" y="3564510"/>
            <a:ext cx="2352606" cy="1815882"/>
          </a:xfrm>
          <a:prstGeom prst="rect">
            <a:avLst/>
          </a:prstGeom>
          <a:noFill/>
        </p:spPr>
        <p:txBody>
          <a:bodyPr wrap="square" rtlCol="0">
            <a:spAutoFit/>
          </a:bodyPr>
          <a:lstStyle/>
          <a:p>
            <a:r>
              <a:rPr lang="en-US" sz="1400" dirty="0" smtClean="0">
                <a:solidFill>
                  <a:srgbClr val="FF0000"/>
                </a:solidFill>
              </a:rPr>
              <a:t>Cross-validate with yield data – but how, if we’re weighting by management?</a:t>
            </a:r>
          </a:p>
          <a:p>
            <a:r>
              <a:rPr lang="en-US" sz="1400" dirty="0" smtClean="0">
                <a:solidFill>
                  <a:srgbClr val="FF0000"/>
                </a:solidFill>
              </a:rPr>
              <a:t> </a:t>
            </a:r>
            <a:r>
              <a:rPr lang="en-US" sz="1400" dirty="0" smtClean="0">
                <a:solidFill>
                  <a:srgbClr val="3366FF"/>
                </a:solidFill>
              </a:rPr>
              <a:t>Use historical LAI to produce a  gridded, historical yield map; weight by management scenarios (goal for this summer)</a:t>
            </a:r>
          </a:p>
        </p:txBody>
      </p:sp>
      <p:sp>
        <p:nvSpPr>
          <p:cNvPr id="290" name="TextBox 289"/>
          <p:cNvSpPr txBox="1"/>
          <p:nvPr/>
        </p:nvSpPr>
        <p:spPr>
          <a:xfrm>
            <a:off x="2371305" y="1294530"/>
            <a:ext cx="2155266" cy="738664"/>
          </a:xfrm>
          <a:prstGeom prst="rect">
            <a:avLst/>
          </a:prstGeom>
          <a:noFill/>
        </p:spPr>
        <p:txBody>
          <a:bodyPr wrap="square" rtlCol="0">
            <a:spAutoFit/>
          </a:bodyPr>
          <a:lstStyle/>
          <a:p>
            <a:r>
              <a:rPr lang="en-US" sz="1400" dirty="0" smtClean="0"/>
              <a:t>Use agreement w/ RS data to choose </a:t>
            </a:r>
            <a:r>
              <a:rPr lang="en-US" sz="1400" b="1" dirty="0" smtClean="0"/>
              <a:t>most likely </a:t>
            </a:r>
            <a:r>
              <a:rPr lang="en-US" sz="1400" dirty="0" smtClean="0"/>
              <a:t>management per pixel</a:t>
            </a:r>
            <a:endParaRPr lang="en-US" sz="1400" dirty="0">
              <a:solidFill>
                <a:srgbClr val="FF0000"/>
              </a:solidFill>
            </a:endParaRPr>
          </a:p>
        </p:txBody>
      </p:sp>
      <p:cxnSp>
        <p:nvCxnSpPr>
          <p:cNvPr id="293" name="Straight Arrow Connector 292"/>
          <p:cNvCxnSpPr/>
          <p:nvPr/>
        </p:nvCxnSpPr>
        <p:spPr>
          <a:xfrm>
            <a:off x="4526571" y="1678804"/>
            <a:ext cx="351302"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70" name="Rectangle 369"/>
          <p:cNvSpPr/>
          <p:nvPr/>
        </p:nvSpPr>
        <p:spPr>
          <a:xfrm>
            <a:off x="4093563" y="-78777"/>
            <a:ext cx="5213349" cy="954107"/>
          </a:xfrm>
          <a:prstGeom prst="rect">
            <a:avLst/>
          </a:prstGeom>
        </p:spPr>
        <p:txBody>
          <a:bodyPr wrap="square">
            <a:spAutoFit/>
          </a:bodyPr>
          <a:lstStyle/>
          <a:p>
            <a:r>
              <a:rPr lang="en-US" sz="1400" dirty="0" smtClean="0"/>
              <a:t>Phenology data: </a:t>
            </a:r>
          </a:p>
          <a:p>
            <a:pPr marL="285750" indent="-285750">
              <a:buFont typeface="Arial"/>
              <a:buChar char="•"/>
            </a:pPr>
            <a:r>
              <a:rPr lang="en-US" sz="1400" dirty="0" smtClean="0"/>
              <a:t>representativeness of yield data, adjust calibration weight </a:t>
            </a:r>
          </a:p>
          <a:p>
            <a:pPr marL="285750" indent="-285750">
              <a:buFont typeface="Arial"/>
              <a:buChar char="•"/>
            </a:pPr>
            <a:r>
              <a:rPr lang="en-US" sz="1400" dirty="0" smtClean="0"/>
              <a:t>sample soy pixels for </a:t>
            </a:r>
            <a:r>
              <a:rPr lang="en-US" sz="1400" dirty="0" err="1" smtClean="0"/>
              <a:t>phenologies</a:t>
            </a:r>
            <a:r>
              <a:rPr lang="en-US" sz="1400" dirty="0" smtClean="0"/>
              <a:t> not in yield data, </a:t>
            </a:r>
          </a:p>
          <a:p>
            <a:pPr marL="285750" indent="-285750">
              <a:buFont typeface="Arial"/>
              <a:buChar char="•"/>
            </a:pPr>
            <a:r>
              <a:rPr lang="en-US" sz="1400" dirty="0"/>
              <a:t>d</a:t>
            </a:r>
            <a:r>
              <a:rPr lang="en-US" sz="1400" dirty="0" smtClean="0"/>
              <a:t>etermines feasible management (crop rotation, planting dates)</a:t>
            </a:r>
            <a:endParaRPr lang="en-US" sz="1400" dirty="0"/>
          </a:p>
        </p:txBody>
      </p:sp>
      <p:cxnSp>
        <p:nvCxnSpPr>
          <p:cNvPr id="375" name="Straight Arrow Connector 374"/>
          <p:cNvCxnSpPr>
            <a:stCxn id="370" idx="1"/>
            <a:endCxn id="3" idx="3"/>
          </p:cNvCxnSpPr>
          <p:nvPr/>
        </p:nvCxnSpPr>
        <p:spPr>
          <a:xfrm flipH="1">
            <a:off x="3396446" y="398277"/>
            <a:ext cx="697117" cy="2369"/>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a:endCxn id="13" idx="0"/>
          </p:cNvCxnSpPr>
          <p:nvPr/>
        </p:nvCxnSpPr>
        <p:spPr>
          <a:xfrm>
            <a:off x="5799625" y="729982"/>
            <a:ext cx="0" cy="398367"/>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20" name="TextBox 419"/>
          <p:cNvSpPr txBox="1"/>
          <p:nvPr/>
        </p:nvSpPr>
        <p:spPr>
          <a:xfrm>
            <a:off x="98631" y="2227913"/>
            <a:ext cx="3297815" cy="954107"/>
          </a:xfrm>
          <a:prstGeom prst="rect">
            <a:avLst/>
          </a:prstGeom>
          <a:noFill/>
        </p:spPr>
        <p:txBody>
          <a:bodyPr wrap="square" rtlCol="0">
            <a:spAutoFit/>
          </a:bodyPr>
          <a:lstStyle/>
          <a:p>
            <a:r>
              <a:rPr lang="en-US" sz="1400" dirty="0" smtClean="0">
                <a:solidFill>
                  <a:srgbClr val="FF0000"/>
                </a:solidFill>
              </a:rPr>
              <a:t>Just make sure we can generate phenology info that’s pertinent to yield through weather. Maybe decide later. This will become a “black box”.</a:t>
            </a:r>
            <a:endParaRPr lang="en-US" sz="1400" dirty="0">
              <a:solidFill>
                <a:srgbClr val="FF0000"/>
              </a:solidFill>
            </a:endParaRPr>
          </a:p>
        </p:txBody>
      </p:sp>
    </p:spTree>
    <p:extLst>
      <p:ext uri="{BB962C8B-B14F-4D97-AF65-F5344CB8AC3E}">
        <p14:creationId xmlns:p14="http://schemas.microsoft.com/office/powerpoint/2010/main" val="3732867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7217" y="297219"/>
            <a:ext cx="8555008" cy="5478422"/>
          </a:xfrm>
          <a:prstGeom prst="rect">
            <a:avLst/>
          </a:prstGeom>
          <a:noFill/>
        </p:spPr>
        <p:txBody>
          <a:bodyPr wrap="square" rtlCol="0">
            <a:spAutoFit/>
          </a:bodyPr>
          <a:lstStyle/>
          <a:p>
            <a:r>
              <a:rPr lang="en-US" sz="1400" b="1" dirty="0" smtClean="0"/>
              <a:t>Questions for Gabriel</a:t>
            </a:r>
          </a:p>
          <a:p>
            <a:pPr marL="285750" indent="-285750">
              <a:buFont typeface="Arial"/>
              <a:buChar char="•"/>
            </a:pPr>
            <a:r>
              <a:rPr lang="en-US" sz="1400" dirty="0" smtClean="0"/>
              <a:t>Can I go to </a:t>
            </a:r>
            <a:r>
              <a:rPr lang="en-US" sz="1400" dirty="0" err="1" smtClean="0"/>
              <a:t>Vicosa</a:t>
            </a:r>
            <a:r>
              <a:rPr lang="en-US" sz="1400" dirty="0" smtClean="0"/>
              <a:t>? If so, how long? And where can I stay?</a:t>
            </a:r>
          </a:p>
          <a:p>
            <a:pPr marL="285750" indent="-285750">
              <a:buFont typeface="Arial"/>
              <a:buChar char="•"/>
            </a:pPr>
            <a:r>
              <a:rPr lang="en-US" sz="1400" dirty="0" smtClean="0"/>
              <a:t>If I get to </a:t>
            </a:r>
            <a:r>
              <a:rPr lang="en-US" sz="1400" dirty="0" err="1" smtClean="0"/>
              <a:t>Vicosa</a:t>
            </a:r>
            <a:r>
              <a:rPr lang="en-US" sz="1400" dirty="0" smtClean="0"/>
              <a:t>, will I have access to a LINUX computer? Since I will only have laptop</a:t>
            </a:r>
          </a:p>
          <a:p>
            <a:pPr marL="285750" indent="-285750">
              <a:buFont typeface="Arial"/>
              <a:buChar char="•"/>
            </a:pPr>
            <a:r>
              <a:rPr lang="en-US" sz="1400" dirty="0" smtClean="0"/>
              <a:t>Which parts of the INLAND model can we calibrate if we have yield data?</a:t>
            </a:r>
          </a:p>
          <a:p>
            <a:pPr marL="285750" indent="-285750">
              <a:buFont typeface="Arial"/>
              <a:buChar char="•"/>
            </a:pPr>
            <a:r>
              <a:rPr lang="en-US" sz="1400" dirty="0" smtClean="0"/>
              <a:t>What magnitude of error would result from not getting management right?</a:t>
            </a:r>
          </a:p>
          <a:p>
            <a:pPr marL="285750" indent="-285750">
              <a:buFont typeface="Arial"/>
              <a:buChar char="•"/>
            </a:pPr>
            <a:r>
              <a:rPr lang="en-US" sz="1400" dirty="0" smtClean="0"/>
              <a:t>If we want to make a ‘best guess’ of management in absence of data, what rules would you use?</a:t>
            </a:r>
          </a:p>
          <a:p>
            <a:pPr marL="285750" indent="-285750">
              <a:buFont typeface="Arial"/>
              <a:buChar char="•"/>
            </a:pPr>
            <a:r>
              <a:rPr lang="en-US" sz="1400" dirty="0" smtClean="0"/>
              <a:t>Where do you get your management data?</a:t>
            </a:r>
          </a:p>
          <a:p>
            <a:pPr marL="285750" indent="-285750">
              <a:buFont typeface="Arial"/>
              <a:buChar char="•"/>
            </a:pPr>
            <a:r>
              <a:rPr lang="en-US" sz="1400" dirty="0" smtClean="0"/>
              <a:t>Where do you get your soil layer data?</a:t>
            </a:r>
          </a:p>
          <a:p>
            <a:pPr marL="285750" indent="-285750">
              <a:buFont typeface="Arial"/>
              <a:buChar char="•"/>
            </a:pPr>
            <a:r>
              <a:rPr lang="en-US" sz="1400" dirty="0"/>
              <a:t>W</a:t>
            </a:r>
            <a:r>
              <a:rPr lang="en-US" sz="1400" dirty="0" smtClean="0"/>
              <a:t>hat are the crop model </a:t>
            </a:r>
            <a:r>
              <a:rPr lang="en-US" sz="1400" dirty="0" err="1" smtClean="0"/>
              <a:t>params</a:t>
            </a:r>
            <a:r>
              <a:rPr lang="en-US" sz="1400" dirty="0" smtClean="0"/>
              <a:t>? What can we vary?</a:t>
            </a:r>
          </a:p>
          <a:p>
            <a:pPr marL="285750" indent="-285750">
              <a:buFont typeface="Arial"/>
              <a:buChar char="•"/>
            </a:pPr>
            <a:r>
              <a:rPr lang="en-US" sz="1400" dirty="0" smtClean="0">
                <a:solidFill>
                  <a:schemeClr val="tx2"/>
                </a:solidFill>
              </a:rPr>
              <a:t>Management isn’t explicit – has planting date, cycle length. Maybe run for different types of management. Otherwise, management will be implicit in the parameters we calibrate in the data. The model doesn’t have fertilization, only nitrogen. If we calibrate with yield data with a bunch of management types, we will essentially be having an average of the management types. Make our management be the average of the points we obtain. </a:t>
            </a:r>
          </a:p>
          <a:p>
            <a:pPr marL="285750" indent="-285750">
              <a:buFont typeface="Arial"/>
              <a:buChar char="•"/>
            </a:pPr>
            <a:r>
              <a:rPr lang="en-US" sz="1400" dirty="0" smtClean="0">
                <a:solidFill>
                  <a:schemeClr val="tx2"/>
                </a:solidFill>
              </a:rPr>
              <a:t>We can calibrate at least four regions with representative management. Soybean farmers are usually high tech, usually huge farms because it’s expensive to get into the soybean business. Management won’t be a huge issue if we account for regional differences. </a:t>
            </a:r>
          </a:p>
          <a:p>
            <a:pPr marL="285750" indent="-285750">
              <a:buFont typeface="Arial"/>
              <a:buChar char="•"/>
            </a:pPr>
            <a:r>
              <a:rPr lang="en-US" sz="1400" dirty="0" smtClean="0">
                <a:solidFill>
                  <a:schemeClr val="tx2"/>
                </a:solidFill>
              </a:rPr>
              <a:t>In the same region, there’s some variation, but it’s not as big of a difference as among different regions</a:t>
            </a:r>
          </a:p>
          <a:p>
            <a:pPr marL="285750" indent="-285750">
              <a:buFont typeface="Arial"/>
              <a:buChar char="•"/>
            </a:pPr>
            <a:r>
              <a:rPr lang="en-US" sz="1400" dirty="0" smtClean="0">
                <a:solidFill>
                  <a:schemeClr val="tx2"/>
                </a:solidFill>
              </a:rPr>
              <a:t>We’re also calibrating actual plant parameters, like temperature sensitivity function. we’re going to set ranges of parameters to actual values. Assumes no till management. </a:t>
            </a:r>
          </a:p>
          <a:p>
            <a:pPr marL="285750" indent="-285750">
              <a:buFont typeface="Arial"/>
              <a:buChar char="•"/>
            </a:pPr>
            <a:r>
              <a:rPr lang="en-US" sz="1400" dirty="0" smtClean="0">
                <a:solidFill>
                  <a:schemeClr val="tx2"/>
                </a:solidFill>
              </a:rPr>
              <a:t>They have maps of soil parameters up to more than 2m depth. Soil is an input. Soybean roots rarely go over half a meter. Soil database contains clay, silt %.</a:t>
            </a:r>
          </a:p>
          <a:p>
            <a:pPr marL="285750" indent="-285750">
              <a:buFont typeface="Arial"/>
              <a:buChar char="•"/>
            </a:pPr>
            <a:r>
              <a:rPr lang="en-US" sz="1400" dirty="0" err="1" smtClean="0">
                <a:solidFill>
                  <a:schemeClr val="tx2"/>
                </a:solidFill>
              </a:rPr>
              <a:t>Vicosa</a:t>
            </a:r>
            <a:r>
              <a:rPr lang="en-US" sz="1400" dirty="0" smtClean="0">
                <a:solidFill>
                  <a:schemeClr val="tx2"/>
                </a:solidFill>
              </a:rPr>
              <a:t> for a couple days. </a:t>
            </a:r>
          </a:p>
          <a:p>
            <a:pPr marL="285750" indent="-285750">
              <a:buFont typeface="Arial"/>
              <a:buChar char="•"/>
            </a:pPr>
            <a:r>
              <a:rPr lang="en-US" sz="1400" dirty="0" smtClean="0">
                <a:solidFill>
                  <a:schemeClr val="tx2"/>
                </a:solidFill>
              </a:rPr>
              <a:t>The model works on Macs, try it on laptop – may need to download packages. The hard part is getting the libraries. The installation is the same. It will just be ./configure, make. Just install </a:t>
            </a:r>
            <a:r>
              <a:rPr lang="en-US" sz="1400" dirty="0" err="1" smtClean="0">
                <a:solidFill>
                  <a:schemeClr val="tx2"/>
                </a:solidFill>
              </a:rPr>
              <a:t>netcdf</a:t>
            </a:r>
            <a:r>
              <a:rPr lang="en-US" sz="1400" dirty="0" smtClean="0">
                <a:solidFill>
                  <a:schemeClr val="tx2"/>
                </a:solidFill>
              </a:rPr>
              <a:t> library. </a:t>
            </a:r>
            <a:endParaRPr lang="en-US" sz="1400" dirty="0" smtClean="0">
              <a:solidFill>
                <a:schemeClr val="tx2"/>
              </a:solidFill>
            </a:endParaRPr>
          </a:p>
        </p:txBody>
      </p:sp>
    </p:spTree>
    <p:extLst>
      <p:ext uri="{BB962C8B-B14F-4D97-AF65-F5344CB8AC3E}">
        <p14:creationId xmlns:p14="http://schemas.microsoft.com/office/powerpoint/2010/main" val="1599907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1206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069" y="189140"/>
            <a:ext cx="8944703" cy="5509201"/>
          </a:xfrm>
          <a:prstGeom prst="rect">
            <a:avLst/>
          </a:prstGeom>
          <a:noFill/>
        </p:spPr>
        <p:txBody>
          <a:bodyPr wrap="square" rtlCol="0">
            <a:spAutoFit/>
          </a:bodyPr>
          <a:lstStyle/>
          <a:p>
            <a:r>
              <a:rPr lang="en-US" sz="1600" b="1" dirty="0" smtClean="0"/>
              <a:t>Dave, Sally, Eric meeting</a:t>
            </a:r>
          </a:p>
          <a:p>
            <a:endParaRPr lang="en-US" sz="1600" dirty="0"/>
          </a:p>
          <a:p>
            <a:r>
              <a:rPr lang="en-US" sz="1600" u="sng" dirty="0" smtClean="0"/>
              <a:t>What I need: </a:t>
            </a:r>
          </a:p>
          <a:p>
            <a:pPr marL="285750" indent="-285750">
              <a:buFont typeface="Arial"/>
              <a:buChar char="•"/>
            </a:pPr>
            <a:r>
              <a:rPr lang="en-US" sz="1600" dirty="0" smtClean="0"/>
              <a:t>soybean maturity class maps from Eric</a:t>
            </a:r>
          </a:p>
          <a:p>
            <a:pPr marL="285750" indent="-285750">
              <a:buFont typeface="Arial"/>
              <a:buChar char="•"/>
            </a:pPr>
            <a:r>
              <a:rPr lang="en-US" sz="1600" dirty="0" smtClean="0"/>
              <a:t>LU % maps from Eric. How big are the pixels? What form is the LU % stored in? is it only around soybean pixels or for all pixels in Brazil? Are any places masked out?</a:t>
            </a:r>
          </a:p>
          <a:p>
            <a:pPr marL="285750" indent="-285750">
              <a:buFont typeface="Arial"/>
              <a:buChar char="•"/>
            </a:pPr>
            <a:r>
              <a:rPr lang="en-US" sz="1600" dirty="0" smtClean="0"/>
              <a:t>Dave’s LU % -&gt; weather stats regression equations, code, and data required to run regression, spatial resolution of the stats</a:t>
            </a:r>
          </a:p>
          <a:p>
            <a:endParaRPr lang="en-US" sz="1600" dirty="0" smtClean="0"/>
          </a:p>
          <a:p>
            <a:r>
              <a:rPr lang="en-US" sz="1600" u="sng" dirty="0" smtClean="0"/>
              <a:t>Data</a:t>
            </a:r>
          </a:p>
          <a:p>
            <a:pPr marL="285750" indent="-285750">
              <a:buFont typeface="Arial"/>
              <a:buChar char="•"/>
            </a:pPr>
            <a:r>
              <a:rPr lang="en-US" sz="1600" dirty="0" smtClean="0"/>
              <a:t>Is all the data in the tufts cluster Drive file also on GEE? </a:t>
            </a:r>
          </a:p>
          <a:p>
            <a:pPr marL="285750" indent="-285750">
              <a:buFont typeface="Arial"/>
              <a:buChar char="•"/>
            </a:pPr>
            <a:r>
              <a:rPr lang="en-US" sz="1600" dirty="0" smtClean="0"/>
              <a:t>Do we need to ingest soy yield data (Rally da </a:t>
            </a:r>
            <a:r>
              <a:rPr lang="en-US" sz="1600" dirty="0" err="1" smtClean="0"/>
              <a:t>Safras</a:t>
            </a:r>
            <a:r>
              <a:rPr lang="en-US" sz="1600" dirty="0" smtClean="0"/>
              <a:t>) into GEE in order to see what LAI/RM looks like in places where we have yield data? Or is it purely for calibrating the model right now, and therefore need to put it into INLAND? Who is responsible for putting Rally da </a:t>
            </a:r>
            <a:r>
              <a:rPr lang="en-US" sz="1600" dirty="0" err="1" smtClean="0"/>
              <a:t>Safras</a:t>
            </a:r>
            <a:r>
              <a:rPr lang="en-US" sz="1600" dirty="0" smtClean="0"/>
              <a:t> into INLAND?</a:t>
            </a:r>
          </a:p>
          <a:p>
            <a:pPr marL="285750" indent="-285750">
              <a:buFont typeface="Arial"/>
              <a:buChar char="•"/>
            </a:pPr>
            <a:r>
              <a:rPr lang="en-US" sz="1600" dirty="0" smtClean="0"/>
              <a:t>Are we using CLIMA or PERSIANN/MODIS/Merra2? Besides crop model resolution, what else determines the choice of climate data?</a:t>
            </a:r>
          </a:p>
          <a:p>
            <a:endParaRPr lang="en-US" sz="1600" dirty="0" smtClean="0"/>
          </a:p>
          <a:p>
            <a:r>
              <a:rPr lang="en-US" sz="1600" u="sng" dirty="0" smtClean="0"/>
              <a:t>INLAND &lt;-&gt; GEE</a:t>
            </a:r>
            <a:endParaRPr lang="en-US" sz="1600" u="sng" dirty="0"/>
          </a:p>
          <a:p>
            <a:pPr marL="285750" indent="-285750">
              <a:buFont typeface="Arial"/>
              <a:buChar char="•"/>
            </a:pPr>
            <a:r>
              <a:rPr lang="en-US" sz="1600" dirty="0" smtClean="0">
                <a:solidFill>
                  <a:srgbClr val="FF0000"/>
                </a:solidFill>
              </a:rPr>
              <a:t>How will INLAND be tied to GEE? Use GEE to determine pixels, then automatically run INLAND for those pixels? Or use GEE to determine the parameters, weather data, </a:t>
            </a:r>
            <a:r>
              <a:rPr lang="en-US" sz="1600" dirty="0" err="1" smtClean="0">
                <a:solidFill>
                  <a:srgbClr val="FF0000"/>
                </a:solidFill>
              </a:rPr>
              <a:t>etc</a:t>
            </a:r>
            <a:r>
              <a:rPr lang="en-US" sz="1600" dirty="0" smtClean="0">
                <a:solidFill>
                  <a:srgbClr val="FF0000"/>
                </a:solidFill>
              </a:rPr>
              <a:t>, then feed that into INLAND one by one? </a:t>
            </a:r>
          </a:p>
          <a:p>
            <a:pPr marL="285750" indent="-285750">
              <a:buFont typeface="Arial"/>
              <a:buChar char="•"/>
            </a:pPr>
            <a:r>
              <a:rPr lang="en-US" sz="1600" dirty="0" smtClean="0">
                <a:solidFill>
                  <a:srgbClr val="FF0000"/>
                </a:solidFill>
              </a:rPr>
              <a:t>If INLAND is run separately from GEE, we will need to return to GEE for regression stuff?</a:t>
            </a:r>
          </a:p>
        </p:txBody>
      </p:sp>
    </p:spTree>
    <p:extLst>
      <p:ext uri="{BB962C8B-B14F-4D97-AF65-F5344CB8AC3E}">
        <p14:creationId xmlns:p14="http://schemas.microsoft.com/office/powerpoint/2010/main" val="1248737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8635" y="0"/>
            <a:ext cx="3369883" cy="369332"/>
          </a:xfrm>
          <a:prstGeom prst="rect">
            <a:avLst/>
          </a:prstGeom>
          <a:noFill/>
        </p:spPr>
        <p:txBody>
          <a:bodyPr wrap="none" rtlCol="0">
            <a:spAutoFit/>
          </a:bodyPr>
          <a:lstStyle/>
          <a:p>
            <a:r>
              <a:rPr lang="en-US" dirty="0" smtClean="0"/>
              <a:t>Original SCYM (</a:t>
            </a:r>
            <a:r>
              <a:rPr lang="en-US" dirty="0" err="1" smtClean="0"/>
              <a:t>Lobell</a:t>
            </a:r>
            <a:r>
              <a:rPr lang="en-US" dirty="0" smtClean="0"/>
              <a:t> et al, 2015)</a:t>
            </a:r>
            <a:endParaRPr lang="en-US" dirty="0"/>
          </a:p>
        </p:txBody>
      </p:sp>
      <p:sp>
        <p:nvSpPr>
          <p:cNvPr id="3" name="TextBox 2"/>
          <p:cNvSpPr txBox="1"/>
          <p:nvPr/>
        </p:nvSpPr>
        <p:spPr>
          <a:xfrm>
            <a:off x="5896384" y="0"/>
            <a:ext cx="1130425" cy="369332"/>
          </a:xfrm>
          <a:prstGeom prst="rect">
            <a:avLst/>
          </a:prstGeom>
          <a:noFill/>
        </p:spPr>
        <p:txBody>
          <a:bodyPr wrap="none" rtlCol="0">
            <a:spAutoFit/>
          </a:bodyPr>
          <a:lstStyle/>
          <a:p>
            <a:r>
              <a:rPr lang="en-US" dirty="0" smtClean="0"/>
              <a:t>Our SCYM</a:t>
            </a:r>
            <a:endParaRPr lang="en-US" dirty="0"/>
          </a:p>
        </p:txBody>
      </p:sp>
      <p:sp>
        <p:nvSpPr>
          <p:cNvPr id="4" name="TextBox 3"/>
          <p:cNvSpPr txBox="1"/>
          <p:nvPr/>
        </p:nvSpPr>
        <p:spPr>
          <a:xfrm>
            <a:off x="248058" y="1127436"/>
            <a:ext cx="1101346" cy="369332"/>
          </a:xfrm>
          <a:prstGeom prst="rect">
            <a:avLst/>
          </a:prstGeom>
          <a:solidFill>
            <a:schemeClr val="bg1">
              <a:lumMod val="75000"/>
            </a:schemeClr>
          </a:solidFill>
          <a:ln>
            <a:solidFill>
              <a:schemeClr val="tx1"/>
            </a:solidFill>
          </a:ln>
        </p:spPr>
        <p:txBody>
          <a:bodyPr wrap="none" rtlCol="0">
            <a:spAutoFit/>
          </a:bodyPr>
          <a:lstStyle/>
          <a:p>
            <a:r>
              <a:rPr lang="en-US" dirty="0" smtClean="0"/>
              <a:t>Crop </a:t>
            </a:r>
            <a:r>
              <a:rPr lang="en-US" dirty="0" err="1" smtClean="0"/>
              <a:t>sims</a:t>
            </a:r>
            <a:endParaRPr lang="en-US" dirty="0"/>
          </a:p>
        </p:txBody>
      </p:sp>
      <p:sp>
        <p:nvSpPr>
          <p:cNvPr id="5" name="TextBox 4"/>
          <p:cNvSpPr txBox="1"/>
          <p:nvPr/>
        </p:nvSpPr>
        <p:spPr>
          <a:xfrm>
            <a:off x="248058" y="2265268"/>
            <a:ext cx="1277288" cy="369332"/>
          </a:xfrm>
          <a:prstGeom prst="rect">
            <a:avLst/>
          </a:prstGeom>
          <a:solidFill>
            <a:schemeClr val="bg1">
              <a:lumMod val="75000"/>
            </a:schemeClr>
          </a:solidFill>
          <a:ln>
            <a:solidFill>
              <a:schemeClr val="tx1"/>
            </a:solidFill>
          </a:ln>
        </p:spPr>
        <p:txBody>
          <a:bodyPr wrap="none" rtlCol="0">
            <a:spAutoFit/>
          </a:bodyPr>
          <a:lstStyle/>
          <a:p>
            <a:r>
              <a:rPr lang="en-US" dirty="0" smtClean="0"/>
              <a:t>Pseudo-</a:t>
            </a:r>
            <a:r>
              <a:rPr lang="en-US" dirty="0" err="1" smtClean="0"/>
              <a:t>obs</a:t>
            </a:r>
            <a:endParaRPr lang="en-US" dirty="0"/>
          </a:p>
        </p:txBody>
      </p:sp>
      <p:sp>
        <p:nvSpPr>
          <p:cNvPr id="6" name="TextBox 5"/>
          <p:cNvSpPr txBox="1"/>
          <p:nvPr/>
        </p:nvSpPr>
        <p:spPr>
          <a:xfrm>
            <a:off x="248058" y="3522295"/>
            <a:ext cx="1205378" cy="369332"/>
          </a:xfrm>
          <a:prstGeom prst="rect">
            <a:avLst/>
          </a:prstGeom>
          <a:solidFill>
            <a:schemeClr val="bg1">
              <a:lumMod val="75000"/>
            </a:schemeClr>
          </a:solidFill>
          <a:ln>
            <a:solidFill>
              <a:schemeClr val="tx1"/>
            </a:solidFill>
          </a:ln>
        </p:spPr>
        <p:txBody>
          <a:bodyPr wrap="none" rtlCol="0">
            <a:spAutoFit/>
          </a:bodyPr>
          <a:lstStyle/>
          <a:p>
            <a:r>
              <a:rPr lang="en-US" dirty="0" smtClean="0"/>
              <a:t>Regression</a:t>
            </a:r>
            <a:endParaRPr lang="en-US" dirty="0"/>
          </a:p>
        </p:txBody>
      </p:sp>
      <p:sp>
        <p:nvSpPr>
          <p:cNvPr id="7" name="TextBox 6"/>
          <p:cNvSpPr txBox="1"/>
          <p:nvPr/>
        </p:nvSpPr>
        <p:spPr>
          <a:xfrm>
            <a:off x="137546" y="4997872"/>
            <a:ext cx="1691727" cy="369332"/>
          </a:xfrm>
          <a:prstGeom prst="rect">
            <a:avLst/>
          </a:prstGeom>
          <a:solidFill>
            <a:schemeClr val="bg1">
              <a:lumMod val="75000"/>
            </a:schemeClr>
          </a:solidFill>
          <a:ln>
            <a:solidFill>
              <a:schemeClr val="tx1"/>
            </a:solidFill>
          </a:ln>
        </p:spPr>
        <p:txBody>
          <a:bodyPr wrap="none" rtlCol="0">
            <a:spAutoFit/>
          </a:bodyPr>
          <a:lstStyle/>
          <a:p>
            <a:r>
              <a:rPr lang="en-US" dirty="0" smtClean="0"/>
              <a:t>Yield estimation</a:t>
            </a:r>
            <a:endParaRPr lang="en-US" dirty="0"/>
          </a:p>
        </p:txBody>
      </p:sp>
      <p:sp>
        <p:nvSpPr>
          <p:cNvPr id="8" name="TextBox 7"/>
          <p:cNvSpPr txBox="1"/>
          <p:nvPr/>
        </p:nvSpPr>
        <p:spPr>
          <a:xfrm>
            <a:off x="1423390" y="408614"/>
            <a:ext cx="1975689" cy="523220"/>
          </a:xfrm>
          <a:prstGeom prst="rect">
            <a:avLst/>
          </a:prstGeom>
          <a:noFill/>
        </p:spPr>
        <p:txBody>
          <a:bodyPr wrap="square" rtlCol="0">
            <a:spAutoFit/>
          </a:bodyPr>
          <a:lstStyle/>
          <a:p>
            <a:r>
              <a:rPr lang="en-US" sz="1400" b="1" dirty="0" smtClean="0"/>
              <a:t>Hypothetical</a:t>
            </a:r>
            <a:r>
              <a:rPr lang="en-US" sz="1400" dirty="0" smtClean="0"/>
              <a:t> soil, climate, management</a:t>
            </a:r>
            <a:endParaRPr lang="en-US" sz="1400" dirty="0"/>
          </a:p>
        </p:txBody>
      </p:sp>
      <p:cxnSp>
        <p:nvCxnSpPr>
          <p:cNvPr id="9" name="Straight Arrow Connector 8"/>
          <p:cNvCxnSpPr>
            <a:stCxn id="8" idx="2"/>
            <a:endCxn id="12" idx="0"/>
          </p:cNvCxnSpPr>
          <p:nvPr/>
        </p:nvCxnSpPr>
        <p:spPr>
          <a:xfrm>
            <a:off x="2411235" y="931834"/>
            <a:ext cx="0" cy="86204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1453280" y="1793882"/>
            <a:ext cx="1915909" cy="307777"/>
          </a:xfrm>
          <a:prstGeom prst="rect">
            <a:avLst/>
          </a:prstGeom>
          <a:noFill/>
        </p:spPr>
        <p:txBody>
          <a:bodyPr wrap="none" rtlCol="0">
            <a:spAutoFit/>
          </a:bodyPr>
          <a:lstStyle/>
          <a:p>
            <a:r>
              <a:rPr lang="en-US" sz="1400" dirty="0" smtClean="0"/>
              <a:t>Daily LAI, seasonal yield</a:t>
            </a:r>
            <a:endParaRPr lang="en-US" sz="1400" dirty="0"/>
          </a:p>
        </p:txBody>
      </p:sp>
      <p:cxnSp>
        <p:nvCxnSpPr>
          <p:cNvPr id="13" name="Straight Arrow Connector 12"/>
          <p:cNvCxnSpPr>
            <a:stCxn id="12" idx="2"/>
            <a:endCxn id="14" idx="0"/>
          </p:cNvCxnSpPr>
          <p:nvPr/>
        </p:nvCxnSpPr>
        <p:spPr>
          <a:xfrm>
            <a:off x="2411235" y="2101659"/>
            <a:ext cx="0" cy="634994"/>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365866" y="2736653"/>
            <a:ext cx="2090737" cy="523220"/>
          </a:xfrm>
          <a:prstGeom prst="rect">
            <a:avLst/>
          </a:prstGeom>
          <a:noFill/>
        </p:spPr>
        <p:txBody>
          <a:bodyPr wrap="square" rtlCol="0">
            <a:spAutoFit/>
          </a:bodyPr>
          <a:lstStyle/>
          <a:p>
            <a:r>
              <a:rPr lang="en-US" sz="1400" dirty="0" smtClean="0"/>
              <a:t>Vegetation </a:t>
            </a:r>
            <a:r>
              <a:rPr lang="en-US" sz="1400" dirty="0" err="1" smtClean="0"/>
              <a:t>indeces</a:t>
            </a:r>
            <a:r>
              <a:rPr lang="en-US" sz="1400" dirty="0" smtClean="0"/>
              <a:t> (pseudo </a:t>
            </a:r>
            <a:r>
              <a:rPr lang="en-US" sz="1400" dirty="0" err="1" smtClean="0"/>
              <a:t>RM</a:t>
            </a:r>
            <a:r>
              <a:rPr lang="en-US" sz="1400" baseline="-25000" dirty="0" err="1" smtClean="0"/>
              <a:t>d</a:t>
            </a:r>
            <a:r>
              <a:rPr lang="en-US" sz="1400" dirty="0" smtClean="0"/>
              <a:t>)</a:t>
            </a:r>
            <a:endParaRPr lang="en-US" sz="1400" dirty="0"/>
          </a:p>
        </p:txBody>
      </p:sp>
      <p:sp>
        <p:nvSpPr>
          <p:cNvPr id="15" name="TextBox 14"/>
          <p:cNvSpPr txBox="1"/>
          <p:nvPr/>
        </p:nvSpPr>
        <p:spPr>
          <a:xfrm>
            <a:off x="1187364" y="4059152"/>
            <a:ext cx="2447742" cy="738664"/>
          </a:xfrm>
          <a:prstGeom prst="rect">
            <a:avLst/>
          </a:prstGeom>
          <a:noFill/>
        </p:spPr>
        <p:txBody>
          <a:bodyPr wrap="square" rtlCol="0">
            <a:spAutoFit/>
          </a:bodyPr>
          <a:lstStyle/>
          <a:p>
            <a:r>
              <a:rPr lang="en-US" sz="1400" dirty="0" err="1" smtClean="0"/>
              <a:t>Sim</a:t>
            </a:r>
            <a:r>
              <a:rPr lang="en-US" sz="1400" dirty="0" smtClean="0"/>
              <a:t> yield =</a:t>
            </a:r>
          </a:p>
          <a:p>
            <a:r>
              <a:rPr lang="en-US" sz="1400" dirty="0" smtClean="0"/>
              <a:t> </a:t>
            </a:r>
            <a:r>
              <a:rPr lang="en-US" sz="1400" dirty="0" err="1" smtClean="0"/>
              <a:t>fcn</a:t>
            </a:r>
            <a:r>
              <a:rPr lang="en-US" sz="1400" dirty="0" smtClean="0"/>
              <a:t>(</a:t>
            </a:r>
            <a:r>
              <a:rPr lang="en-US" sz="1400" b="1" dirty="0" smtClean="0"/>
              <a:t>hypothetical</a:t>
            </a:r>
            <a:r>
              <a:rPr lang="en-US" sz="1400" dirty="0" smtClean="0"/>
              <a:t> weather, pseudo </a:t>
            </a:r>
            <a:r>
              <a:rPr lang="en-US" sz="1400" dirty="0" err="1" smtClean="0"/>
              <a:t>RM</a:t>
            </a:r>
            <a:r>
              <a:rPr lang="en-US" sz="1400" baseline="-25000" dirty="0" err="1" smtClean="0"/>
              <a:t>d</a:t>
            </a:r>
            <a:r>
              <a:rPr lang="en-US" sz="1400" dirty="0" smtClean="0"/>
              <a:t>)</a:t>
            </a:r>
            <a:endParaRPr lang="en-US" sz="1400" dirty="0"/>
          </a:p>
        </p:txBody>
      </p:sp>
      <p:cxnSp>
        <p:nvCxnSpPr>
          <p:cNvPr id="16" name="Straight Arrow Connector 15"/>
          <p:cNvCxnSpPr>
            <a:stCxn id="14" idx="2"/>
            <a:endCxn id="15" idx="0"/>
          </p:cNvCxnSpPr>
          <p:nvPr/>
        </p:nvCxnSpPr>
        <p:spPr>
          <a:xfrm>
            <a:off x="2411235" y="3259873"/>
            <a:ext cx="0" cy="799279"/>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5" idx="2"/>
            <a:endCxn id="18" idx="0"/>
          </p:cNvCxnSpPr>
          <p:nvPr/>
        </p:nvCxnSpPr>
        <p:spPr>
          <a:xfrm>
            <a:off x="2411235" y="4797816"/>
            <a:ext cx="0" cy="754054"/>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245936" y="5551870"/>
            <a:ext cx="2330598" cy="738664"/>
          </a:xfrm>
          <a:prstGeom prst="rect">
            <a:avLst/>
          </a:prstGeom>
          <a:noFill/>
        </p:spPr>
        <p:txBody>
          <a:bodyPr wrap="square" rtlCol="0">
            <a:spAutoFit/>
          </a:bodyPr>
          <a:lstStyle/>
          <a:p>
            <a:r>
              <a:rPr lang="en-US" sz="1400" dirty="0" smtClean="0"/>
              <a:t>Apply regression </a:t>
            </a:r>
            <a:r>
              <a:rPr lang="en-US" sz="1400" dirty="0" err="1" smtClean="0"/>
              <a:t>eqn</a:t>
            </a:r>
            <a:r>
              <a:rPr lang="en-US" sz="1400" dirty="0" smtClean="0"/>
              <a:t> to </a:t>
            </a:r>
            <a:r>
              <a:rPr lang="en-US" sz="1400" b="1" dirty="0" smtClean="0"/>
              <a:t>actual</a:t>
            </a:r>
            <a:r>
              <a:rPr lang="en-US" sz="1400" dirty="0" smtClean="0"/>
              <a:t> </a:t>
            </a:r>
            <a:r>
              <a:rPr lang="en-US" sz="1400" b="1" dirty="0" smtClean="0"/>
              <a:t>RS data </a:t>
            </a:r>
            <a:r>
              <a:rPr lang="en-US" sz="1400" dirty="0" smtClean="0"/>
              <a:t>and </a:t>
            </a:r>
            <a:r>
              <a:rPr lang="en-US" sz="1400" b="1" dirty="0" smtClean="0"/>
              <a:t>actual</a:t>
            </a:r>
            <a:r>
              <a:rPr lang="en-US" sz="1400" dirty="0" smtClean="0"/>
              <a:t> </a:t>
            </a:r>
            <a:r>
              <a:rPr lang="en-US" sz="1400" b="1" dirty="0" smtClean="0"/>
              <a:t>weather</a:t>
            </a:r>
            <a:endParaRPr lang="en-US" sz="1400" b="1" dirty="0"/>
          </a:p>
        </p:txBody>
      </p:sp>
      <p:sp>
        <p:nvSpPr>
          <p:cNvPr id="36" name="TextBox 35"/>
          <p:cNvSpPr txBox="1"/>
          <p:nvPr/>
        </p:nvSpPr>
        <p:spPr>
          <a:xfrm>
            <a:off x="4342043" y="398219"/>
            <a:ext cx="2532555" cy="738664"/>
          </a:xfrm>
          <a:prstGeom prst="rect">
            <a:avLst/>
          </a:prstGeom>
          <a:noFill/>
        </p:spPr>
        <p:txBody>
          <a:bodyPr wrap="square" rtlCol="0">
            <a:spAutoFit/>
          </a:bodyPr>
          <a:lstStyle/>
          <a:p>
            <a:r>
              <a:rPr lang="en-US" sz="1400" b="1" dirty="0" smtClean="0"/>
              <a:t>Actual</a:t>
            </a:r>
            <a:r>
              <a:rPr lang="en-US" sz="1400" dirty="0" smtClean="0"/>
              <a:t> soil (IGBP-DIS), climate (CLIMA), management (double crop maps)</a:t>
            </a:r>
            <a:endParaRPr lang="en-US" sz="1400" dirty="0"/>
          </a:p>
        </p:txBody>
      </p:sp>
      <p:cxnSp>
        <p:nvCxnSpPr>
          <p:cNvPr id="37" name="Straight Arrow Connector 36"/>
          <p:cNvCxnSpPr>
            <a:stCxn id="36" idx="2"/>
            <a:endCxn id="38" idx="0"/>
          </p:cNvCxnSpPr>
          <p:nvPr/>
        </p:nvCxnSpPr>
        <p:spPr>
          <a:xfrm>
            <a:off x="5608321" y="1136883"/>
            <a:ext cx="14135" cy="748657"/>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4664501" y="1885540"/>
            <a:ext cx="1915909" cy="307777"/>
          </a:xfrm>
          <a:prstGeom prst="rect">
            <a:avLst/>
          </a:prstGeom>
          <a:noFill/>
        </p:spPr>
        <p:txBody>
          <a:bodyPr wrap="none" rtlCol="0">
            <a:spAutoFit/>
          </a:bodyPr>
          <a:lstStyle/>
          <a:p>
            <a:r>
              <a:rPr lang="en-US" sz="1400" dirty="0" smtClean="0"/>
              <a:t>Daily LAI, seasonal yield</a:t>
            </a:r>
            <a:endParaRPr lang="en-US" sz="1400" dirty="0"/>
          </a:p>
        </p:txBody>
      </p:sp>
      <p:cxnSp>
        <p:nvCxnSpPr>
          <p:cNvPr id="39" name="Straight Arrow Connector 38"/>
          <p:cNvCxnSpPr>
            <a:stCxn id="51" idx="1"/>
            <a:endCxn id="40" idx="3"/>
          </p:cNvCxnSpPr>
          <p:nvPr/>
        </p:nvCxnSpPr>
        <p:spPr>
          <a:xfrm flipH="1">
            <a:off x="6467171" y="3197643"/>
            <a:ext cx="1082971"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4777741" y="2828311"/>
            <a:ext cx="1689430" cy="738664"/>
          </a:xfrm>
          <a:prstGeom prst="rect">
            <a:avLst/>
          </a:prstGeom>
          <a:noFill/>
        </p:spPr>
        <p:txBody>
          <a:bodyPr wrap="square" rtlCol="0">
            <a:spAutoFit/>
          </a:bodyPr>
          <a:lstStyle/>
          <a:p>
            <a:r>
              <a:rPr lang="en-US" sz="1400" dirty="0" smtClean="0"/>
              <a:t>Vegetation </a:t>
            </a:r>
            <a:r>
              <a:rPr lang="en-US" sz="1400" dirty="0" err="1" smtClean="0"/>
              <a:t>indeces</a:t>
            </a:r>
            <a:r>
              <a:rPr lang="en-US" sz="1400" dirty="0" smtClean="0"/>
              <a:t> </a:t>
            </a:r>
            <a:r>
              <a:rPr lang="en-US" sz="1400" dirty="0" smtClean="0">
                <a:solidFill>
                  <a:srgbClr val="000000"/>
                </a:solidFill>
              </a:rPr>
              <a:t>(pseudo </a:t>
            </a:r>
            <a:r>
              <a:rPr lang="en-US" sz="1400" dirty="0" err="1" smtClean="0">
                <a:solidFill>
                  <a:srgbClr val="000000"/>
                </a:solidFill>
              </a:rPr>
              <a:t>RM</a:t>
            </a:r>
            <a:r>
              <a:rPr lang="en-US" sz="1400" baseline="-25000" dirty="0" err="1" smtClean="0">
                <a:solidFill>
                  <a:srgbClr val="000000"/>
                </a:solidFill>
              </a:rPr>
              <a:t>d</a:t>
            </a:r>
            <a:r>
              <a:rPr lang="en-US" sz="1400" baseline="-25000" dirty="0" smtClean="0">
                <a:solidFill>
                  <a:srgbClr val="000000"/>
                </a:solidFill>
              </a:rPr>
              <a:t> </a:t>
            </a:r>
            <a:r>
              <a:rPr lang="en-US" sz="1400" dirty="0" smtClean="0">
                <a:solidFill>
                  <a:srgbClr val="000000"/>
                </a:solidFill>
              </a:rPr>
              <a:t>– </a:t>
            </a:r>
            <a:r>
              <a:rPr lang="en-US" sz="1400" b="1" dirty="0" smtClean="0">
                <a:solidFill>
                  <a:srgbClr val="000000"/>
                </a:solidFill>
              </a:rPr>
              <a:t>use for model selection</a:t>
            </a:r>
            <a:r>
              <a:rPr lang="en-US" sz="1400" dirty="0" smtClean="0">
                <a:solidFill>
                  <a:srgbClr val="000000"/>
                </a:solidFill>
              </a:rPr>
              <a:t>)</a:t>
            </a:r>
            <a:endParaRPr lang="en-US" sz="1400" dirty="0">
              <a:solidFill>
                <a:srgbClr val="000000"/>
              </a:solidFill>
            </a:endParaRPr>
          </a:p>
        </p:txBody>
      </p:sp>
      <p:sp>
        <p:nvSpPr>
          <p:cNvPr id="41" name="TextBox 40"/>
          <p:cNvSpPr txBox="1"/>
          <p:nvPr/>
        </p:nvSpPr>
        <p:spPr>
          <a:xfrm>
            <a:off x="4370314" y="4150810"/>
            <a:ext cx="2504284" cy="738664"/>
          </a:xfrm>
          <a:prstGeom prst="rect">
            <a:avLst/>
          </a:prstGeom>
          <a:noFill/>
        </p:spPr>
        <p:txBody>
          <a:bodyPr wrap="square" rtlCol="0">
            <a:spAutoFit/>
          </a:bodyPr>
          <a:lstStyle/>
          <a:p>
            <a:r>
              <a:rPr lang="en-US" sz="1400" dirty="0" err="1" smtClean="0"/>
              <a:t>Sim</a:t>
            </a:r>
            <a:r>
              <a:rPr lang="en-US" sz="1400" dirty="0" smtClean="0"/>
              <a:t> yield =</a:t>
            </a:r>
          </a:p>
          <a:p>
            <a:r>
              <a:rPr lang="en-US" sz="1400" dirty="0" smtClean="0"/>
              <a:t> </a:t>
            </a:r>
            <a:r>
              <a:rPr lang="en-US" sz="1400" dirty="0" err="1" smtClean="0"/>
              <a:t>fcn</a:t>
            </a:r>
            <a:r>
              <a:rPr lang="en-US" sz="1400" dirty="0" smtClean="0"/>
              <a:t>(</a:t>
            </a:r>
            <a:r>
              <a:rPr lang="en-US" sz="1400" b="1" dirty="0" smtClean="0"/>
              <a:t>actual</a:t>
            </a:r>
            <a:r>
              <a:rPr lang="en-US" sz="1400" dirty="0" smtClean="0"/>
              <a:t> weather, </a:t>
            </a:r>
            <a:r>
              <a:rPr lang="en-US" sz="1400" b="1" dirty="0" smtClean="0"/>
              <a:t>actual</a:t>
            </a:r>
            <a:r>
              <a:rPr lang="en-US" sz="1400" dirty="0" smtClean="0"/>
              <a:t> </a:t>
            </a:r>
            <a:r>
              <a:rPr lang="en-US" sz="1400" dirty="0" err="1" smtClean="0"/>
              <a:t>RM</a:t>
            </a:r>
            <a:r>
              <a:rPr lang="en-US" sz="1400" baseline="-25000" dirty="0" err="1" smtClean="0"/>
              <a:t>d</a:t>
            </a:r>
            <a:r>
              <a:rPr lang="en-US" sz="1400" dirty="0" smtClean="0"/>
              <a:t>)</a:t>
            </a:r>
            <a:endParaRPr lang="en-US" sz="1400" dirty="0"/>
          </a:p>
        </p:txBody>
      </p:sp>
      <p:cxnSp>
        <p:nvCxnSpPr>
          <p:cNvPr id="42" name="Straight Arrow Connector 41"/>
          <p:cNvCxnSpPr>
            <a:stCxn id="40" idx="2"/>
            <a:endCxn id="41" idx="0"/>
          </p:cNvCxnSpPr>
          <p:nvPr/>
        </p:nvCxnSpPr>
        <p:spPr>
          <a:xfrm>
            <a:off x="5622456" y="3566975"/>
            <a:ext cx="0" cy="58383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41" idx="2"/>
            <a:endCxn id="44" idx="0"/>
          </p:cNvCxnSpPr>
          <p:nvPr/>
        </p:nvCxnSpPr>
        <p:spPr>
          <a:xfrm>
            <a:off x="5622456" y="4889474"/>
            <a:ext cx="0" cy="66239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4457157" y="5551870"/>
            <a:ext cx="2330598" cy="954107"/>
          </a:xfrm>
          <a:prstGeom prst="rect">
            <a:avLst/>
          </a:prstGeom>
          <a:noFill/>
        </p:spPr>
        <p:txBody>
          <a:bodyPr wrap="square" rtlCol="0">
            <a:spAutoFit/>
          </a:bodyPr>
          <a:lstStyle/>
          <a:p>
            <a:r>
              <a:rPr lang="en-US" sz="1400" dirty="0" smtClean="0"/>
              <a:t>Apply regression </a:t>
            </a:r>
            <a:r>
              <a:rPr lang="en-US" sz="1400" dirty="0" err="1" smtClean="0"/>
              <a:t>eqn</a:t>
            </a:r>
            <a:r>
              <a:rPr lang="en-US" sz="1400" dirty="0" smtClean="0"/>
              <a:t> to </a:t>
            </a:r>
            <a:r>
              <a:rPr lang="en-US" sz="1400" b="1" dirty="0" smtClean="0"/>
              <a:t>pseudo RS data from phenology model </a:t>
            </a:r>
            <a:r>
              <a:rPr lang="en-US" sz="1400" dirty="0" smtClean="0"/>
              <a:t>and </a:t>
            </a:r>
            <a:r>
              <a:rPr lang="en-US" sz="1400" b="1" dirty="0" smtClean="0"/>
              <a:t>simulated weather</a:t>
            </a:r>
            <a:endParaRPr lang="en-US" sz="1400" b="1" dirty="0"/>
          </a:p>
        </p:txBody>
      </p:sp>
      <p:cxnSp>
        <p:nvCxnSpPr>
          <p:cNvPr id="45" name="Straight Arrow Connector 44"/>
          <p:cNvCxnSpPr>
            <a:stCxn id="38" idx="3"/>
          </p:cNvCxnSpPr>
          <p:nvPr/>
        </p:nvCxnSpPr>
        <p:spPr>
          <a:xfrm>
            <a:off x="6580410" y="2039429"/>
            <a:ext cx="764904"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7433191" y="1553600"/>
            <a:ext cx="1636656" cy="738664"/>
          </a:xfrm>
          <a:prstGeom prst="rect">
            <a:avLst/>
          </a:prstGeom>
          <a:noFill/>
        </p:spPr>
        <p:txBody>
          <a:bodyPr wrap="square" rtlCol="0">
            <a:spAutoFit/>
          </a:bodyPr>
          <a:lstStyle/>
          <a:p>
            <a:r>
              <a:rPr lang="en-US" sz="1400" b="1" dirty="0" smtClean="0"/>
              <a:t>Calibrate model parameters using yield data </a:t>
            </a:r>
            <a:endParaRPr lang="en-US" sz="1400" b="1" dirty="0"/>
          </a:p>
        </p:txBody>
      </p:sp>
      <p:sp>
        <p:nvSpPr>
          <p:cNvPr id="49" name="TextBox 48"/>
          <p:cNvSpPr txBox="1"/>
          <p:nvPr/>
        </p:nvSpPr>
        <p:spPr>
          <a:xfrm>
            <a:off x="5694665" y="1342879"/>
            <a:ext cx="766932" cy="307777"/>
          </a:xfrm>
          <a:prstGeom prst="rect">
            <a:avLst/>
          </a:prstGeom>
          <a:noFill/>
        </p:spPr>
        <p:txBody>
          <a:bodyPr wrap="none" rtlCol="0">
            <a:spAutoFit/>
          </a:bodyPr>
          <a:lstStyle/>
          <a:p>
            <a:r>
              <a:rPr lang="en-US" sz="1400" b="1" dirty="0" smtClean="0"/>
              <a:t>INLAND</a:t>
            </a:r>
            <a:endParaRPr lang="en-US" sz="1400" b="1" dirty="0"/>
          </a:p>
        </p:txBody>
      </p:sp>
      <p:sp>
        <p:nvSpPr>
          <p:cNvPr id="50" name="TextBox 49"/>
          <p:cNvSpPr txBox="1"/>
          <p:nvPr/>
        </p:nvSpPr>
        <p:spPr>
          <a:xfrm>
            <a:off x="2526998" y="1191557"/>
            <a:ext cx="691478" cy="307777"/>
          </a:xfrm>
          <a:prstGeom prst="rect">
            <a:avLst/>
          </a:prstGeom>
          <a:noFill/>
        </p:spPr>
        <p:txBody>
          <a:bodyPr wrap="none" rtlCol="0">
            <a:spAutoFit/>
          </a:bodyPr>
          <a:lstStyle/>
          <a:p>
            <a:r>
              <a:rPr lang="en-US" sz="1400" b="1" dirty="0" smtClean="0"/>
              <a:t>APSIM</a:t>
            </a:r>
            <a:endParaRPr lang="en-US" sz="1400" b="1" dirty="0"/>
          </a:p>
        </p:txBody>
      </p:sp>
      <p:sp>
        <p:nvSpPr>
          <p:cNvPr id="51" name="TextBox 50"/>
          <p:cNvSpPr txBox="1"/>
          <p:nvPr/>
        </p:nvSpPr>
        <p:spPr>
          <a:xfrm>
            <a:off x="7550142" y="2936033"/>
            <a:ext cx="1402753" cy="523220"/>
          </a:xfrm>
          <a:prstGeom prst="rect">
            <a:avLst/>
          </a:prstGeom>
          <a:noFill/>
        </p:spPr>
        <p:txBody>
          <a:bodyPr wrap="square" rtlCol="0">
            <a:spAutoFit/>
          </a:bodyPr>
          <a:lstStyle/>
          <a:p>
            <a:r>
              <a:rPr lang="en-US" sz="1400" b="1" dirty="0" smtClean="0"/>
              <a:t>Bias corrected </a:t>
            </a:r>
            <a:r>
              <a:rPr lang="en-US" sz="1400" b="1" dirty="0" err="1" smtClean="0"/>
              <a:t>sim</a:t>
            </a:r>
            <a:r>
              <a:rPr lang="en-US" sz="1400" b="1" dirty="0" smtClean="0"/>
              <a:t> yield</a:t>
            </a:r>
            <a:endParaRPr lang="en-US" sz="1400" b="1" dirty="0"/>
          </a:p>
        </p:txBody>
      </p:sp>
      <p:cxnSp>
        <p:nvCxnSpPr>
          <p:cNvPr id="52" name="Straight Arrow Connector 51"/>
          <p:cNvCxnSpPr>
            <a:stCxn id="48" idx="2"/>
            <a:endCxn id="51" idx="0"/>
          </p:cNvCxnSpPr>
          <p:nvPr/>
        </p:nvCxnSpPr>
        <p:spPr>
          <a:xfrm>
            <a:off x="8251519" y="2292264"/>
            <a:ext cx="0" cy="643769"/>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342043" y="0"/>
            <a:ext cx="0" cy="6858000"/>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stCxn id="51" idx="1"/>
          </p:cNvCxnSpPr>
          <p:nvPr/>
        </p:nvCxnSpPr>
        <p:spPr>
          <a:xfrm flipH="1">
            <a:off x="5896384" y="3197643"/>
            <a:ext cx="1653758" cy="105791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6229107" y="4581109"/>
            <a:ext cx="3648142" cy="1815882"/>
          </a:xfrm>
          <a:prstGeom prst="rect">
            <a:avLst/>
          </a:prstGeom>
          <a:noFill/>
        </p:spPr>
        <p:txBody>
          <a:bodyPr wrap="square" rtlCol="0">
            <a:spAutoFit/>
          </a:bodyPr>
          <a:lstStyle/>
          <a:p>
            <a:r>
              <a:rPr lang="en-US" sz="1400" dirty="0" smtClean="0">
                <a:solidFill>
                  <a:srgbClr val="FF0000"/>
                </a:solidFill>
              </a:rPr>
              <a:t>Where will pseudo RS go into model selection – compare pseudo RS to actual Landsat and calibrate with RS data? </a:t>
            </a:r>
            <a:endParaRPr lang="en-US" sz="1400" dirty="0">
              <a:solidFill>
                <a:srgbClr val="FF0000"/>
              </a:solidFill>
            </a:endParaRPr>
          </a:p>
          <a:p>
            <a:r>
              <a:rPr lang="en-US" sz="1400" dirty="0" smtClean="0">
                <a:solidFill>
                  <a:srgbClr val="FF0000"/>
                </a:solidFill>
              </a:rPr>
              <a:t>Where in this process are we going to use LAI to get a sense of representativeness of </a:t>
            </a:r>
            <a:r>
              <a:rPr lang="en-US" sz="1400" dirty="0" err="1" smtClean="0">
                <a:solidFill>
                  <a:srgbClr val="FF0000"/>
                </a:solidFill>
              </a:rPr>
              <a:t>obs</a:t>
            </a:r>
            <a:r>
              <a:rPr lang="en-US" sz="1400" dirty="0" smtClean="0">
                <a:solidFill>
                  <a:srgbClr val="FF0000"/>
                </a:solidFill>
              </a:rPr>
              <a:t> yield data? Before we bias correct, turn simulated yields into pseudo RM and compare to actual RM? </a:t>
            </a:r>
            <a:endParaRPr lang="en-US" sz="1400" dirty="0">
              <a:solidFill>
                <a:srgbClr val="FF0000"/>
              </a:solidFill>
            </a:endParaRPr>
          </a:p>
        </p:txBody>
      </p:sp>
    </p:spTree>
    <p:extLst>
      <p:ext uri="{BB962C8B-B14F-4D97-AF65-F5344CB8AC3E}">
        <p14:creationId xmlns:p14="http://schemas.microsoft.com/office/powerpoint/2010/main" val="258199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116" y="270199"/>
            <a:ext cx="8850122" cy="5262978"/>
          </a:xfrm>
          <a:prstGeom prst="rect">
            <a:avLst/>
          </a:prstGeom>
          <a:noFill/>
        </p:spPr>
        <p:txBody>
          <a:bodyPr wrap="square" rtlCol="0">
            <a:spAutoFit/>
          </a:bodyPr>
          <a:lstStyle/>
          <a:p>
            <a:r>
              <a:rPr lang="en-US" sz="1400" b="1" dirty="0" smtClean="0"/>
              <a:t>Cohn tufts cluster info:</a:t>
            </a:r>
          </a:p>
          <a:p>
            <a:r>
              <a:rPr lang="en-US" sz="1400" dirty="0" err="1" smtClean="0"/>
              <a:t>Spei</a:t>
            </a:r>
            <a:r>
              <a:rPr lang="en-US" sz="1400" dirty="0" smtClean="0"/>
              <a:t>: standardized precipitation-evapotranspiration Index (contains scripts for monthly SPI dataset)</a:t>
            </a:r>
          </a:p>
          <a:p>
            <a:r>
              <a:rPr lang="en-US" sz="1400" dirty="0" err="1" smtClean="0"/>
              <a:t>SoilGrids</a:t>
            </a:r>
            <a:r>
              <a:rPr lang="en-US" sz="1400" dirty="0" smtClean="0"/>
              <a:t>: global soil data assimilation product for multiple soil properties and horizons </a:t>
            </a:r>
          </a:p>
          <a:p>
            <a:r>
              <a:rPr lang="en-US" sz="1400" dirty="0" smtClean="0"/>
              <a:t>Rally da </a:t>
            </a:r>
            <a:r>
              <a:rPr lang="en-US" sz="1400" dirty="0" err="1" smtClean="0"/>
              <a:t>Safra</a:t>
            </a:r>
            <a:r>
              <a:rPr lang="en-US" sz="1400" dirty="0" smtClean="0"/>
              <a:t>: point estimates of crop yields obtained by agricultural consultants. Conducts near-roadside samples of crop characteristics in sync with peak crop maturity.</a:t>
            </a:r>
          </a:p>
          <a:p>
            <a:r>
              <a:rPr lang="en-US" sz="1400" dirty="0" err="1" smtClean="0"/>
              <a:t>Persiann</a:t>
            </a:r>
            <a:r>
              <a:rPr lang="en-US" sz="1400" dirty="0" smtClean="0"/>
              <a:t>: precipitation data</a:t>
            </a:r>
          </a:p>
          <a:p>
            <a:r>
              <a:rPr lang="en-US" sz="1400" dirty="0" err="1" smtClean="0"/>
              <a:t>Morgen</a:t>
            </a:r>
            <a:r>
              <a:rPr lang="en-US" sz="1400" dirty="0" smtClean="0"/>
              <a:t>: ???</a:t>
            </a:r>
          </a:p>
          <a:p>
            <a:r>
              <a:rPr lang="en-US" sz="1400" dirty="0" smtClean="0"/>
              <a:t>MOD09A1: 500m 8 day MODIS surface reflectance product (script for ingestion) – these scripts are in R, where are these scripts ingesting the data to?</a:t>
            </a:r>
          </a:p>
          <a:p>
            <a:r>
              <a:rPr lang="en-US" sz="1400" dirty="0" smtClean="0"/>
              <a:t>Merra2: the reanalysis product from which we ingest temperature and cloud fraction records, calculates daily solar radiation</a:t>
            </a:r>
          </a:p>
          <a:p>
            <a:r>
              <a:rPr lang="en-US" sz="1400" dirty="0" err="1" smtClean="0"/>
              <a:t>Morgen</a:t>
            </a:r>
            <a:r>
              <a:rPr lang="en-US" sz="1400" dirty="0" smtClean="0"/>
              <a:t> soybean yield: soybean yield predictions (using a statistical model to fit soy yield samples from Rally da </a:t>
            </a:r>
            <a:r>
              <a:rPr lang="en-US" sz="1400" dirty="0" err="1" smtClean="0"/>
              <a:t>Safra</a:t>
            </a:r>
            <a:r>
              <a:rPr lang="en-US" sz="1400" dirty="0" smtClean="0"/>
              <a:t> surveys)</a:t>
            </a:r>
          </a:p>
          <a:p>
            <a:r>
              <a:rPr lang="en-US" sz="1400" dirty="0" smtClean="0"/>
              <a:t>Rust: dataset of Asian soybean rust </a:t>
            </a:r>
            <a:r>
              <a:rPr lang="en-US" sz="1400" dirty="0" err="1" smtClean="0"/>
              <a:t>occurances</a:t>
            </a:r>
            <a:endParaRPr lang="en-US" sz="1400" dirty="0" smtClean="0"/>
          </a:p>
          <a:p>
            <a:r>
              <a:rPr lang="en-US" sz="1400" dirty="0" smtClean="0"/>
              <a:t>Pam: soybean municipal yield reports including area planted, harvested area, quantity produced, mean yield at municipality level </a:t>
            </a:r>
          </a:p>
          <a:p>
            <a:r>
              <a:rPr lang="en-US" sz="1400" dirty="0" err="1" smtClean="0"/>
              <a:t>Osm</a:t>
            </a:r>
            <a:r>
              <a:rPr lang="en-US" sz="1400" dirty="0" smtClean="0"/>
              <a:t>: Brazil open street map</a:t>
            </a:r>
          </a:p>
          <a:p>
            <a:r>
              <a:rPr lang="en-US" sz="1400" dirty="0" err="1" smtClean="0"/>
              <a:t>Lc_spera</a:t>
            </a:r>
            <a:r>
              <a:rPr lang="en-US" sz="1400" dirty="0" smtClean="0"/>
              <a:t>: agricultural land use classes using method from </a:t>
            </a:r>
            <a:r>
              <a:rPr lang="en-US" sz="1400" dirty="0" err="1" smtClean="0"/>
              <a:t>Spera</a:t>
            </a:r>
            <a:r>
              <a:rPr lang="en-US" sz="1400" dirty="0" smtClean="0"/>
              <a:t> et al</a:t>
            </a:r>
          </a:p>
          <a:p>
            <a:r>
              <a:rPr lang="en-US" sz="1400" dirty="0" err="1" smtClean="0"/>
              <a:t>Lc_morgen</a:t>
            </a:r>
            <a:r>
              <a:rPr lang="en-US" sz="1400" dirty="0" smtClean="0"/>
              <a:t>: </a:t>
            </a:r>
            <a:r>
              <a:rPr lang="en-US" sz="1400" dirty="0" err="1" smtClean="0"/>
              <a:t>soymap</a:t>
            </a:r>
            <a:endParaRPr lang="en-US" sz="1400" dirty="0" smtClean="0"/>
          </a:p>
          <a:p>
            <a:r>
              <a:rPr lang="en-US" sz="1400" dirty="0" err="1" smtClean="0"/>
              <a:t>Lc_inpe</a:t>
            </a:r>
            <a:r>
              <a:rPr lang="en-US" sz="1400" dirty="0" smtClean="0"/>
              <a:t>: </a:t>
            </a:r>
            <a:r>
              <a:rPr lang="en-US" sz="1400" dirty="0" err="1" smtClean="0"/>
              <a:t>cerrado</a:t>
            </a:r>
            <a:r>
              <a:rPr lang="en-US" sz="1400" dirty="0" smtClean="0"/>
              <a:t> land cover map</a:t>
            </a:r>
          </a:p>
          <a:p>
            <a:r>
              <a:rPr lang="en-US" sz="1400" dirty="0" err="1" smtClean="0"/>
              <a:t>Gibs</a:t>
            </a:r>
            <a:r>
              <a:rPr lang="en-US" sz="1400" dirty="0" smtClean="0"/>
              <a:t>: Gibbs et al Brazil soybean land cover data</a:t>
            </a:r>
          </a:p>
          <a:p>
            <a:r>
              <a:rPr lang="en-US" sz="1400" dirty="0" smtClean="0"/>
              <a:t>Car: Brazil rural property boundaries from CAR</a:t>
            </a:r>
          </a:p>
          <a:p>
            <a:r>
              <a:rPr lang="en-US" sz="1400" dirty="0" err="1" smtClean="0"/>
              <a:t>Ag_census</a:t>
            </a:r>
            <a:r>
              <a:rPr lang="en-US" sz="1400" dirty="0" smtClean="0"/>
              <a:t>: 2006 agricultural census</a:t>
            </a:r>
          </a:p>
          <a:p>
            <a:r>
              <a:rPr lang="en-US" sz="1400" dirty="0" smtClean="0"/>
              <a:t>Best: Berkeley Earth Surface Temperature gridded data</a:t>
            </a:r>
            <a:endParaRPr lang="en-US" sz="1400" dirty="0"/>
          </a:p>
        </p:txBody>
      </p:sp>
    </p:spTree>
    <p:extLst>
      <p:ext uri="{BB962C8B-B14F-4D97-AF65-F5344CB8AC3E}">
        <p14:creationId xmlns:p14="http://schemas.microsoft.com/office/powerpoint/2010/main" val="32913460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10083</TotalTime>
  <Words>1689</Words>
  <Application>Microsoft Macintosh PowerPoint</Application>
  <PresentationFormat>On-screen Show (4:3)</PresentationFormat>
  <Paragraphs>110</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Ming Zhang</dc:creator>
  <cp:lastModifiedBy>Ming Zhang</cp:lastModifiedBy>
  <cp:revision>117</cp:revision>
  <dcterms:created xsi:type="dcterms:W3CDTF">2018-04-18T21:25:29Z</dcterms:created>
  <dcterms:modified xsi:type="dcterms:W3CDTF">2018-04-25T21:28:48Z</dcterms:modified>
</cp:coreProperties>
</file>