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70" r:id="rId8"/>
    <p:sldId id="271" r:id="rId9"/>
    <p:sldId id="272" r:id="rId10"/>
    <p:sldId id="265" r:id="rId11"/>
    <p:sldId id="260" r:id="rId12"/>
    <p:sldId id="267" r:id="rId13"/>
    <p:sldId id="261" r:id="rId14"/>
    <p:sldId id="268" r:id="rId15"/>
    <p:sldId id="26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970" autoAdjust="0"/>
  </p:normalViewPr>
  <p:slideViewPr>
    <p:cSldViewPr snapToGrid="0" snapToObjects="1">
      <p:cViewPr>
        <p:scale>
          <a:sx n="99" d="100"/>
          <a:sy n="99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3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4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F5E5-1A27-6F42-918A-1DE27C9A6DB5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2EA8-74A3-C941-B264-FA81AF2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Planning, recession papers, 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 14,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84" y="924488"/>
            <a:ext cx="8903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Fixing NSE’s sensitivity to the lower tail of the </a:t>
            </a:r>
            <a:r>
              <a:rPr lang="en-US" sz="1600" dirty="0" err="1" smtClean="0"/>
              <a:t>pdf</a:t>
            </a:r>
            <a:r>
              <a:rPr lang="en-US" sz="1600" dirty="0" smtClean="0"/>
              <a:t> by changing it to CDFs and FDCs: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For numeric Marc’s CDF: </a:t>
            </a:r>
            <a:r>
              <a:rPr lang="en-US" sz="1600" dirty="0" err="1" smtClean="0"/>
              <a:t>cumsum</a:t>
            </a:r>
            <a:r>
              <a:rPr lang="en-US" sz="1600" dirty="0" smtClean="0"/>
              <a:t> of numeric Marc’s </a:t>
            </a:r>
            <a:r>
              <a:rPr lang="en-US" sz="1600" dirty="0" err="1" smtClean="0"/>
              <a:t>pdf</a:t>
            </a:r>
            <a:r>
              <a:rPr lang="en-US" sz="1600" dirty="0" smtClean="0"/>
              <a:t> * </a:t>
            </a:r>
            <a:r>
              <a:rPr lang="en-US" sz="1600" dirty="0" err="1" smtClean="0"/>
              <a:t>dQ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For analytic1 Marc’s CDF: use </a:t>
            </a:r>
            <a:r>
              <a:rPr lang="en-US" sz="1600" dirty="0" err="1" smtClean="0"/>
              <a:t>FCN_findDrySeasonCDF_Marc</a:t>
            </a:r>
            <a:r>
              <a:rPr lang="en-US" sz="1600" dirty="0" smtClean="0"/>
              <a:t> and </a:t>
            </a:r>
            <a:r>
              <a:rPr lang="en-US" sz="1600" dirty="0" err="1" smtClean="0"/>
              <a:t>sapply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For data CDF: </a:t>
            </a:r>
            <a:r>
              <a:rPr lang="en-US" sz="1600" dirty="0" err="1" smtClean="0"/>
              <a:t>cumsum</a:t>
            </a:r>
            <a:r>
              <a:rPr lang="en-US" sz="1600" dirty="0" smtClean="0"/>
              <a:t> of the histogram </a:t>
            </a:r>
            <a:r>
              <a:rPr lang="en-US" sz="1600" dirty="0" err="1" smtClean="0"/>
              <a:t>desntiy</a:t>
            </a:r>
            <a:r>
              <a:rPr lang="en-US" sz="1600" dirty="0" smtClean="0"/>
              <a:t> * </a:t>
            </a:r>
            <a:r>
              <a:rPr lang="en-US" sz="1600" dirty="0" err="1" smtClean="0"/>
              <a:t>dQ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Note: for the two above functions, had to change order of arguments to have </a:t>
            </a:r>
            <a:r>
              <a:rPr lang="en-US" sz="1600" dirty="0" err="1" smtClean="0"/>
              <a:t>qd</a:t>
            </a:r>
            <a:r>
              <a:rPr lang="en-US" sz="1600" dirty="0" smtClean="0"/>
              <a:t> as the first argument!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For numeric data CDF: first had to calculate histogram, then convert numerically to a CDF using </a:t>
            </a:r>
            <a:r>
              <a:rPr lang="en-US" sz="1600" dirty="0" err="1" smtClean="0"/>
              <a:t>cumsum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In Testing Marc Seasonally Dry v2.R: calculate this CDF, FDC agreement in addition to PDF agreement. change </a:t>
            </a:r>
            <a:r>
              <a:rPr lang="en-US" sz="1600" dirty="0" err="1" smtClean="0"/>
              <a:t>NSE_matrix</a:t>
            </a:r>
            <a:r>
              <a:rPr lang="en-US" sz="1600" dirty="0" smtClean="0"/>
              <a:t> to accommodate both NSEs.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9775" y="6488668"/>
            <a:ext cx="404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Code: Testing Marc Seasonally Dry v2.R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684" y="-9371"/>
            <a:ext cx="9046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Decide on what the NSE should be based on (PDF, CDF or FDC – calculated analytically or numerically) for the dry season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07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Numeric CDF actually does worse than </a:t>
            </a:r>
            <a:r>
              <a:rPr lang="en-US" b="1" dirty="0" err="1" smtClean="0"/>
              <a:t>pdf</a:t>
            </a:r>
            <a:endParaRPr lang="en-US" b="1" dirty="0" smtClean="0"/>
          </a:p>
          <a:p>
            <a:r>
              <a:rPr lang="en-US" dirty="0" smtClean="0"/>
              <a:t>The numerically found CDF is very very bad, because doing </a:t>
            </a:r>
            <a:r>
              <a:rPr lang="en-US" dirty="0" err="1" smtClean="0"/>
              <a:t>cumsum</a:t>
            </a:r>
            <a:r>
              <a:rPr lang="en-US" dirty="0" smtClean="0"/>
              <a:t> of </a:t>
            </a:r>
            <a:r>
              <a:rPr lang="en-US" dirty="0" err="1" smtClean="0"/>
              <a:t>pdf</a:t>
            </a:r>
            <a:r>
              <a:rPr lang="en-US" dirty="0" smtClean="0"/>
              <a:t> to find </a:t>
            </a:r>
            <a:r>
              <a:rPr lang="en-US" dirty="0" err="1" smtClean="0"/>
              <a:t>cdf</a:t>
            </a:r>
            <a:r>
              <a:rPr lang="en-US" dirty="0" smtClean="0"/>
              <a:t> will magnify errors on the left side of the distribution throughout the entire distribution, as below. 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3383496" cy="27652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65657"/>
            <a:ext cx="3383496" cy="2892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933" y="4053256"/>
            <a:ext cx="3245024" cy="2804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6957" y="1256830"/>
            <a:ext cx="2135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 is in black; if the </a:t>
            </a:r>
            <a:r>
              <a:rPr lang="en-US" dirty="0" err="1" smtClean="0"/>
              <a:t>pdf</a:t>
            </a:r>
            <a:r>
              <a:rPr lang="en-US" dirty="0" smtClean="0"/>
              <a:t> doesn’t capture the initial spike, then numeric CDF will be wrong.</a:t>
            </a:r>
          </a:p>
          <a:p>
            <a:endParaRPr lang="en-US" dirty="0"/>
          </a:p>
          <a:p>
            <a:r>
              <a:rPr lang="en-US" dirty="0" smtClean="0"/>
              <a:t>Analytic is in gray; it does much better. So do analytic CDF.</a:t>
            </a:r>
          </a:p>
          <a:p>
            <a:endParaRPr lang="en-US" dirty="0"/>
          </a:p>
          <a:p>
            <a:r>
              <a:rPr lang="en-US" dirty="0" smtClean="0"/>
              <a:t>Note that the data CDF (in blue) is numerically solved from the </a:t>
            </a:r>
            <a:r>
              <a:rPr lang="en-US" dirty="0" err="1" smtClean="0"/>
              <a:t>pdf</a:t>
            </a:r>
            <a:r>
              <a:rPr lang="en-US" dirty="0" smtClean="0"/>
              <a:t> using </a:t>
            </a:r>
            <a:r>
              <a:rPr lang="en-US" dirty="0" err="1" smtClean="0"/>
              <a:t>cumsum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497" y="923330"/>
            <a:ext cx="3393460" cy="27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4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596" y="0"/>
            <a:ext cx="89625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Next, attempt looking at FDC to find NSE.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To find FDC (in Testing Marc Seasonally Dry v2.R), used analytic CDF because it does better than numeric CDF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x axis, </a:t>
            </a:r>
            <a:r>
              <a:rPr lang="en-US" sz="1600" dirty="0" err="1" smtClean="0"/>
              <a:t>exceedance</a:t>
            </a:r>
            <a:r>
              <a:rPr lang="en-US" sz="1600" dirty="0" smtClean="0"/>
              <a:t> </a:t>
            </a:r>
            <a:r>
              <a:rPr lang="en-US" sz="1600" dirty="0" err="1" smtClean="0"/>
              <a:t>prob</a:t>
            </a:r>
            <a:r>
              <a:rPr lang="en-US" sz="1600" dirty="0" smtClean="0"/>
              <a:t>, is 1 – </a:t>
            </a:r>
            <a:r>
              <a:rPr lang="en-US" sz="1600" dirty="0" err="1" smtClean="0"/>
              <a:t>analytic_CDF</a:t>
            </a:r>
            <a:r>
              <a:rPr lang="en-US" sz="1600" dirty="0" smtClean="0"/>
              <a:t>. The y axis is flow rate. For both the data and the prediction, flow rate vector is the same. However, we want to have </a:t>
            </a:r>
            <a:r>
              <a:rPr lang="en-US" sz="1600" dirty="0" err="1" smtClean="0"/>
              <a:t>exceedance</a:t>
            </a:r>
            <a:r>
              <a:rPr lang="en-US" sz="1600" dirty="0" smtClean="0"/>
              <a:t> </a:t>
            </a:r>
            <a:r>
              <a:rPr lang="en-US" sz="1600" dirty="0" err="1" smtClean="0"/>
              <a:t>prob</a:t>
            </a:r>
            <a:r>
              <a:rPr lang="en-US" sz="1600" dirty="0" smtClean="0"/>
              <a:t> vectors to be the same. Therefore, used </a:t>
            </a:r>
            <a:r>
              <a:rPr lang="en-US" sz="1600" dirty="0" err="1" smtClean="0"/>
              <a:t>approx</a:t>
            </a:r>
            <a:r>
              <a:rPr lang="en-US" sz="1600" dirty="0" smtClean="0"/>
              <a:t>() to interpolate the flow rate vector for both the data and the prediction.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For now, skipped finding FDC of wet season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When the CDF starts very near 1, resulting FDC = 1-CDF can capture only a very very tiny amount of the lowest </a:t>
            </a:r>
            <a:r>
              <a:rPr lang="en-US" sz="1600" dirty="0" err="1" smtClean="0"/>
              <a:t>exceedance</a:t>
            </a:r>
            <a:r>
              <a:rPr lang="en-US" sz="1600" dirty="0" smtClean="0"/>
              <a:t> probabilities; hard to capture a good view of what FDC looks like in order to compare predicted FDC to data FDC.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Note that the SAME </a:t>
            </a:r>
            <a:r>
              <a:rPr lang="en-US" sz="1600" dirty="0" err="1" smtClean="0"/>
              <a:t>pdf</a:t>
            </a:r>
            <a:r>
              <a:rPr lang="en-US" sz="1600" dirty="0" smtClean="0"/>
              <a:t> issues (not getting the left hand side correct) cause AMPLIFIED issues in CDF and FDC.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Taking the log(FDC) in order to calculate NSE actually doesn’t help much; NSE stays very negative regardless.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69775" y="6488668"/>
            <a:ext cx="404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Code: Testing Marc Seasonally Dry v2.R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686"/>
            <a:ext cx="4021452" cy="3484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551" y="186686"/>
            <a:ext cx="3868768" cy="3352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43224"/>
            <a:ext cx="3915550" cy="3336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551" y="3426519"/>
            <a:ext cx="3960248" cy="3431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353" y="1692864"/>
            <a:ext cx="1428647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analytic CDF misses the left tail, FDC can’t really be found</a:t>
            </a:r>
          </a:p>
          <a:p>
            <a:endParaRPr lang="en-US" sz="1600" dirty="0"/>
          </a:p>
          <a:p>
            <a:r>
              <a:rPr lang="en-US" sz="1600" dirty="0" smtClean="0"/>
              <a:t>For the best results, choose analytic CDF as the mode of comparison.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82788" y="5437450"/>
            <a:ext cx="2433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red predicted FDC line stretches so far because analytic CDF starts from zero.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-69775" y="6488668"/>
            <a:ext cx="404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Code: Testing Marc Seasonally Dry v2.R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4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550" y="153524"/>
            <a:ext cx="886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plot shows that overall, analytic CDF gives best performance. However, number of breaks in histogram matters. </a:t>
            </a:r>
            <a:r>
              <a:rPr lang="en-US" dirty="0" smtClean="0">
                <a:solidFill>
                  <a:srgbClr val="FF0000"/>
                </a:solidFill>
              </a:rPr>
              <a:t>(Why is this?)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23" y="1251490"/>
            <a:ext cx="6044190" cy="52371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69775" y="6488668"/>
            <a:ext cx="404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Code: Testing Marc Seasonally Dry v2.R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0391" y="1746334"/>
            <a:ext cx="1640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Analytic CDF has consistently better NSE than all the others: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819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99" y="3555699"/>
            <a:ext cx="3811160" cy="330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9" y="3555699"/>
            <a:ext cx="3811162" cy="330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90" y="538830"/>
            <a:ext cx="3677441" cy="3186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119" y="538830"/>
            <a:ext cx="3677441" cy="3186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970"/>
            <a:ext cx="84543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Why does NSE for analytic CDF depend so heavily on number of breaks?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(perhaps due to the increasing presence of the lower left tail of CDF as number of breaks increases)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9775" y="6488668"/>
            <a:ext cx="404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Code: Testing Marc Seasonally Dry v2.R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9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62" y="547326"/>
            <a:ext cx="385233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Skills to learn: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science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Statistics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Remote sensing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GIS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Basic economics, water law &amp; policy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162" y="2933670"/>
            <a:ext cx="84953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Wants: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relation to socio-hydrology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Heavier on modeling and analysis; lighter on fieldwork and social science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Application to diverse watersheds, with focus on “broad strokes” understanding (avoid detailed case studies on a single area)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Move beyond classification; focus more on method development</a:t>
            </a:r>
          </a:p>
        </p:txBody>
      </p:sp>
    </p:spTree>
    <p:extLst>
      <p:ext uri="{BB962C8B-B14F-4D97-AF65-F5344CB8AC3E}">
        <p14:creationId xmlns:p14="http://schemas.microsoft.com/office/powerpoint/2010/main" val="197720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621" y="349743"/>
            <a:ext cx="8504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irrigation estimation goes well…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Based on model suitability, figure out where Botter can be used to make irrigation estimates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Apply irrigation estimation to those areas, then:</a:t>
            </a:r>
          </a:p>
          <a:p>
            <a:r>
              <a:rPr lang="en-US" dirty="0"/>
              <a:t>	</a:t>
            </a:r>
            <a:r>
              <a:rPr lang="en-US" dirty="0" smtClean="0"/>
              <a:t>- put irrigation into water sustainability categories</a:t>
            </a:r>
          </a:p>
          <a:p>
            <a:r>
              <a:rPr lang="en-US" dirty="0"/>
              <a:t>	</a:t>
            </a:r>
            <a:r>
              <a:rPr lang="en-US" dirty="0" smtClean="0"/>
              <a:t>- study spatial patterns in irrigation behavior, tie to physical/hydrological factors 		(“regionalize”) behavior? Explanatory factors for behavior?</a:t>
            </a:r>
          </a:p>
          <a:p>
            <a:r>
              <a:rPr lang="en-US" dirty="0"/>
              <a:t>	</a:t>
            </a:r>
            <a:r>
              <a:rPr lang="en-US" dirty="0" smtClean="0"/>
              <a:t>- make suggestions for irrigation 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621" y="3144008"/>
            <a:ext cx="8588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it doesn’t go well…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Try a non-Botter approach to estimation. Perhaps ET and other remote sensing info along with machine learning?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Something related to </a:t>
            </a:r>
            <a:r>
              <a:rPr lang="en-US" dirty="0" err="1" smtClean="0"/>
              <a:t>sociohydrology</a:t>
            </a:r>
            <a:r>
              <a:rPr lang="en-US" dirty="0" smtClean="0"/>
              <a:t>. Perhaps overlay social factor maps with whatever we’ve come up with in catchment classification/model suitability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621" y="5570152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Quals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Summer schedule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Committee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282" y="105838"/>
            <a:ext cx="9011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(Carrillo et al, 2011)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eparated </a:t>
            </a:r>
            <a:r>
              <a:rPr lang="en-US" dirty="0" err="1" smtClean="0"/>
              <a:t>baseflow</a:t>
            </a:r>
            <a:r>
              <a:rPr lang="en-US" dirty="0" smtClean="0"/>
              <a:t> into two components: (1) nonlinear </a:t>
            </a:r>
            <a:r>
              <a:rPr lang="en-US" dirty="0" err="1" smtClean="0"/>
              <a:t>hillslope</a:t>
            </a:r>
            <a:r>
              <a:rPr lang="en-US" dirty="0" smtClean="0"/>
              <a:t> </a:t>
            </a:r>
            <a:r>
              <a:rPr lang="en-US" dirty="0" err="1" smtClean="0"/>
              <a:t>boussinesq</a:t>
            </a:r>
            <a:r>
              <a:rPr lang="en-US" dirty="0" smtClean="0"/>
              <a:t> recession which represents near-surface perched aquifer;  (2) linear recession of deep aquifer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168"/>
            <a:ext cx="9144000" cy="4205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054" y="6463237"/>
            <a:ext cx="833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Posavec</a:t>
            </a:r>
            <a:r>
              <a:rPr lang="en-US" dirty="0" smtClean="0"/>
              <a:t> et al, 2006) and (</a:t>
            </a:r>
            <a:r>
              <a:rPr lang="en-US" dirty="0" err="1" smtClean="0"/>
              <a:t>Posavec</a:t>
            </a:r>
            <a:r>
              <a:rPr lang="en-US" dirty="0" smtClean="0"/>
              <a:t> et al, 2010) – details; email for Visual Basic and Excel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713" y="549374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lower end of the MRC is used to determine linear deep GW recession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upper end shows nonlinear </a:t>
            </a:r>
            <a:r>
              <a:rPr lang="en-US" dirty="0" err="1" smtClean="0"/>
              <a:t>hillslope</a:t>
            </a:r>
            <a:r>
              <a:rPr lang="en-US" dirty="0" smtClean="0"/>
              <a:t> recession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We want the deep GW part?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0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126" y="369332"/>
            <a:ext cx="877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methods for construction the Master Recession Curve: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Correlation method (Plot discharge at one time against discharge 1 to N days later. find slope of the enveloping line, typically at ¼ of mean daily discharge)</a:t>
            </a:r>
          </a:p>
          <a:p>
            <a:pPr marL="342900" indent="-342900">
              <a:buAutoNum type="arabicParenBoth"/>
            </a:pPr>
            <a:r>
              <a:rPr lang="en-US" dirty="0" smtClean="0"/>
              <a:t>Matching strip method: first extract recession periods, and rank in descending order. Interactively shift the master recession curve until it passes through all recessions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6" y="2608849"/>
            <a:ext cx="3773347" cy="2384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9834" y="5919796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methods fail for intermittent streams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Since these find linear recessions, would we need to alter to fit power law?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062" y="2325834"/>
            <a:ext cx="212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Correlations method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032" y="2425716"/>
            <a:ext cx="4475380" cy="2768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6858" y="2211683"/>
            <a:ext cx="233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Matching strip method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437" y="0"/>
            <a:ext cx="301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(Nathan and McMahon, 1990)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4638" y="36520"/>
            <a:ext cx="7778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Fixing NSE’s sensitivity to the lower tail of the </a:t>
            </a:r>
            <a:r>
              <a:rPr lang="en-US" dirty="0" err="1" smtClean="0"/>
              <a:t>pdf</a:t>
            </a:r>
            <a:r>
              <a:rPr lang="en-US" dirty="0" smtClean="0"/>
              <a:t> by comparing CDFs and FDCs: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5196" y="686847"/>
            <a:ext cx="4431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Prediction</a:t>
            </a:r>
          </a:p>
          <a:p>
            <a:endParaRPr lang="en-US" b="1" dirty="0" smtClean="0"/>
          </a:p>
          <a:p>
            <a:r>
              <a:rPr lang="en-US" dirty="0" smtClean="0"/>
              <a:t>CDF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Numeric CDF: calculated CDF by doing cumulative sum of PDF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Analytic CDF: Used Marc’s analytic CDF equation</a:t>
            </a:r>
          </a:p>
          <a:p>
            <a:endParaRPr lang="en-US" dirty="0"/>
          </a:p>
          <a:p>
            <a:r>
              <a:rPr lang="en-US" dirty="0" smtClean="0"/>
              <a:t>FDC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Analytic FDC: Calculated by using FDC = 1 – analytic CDF, interpolated to a fixed </a:t>
            </a:r>
            <a:r>
              <a:rPr lang="en-US" dirty="0" err="1" smtClean="0"/>
              <a:t>exceedance</a:t>
            </a:r>
            <a:r>
              <a:rPr lang="en-US" dirty="0" smtClean="0"/>
              <a:t> probability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1284" y="726536"/>
            <a:ext cx="3852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</a:t>
            </a:r>
          </a:p>
          <a:p>
            <a:endParaRPr lang="en-US" b="1" dirty="0" smtClean="0"/>
          </a:p>
          <a:p>
            <a:r>
              <a:rPr lang="en-US" dirty="0" smtClean="0"/>
              <a:t>CDF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calculated by cumulative sum of histogram density</a:t>
            </a:r>
          </a:p>
          <a:p>
            <a:endParaRPr lang="en-US" dirty="0" smtClean="0"/>
          </a:p>
          <a:p>
            <a:r>
              <a:rPr lang="en-US" dirty="0" smtClean="0"/>
              <a:t>FDC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calculated from 1 - CDF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0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7" y="1004551"/>
            <a:ext cx="3383496" cy="2892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55" y="1004551"/>
            <a:ext cx="3267366" cy="2824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436" y="66149"/>
            <a:ext cx="870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Numeric CDF (black): terrible, errors on left side of </a:t>
            </a:r>
            <a:r>
              <a:rPr lang="en-US" dirty="0" err="1" smtClean="0"/>
              <a:t>pdf</a:t>
            </a:r>
            <a:r>
              <a:rPr lang="en-US" dirty="0" smtClean="0"/>
              <a:t> are propagated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Analytic CDF (gray): better, but number of histogram breaks changes NSE significantly (as number of breaks increases, have increasing influence of tail)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955" y="4073803"/>
            <a:ext cx="3267366" cy="2784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0895" y="2209929"/>
            <a:ext cx="19313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Numeric CDF amplified PDF errors 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20895" y="5081623"/>
            <a:ext cx="178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breaks matters a lot for analytic CDF’s NSE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9375" y="2262848"/>
            <a:ext cx="106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lower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75515" y="5225773"/>
            <a:ext cx="112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higher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" y="6627167"/>
            <a:ext cx="2762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 Code: Testing Marc Seasonally Dry v2.R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775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686"/>
            <a:ext cx="4021452" cy="3484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551" y="186686"/>
            <a:ext cx="3868768" cy="3352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43224"/>
            <a:ext cx="3915550" cy="3336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551" y="3426519"/>
            <a:ext cx="3960248" cy="3431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3566" y="1451905"/>
            <a:ext cx="1894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analytic CDF misses the left tail, FDC can’t be found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2788" y="5437450"/>
            <a:ext cx="2886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 when the full FDC can be found, agreement isn’t good. (Amplifies the problem of not enough resolution on the lower end?)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627167"/>
            <a:ext cx="2762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 Code: Testing Marc Seasonally Dry v2.R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4954" y="39689"/>
            <a:ext cx="767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FDC is very sensitive to the lower end of the </a:t>
            </a:r>
            <a:r>
              <a:rPr lang="en-US" dirty="0" err="1" smtClean="0"/>
              <a:t>pdf</a:t>
            </a:r>
            <a:r>
              <a:rPr lang="en-US" dirty="0" smtClean="0"/>
              <a:t>, so it doesn’t solve the problem.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550" y="153524"/>
            <a:ext cx="886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following plot shows that overall, analytic CDF gives best performance.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However, number of breaks in histogram matters because it impacts the importance of the CDF’s left side.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Overall, can’t use FDCs or CDFs to get a more stable NSE, but analytic CDF is best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84" y="1714215"/>
            <a:ext cx="5581203" cy="4836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50223"/>
            <a:ext cx="3187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 Code: Testing Marc Seasonally Dry v2.R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709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1241</Words>
  <Application>Microsoft Macintosh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Planning, recession papers, 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38</cp:revision>
  <dcterms:created xsi:type="dcterms:W3CDTF">2018-02-12T18:18:49Z</dcterms:created>
  <dcterms:modified xsi:type="dcterms:W3CDTF">2018-02-14T20:54:20Z</dcterms:modified>
</cp:coreProperties>
</file>