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80" r:id="rId4"/>
    <p:sldId id="271" r:id="rId5"/>
    <p:sldId id="286" r:id="rId6"/>
    <p:sldId id="273" r:id="rId7"/>
    <p:sldId id="274" r:id="rId8"/>
    <p:sldId id="287" r:id="rId9"/>
    <p:sldId id="291" r:id="rId10"/>
    <p:sldId id="288" r:id="rId11"/>
    <p:sldId id="278" r:id="rId12"/>
    <p:sldId id="289" r:id="rId13"/>
    <p:sldId id="279" r:id="rId14"/>
    <p:sldId id="261" r:id="rId15"/>
    <p:sldId id="262" r:id="rId16"/>
    <p:sldId id="263" r:id="rId17"/>
    <p:sldId id="264" r:id="rId18"/>
    <p:sldId id="265" r:id="rId19"/>
    <p:sldId id="266" r:id="rId20"/>
    <p:sldId id="267" r:id="rId21"/>
    <p:sldId id="281" r:id="rId22"/>
    <p:sldId id="292" r:id="rId23"/>
    <p:sldId id="285" r:id="rId24"/>
    <p:sldId id="28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825" autoAdjust="0"/>
  </p:normalViewPr>
  <p:slideViewPr>
    <p:cSldViewPr snapToGrid="0" snapToObjects="1">
      <p:cViewPr>
        <p:scale>
          <a:sx n="90" d="100"/>
          <a:sy n="90" d="100"/>
        </p:scale>
        <p:origin x="-416" y="-3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FB5646-7053-EC47-AEEA-142EAD466F2D}"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151177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B5646-7053-EC47-AEEA-142EAD466F2D}"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44538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B5646-7053-EC47-AEEA-142EAD466F2D}"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2230298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FB5646-7053-EC47-AEEA-142EAD466F2D}"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3820866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FB5646-7053-EC47-AEEA-142EAD466F2D}" type="datetimeFigureOut">
              <a:rPr lang="en-US" smtClean="0"/>
              <a:t>2/14/18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169660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FB5646-7053-EC47-AEEA-142EAD466F2D}"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331809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FB5646-7053-EC47-AEEA-142EAD466F2D}" type="datetimeFigureOut">
              <a:rPr lang="en-US" smtClean="0"/>
              <a:t>2/14/18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11205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FB5646-7053-EC47-AEEA-142EAD466F2D}" type="datetimeFigureOut">
              <a:rPr lang="en-US" smtClean="0"/>
              <a:t>2/14/18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201668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B5646-7053-EC47-AEEA-142EAD466F2D}" type="datetimeFigureOut">
              <a:rPr lang="en-US" smtClean="0"/>
              <a:t>2/14/18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3293702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B5646-7053-EC47-AEEA-142EAD466F2D}"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124634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B5646-7053-EC47-AEEA-142EAD466F2D}" type="datetimeFigureOut">
              <a:rPr lang="en-US" smtClean="0"/>
              <a:t>2/14/18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947CA-6C26-3348-91FB-3E29F7C41998}" type="slidenum">
              <a:rPr lang="en-US" smtClean="0"/>
              <a:t>‹#›</a:t>
            </a:fld>
            <a:endParaRPr lang="en-US"/>
          </a:p>
        </p:txBody>
      </p:sp>
    </p:spTree>
    <p:extLst>
      <p:ext uri="{BB962C8B-B14F-4D97-AF65-F5344CB8AC3E}">
        <p14:creationId xmlns:p14="http://schemas.microsoft.com/office/powerpoint/2010/main" val="9421903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B5646-7053-EC47-AEEA-142EAD466F2D}" type="datetimeFigureOut">
              <a:rPr lang="en-US" smtClean="0"/>
              <a:t>2/14/18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947CA-6C26-3348-91FB-3E29F7C41998}" type="slidenum">
              <a:rPr lang="en-US" smtClean="0"/>
              <a:t>‹#›</a:t>
            </a:fld>
            <a:endParaRPr lang="en-US"/>
          </a:p>
        </p:txBody>
      </p:sp>
    </p:spTree>
    <p:extLst>
      <p:ext uri="{BB962C8B-B14F-4D97-AF65-F5344CB8AC3E}">
        <p14:creationId xmlns:p14="http://schemas.microsoft.com/office/powerpoint/2010/main" val="1797221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7.xml"/><Relationship Id="rId2"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1.png"/><Relationship Id="rId1" Type="http://schemas.openxmlformats.org/officeDocument/2006/relationships/slideLayout" Target="../slideLayouts/slideLayout7.xml"/><Relationship Id="rId2"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7.xml"/><Relationship Id="rId2"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1" Type="http://schemas.openxmlformats.org/officeDocument/2006/relationships/slideLayout" Target="../slideLayouts/slideLayout7.xml"/><Relationship Id="rId2"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2.png"/><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1" Type="http://schemas.openxmlformats.org/officeDocument/2006/relationships/slideLayout" Target="../slideLayouts/slideLayout7.xml"/><Relationship Id="rId2"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Finding NSE using even </a:t>
            </a:r>
            <a:r>
              <a:rPr lang="en-US" dirty="0" err="1" smtClean="0"/>
              <a:t>quantiles</a:t>
            </a:r>
            <a:r>
              <a:rPr lang="en-US" dirty="0" smtClean="0"/>
              <a:t>, and developing Marc’s power law recession</a:t>
            </a:r>
            <a:endParaRPr lang="en-US" dirty="0"/>
          </a:p>
        </p:txBody>
      </p:sp>
      <p:sp>
        <p:nvSpPr>
          <p:cNvPr id="3" name="Subtitle 2"/>
          <p:cNvSpPr>
            <a:spLocks noGrp="1"/>
          </p:cNvSpPr>
          <p:nvPr>
            <p:ph type="subTitle" idx="1"/>
          </p:nvPr>
        </p:nvSpPr>
        <p:spPr/>
        <p:txBody>
          <a:bodyPr/>
          <a:lstStyle/>
          <a:p>
            <a:r>
              <a:rPr lang="en-US" dirty="0" smtClean="0"/>
              <a:t>Feb 21, 2018</a:t>
            </a:r>
            <a:endParaRPr lang="en-US" dirty="0"/>
          </a:p>
        </p:txBody>
      </p:sp>
    </p:spTree>
    <p:extLst>
      <p:ext uri="{BB962C8B-B14F-4D97-AF65-F5344CB8AC3E}">
        <p14:creationId xmlns:p14="http://schemas.microsoft.com/office/powerpoint/2010/main" val="210388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889" y="127000"/>
            <a:ext cx="9031111" cy="3693319"/>
          </a:xfrm>
          <a:prstGeom prst="rect">
            <a:avLst/>
          </a:prstGeom>
          <a:noFill/>
        </p:spPr>
        <p:txBody>
          <a:bodyPr wrap="square" rtlCol="0">
            <a:spAutoFit/>
          </a:bodyPr>
          <a:lstStyle/>
          <a:p>
            <a:r>
              <a:rPr lang="en-US" dirty="0" smtClean="0">
                <a:solidFill>
                  <a:srgbClr val="FF0000"/>
                </a:solidFill>
              </a:rPr>
              <a:t>Questions</a:t>
            </a:r>
          </a:p>
          <a:p>
            <a:endParaRPr lang="en-US" dirty="0" smtClean="0">
              <a:solidFill>
                <a:srgbClr val="FF0000"/>
              </a:solidFill>
            </a:endParaRPr>
          </a:p>
          <a:p>
            <a:pPr marL="285750" indent="-285750">
              <a:buFont typeface="Arial"/>
              <a:buChar char="•"/>
            </a:pPr>
            <a:r>
              <a:rPr lang="en-US" dirty="0" smtClean="0"/>
              <a:t>It looks like the recession rates will be very different each year in the same gauge. Why is this ok? Doesn’t recession depend on soil and aquifer properties? These shouldn’t change much across years.</a:t>
            </a:r>
          </a:p>
          <a:p>
            <a:pPr marL="285750" indent="-285750">
              <a:buFont typeface="Arial"/>
              <a:buChar char="•"/>
            </a:pPr>
            <a:r>
              <a:rPr lang="en-US" dirty="0" smtClean="0"/>
              <a:t>How will we find duration of dry season if we don’t have flow data? [equation for Td &lt;- </a:t>
            </a:r>
            <a:r>
              <a:rPr lang="en-US" dirty="0" err="1" smtClean="0"/>
              <a:t>Td_rain</a:t>
            </a:r>
            <a:r>
              <a:rPr lang="en-US" dirty="0" smtClean="0"/>
              <a:t> doesn’t make sense]</a:t>
            </a:r>
          </a:p>
          <a:p>
            <a:pPr marL="285750" indent="-285750">
              <a:buFont typeface="Arial"/>
              <a:buChar char="•"/>
            </a:pPr>
            <a:r>
              <a:rPr lang="en-US" dirty="0" smtClean="0"/>
              <a:t>How many days before start of dry season can we reasonably set the “last peak of wet streamflow”? </a:t>
            </a:r>
          </a:p>
          <a:p>
            <a:pPr marL="285750" indent="-285750">
              <a:buFont typeface="Arial"/>
              <a:buChar char="•"/>
            </a:pPr>
            <a:r>
              <a:rPr lang="en-US" dirty="0"/>
              <a:t>O</a:t>
            </a:r>
            <a:r>
              <a:rPr lang="en-US" dirty="0" smtClean="0"/>
              <a:t>nce the position of </a:t>
            </a:r>
            <a:r>
              <a:rPr lang="en-US" dirty="0" err="1" smtClean="0"/>
              <a:t>qo</a:t>
            </a:r>
            <a:r>
              <a:rPr lang="en-US" dirty="0" smtClean="0"/>
              <a:t> was found, did Marc shift the start date of the dry season in order to apply the </a:t>
            </a:r>
            <a:r>
              <a:rPr lang="en-US" dirty="0" err="1" smtClean="0"/>
              <a:t>Qd</a:t>
            </a:r>
            <a:r>
              <a:rPr lang="en-US" dirty="0" smtClean="0"/>
              <a:t>(t) equation? [I shifted it]</a:t>
            </a:r>
          </a:p>
          <a:p>
            <a:endParaRPr lang="en-US" dirty="0" smtClean="0"/>
          </a:p>
          <a:p>
            <a:endParaRPr lang="en-US" dirty="0" smtClean="0">
              <a:solidFill>
                <a:srgbClr val="FF0000"/>
              </a:solidFill>
            </a:endParaRPr>
          </a:p>
        </p:txBody>
      </p:sp>
    </p:spTree>
    <p:extLst>
      <p:ext uri="{BB962C8B-B14F-4D97-AF65-F5344CB8AC3E}">
        <p14:creationId xmlns:p14="http://schemas.microsoft.com/office/powerpoint/2010/main" val="428064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333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667" y="366889"/>
            <a:ext cx="8734777" cy="1754327"/>
          </a:xfrm>
          <a:prstGeom prst="rect">
            <a:avLst/>
          </a:prstGeom>
          <a:noFill/>
        </p:spPr>
        <p:txBody>
          <a:bodyPr wrap="square" rtlCol="0">
            <a:spAutoFit/>
          </a:bodyPr>
          <a:lstStyle/>
          <a:p>
            <a:r>
              <a:rPr lang="en-US" dirty="0" smtClean="0"/>
              <a:t>This section:</a:t>
            </a:r>
          </a:p>
          <a:p>
            <a:endParaRPr lang="en-US" dirty="0" smtClean="0"/>
          </a:p>
          <a:p>
            <a:pPr marL="342900" indent="-342900">
              <a:buAutoNum type="arabicParenR"/>
            </a:pPr>
            <a:r>
              <a:rPr lang="en-US" dirty="0" smtClean="0"/>
              <a:t>experimented with calculating the NSE of CDFs with even # counts per bin, i.e. CDFs by </a:t>
            </a:r>
            <a:r>
              <a:rPr lang="en-US" dirty="0" err="1" smtClean="0"/>
              <a:t>quantile</a:t>
            </a:r>
            <a:endParaRPr lang="en-US" dirty="0" smtClean="0"/>
          </a:p>
          <a:p>
            <a:pPr marL="342900" indent="-342900">
              <a:buAutoNum type="arabicParenR"/>
            </a:pPr>
            <a:r>
              <a:rPr lang="en-US" dirty="0" smtClean="0"/>
              <a:t>began calculating (a, b) power law recession parameters using the same way Marc did in his seasonally dry paper</a:t>
            </a:r>
            <a:endParaRPr lang="en-US" dirty="0" smtClean="0"/>
          </a:p>
        </p:txBody>
      </p:sp>
    </p:spTree>
    <p:extLst>
      <p:ext uri="{BB962C8B-B14F-4D97-AF65-F5344CB8AC3E}">
        <p14:creationId xmlns:p14="http://schemas.microsoft.com/office/powerpoint/2010/main" val="328801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89" y="89647"/>
            <a:ext cx="9039412" cy="2308324"/>
          </a:xfrm>
          <a:prstGeom prst="rect">
            <a:avLst/>
          </a:prstGeom>
          <a:noFill/>
        </p:spPr>
        <p:txBody>
          <a:bodyPr wrap="square" rtlCol="0">
            <a:spAutoFit/>
          </a:bodyPr>
          <a:lstStyle/>
          <a:p>
            <a:r>
              <a:rPr lang="en-US" dirty="0" smtClean="0"/>
              <a:t>NSE stuff: does having the same counts in each bin improve NSE stability?</a:t>
            </a:r>
          </a:p>
          <a:p>
            <a:endParaRPr lang="en-US" dirty="0" smtClean="0"/>
          </a:p>
          <a:p>
            <a:r>
              <a:rPr lang="en-US" dirty="0" smtClean="0"/>
              <a:t>New function </a:t>
            </a:r>
            <a:r>
              <a:rPr lang="en-US" dirty="0" err="1" smtClean="0"/>
              <a:t>FCN_findQuantileCDFs.R</a:t>
            </a:r>
            <a:r>
              <a:rPr lang="en-US" dirty="0" smtClean="0"/>
              <a:t> (called by Testing Marc Seasonally Dry v2.R)</a:t>
            </a:r>
          </a:p>
          <a:p>
            <a:pPr marL="285750" indent="-285750">
              <a:buFont typeface="Arial"/>
              <a:buChar char="•"/>
            </a:pPr>
            <a:r>
              <a:rPr lang="en-US" dirty="0" smtClean="0"/>
              <a:t>First takes out all “zero” flows from consideration</a:t>
            </a:r>
          </a:p>
          <a:p>
            <a:pPr marL="285750" indent="-285750">
              <a:buFont typeface="Arial"/>
              <a:buChar char="•"/>
            </a:pPr>
            <a:r>
              <a:rPr lang="en-US" dirty="0" smtClean="0"/>
              <a:t>Takes desired </a:t>
            </a:r>
            <a:r>
              <a:rPr lang="en-US" dirty="0" err="1" smtClean="0"/>
              <a:t>quantiles</a:t>
            </a:r>
            <a:r>
              <a:rPr lang="en-US" dirty="0" smtClean="0"/>
              <a:t> and turns them into the corresponding flow rates; uses these flow rates to find data’s CDF and also calculates analytic CDF for dry season</a:t>
            </a:r>
          </a:p>
          <a:p>
            <a:pPr marL="285750" indent="-285750">
              <a:buFont typeface="Arial"/>
              <a:buChar char="•"/>
            </a:pPr>
            <a:r>
              <a:rPr lang="en-US" dirty="0" smtClean="0"/>
              <a:t>This is called “</a:t>
            </a:r>
            <a:r>
              <a:rPr lang="en-US" dirty="0" err="1" smtClean="0"/>
              <a:t>evenCDF</a:t>
            </a:r>
            <a:r>
              <a:rPr lang="en-US" dirty="0" smtClean="0"/>
              <a:t>” because the number of counts per bin is held at a consistent number</a:t>
            </a:r>
            <a:endParaRPr lang="en-US" dirty="0"/>
          </a:p>
        </p:txBody>
      </p:sp>
      <p:sp>
        <p:nvSpPr>
          <p:cNvPr id="3" name="TextBox 2"/>
          <p:cNvSpPr txBox="1"/>
          <p:nvPr/>
        </p:nvSpPr>
        <p:spPr>
          <a:xfrm>
            <a:off x="185863" y="2739535"/>
            <a:ext cx="8958138" cy="1477328"/>
          </a:xfrm>
          <a:prstGeom prst="rect">
            <a:avLst/>
          </a:prstGeom>
          <a:noFill/>
        </p:spPr>
        <p:txBody>
          <a:bodyPr wrap="square" rtlCol="0">
            <a:spAutoFit/>
          </a:bodyPr>
          <a:lstStyle/>
          <a:p>
            <a:r>
              <a:rPr lang="en-US" dirty="0" smtClean="0"/>
              <a:t>Results:</a:t>
            </a:r>
          </a:p>
          <a:p>
            <a:r>
              <a:rPr lang="en-US" dirty="0" smtClean="0"/>
              <a:t>Gauges 4-6 do better than gauges 1-3 for when considering both PDF and CDF matches, and </a:t>
            </a:r>
            <a:r>
              <a:rPr lang="en-US" dirty="0" err="1" smtClean="0"/>
              <a:t>evenCDF</a:t>
            </a:r>
            <a:r>
              <a:rPr lang="en-US" dirty="0" smtClean="0"/>
              <a:t> doesn’t really give an advantage in terms of improving NSE (actually, NSE actually turns very very negative for gauges 1-3), but the advantage of </a:t>
            </a:r>
            <a:r>
              <a:rPr lang="en-US" dirty="0" err="1" smtClean="0"/>
              <a:t>evenCDF</a:t>
            </a:r>
            <a:r>
              <a:rPr lang="en-US" dirty="0" smtClean="0"/>
              <a:t> over CDF is that bin counts are uniform and therefore don’t need to worry about sensitivity to number of bins.</a:t>
            </a:r>
            <a:endParaRPr lang="en-US" dirty="0"/>
          </a:p>
        </p:txBody>
      </p:sp>
    </p:spTree>
    <p:extLst>
      <p:ext uri="{BB962C8B-B14F-4D97-AF65-F5344CB8AC3E}">
        <p14:creationId xmlns:p14="http://schemas.microsoft.com/office/powerpoint/2010/main" val="40646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1576" y="1004404"/>
            <a:ext cx="3184081" cy="2818959"/>
          </a:xfrm>
          <a:prstGeom prst="rect">
            <a:avLst/>
          </a:prstGeom>
        </p:spPr>
      </p:pic>
      <p:sp>
        <p:nvSpPr>
          <p:cNvPr id="3" name="TextBox 2"/>
          <p:cNvSpPr txBox="1"/>
          <p:nvPr/>
        </p:nvSpPr>
        <p:spPr>
          <a:xfrm>
            <a:off x="3763696" y="1453846"/>
            <a:ext cx="2174130" cy="369332"/>
          </a:xfrm>
          <a:prstGeom prst="rect">
            <a:avLst/>
          </a:prstGeom>
          <a:noFill/>
        </p:spPr>
        <p:txBody>
          <a:bodyPr wrap="none" rtlCol="0">
            <a:spAutoFit/>
          </a:bodyPr>
          <a:lstStyle/>
          <a:p>
            <a:r>
              <a:rPr lang="en-US" dirty="0" err="1" smtClean="0"/>
              <a:t>Quantiles</a:t>
            </a:r>
            <a:r>
              <a:rPr lang="en-US" dirty="0" smtClean="0"/>
              <a:t>: every 0.05</a:t>
            </a:r>
            <a:endParaRPr lang="en-US" dirty="0"/>
          </a:p>
        </p:txBody>
      </p:sp>
      <p:pic>
        <p:nvPicPr>
          <p:cNvPr id="4" name="Picture 3"/>
          <p:cNvPicPr>
            <a:picLocks noChangeAspect="1"/>
          </p:cNvPicPr>
          <p:nvPr/>
        </p:nvPicPr>
        <p:blipFill>
          <a:blip r:embed="rId3"/>
          <a:stretch>
            <a:fillRect/>
          </a:stretch>
        </p:blipFill>
        <p:spPr>
          <a:xfrm>
            <a:off x="114961" y="1004404"/>
            <a:ext cx="3184081" cy="2818959"/>
          </a:xfrm>
          <a:prstGeom prst="rect">
            <a:avLst/>
          </a:prstGeom>
        </p:spPr>
      </p:pic>
      <p:sp>
        <p:nvSpPr>
          <p:cNvPr id="5" name="TextBox 4"/>
          <p:cNvSpPr txBox="1"/>
          <p:nvPr/>
        </p:nvSpPr>
        <p:spPr>
          <a:xfrm>
            <a:off x="464654" y="1440773"/>
            <a:ext cx="2057136" cy="369332"/>
          </a:xfrm>
          <a:prstGeom prst="rect">
            <a:avLst/>
          </a:prstGeom>
          <a:noFill/>
        </p:spPr>
        <p:txBody>
          <a:bodyPr wrap="none" rtlCol="0">
            <a:spAutoFit/>
          </a:bodyPr>
          <a:lstStyle/>
          <a:p>
            <a:r>
              <a:rPr lang="en-US" dirty="0" err="1" smtClean="0"/>
              <a:t>Quantiles</a:t>
            </a:r>
            <a:r>
              <a:rPr lang="en-US" dirty="0" smtClean="0"/>
              <a:t>: every 0.1</a:t>
            </a:r>
            <a:endParaRPr lang="en-US" dirty="0"/>
          </a:p>
        </p:txBody>
      </p:sp>
      <p:sp>
        <p:nvSpPr>
          <p:cNvPr id="6" name="TextBox 5"/>
          <p:cNvSpPr txBox="1"/>
          <p:nvPr/>
        </p:nvSpPr>
        <p:spPr>
          <a:xfrm>
            <a:off x="24609" y="35210"/>
            <a:ext cx="9119391" cy="1077218"/>
          </a:xfrm>
          <a:prstGeom prst="rect">
            <a:avLst/>
          </a:prstGeom>
          <a:noFill/>
        </p:spPr>
        <p:txBody>
          <a:bodyPr wrap="square" rtlCol="0">
            <a:spAutoFit/>
          </a:bodyPr>
          <a:lstStyle/>
          <a:p>
            <a:r>
              <a:rPr lang="en-US" sz="1600" dirty="0" smtClean="0"/>
              <a:t>For the below, look specifically at the open black dots. </a:t>
            </a:r>
            <a:r>
              <a:rPr lang="en-US" sz="1600" dirty="0" err="1" smtClean="0"/>
              <a:t>Quantile</a:t>
            </a:r>
            <a:r>
              <a:rPr lang="en-US" sz="1600" dirty="0" smtClean="0"/>
              <a:t> intervals change for those only.</a:t>
            </a:r>
          </a:p>
          <a:p>
            <a:r>
              <a:rPr lang="en-US" sz="1600" dirty="0" smtClean="0"/>
              <a:t>Ignore the breaks = 50 part, that’s for the colored dots. Gauges 5 and 6 are insensitive to </a:t>
            </a:r>
            <a:r>
              <a:rPr lang="en-US" sz="1600" dirty="0" err="1" smtClean="0"/>
              <a:t>quantile</a:t>
            </a:r>
            <a:r>
              <a:rPr lang="en-US" sz="1600" dirty="0" smtClean="0"/>
              <a:t> choice but gauge 4 is. Why? [Because 5 and 6 have more points near CDF= 1 that balances out the inaccuracies in the middle of the CDF]</a:t>
            </a:r>
            <a:endParaRPr lang="en-US" sz="1600" dirty="0"/>
          </a:p>
        </p:txBody>
      </p:sp>
      <p:pic>
        <p:nvPicPr>
          <p:cNvPr id="7" name="Picture 6"/>
          <p:cNvPicPr>
            <a:picLocks noChangeAspect="1"/>
          </p:cNvPicPr>
          <p:nvPr/>
        </p:nvPicPr>
        <p:blipFill>
          <a:blip r:embed="rId4"/>
          <a:stretch>
            <a:fillRect/>
          </a:stretch>
        </p:blipFill>
        <p:spPr>
          <a:xfrm>
            <a:off x="114961" y="3823363"/>
            <a:ext cx="3184081" cy="2818959"/>
          </a:xfrm>
          <a:prstGeom prst="rect">
            <a:avLst/>
          </a:prstGeom>
        </p:spPr>
      </p:pic>
      <p:sp>
        <p:nvSpPr>
          <p:cNvPr id="8" name="TextBox 7"/>
          <p:cNvSpPr txBox="1"/>
          <p:nvPr/>
        </p:nvSpPr>
        <p:spPr>
          <a:xfrm>
            <a:off x="604050" y="4358055"/>
            <a:ext cx="2174130" cy="369332"/>
          </a:xfrm>
          <a:prstGeom prst="rect">
            <a:avLst/>
          </a:prstGeom>
          <a:noFill/>
        </p:spPr>
        <p:txBody>
          <a:bodyPr wrap="none" rtlCol="0">
            <a:spAutoFit/>
          </a:bodyPr>
          <a:lstStyle/>
          <a:p>
            <a:r>
              <a:rPr lang="en-US" dirty="0" err="1" smtClean="0"/>
              <a:t>Quantiles</a:t>
            </a:r>
            <a:r>
              <a:rPr lang="en-US" dirty="0" smtClean="0"/>
              <a:t>: every 0.01</a:t>
            </a:r>
            <a:endParaRPr lang="en-US" dirty="0"/>
          </a:p>
        </p:txBody>
      </p:sp>
      <p:pic>
        <p:nvPicPr>
          <p:cNvPr id="9" name="Picture 8"/>
          <p:cNvPicPr>
            <a:picLocks noChangeAspect="1"/>
          </p:cNvPicPr>
          <p:nvPr/>
        </p:nvPicPr>
        <p:blipFill>
          <a:blip r:embed="rId5"/>
          <a:stretch>
            <a:fillRect/>
          </a:stretch>
        </p:blipFill>
        <p:spPr>
          <a:xfrm>
            <a:off x="3351576" y="3823362"/>
            <a:ext cx="3427695" cy="3034637"/>
          </a:xfrm>
          <a:prstGeom prst="rect">
            <a:avLst/>
          </a:prstGeom>
        </p:spPr>
      </p:pic>
      <p:sp>
        <p:nvSpPr>
          <p:cNvPr id="10" name="TextBox 9"/>
          <p:cNvSpPr txBox="1"/>
          <p:nvPr/>
        </p:nvSpPr>
        <p:spPr>
          <a:xfrm>
            <a:off x="3805487" y="4358055"/>
            <a:ext cx="2291125" cy="369332"/>
          </a:xfrm>
          <a:prstGeom prst="rect">
            <a:avLst/>
          </a:prstGeom>
          <a:noFill/>
        </p:spPr>
        <p:txBody>
          <a:bodyPr wrap="none" rtlCol="0">
            <a:spAutoFit/>
          </a:bodyPr>
          <a:lstStyle/>
          <a:p>
            <a:r>
              <a:rPr lang="en-US" dirty="0" err="1" smtClean="0"/>
              <a:t>Quantiles</a:t>
            </a:r>
            <a:r>
              <a:rPr lang="en-US" dirty="0" smtClean="0"/>
              <a:t>: every 0.005</a:t>
            </a:r>
            <a:endParaRPr lang="en-US" dirty="0"/>
          </a:p>
        </p:txBody>
      </p:sp>
      <p:sp>
        <p:nvSpPr>
          <p:cNvPr id="11" name="TextBox 10"/>
          <p:cNvSpPr txBox="1"/>
          <p:nvPr/>
        </p:nvSpPr>
        <p:spPr>
          <a:xfrm>
            <a:off x="6779271" y="1324094"/>
            <a:ext cx="1636889" cy="1323439"/>
          </a:xfrm>
          <a:prstGeom prst="rect">
            <a:avLst/>
          </a:prstGeom>
          <a:noFill/>
        </p:spPr>
        <p:txBody>
          <a:bodyPr wrap="square" rtlCol="0">
            <a:spAutoFit/>
          </a:bodyPr>
          <a:lstStyle/>
          <a:p>
            <a:r>
              <a:rPr lang="en-US" sz="1600" b="1" dirty="0" smtClean="0"/>
              <a:t>For now, go on to power law recession stuff using </a:t>
            </a:r>
            <a:r>
              <a:rPr lang="en-US" sz="1600" b="1" dirty="0" err="1" smtClean="0"/>
              <a:t>quantiles</a:t>
            </a:r>
            <a:r>
              <a:rPr lang="en-US" sz="1600" b="1" dirty="0" smtClean="0"/>
              <a:t> at every 0.05</a:t>
            </a:r>
            <a:endParaRPr lang="en-US" sz="1600" b="1" dirty="0"/>
          </a:p>
        </p:txBody>
      </p:sp>
      <p:sp>
        <p:nvSpPr>
          <p:cNvPr id="12" name="TextBox 11"/>
          <p:cNvSpPr txBox="1"/>
          <p:nvPr/>
        </p:nvSpPr>
        <p:spPr>
          <a:xfrm>
            <a:off x="6666382" y="3203893"/>
            <a:ext cx="2364729" cy="2308324"/>
          </a:xfrm>
          <a:prstGeom prst="rect">
            <a:avLst/>
          </a:prstGeom>
          <a:noFill/>
        </p:spPr>
        <p:txBody>
          <a:bodyPr wrap="square" rtlCol="0">
            <a:spAutoFit/>
          </a:bodyPr>
          <a:lstStyle/>
          <a:p>
            <a:r>
              <a:rPr lang="en-US" sz="1600" dirty="0" smtClean="0">
                <a:solidFill>
                  <a:srgbClr val="FF0000"/>
                </a:solidFill>
              </a:rPr>
              <a:t>Is there a way to find atom of </a:t>
            </a:r>
            <a:r>
              <a:rPr lang="en-US" sz="1600" dirty="0" err="1" smtClean="0">
                <a:solidFill>
                  <a:srgbClr val="FF0000"/>
                </a:solidFill>
              </a:rPr>
              <a:t>prob</a:t>
            </a:r>
            <a:r>
              <a:rPr lang="en-US" sz="1600" dirty="0" smtClean="0">
                <a:solidFill>
                  <a:srgbClr val="FF0000"/>
                </a:solidFill>
              </a:rPr>
              <a:t> at zero for the prediction?</a:t>
            </a:r>
          </a:p>
          <a:p>
            <a:r>
              <a:rPr lang="en-US" sz="1600" dirty="0" smtClean="0">
                <a:solidFill>
                  <a:srgbClr val="FF0000"/>
                </a:solidFill>
              </a:rPr>
              <a:t>Right now we’re just comparing the CDF of the positive flow data to the analytic CDF in marc’s equation. Is this a fair comparison?</a:t>
            </a:r>
            <a:endParaRPr lang="en-US" sz="1600" dirty="0">
              <a:solidFill>
                <a:srgbClr val="FF0000"/>
              </a:solidFill>
            </a:endParaRPr>
          </a:p>
        </p:txBody>
      </p:sp>
      <p:sp>
        <p:nvSpPr>
          <p:cNvPr id="13" name="TextBox 12"/>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4006678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
            <a:ext cx="3079264" cy="2726161"/>
          </a:xfrm>
          <a:prstGeom prst="rect">
            <a:avLst/>
          </a:prstGeom>
        </p:spPr>
      </p:pic>
      <p:pic>
        <p:nvPicPr>
          <p:cNvPr id="3" name="Picture 2"/>
          <p:cNvPicPr>
            <a:picLocks noChangeAspect="1"/>
          </p:cNvPicPr>
          <p:nvPr/>
        </p:nvPicPr>
        <p:blipFill>
          <a:blip r:embed="rId3"/>
          <a:stretch>
            <a:fillRect/>
          </a:stretch>
        </p:blipFill>
        <p:spPr>
          <a:xfrm>
            <a:off x="5932589" y="0"/>
            <a:ext cx="3211411" cy="2843155"/>
          </a:xfrm>
          <a:prstGeom prst="rect">
            <a:avLst/>
          </a:prstGeom>
        </p:spPr>
      </p:pic>
      <p:pic>
        <p:nvPicPr>
          <p:cNvPr id="4" name="Picture 3"/>
          <p:cNvPicPr>
            <a:picLocks noChangeAspect="1"/>
          </p:cNvPicPr>
          <p:nvPr/>
        </p:nvPicPr>
        <p:blipFill>
          <a:blip r:embed="rId4"/>
          <a:stretch>
            <a:fillRect/>
          </a:stretch>
        </p:blipFill>
        <p:spPr>
          <a:xfrm>
            <a:off x="2447176" y="2423218"/>
            <a:ext cx="4931138" cy="4365679"/>
          </a:xfrm>
          <a:prstGeom prst="rect">
            <a:avLst/>
          </a:prstGeom>
        </p:spPr>
      </p:pic>
      <p:sp>
        <p:nvSpPr>
          <p:cNvPr id="5" name="TextBox 4"/>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
        <p:nvSpPr>
          <p:cNvPr id="6" name="TextBox 5"/>
          <p:cNvSpPr txBox="1"/>
          <p:nvPr/>
        </p:nvSpPr>
        <p:spPr>
          <a:xfrm>
            <a:off x="183445" y="3513667"/>
            <a:ext cx="2031999" cy="1323439"/>
          </a:xfrm>
          <a:prstGeom prst="rect">
            <a:avLst/>
          </a:prstGeom>
          <a:noFill/>
        </p:spPr>
        <p:txBody>
          <a:bodyPr wrap="square" rtlCol="0">
            <a:spAutoFit/>
          </a:bodyPr>
          <a:lstStyle/>
          <a:p>
            <a:r>
              <a:rPr lang="en-US" sz="1600" dirty="0" smtClean="0">
                <a:solidFill>
                  <a:srgbClr val="FF0000"/>
                </a:solidFill>
              </a:rPr>
              <a:t>NOTE that none of these have accurate a, b power recessions yet so these graphs aren’t finalized</a:t>
            </a:r>
            <a:endParaRPr lang="en-US" sz="1600" dirty="0">
              <a:solidFill>
                <a:srgbClr val="FF0000"/>
              </a:solidFill>
            </a:endParaRPr>
          </a:p>
        </p:txBody>
      </p:sp>
    </p:spTree>
    <p:extLst>
      <p:ext uri="{BB962C8B-B14F-4D97-AF65-F5344CB8AC3E}">
        <p14:creationId xmlns:p14="http://schemas.microsoft.com/office/powerpoint/2010/main" val="114275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190623" cy="2824751"/>
          </a:xfrm>
          <a:prstGeom prst="rect">
            <a:avLst/>
          </a:prstGeom>
        </p:spPr>
      </p:pic>
      <p:pic>
        <p:nvPicPr>
          <p:cNvPr id="3" name="Picture 2"/>
          <p:cNvPicPr>
            <a:picLocks noChangeAspect="1"/>
          </p:cNvPicPr>
          <p:nvPr/>
        </p:nvPicPr>
        <p:blipFill>
          <a:blip r:embed="rId3"/>
          <a:stretch>
            <a:fillRect/>
          </a:stretch>
        </p:blipFill>
        <p:spPr>
          <a:xfrm>
            <a:off x="6040500" y="0"/>
            <a:ext cx="3103500" cy="2747618"/>
          </a:xfrm>
          <a:prstGeom prst="rect">
            <a:avLst/>
          </a:prstGeom>
        </p:spPr>
      </p:pic>
      <p:pic>
        <p:nvPicPr>
          <p:cNvPr id="4" name="Picture 3"/>
          <p:cNvPicPr>
            <a:picLocks noChangeAspect="1"/>
          </p:cNvPicPr>
          <p:nvPr/>
        </p:nvPicPr>
        <p:blipFill>
          <a:blip r:embed="rId4"/>
          <a:stretch>
            <a:fillRect/>
          </a:stretch>
        </p:blipFill>
        <p:spPr>
          <a:xfrm>
            <a:off x="2240527" y="2424209"/>
            <a:ext cx="5008073" cy="4433791"/>
          </a:xfrm>
          <a:prstGeom prst="rect">
            <a:avLst/>
          </a:prstGeom>
        </p:spPr>
      </p:pic>
      <p:sp>
        <p:nvSpPr>
          <p:cNvPr id="5" name="TextBox 4"/>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130197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278" y="0"/>
            <a:ext cx="3041039" cy="2692320"/>
          </a:xfrm>
          <a:prstGeom prst="rect">
            <a:avLst/>
          </a:prstGeom>
        </p:spPr>
      </p:pic>
      <p:pic>
        <p:nvPicPr>
          <p:cNvPr id="3" name="Picture 2"/>
          <p:cNvPicPr>
            <a:picLocks noChangeAspect="1"/>
          </p:cNvPicPr>
          <p:nvPr/>
        </p:nvPicPr>
        <p:blipFill>
          <a:blip r:embed="rId3"/>
          <a:stretch>
            <a:fillRect/>
          </a:stretch>
        </p:blipFill>
        <p:spPr>
          <a:xfrm>
            <a:off x="6179896" y="0"/>
            <a:ext cx="2964104" cy="2624207"/>
          </a:xfrm>
          <a:prstGeom prst="rect">
            <a:avLst/>
          </a:prstGeom>
        </p:spPr>
      </p:pic>
      <p:pic>
        <p:nvPicPr>
          <p:cNvPr id="4" name="Picture 3"/>
          <p:cNvPicPr>
            <a:picLocks noChangeAspect="1"/>
          </p:cNvPicPr>
          <p:nvPr/>
        </p:nvPicPr>
        <p:blipFill>
          <a:blip r:embed="rId4"/>
          <a:stretch>
            <a:fillRect/>
          </a:stretch>
        </p:blipFill>
        <p:spPr>
          <a:xfrm>
            <a:off x="2323268" y="2279474"/>
            <a:ext cx="5171553" cy="4578525"/>
          </a:xfrm>
          <a:prstGeom prst="rect">
            <a:avLst/>
          </a:prstGeom>
        </p:spPr>
      </p:pic>
      <p:sp>
        <p:nvSpPr>
          <p:cNvPr id="5" name="TextBox 4"/>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424568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254223" cy="2881057"/>
          </a:xfrm>
          <a:prstGeom prst="rect">
            <a:avLst/>
          </a:prstGeom>
        </p:spPr>
      </p:pic>
      <p:pic>
        <p:nvPicPr>
          <p:cNvPr id="3" name="Picture 2"/>
          <p:cNvPicPr>
            <a:picLocks noChangeAspect="1"/>
          </p:cNvPicPr>
          <p:nvPr/>
        </p:nvPicPr>
        <p:blipFill>
          <a:blip r:embed="rId3"/>
          <a:stretch>
            <a:fillRect/>
          </a:stretch>
        </p:blipFill>
        <p:spPr>
          <a:xfrm>
            <a:off x="6164406" y="0"/>
            <a:ext cx="2979593" cy="2637920"/>
          </a:xfrm>
          <a:prstGeom prst="rect">
            <a:avLst/>
          </a:prstGeom>
        </p:spPr>
      </p:pic>
      <p:pic>
        <p:nvPicPr>
          <p:cNvPr id="4" name="Picture 3"/>
          <p:cNvPicPr>
            <a:picLocks noChangeAspect="1"/>
          </p:cNvPicPr>
          <p:nvPr/>
        </p:nvPicPr>
        <p:blipFill>
          <a:blip r:embed="rId4"/>
          <a:stretch>
            <a:fillRect/>
          </a:stretch>
        </p:blipFill>
        <p:spPr>
          <a:xfrm>
            <a:off x="2493642" y="2512585"/>
            <a:ext cx="4908250" cy="4345415"/>
          </a:xfrm>
          <a:prstGeom prst="rect">
            <a:avLst/>
          </a:prstGeom>
        </p:spPr>
      </p:pic>
      <p:sp>
        <p:nvSpPr>
          <p:cNvPr id="5" name="TextBox 4"/>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181279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3057145" cy="2706579"/>
          </a:xfrm>
          <a:prstGeom prst="rect">
            <a:avLst/>
          </a:prstGeom>
        </p:spPr>
      </p:pic>
      <p:pic>
        <p:nvPicPr>
          <p:cNvPr id="3" name="Picture 2"/>
          <p:cNvPicPr>
            <a:picLocks noChangeAspect="1"/>
          </p:cNvPicPr>
          <p:nvPr/>
        </p:nvPicPr>
        <p:blipFill>
          <a:blip r:embed="rId3"/>
          <a:stretch>
            <a:fillRect/>
          </a:stretch>
        </p:blipFill>
        <p:spPr>
          <a:xfrm>
            <a:off x="6035902" y="0"/>
            <a:ext cx="3108098" cy="2751689"/>
          </a:xfrm>
          <a:prstGeom prst="rect">
            <a:avLst/>
          </a:prstGeom>
        </p:spPr>
      </p:pic>
      <p:pic>
        <p:nvPicPr>
          <p:cNvPr id="4" name="Picture 3"/>
          <p:cNvPicPr>
            <a:picLocks noChangeAspect="1"/>
          </p:cNvPicPr>
          <p:nvPr/>
        </p:nvPicPr>
        <p:blipFill>
          <a:blip r:embed="rId4"/>
          <a:stretch>
            <a:fillRect/>
          </a:stretch>
        </p:blipFill>
        <p:spPr>
          <a:xfrm>
            <a:off x="2430038" y="2424686"/>
            <a:ext cx="5007534" cy="4433314"/>
          </a:xfrm>
          <a:prstGeom prst="rect">
            <a:avLst/>
          </a:prstGeom>
        </p:spPr>
      </p:pic>
      <p:sp>
        <p:nvSpPr>
          <p:cNvPr id="5" name="TextBox 4"/>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22856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3445" y="268111"/>
            <a:ext cx="8831076" cy="2308324"/>
          </a:xfrm>
          <a:prstGeom prst="rect">
            <a:avLst/>
          </a:prstGeom>
          <a:noFill/>
        </p:spPr>
        <p:txBody>
          <a:bodyPr wrap="square" rtlCol="0">
            <a:spAutoFit/>
          </a:bodyPr>
          <a:lstStyle/>
          <a:p>
            <a:r>
              <a:rPr lang="en-US" dirty="0" smtClean="0"/>
              <a:t>Improving NSE stability: does having the same counts in each bin help?</a:t>
            </a:r>
          </a:p>
          <a:p>
            <a:endParaRPr lang="en-US" dirty="0"/>
          </a:p>
          <a:p>
            <a:pPr marL="285750" indent="-285750">
              <a:buFont typeface="Arial"/>
              <a:buChar char="•"/>
            </a:pPr>
            <a:r>
              <a:rPr lang="en-US" dirty="0" smtClean="0"/>
              <a:t>Took out zero flows from data to create CDF, which was set to </a:t>
            </a:r>
            <a:r>
              <a:rPr lang="en-US" dirty="0" err="1" smtClean="0"/>
              <a:t>quantiles</a:t>
            </a:r>
            <a:r>
              <a:rPr lang="en-US" dirty="0" smtClean="0"/>
              <a:t> in increments of 5% (also tested 10% to 0.5% increments)</a:t>
            </a:r>
          </a:p>
          <a:p>
            <a:pPr marL="285750" indent="-285750">
              <a:buFont typeface="Arial"/>
              <a:buChar char="•"/>
            </a:pPr>
            <a:r>
              <a:rPr lang="en-US" dirty="0" smtClean="0"/>
              <a:t>Compared CDF of </a:t>
            </a:r>
            <a:r>
              <a:rPr lang="en-US" i="1" dirty="0" smtClean="0"/>
              <a:t>non-zero flow </a:t>
            </a:r>
            <a:r>
              <a:rPr lang="en-US" dirty="0" smtClean="0"/>
              <a:t>data to analytic CDF  of </a:t>
            </a:r>
            <a:r>
              <a:rPr lang="en-US" i="1" dirty="0" smtClean="0"/>
              <a:t>total flow </a:t>
            </a:r>
            <a:r>
              <a:rPr lang="en-US" dirty="0" smtClean="0"/>
              <a:t>in marc’s equation</a:t>
            </a:r>
            <a:r>
              <a:rPr lang="en-US" dirty="0"/>
              <a:t>.</a:t>
            </a:r>
            <a:r>
              <a:rPr lang="en-US" dirty="0" smtClean="0">
                <a:solidFill>
                  <a:srgbClr val="FF0000"/>
                </a:solidFill>
              </a:rPr>
              <a:t> </a:t>
            </a:r>
          </a:p>
          <a:p>
            <a:pPr marL="285750" indent="-285750">
              <a:buFont typeface="Arial"/>
              <a:buChar char="•"/>
            </a:pPr>
            <a:endParaRPr lang="en-US" dirty="0">
              <a:solidFill>
                <a:srgbClr val="FF0000"/>
              </a:solidFill>
            </a:endParaRPr>
          </a:p>
          <a:p>
            <a:pPr marL="285750" indent="-285750">
              <a:buFont typeface="Arial"/>
              <a:buChar char="•"/>
            </a:pPr>
            <a:r>
              <a:rPr lang="en-US" dirty="0" smtClean="0">
                <a:solidFill>
                  <a:srgbClr val="FF0000"/>
                </a:solidFill>
              </a:rPr>
              <a:t>Is it fair to compare positive flows in data to all flows in prediction?</a:t>
            </a:r>
          </a:p>
          <a:p>
            <a:pPr marL="285750" indent="-285750">
              <a:buFont typeface="Arial"/>
              <a:buChar char="•"/>
            </a:pPr>
            <a:r>
              <a:rPr lang="en-US" dirty="0" smtClean="0">
                <a:solidFill>
                  <a:srgbClr val="FF0000"/>
                </a:solidFill>
              </a:rPr>
              <a:t>Is there a way to find atom of probability at zero for the prediction?</a:t>
            </a:r>
            <a:endParaRPr lang="en-US" dirty="0" smtClean="0"/>
          </a:p>
        </p:txBody>
      </p:sp>
      <p:sp>
        <p:nvSpPr>
          <p:cNvPr id="3" name="TextBox 2"/>
          <p:cNvSpPr txBox="1"/>
          <p:nvPr/>
        </p:nvSpPr>
        <p:spPr>
          <a:xfrm>
            <a:off x="0" y="6550223"/>
            <a:ext cx="3187604" cy="307777"/>
          </a:xfrm>
          <a:prstGeom prst="rect">
            <a:avLst/>
          </a:prstGeom>
          <a:noFill/>
        </p:spPr>
        <p:txBody>
          <a:bodyPr wrap="none" rtlCol="0">
            <a:spAutoFit/>
          </a:bodyPr>
          <a:lstStyle/>
          <a:p>
            <a:r>
              <a:rPr lang="en-US" sz="1400" dirty="0" smtClean="0"/>
              <a:t>R Code: Testing Marc Seasonally Dry v2.R</a:t>
            </a:r>
            <a:endParaRPr lang="en-US" sz="1400" dirty="0"/>
          </a:p>
        </p:txBody>
      </p:sp>
      <p:pic>
        <p:nvPicPr>
          <p:cNvPr id="5" name="Picture 4"/>
          <p:cNvPicPr>
            <a:picLocks noChangeAspect="1"/>
          </p:cNvPicPr>
          <p:nvPr/>
        </p:nvPicPr>
        <p:blipFill>
          <a:blip r:embed="rId2"/>
          <a:stretch>
            <a:fillRect/>
          </a:stretch>
        </p:blipFill>
        <p:spPr>
          <a:xfrm>
            <a:off x="0" y="3261564"/>
            <a:ext cx="3560398" cy="3152123"/>
          </a:xfrm>
          <a:prstGeom prst="rect">
            <a:avLst/>
          </a:prstGeom>
        </p:spPr>
      </p:pic>
      <p:pic>
        <p:nvPicPr>
          <p:cNvPr id="6" name="Picture 5"/>
          <p:cNvPicPr>
            <a:picLocks noChangeAspect="1"/>
          </p:cNvPicPr>
          <p:nvPr/>
        </p:nvPicPr>
        <p:blipFill>
          <a:blip r:embed="rId3"/>
          <a:stretch>
            <a:fillRect/>
          </a:stretch>
        </p:blipFill>
        <p:spPr>
          <a:xfrm>
            <a:off x="3560399" y="3175302"/>
            <a:ext cx="3774404" cy="3341588"/>
          </a:xfrm>
          <a:prstGeom prst="rect">
            <a:avLst/>
          </a:prstGeom>
        </p:spPr>
      </p:pic>
      <p:sp>
        <p:nvSpPr>
          <p:cNvPr id="7" name="TextBox 6"/>
          <p:cNvSpPr txBox="1"/>
          <p:nvPr/>
        </p:nvSpPr>
        <p:spPr>
          <a:xfrm>
            <a:off x="931334" y="3076898"/>
            <a:ext cx="1839265" cy="369332"/>
          </a:xfrm>
          <a:prstGeom prst="rect">
            <a:avLst/>
          </a:prstGeom>
          <a:noFill/>
        </p:spPr>
        <p:txBody>
          <a:bodyPr wrap="none" rtlCol="0">
            <a:spAutoFit/>
          </a:bodyPr>
          <a:lstStyle/>
          <a:p>
            <a:r>
              <a:rPr lang="en-US" dirty="0" smtClean="0"/>
              <a:t>Worst agreement</a:t>
            </a:r>
            <a:endParaRPr lang="en-US" dirty="0"/>
          </a:p>
        </p:txBody>
      </p:sp>
      <p:sp>
        <p:nvSpPr>
          <p:cNvPr id="8" name="TextBox 7"/>
          <p:cNvSpPr txBox="1"/>
          <p:nvPr/>
        </p:nvSpPr>
        <p:spPr>
          <a:xfrm>
            <a:off x="4904042" y="2990636"/>
            <a:ext cx="1672253" cy="369332"/>
          </a:xfrm>
          <a:prstGeom prst="rect">
            <a:avLst/>
          </a:prstGeom>
          <a:noFill/>
        </p:spPr>
        <p:txBody>
          <a:bodyPr wrap="none" rtlCol="0">
            <a:spAutoFit/>
          </a:bodyPr>
          <a:lstStyle/>
          <a:p>
            <a:r>
              <a:rPr lang="en-US" dirty="0" smtClean="0"/>
              <a:t>Best agreement</a:t>
            </a:r>
            <a:endParaRPr lang="en-US" dirty="0"/>
          </a:p>
        </p:txBody>
      </p:sp>
      <p:sp>
        <p:nvSpPr>
          <p:cNvPr id="9" name="TextBox 8"/>
          <p:cNvSpPr txBox="1"/>
          <p:nvPr/>
        </p:nvSpPr>
        <p:spPr>
          <a:xfrm>
            <a:off x="7182556" y="4079466"/>
            <a:ext cx="1831964" cy="738664"/>
          </a:xfrm>
          <a:prstGeom prst="rect">
            <a:avLst/>
          </a:prstGeom>
          <a:noFill/>
        </p:spPr>
        <p:txBody>
          <a:bodyPr wrap="square" rtlCol="0">
            <a:spAutoFit/>
          </a:bodyPr>
          <a:lstStyle/>
          <a:p>
            <a:r>
              <a:rPr lang="en-US" sz="1400" dirty="0" smtClean="0"/>
              <a:t>Note, these are before (a, b) recession constants are finalized</a:t>
            </a:r>
            <a:endParaRPr lang="en-US" sz="1400" dirty="0"/>
          </a:p>
        </p:txBody>
      </p:sp>
    </p:spTree>
    <p:extLst>
      <p:ext uri="{BB962C8B-B14F-4D97-AF65-F5344CB8AC3E}">
        <p14:creationId xmlns:p14="http://schemas.microsoft.com/office/powerpoint/2010/main" val="3887093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2869013" cy="2540020"/>
          </a:xfrm>
          <a:prstGeom prst="rect">
            <a:avLst/>
          </a:prstGeom>
        </p:spPr>
      </p:pic>
      <p:pic>
        <p:nvPicPr>
          <p:cNvPr id="3" name="Picture 2"/>
          <p:cNvPicPr>
            <a:picLocks noChangeAspect="1"/>
          </p:cNvPicPr>
          <p:nvPr/>
        </p:nvPicPr>
        <p:blipFill>
          <a:blip r:embed="rId3"/>
          <a:stretch>
            <a:fillRect/>
          </a:stretch>
        </p:blipFill>
        <p:spPr>
          <a:xfrm>
            <a:off x="6067258" y="0"/>
            <a:ext cx="3076742" cy="2723928"/>
          </a:xfrm>
          <a:prstGeom prst="rect">
            <a:avLst/>
          </a:prstGeom>
        </p:spPr>
      </p:pic>
      <p:pic>
        <p:nvPicPr>
          <p:cNvPr id="4" name="Picture 3"/>
          <p:cNvPicPr>
            <a:picLocks noChangeAspect="1"/>
          </p:cNvPicPr>
          <p:nvPr/>
        </p:nvPicPr>
        <p:blipFill>
          <a:blip r:embed="rId4"/>
          <a:stretch>
            <a:fillRect/>
          </a:stretch>
        </p:blipFill>
        <p:spPr>
          <a:xfrm>
            <a:off x="2179195" y="2471955"/>
            <a:ext cx="4954143" cy="4386045"/>
          </a:xfrm>
          <a:prstGeom prst="rect">
            <a:avLst/>
          </a:prstGeom>
        </p:spPr>
      </p:pic>
      <p:sp>
        <p:nvSpPr>
          <p:cNvPr id="5" name="TextBox 4"/>
          <p:cNvSpPr txBox="1"/>
          <p:nvPr/>
        </p:nvSpPr>
        <p:spPr>
          <a:xfrm>
            <a:off x="133084" y="3330223"/>
            <a:ext cx="2046111" cy="2308324"/>
          </a:xfrm>
          <a:prstGeom prst="rect">
            <a:avLst/>
          </a:prstGeom>
          <a:noFill/>
        </p:spPr>
        <p:txBody>
          <a:bodyPr wrap="square" rtlCol="0">
            <a:spAutoFit/>
          </a:bodyPr>
          <a:lstStyle/>
          <a:p>
            <a:r>
              <a:rPr lang="en-US" sz="1600" dirty="0" smtClean="0"/>
              <a:t>If there are a larger number of very high Qs, </a:t>
            </a:r>
            <a:r>
              <a:rPr lang="en-US" sz="1600" dirty="0" err="1" smtClean="0"/>
              <a:t>Nse</a:t>
            </a:r>
            <a:r>
              <a:rPr lang="en-US" sz="1600" dirty="0" smtClean="0"/>
              <a:t> is likely to be higher because there will be more matches near CDF = 1</a:t>
            </a:r>
          </a:p>
          <a:p>
            <a:r>
              <a:rPr lang="en-US" sz="1600" dirty="0" smtClean="0"/>
              <a:t>This is why gauge 4 wasn’t as good as gauges 5 and 6</a:t>
            </a:r>
            <a:endParaRPr lang="en-US" sz="1600" dirty="0"/>
          </a:p>
        </p:txBody>
      </p:sp>
      <p:sp>
        <p:nvSpPr>
          <p:cNvPr id="6" name="TextBox 5"/>
          <p:cNvSpPr txBox="1"/>
          <p:nvPr/>
        </p:nvSpPr>
        <p:spPr>
          <a:xfrm>
            <a:off x="0" y="6488668"/>
            <a:ext cx="4045586" cy="369332"/>
          </a:xfrm>
          <a:prstGeom prst="rect">
            <a:avLst/>
          </a:prstGeom>
          <a:noFill/>
        </p:spPr>
        <p:txBody>
          <a:bodyPr wrap="none" rtlCol="0">
            <a:spAutoFit/>
          </a:bodyPr>
          <a:lstStyle/>
          <a:p>
            <a:r>
              <a:rPr lang="en-US" dirty="0" smtClean="0"/>
              <a:t>R Code: Testing Marc Seasonally Dry v2.R</a:t>
            </a:r>
            <a:endParaRPr lang="en-US" dirty="0"/>
          </a:p>
        </p:txBody>
      </p:sp>
    </p:spTree>
    <p:extLst>
      <p:ext uri="{BB962C8B-B14F-4D97-AF65-F5344CB8AC3E}">
        <p14:creationId xmlns:p14="http://schemas.microsoft.com/office/powerpoint/2010/main" val="138603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889" y="197556"/>
            <a:ext cx="8890000" cy="3693319"/>
          </a:xfrm>
          <a:prstGeom prst="rect">
            <a:avLst/>
          </a:prstGeom>
          <a:noFill/>
        </p:spPr>
        <p:txBody>
          <a:bodyPr wrap="square" rtlCol="0">
            <a:spAutoFit/>
          </a:bodyPr>
          <a:lstStyle/>
          <a:p>
            <a:r>
              <a:rPr lang="en-US" dirty="0" smtClean="0"/>
              <a:t>Tried Marc’s way to find a and b power recession:</a:t>
            </a:r>
          </a:p>
          <a:p>
            <a:pPr marL="342900" indent="-342900">
              <a:buAutoNum type="arabicParenR"/>
            </a:pPr>
            <a:r>
              <a:rPr lang="en-US" dirty="0" err="1" smtClean="0"/>
              <a:t>Qo</a:t>
            </a:r>
            <a:r>
              <a:rPr lang="en-US" dirty="0" smtClean="0"/>
              <a:t> is the streamflow value at the last peak before the end of the wet season as identified by the step fit over all years</a:t>
            </a:r>
          </a:p>
          <a:p>
            <a:pPr marL="342900" indent="-342900">
              <a:buAutoNum type="arabicParenR"/>
            </a:pPr>
            <a:r>
              <a:rPr lang="en-US" dirty="0" smtClean="0"/>
              <a:t>Estimates of a and b are calibrated stochastically to minimize sum of squared errors between the modeled and observed dry season base flow across all years. Estimates are found using simulated annealing from (</a:t>
            </a:r>
            <a:r>
              <a:rPr lang="en-US" dirty="0" err="1" smtClean="0"/>
              <a:t>Belisle</a:t>
            </a:r>
            <a:r>
              <a:rPr lang="en-US" dirty="0" smtClean="0"/>
              <a:t>, 1992)</a:t>
            </a:r>
          </a:p>
          <a:p>
            <a:pPr marL="342900" indent="-342900">
              <a:buAutoNum type="arabicParenR"/>
            </a:pPr>
            <a:r>
              <a:rPr lang="en-US" dirty="0" smtClean="0"/>
              <a:t>The base flow separation method was the </a:t>
            </a:r>
            <a:r>
              <a:rPr lang="en-US" dirty="0" err="1"/>
              <a:t>L</a:t>
            </a:r>
            <a:r>
              <a:rPr lang="en-US" dirty="0" err="1" smtClean="0"/>
              <a:t>yne</a:t>
            </a:r>
            <a:r>
              <a:rPr lang="en-US" dirty="0" smtClean="0"/>
              <a:t> </a:t>
            </a:r>
            <a:r>
              <a:rPr lang="en-US" dirty="0" err="1" smtClean="0"/>
              <a:t>Hollick</a:t>
            </a:r>
            <a:r>
              <a:rPr lang="en-US" dirty="0" smtClean="0"/>
              <a:t> algorithm</a:t>
            </a:r>
          </a:p>
          <a:p>
            <a:pPr marL="342900" indent="-342900">
              <a:buAutoNum type="arabicParenR"/>
            </a:pPr>
            <a:r>
              <a:rPr lang="en-US" dirty="0" smtClean="0"/>
              <a:t>NOTE: the evaluation metric he uses is NSC for FDC applied to the flow </a:t>
            </a:r>
            <a:r>
              <a:rPr lang="en-US" dirty="0" err="1" smtClean="0"/>
              <a:t>quantiles</a:t>
            </a:r>
            <a:r>
              <a:rPr lang="en-US" dirty="0" smtClean="0"/>
              <a:t> (350 in all? Or what? – look at </a:t>
            </a:r>
            <a:r>
              <a:rPr lang="en-US" dirty="0" err="1" smtClean="0"/>
              <a:t>Eqn</a:t>
            </a:r>
            <a:r>
              <a:rPr lang="en-US" dirty="0" smtClean="0"/>
              <a:t> 24). Took log of the flow </a:t>
            </a:r>
            <a:r>
              <a:rPr lang="en-US" dirty="0" err="1" smtClean="0"/>
              <a:t>quantiles</a:t>
            </a:r>
            <a:r>
              <a:rPr lang="en-US" dirty="0" smtClean="0"/>
              <a:t> before finding NSC to remove effect of very large floods</a:t>
            </a:r>
          </a:p>
          <a:p>
            <a:pPr marL="342900" indent="-342900">
              <a:buAutoNum type="arabicParenR"/>
            </a:pPr>
            <a:r>
              <a:rPr lang="en-US" dirty="0" smtClean="0"/>
              <a:t>Equation 23 also gives an alternative way to find a, but b is needed first</a:t>
            </a:r>
          </a:p>
          <a:p>
            <a:pPr marL="342900" indent="-342900">
              <a:buAutoNum type="arabicParenR"/>
            </a:pPr>
            <a:r>
              <a:rPr lang="en-US" dirty="0" smtClean="0"/>
              <a:t>Used error-duration curves (</a:t>
            </a:r>
            <a:r>
              <a:rPr lang="en-US" dirty="0" err="1" smtClean="0"/>
              <a:t>Pugliese</a:t>
            </a:r>
            <a:r>
              <a:rPr lang="en-US" dirty="0" smtClean="0"/>
              <a:t> et al, 2013) to assess the repartition of errors across flow </a:t>
            </a:r>
            <a:r>
              <a:rPr lang="en-US" dirty="0" err="1" smtClean="0"/>
              <a:t>quantiles</a:t>
            </a:r>
            <a:endParaRPr lang="en-US" dirty="0" smtClean="0"/>
          </a:p>
        </p:txBody>
      </p:sp>
    </p:spTree>
    <p:extLst>
      <p:ext uri="{BB962C8B-B14F-4D97-AF65-F5344CB8AC3E}">
        <p14:creationId xmlns:p14="http://schemas.microsoft.com/office/powerpoint/2010/main" val="4211231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444" y="6533444"/>
            <a:ext cx="4198585" cy="369332"/>
          </a:xfrm>
          <a:prstGeom prst="rect">
            <a:avLst/>
          </a:prstGeom>
          <a:noFill/>
        </p:spPr>
        <p:txBody>
          <a:bodyPr wrap="none" rtlCol="0">
            <a:spAutoFit/>
          </a:bodyPr>
          <a:lstStyle/>
          <a:p>
            <a:r>
              <a:rPr lang="en-US" dirty="0" smtClean="0"/>
              <a:t>R code: power law recession Marc’s </a:t>
            </a:r>
            <a:r>
              <a:rPr lang="en-US" dirty="0" err="1" smtClean="0"/>
              <a:t>Way.R</a:t>
            </a:r>
            <a:endParaRPr lang="en-US" dirty="0"/>
          </a:p>
        </p:txBody>
      </p:sp>
      <p:pic>
        <p:nvPicPr>
          <p:cNvPr id="5" name="Picture 4"/>
          <p:cNvPicPr>
            <a:picLocks noChangeAspect="1"/>
          </p:cNvPicPr>
          <p:nvPr/>
        </p:nvPicPr>
        <p:blipFill>
          <a:blip r:embed="rId2"/>
          <a:stretch>
            <a:fillRect/>
          </a:stretch>
        </p:blipFill>
        <p:spPr>
          <a:xfrm>
            <a:off x="4356440" y="3317522"/>
            <a:ext cx="4787560" cy="3068949"/>
          </a:xfrm>
          <a:prstGeom prst="rect">
            <a:avLst/>
          </a:prstGeom>
        </p:spPr>
      </p:pic>
      <p:pic>
        <p:nvPicPr>
          <p:cNvPr id="6" name="Picture 5"/>
          <p:cNvPicPr>
            <a:picLocks noChangeAspect="1"/>
          </p:cNvPicPr>
          <p:nvPr/>
        </p:nvPicPr>
        <p:blipFill>
          <a:blip r:embed="rId3"/>
          <a:stretch>
            <a:fillRect/>
          </a:stretch>
        </p:blipFill>
        <p:spPr>
          <a:xfrm>
            <a:off x="0" y="3317522"/>
            <a:ext cx="4741333" cy="3039316"/>
          </a:xfrm>
          <a:prstGeom prst="rect">
            <a:avLst/>
          </a:prstGeom>
        </p:spPr>
      </p:pic>
      <p:pic>
        <p:nvPicPr>
          <p:cNvPr id="7" name="Picture 6"/>
          <p:cNvPicPr>
            <a:picLocks noChangeAspect="1"/>
          </p:cNvPicPr>
          <p:nvPr/>
        </p:nvPicPr>
        <p:blipFill>
          <a:blip r:embed="rId4"/>
          <a:stretch>
            <a:fillRect/>
          </a:stretch>
        </p:blipFill>
        <p:spPr>
          <a:xfrm>
            <a:off x="4609252" y="0"/>
            <a:ext cx="4534747" cy="2906889"/>
          </a:xfrm>
          <a:prstGeom prst="rect">
            <a:avLst/>
          </a:prstGeom>
        </p:spPr>
      </p:pic>
      <p:pic>
        <p:nvPicPr>
          <p:cNvPr id="8" name="Picture 7"/>
          <p:cNvPicPr>
            <a:picLocks noChangeAspect="1"/>
          </p:cNvPicPr>
          <p:nvPr/>
        </p:nvPicPr>
        <p:blipFill>
          <a:blip r:embed="rId5"/>
          <a:stretch>
            <a:fillRect/>
          </a:stretch>
        </p:blipFill>
        <p:spPr>
          <a:xfrm>
            <a:off x="0" y="0"/>
            <a:ext cx="4741333" cy="3039316"/>
          </a:xfrm>
          <a:prstGeom prst="rect">
            <a:avLst/>
          </a:prstGeom>
        </p:spPr>
      </p:pic>
      <p:pic>
        <p:nvPicPr>
          <p:cNvPr id="10" name="Picture 9"/>
          <p:cNvPicPr>
            <a:picLocks noChangeAspect="1"/>
          </p:cNvPicPr>
          <p:nvPr/>
        </p:nvPicPr>
        <p:blipFill>
          <a:blip r:embed="rId6"/>
          <a:stretch>
            <a:fillRect/>
          </a:stretch>
        </p:blipFill>
        <p:spPr>
          <a:xfrm>
            <a:off x="2081388" y="1612429"/>
            <a:ext cx="5319890" cy="3410185"/>
          </a:xfrm>
          <a:prstGeom prst="rect">
            <a:avLst/>
          </a:prstGeom>
        </p:spPr>
      </p:pic>
    </p:spTree>
    <p:extLst>
      <p:ext uri="{BB962C8B-B14F-4D97-AF65-F5344CB8AC3E}">
        <p14:creationId xmlns:p14="http://schemas.microsoft.com/office/powerpoint/2010/main" val="67880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45" y="155222"/>
            <a:ext cx="9087556" cy="6463309"/>
          </a:xfrm>
          <a:prstGeom prst="rect">
            <a:avLst/>
          </a:prstGeom>
          <a:noFill/>
        </p:spPr>
        <p:txBody>
          <a:bodyPr wrap="square" rtlCol="0">
            <a:spAutoFit/>
          </a:bodyPr>
          <a:lstStyle/>
          <a:p>
            <a:r>
              <a:rPr lang="en-US" dirty="0" err="1" smtClean="0"/>
              <a:t>FCN_findLastSeasonPeak.R</a:t>
            </a:r>
            <a:r>
              <a:rPr lang="en-US" dirty="0" smtClean="0"/>
              <a:t>: code explanation</a:t>
            </a:r>
          </a:p>
          <a:p>
            <a:pPr marL="285750" indent="-285750">
              <a:buFont typeface="Arial"/>
              <a:buChar char="•"/>
            </a:pPr>
            <a:r>
              <a:rPr lang="en-US" dirty="0" smtClean="0"/>
              <a:t>This code supports Marc’s way of fitting power law recession by finding </a:t>
            </a:r>
            <a:r>
              <a:rPr lang="en-US" dirty="0" err="1" smtClean="0"/>
              <a:t>qo</a:t>
            </a:r>
            <a:r>
              <a:rPr lang="en-US" dirty="0" smtClean="0"/>
              <a:t> (the last wet season peak)</a:t>
            </a:r>
          </a:p>
          <a:p>
            <a:pPr marL="285750" indent="-285750">
              <a:buFont typeface="Arial"/>
              <a:buChar char="•"/>
            </a:pPr>
            <a:r>
              <a:rPr lang="en-US" dirty="0" smtClean="0"/>
              <a:t>This function was developed from find last wet season </a:t>
            </a:r>
            <a:r>
              <a:rPr lang="en-US" dirty="0" err="1" smtClean="0"/>
              <a:t>peak.R</a:t>
            </a:r>
            <a:endParaRPr lang="en-US" dirty="0" smtClean="0"/>
          </a:p>
          <a:p>
            <a:pPr marL="285750" indent="-285750">
              <a:buFont typeface="Arial"/>
              <a:buChar char="•"/>
            </a:pPr>
            <a:r>
              <a:rPr lang="en-US" dirty="0" smtClean="0"/>
              <a:t>This is to find the value and date of </a:t>
            </a:r>
            <a:r>
              <a:rPr lang="en-US" dirty="0" err="1" smtClean="0"/>
              <a:t>qo</a:t>
            </a:r>
            <a:r>
              <a:rPr lang="en-US" dirty="0" smtClean="0"/>
              <a:t> (from Marc’s paper, </a:t>
            </a:r>
            <a:r>
              <a:rPr lang="en-US" dirty="0" err="1" smtClean="0"/>
              <a:t>qo</a:t>
            </a:r>
            <a:r>
              <a:rPr lang="en-US" dirty="0" smtClean="0"/>
              <a:t> is strictly the last peak in the wet season, but in this code, if no acceptable wet season peak is found, step into the following dry season to find the peak. This is because the line demarcating wet vs. dry season may not be perfect)</a:t>
            </a:r>
          </a:p>
          <a:p>
            <a:pPr marL="285750" indent="-285750">
              <a:buFont typeface="Arial"/>
              <a:buChar char="•"/>
            </a:pPr>
            <a:r>
              <a:rPr lang="en-US" dirty="0" smtClean="0"/>
              <a:t>First, look at wet season. Moving back in time from the wet/dry change, look at peaks (defined as when </a:t>
            </a:r>
            <a:r>
              <a:rPr lang="en-US" dirty="0" err="1" smtClean="0"/>
              <a:t>dQ_total</a:t>
            </a:r>
            <a:r>
              <a:rPr lang="en-US" dirty="0" smtClean="0"/>
              <a:t>/</a:t>
            </a:r>
            <a:r>
              <a:rPr lang="en-US" dirty="0" err="1" smtClean="0"/>
              <a:t>dt</a:t>
            </a:r>
            <a:r>
              <a:rPr lang="en-US" dirty="0" smtClean="0"/>
              <a:t> changes from positive to negative). Then, choose the first peak that meets a certain threshold slope (which is defined by a certain percent of the max flow in that season). </a:t>
            </a:r>
            <a:r>
              <a:rPr lang="en-US" dirty="0" smtClean="0"/>
              <a:t>Also tried minimum </a:t>
            </a:r>
            <a:r>
              <a:rPr lang="en-US" dirty="0" err="1" smtClean="0"/>
              <a:t>dQ</a:t>
            </a:r>
            <a:r>
              <a:rPr lang="en-US" dirty="0" smtClean="0"/>
              <a:t>/</a:t>
            </a:r>
            <a:r>
              <a:rPr lang="en-US" dirty="0" err="1" smtClean="0"/>
              <a:t>dt</a:t>
            </a:r>
            <a:r>
              <a:rPr lang="en-US" dirty="0" smtClean="0"/>
              <a:t> threshold = constant*mean(</a:t>
            </a:r>
            <a:r>
              <a:rPr lang="en-US" dirty="0" err="1" smtClean="0"/>
              <a:t>wetQ</a:t>
            </a:r>
            <a:r>
              <a:rPr lang="en-US" dirty="0" smtClean="0"/>
              <a:t>) in order to figure out what counts as a peak and what is a slight error in the streamflow record. However, using max(</a:t>
            </a:r>
            <a:r>
              <a:rPr lang="en-US" dirty="0" err="1" smtClean="0"/>
              <a:t>wetQ</a:t>
            </a:r>
            <a:r>
              <a:rPr lang="en-US" dirty="0" smtClean="0"/>
              <a:t>) seems more “stable”, since mean is impacted by number of zero flows. </a:t>
            </a:r>
          </a:p>
          <a:p>
            <a:pPr marL="285750" indent="-285750">
              <a:buFont typeface="Arial"/>
              <a:buChar char="•"/>
            </a:pPr>
            <a:r>
              <a:rPr lang="en-US" dirty="0" smtClean="0"/>
              <a:t>If no peaks exist in wet season, march forward in time in the dry season with its own slope threshold. The day on which </a:t>
            </a:r>
            <a:r>
              <a:rPr lang="en-US" dirty="0" err="1" smtClean="0"/>
              <a:t>Q_total</a:t>
            </a:r>
            <a:r>
              <a:rPr lang="en-US" dirty="0" smtClean="0"/>
              <a:t> meets the criteria threshold is set as </a:t>
            </a:r>
            <a:r>
              <a:rPr lang="en-US" dirty="0" err="1" smtClean="0"/>
              <a:t>peakPosition</a:t>
            </a:r>
            <a:r>
              <a:rPr lang="en-US" dirty="0" smtClean="0"/>
              <a:t>, which counts from the first day of the wet season.</a:t>
            </a:r>
          </a:p>
          <a:p>
            <a:pPr marL="285750" indent="-285750">
              <a:buFont typeface="Arial"/>
              <a:buChar char="•"/>
            </a:pPr>
            <a:r>
              <a:rPr lang="en-US" dirty="0" smtClean="0"/>
              <a:t>Finally, look at the local max of </a:t>
            </a:r>
            <a:r>
              <a:rPr lang="en-US" dirty="0" err="1" smtClean="0"/>
              <a:t>baseflow</a:t>
            </a:r>
            <a:r>
              <a:rPr lang="en-US" dirty="0" smtClean="0"/>
              <a:t> around the </a:t>
            </a:r>
            <a:r>
              <a:rPr lang="en-US" dirty="0" err="1" smtClean="0"/>
              <a:t>peakPosition</a:t>
            </a:r>
            <a:r>
              <a:rPr lang="en-US" dirty="0" smtClean="0"/>
              <a:t>. Adjust </a:t>
            </a:r>
            <a:r>
              <a:rPr lang="en-US" dirty="0" err="1" smtClean="0"/>
              <a:t>peakPosition</a:t>
            </a:r>
            <a:r>
              <a:rPr lang="en-US" dirty="0" smtClean="0"/>
              <a:t> to match up with the local max of </a:t>
            </a:r>
            <a:r>
              <a:rPr lang="en-US" dirty="0" err="1" smtClean="0"/>
              <a:t>baseflow</a:t>
            </a:r>
            <a:r>
              <a:rPr lang="en-US" dirty="0" smtClean="0"/>
              <a:t> (because </a:t>
            </a:r>
            <a:r>
              <a:rPr lang="en-US" dirty="0" err="1" smtClean="0"/>
              <a:t>baseflow</a:t>
            </a:r>
            <a:r>
              <a:rPr lang="en-US" dirty="0" smtClean="0"/>
              <a:t> doesn’t usually peak on same day as surface flow). This </a:t>
            </a:r>
            <a:r>
              <a:rPr lang="en-US" dirty="0" err="1" smtClean="0"/>
              <a:t>baseflow</a:t>
            </a:r>
            <a:r>
              <a:rPr lang="en-US" dirty="0" smtClean="0"/>
              <a:t> peak location is </a:t>
            </a:r>
            <a:r>
              <a:rPr lang="en-US" dirty="0" err="1" smtClean="0"/>
              <a:t>peakPosition_adj</a:t>
            </a:r>
            <a:r>
              <a:rPr lang="en-US" dirty="0" smtClean="0"/>
              <a:t>.</a:t>
            </a:r>
          </a:p>
          <a:p>
            <a:pPr marL="285750" indent="-285750">
              <a:buFont typeface="Arial"/>
              <a:buChar char="•"/>
            </a:pPr>
            <a:r>
              <a:rPr lang="en-US" dirty="0" smtClean="0"/>
              <a:t>If no peak is found all year, end the run and ignore </a:t>
            </a:r>
            <a:r>
              <a:rPr lang="en-US" dirty="0" err="1" smtClean="0"/>
              <a:t>qo</a:t>
            </a:r>
            <a:r>
              <a:rPr lang="en-US" dirty="0" smtClean="0"/>
              <a:t>, </a:t>
            </a:r>
            <a:r>
              <a:rPr lang="en-US" dirty="0" err="1" smtClean="0"/>
              <a:t>peakPosition</a:t>
            </a:r>
            <a:r>
              <a:rPr lang="en-US" dirty="0" smtClean="0"/>
              <a:t> calculations.</a:t>
            </a:r>
          </a:p>
          <a:p>
            <a:pPr marL="285750" indent="-285750">
              <a:buFont typeface="Arial"/>
              <a:buChar char="•"/>
            </a:pPr>
            <a:r>
              <a:rPr lang="en-US" dirty="0" smtClean="0"/>
              <a:t>The value of </a:t>
            </a:r>
            <a:r>
              <a:rPr lang="en-US" dirty="0" err="1" smtClean="0"/>
              <a:t>qo</a:t>
            </a:r>
            <a:r>
              <a:rPr lang="en-US" dirty="0" smtClean="0"/>
              <a:t> is the </a:t>
            </a:r>
            <a:r>
              <a:rPr lang="en-US" dirty="0" err="1" smtClean="0"/>
              <a:t>baseflow</a:t>
            </a:r>
            <a:r>
              <a:rPr lang="en-US" dirty="0" smtClean="0"/>
              <a:t> on the day of </a:t>
            </a:r>
            <a:r>
              <a:rPr lang="en-US" dirty="0" err="1" smtClean="0"/>
              <a:t>peakPosition_adj</a:t>
            </a:r>
            <a:endParaRPr lang="en-US" dirty="0" smtClean="0"/>
          </a:p>
        </p:txBody>
      </p:sp>
    </p:spTree>
    <p:extLst>
      <p:ext uri="{BB962C8B-B14F-4D97-AF65-F5344CB8AC3E}">
        <p14:creationId xmlns:p14="http://schemas.microsoft.com/office/powerpoint/2010/main" val="4150321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668" y="1579769"/>
            <a:ext cx="9144000" cy="4550332"/>
          </a:xfrm>
          <a:prstGeom prst="rect">
            <a:avLst/>
          </a:prstGeom>
        </p:spPr>
      </p:pic>
      <p:sp>
        <p:nvSpPr>
          <p:cNvPr id="3" name="TextBox 2"/>
          <p:cNvSpPr txBox="1"/>
          <p:nvPr/>
        </p:nvSpPr>
        <p:spPr>
          <a:xfrm>
            <a:off x="211668" y="14111"/>
            <a:ext cx="8636000" cy="923330"/>
          </a:xfrm>
          <a:prstGeom prst="rect">
            <a:avLst/>
          </a:prstGeom>
          <a:noFill/>
        </p:spPr>
        <p:txBody>
          <a:bodyPr wrap="square" rtlCol="0">
            <a:spAutoFit/>
          </a:bodyPr>
          <a:lstStyle/>
          <a:p>
            <a:r>
              <a:rPr lang="en-US" dirty="0" smtClean="0"/>
              <a:t>The problem below is that I found </a:t>
            </a:r>
            <a:r>
              <a:rPr lang="en-US" dirty="0" err="1" smtClean="0"/>
              <a:t>baseflow</a:t>
            </a:r>
            <a:r>
              <a:rPr lang="en-US" dirty="0" smtClean="0"/>
              <a:t> for wet and dry seasons separately – need to first concatenate them into a single </a:t>
            </a:r>
            <a:r>
              <a:rPr lang="en-US" dirty="0" err="1" smtClean="0"/>
              <a:t>timeseries</a:t>
            </a:r>
            <a:r>
              <a:rPr lang="en-US" dirty="0" smtClean="0"/>
              <a:t>, find the </a:t>
            </a:r>
            <a:r>
              <a:rPr lang="en-US" dirty="0" err="1" smtClean="0"/>
              <a:t>baseflow</a:t>
            </a:r>
            <a:r>
              <a:rPr lang="en-US" dirty="0" smtClean="0"/>
              <a:t>, and THEN separate into dry and wet season.</a:t>
            </a:r>
          </a:p>
        </p:txBody>
      </p:sp>
    </p:spTree>
    <p:extLst>
      <p:ext uri="{BB962C8B-B14F-4D97-AF65-F5344CB8AC3E}">
        <p14:creationId xmlns:p14="http://schemas.microsoft.com/office/powerpoint/2010/main" val="127086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112" y="117692"/>
            <a:ext cx="8833556" cy="5632312"/>
          </a:xfrm>
          <a:prstGeom prst="rect">
            <a:avLst/>
          </a:prstGeom>
          <a:noFill/>
        </p:spPr>
        <p:txBody>
          <a:bodyPr wrap="square" rtlCol="0">
            <a:spAutoFit/>
          </a:bodyPr>
          <a:lstStyle/>
          <a:p>
            <a:r>
              <a:rPr lang="en-US" dirty="0" smtClean="0"/>
              <a:t>Power law recession fitting with Marc’s method</a:t>
            </a:r>
          </a:p>
          <a:p>
            <a:endParaRPr lang="en-US" dirty="0" smtClean="0"/>
          </a:p>
          <a:p>
            <a:pPr marL="342900" indent="-342900">
              <a:buAutoNum type="arabicParenR"/>
            </a:pPr>
            <a:r>
              <a:rPr lang="en-US" b="1" dirty="0" smtClean="0"/>
              <a:t>Find </a:t>
            </a:r>
            <a:r>
              <a:rPr lang="en-US" b="1" dirty="0" err="1" smtClean="0"/>
              <a:t>q</a:t>
            </a:r>
            <a:r>
              <a:rPr lang="en-US" b="1" dirty="0" err="1" smtClean="0"/>
              <a:t>o</a:t>
            </a:r>
            <a:r>
              <a:rPr lang="en-US" b="1" dirty="0" smtClean="0"/>
              <a:t>, </a:t>
            </a:r>
            <a:r>
              <a:rPr lang="en-US" dirty="0" smtClean="0"/>
              <a:t>which is</a:t>
            </a:r>
            <a:r>
              <a:rPr lang="en-US" dirty="0" smtClean="0"/>
              <a:t> the streamflow value at the last peak before the end of the wet season. End of wet season was identified by the step fit over all years (for now)</a:t>
            </a:r>
          </a:p>
          <a:p>
            <a:pPr marL="800100" lvl="1" indent="-342900">
              <a:buAutoNum type="arabicParenR"/>
            </a:pPr>
            <a:r>
              <a:rPr lang="en-US" b="1" dirty="0" smtClean="0"/>
              <a:t>A peak was defined as whenever </a:t>
            </a:r>
            <a:r>
              <a:rPr lang="en-US" b="1" dirty="0" err="1" smtClean="0"/>
              <a:t>dQ_total</a:t>
            </a:r>
            <a:r>
              <a:rPr lang="en-US" b="1" dirty="0" smtClean="0"/>
              <a:t>/</a:t>
            </a:r>
            <a:r>
              <a:rPr lang="en-US" b="1" dirty="0" err="1" smtClean="0"/>
              <a:t>dt</a:t>
            </a:r>
            <a:r>
              <a:rPr lang="en-US" b="1" dirty="0" smtClean="0"/>
              <a:t> changed from positive to negative</a:t>
            </a:r>
            <a:r>
              <a:rPr lang="en-US" dirty="0" smtClean="0"/>
              <a:t>, where the positive change should be greater than some threshold. Then, </a:t>
            </a:r>
            <a:r>
              <a:rPr lang="en-US" dirty="0" err="1" smtClean="0"/>
              <a:t>qo</a:t>
            </a:r>
            <a:r>
              <a:rPr lang="en-US" dirty="0" smtClean="0"/>
              <a:t> =</a:t>
            </a:r>
            <a:r>
              <a:rPr lang="en-US" b="1" dirty="0" smtClean="0"/>
              <a:t> local max of </a:t>
            </a:r>
            <a:r>
              <a:rPr lang="en-US" b="1" dirty="0" err="1" smtClean="0"/>
              <a:t>baseflow</a:t>
            </a:r>
            <a:r>
              <a:rPr lang="en-US" b="1" dirty="0" smtClean="0"/>
              <a:t> was then found </a:t>
            </a:r>
            <a:r>
              <a:rPr lang="en-US" dirty="0" smtClean="0"/>
              <a:t>near the place this </a:t>
            </a:r>
            <a:r>
              <a:rPr lang="en-US" dirty="0" err="1" smtClean="0"/>
              <a:t>Q_total</a:t>
            </a:r>
            <a:r>
              <a:rPr lang="en-US" dirty="0" smtClean="0"/>
              <a:t> peak was found. </a:t>
            </a:r>
          </a:p>
          <a:p>
            <a:pPr marL="1257300" lvl="2" indent="-342900">
              <a:buFontTx/>
              <a:buAutoNum type="arabicParenR"/>
            </a:pPr>
            <a:r>
              <a:rPr lang="en-US" dirty="0" smtClean="0"/>
              <a:t>Like Marc, began by looking in the wet season for this peak. However, in places where </a:t>
            </a:r>
            <a:r>
              <a:rPr lang="en-US" dirty="0" smtClean="0"/>
              <a:t>there are no suitable peaks found in wet season, move into start of dry season to find peaks. If still no suitable peaks, then skip the year. Marc looked for peaks only in the wet season, but sometimes it appears the peak is within the dry season.</a:t>
            </a:r>
            <a:endParaRPr lang="en-US" dirty="0" smtClean="0"/>
          </a:p>
          <a:p>
            <a:pPr marL="1257300" lvl="2" indent="-342900">
              <a:buAutoNum type="arabicParenR"/>
            </a:pPr>
            <a:r>
              <a:rPr lang="en-US" dirty="0" smtClean="0"/>
              <a:t>Didn’t use </a:t>
            </a:r>
            <a:r>
              <a:rPr lang="en-US" dirty="0" err="1" smtClean="0"/>
              <a:t>baseflow</a:t>
            </a:r>
            <a:r>
              <a:rPr lang="en-US" dirty="0" smtClean="0"/>
              <a:t> for identifying peaks because </a:t>
            </a:r>
            <a:r>
              <a:rPr lang="en-US" dirty="0" err="1" smtClean="0"/>
              <a:t>baseflow</a:t>
            </a:r>
            <a:r>
              <a:rPr lang="en-US" dirty="0" smtClean="0"/>
              <a:t> peaks aren’t very sharp or obvious. Also </a:t>
            </a:r>
            <a:r>
              <a:rPr lang="en-US" dirty="0" err="1" smtClean="0"/>
              <a:t>baseflow</a:t>
            </a:r>
            <a:r>
              <a:rPr lang="en-US" dirty="0" smtClean="0"/>
              <a:t> is highly dependent on </a:t>
            </a:r>
            <a:r>
              <a:rPr lang="en-US" dirty="0" err="1" smtClean="0"/>
              <a:t>baseflow</a:t>
            </a:r>
            <a:r>
              <a:rPr lang="en-US" dirty="0" smtClean="0"/>
              <a:t> separation.</a:t>
            </a:r>
          </a:p>
          <a:p>
            <a:pPr marL="800100" lvl="1" indent="-342900">
              <a:buFontTx/>
              <a:buAutoNum type="arabicParenR"/>
            </a:pPr>
            <a:r>
              <a:rPr lang="en-US" b="1" dirty="0" smtClean="0"/>
              <a:t>Set the location of the specific year’s start of dry season as the location of </a:t>
            </a:r>
            <a:r>
              <a:rPr lang="en-US" b="1" dirty="0" err="1" smtClean="0"/>
              <a:t>qo</a:t>
            </a:r>
            <a:r>
              <a:rPr lang="en-US" b="1" dirty="0" smtClean="0"/>
              <a:t>. </a:t>
            </a:r>
            <a:r>
              <a:rPr lang="en-US" dirty="0" smtClean="0"/>
              <a:t>Otherwise, </a:t>
            </a:r>
            <a:r>
              <a:rPr lang="en-US" dirty="0" err="1" smtClean="0"/>
              <a:t>esp</a:t>
            </a:r>
            <a:r>
              <a:rPr lang="en-US" dirty="0" smtClean="0"/>
              <a:t> if the </a:t>
            </a:r>
            <a:r>
              <a:rPr lang="en-US" dirty="0" err="1" smtClean="0"/>
              <a:t>qo</a:t>
            </a:r>
            <a:r>
              <a:rPr lang="en-US" dirty="0" smtClean="0"/>
              <a:t> is located far from the overall start of dry season, agreement will be off.</a:t>
            </a:r>
          </a:p>
          <a:p>
            <a:pPr marL="342900" indent="-342900">
              <a:buAutoNum type="arabicParenR"/>
            </a:pPr>
            <a:r>
              <a:rPr lang="en-US" b="1" dirty="0" smtClean="0"/>
              <a:t>a and b were calibrated</a:t>
            </a:r>
            <a:r>
              <a:rPr lang="en-US" dirty="0" smtClean="0"/>
              <a:t> stochastically to minimize sum of squared errors. Estimates are found using simulated annealing. Note sure what function Marc used; I used </a:t>
            </a:r>
            <a:r>
              <a:rPr lang="en-US" dirty="0" err="1" smtClean="0"/>
              <a:t>optim</a:t>
            </a:r>
            <a:r>
              <a:rPr lang="en-US" dirty="0" smtClean="0"/>
              <a:t>(method = “SANN”)</a:t>
            </a:r>
            <a:endParaRPr lang="en-US" dirty="0"/>
          </a:p>
        </p:txBody>
      </p:sp>
      <p:sp>
        <p:nvSpPr>
          <p:cNvPr id="3" name="TextBox 2"/>
          <p:cNvSpPr txBox="1"/>
          <p:nvPr/>
        </p:nvSpPr>
        <p:spPr>
          <a:xfrm>
            <a:off x="42334" y="6589889"/>
            <a:ext cx="4647426" cy="276999"/>
          </a:xfrm>
          <a:prstGeom prst="rect">
            <a:avLst/>
          </a:prstGeom>
          <a:noFill/>
        </p:spPr>
        <p:txBody>
          <a:bodyPr wrap="none" rtlCol="0">
            <a:spAutoFit/>
          </a:bodyPr>
          <a:lstStyle/>
          <a:p>
            <a:r>
              <a:rPr lang="en-US" sz="1200" dirty="0" smtClean="0"/>
              <a:t>R Code: </a:t>
            </a:r>
            <a:r>
              <a:rPr lang="en-US" sz="1200" dirty="0" err="1" smtClean="0"/>
              <a:t>FCN_findLastSeasonPeak.R</a:t>
            </a:r>
            <a:r>
              <a:rPr lang="en-US" sz="1200" dirty="0" smtClean="0"/>
              <a:t>, power law recession Marc’s </a:t>
            </a:r>
            <a:r>
              <a:rPr lang="en-US" sz="1200" dirty="0" err="1" smtClean="0"/>
              <a:t>Way.R</a:t>
            </a:r>
            <a:endParaRPr lang="en-US" sz="1200" dirty="0"/>
          </a:p>
        </p:txBody>
      </p:sp>
    </p:spTree>
    <p:extLst>
      <p:ext uri="{BB962C8B-B14F-4D97-AF65-F5344CB8AC3E}">
        <p14:creationId xmlns:p14="http://schemas.microsoft.com/office/powerpoint/2010/main" val="179590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41333" y="239889"/>
            <a:ext cx="4303888" cy="1815882"/>
          </a:xfrm>
          <a:prstGeom prst="rect">
            <a:avLst/>
          </a:prstGeom>
          <a:noFill/>
        </p:spPr>
        <p:txBody>
          <a:bodyPr wrap="square" rtlCol="0">
            <a:spAutoFit/>
          </a:bodyPr>
          <a:lstStyle/>
          <a:p>
            <a:pPr marL="285750" indent="-285750">
              <a:buFont typeface="Arial"/>
              <a:buChar char="•"/>
            </a:pPr>
            <a:r>
              <a:rPr lang="en-US" sz="1600" dirty="0" smtClean="0"/>
              <a:t>The colored dots represent the </a:t>
            </a:r>
            <a:r>
              <a:rPr lang="en-US" sz="1600" dirty="0" err="1" smtClean="0"/>
              <a:t>qo</a:t>
            </a:r>
            <a:r>
              <a:rPr lang="en-US" sz="1600" dirty="0" smtClean="0"/>
              <a:t>. </a:t>
            </a:r>
          </a:p>
          <a:p>
            <a:pPr marL="285750" indent="-285750">
              <a:buFont typeface="Arial"/>
              <a:buChar char="•"/>
            </a:pPr>
            <a:r>
              <a:rPr lang="en-US" sz="1600" dirty="0" smtClean="0"/>
              <a:t>Gray line is </a:t>
            </a:r>
            <a:r>
              <a:rPr lang="en-US" sz="1600" dirty="0" err="1" smtClean="0"/>
              <a:t>baseflow</a:t>
            </a:r>
            <a:r>
              <a:rPr lang="en-US" sz="1600" dirty="0" smtClean="0"/>
              <a:t>. </a:t>
            </a:r>
          </a:p>
          <a:p>
            <a:pPr marL="285750" indent="-285750">
              <a:buFont typeface="Arial"/>
              <a:buChar char="•"/>
            </a:pPr>
            <a:r>
              <a:rPr lang="en-US" sz="1600" dirty="0" smtClean="0"/>
              <a:t>Black dots are total flow. </a:t>
            </a:r>
          </a:p>
          <a:p>
            <a:pPr marL="285750" indent="-285750">
              <a:buFont typeface="Arial"/>
              <a:buChar char="•"/>
            </a:pPr>
            <a:r>
              <a:rPr lang="en-US" sz="1600" dirty="0" smtClean="0"/>
              <a:t>Vertical line is wet/dry separation. </a:t>
            </a:r>
          </a:p>
          <a:p>
            <a:pPr marL="285750" indent="-285750">
              <a:buFont typeface="Arial"/>
              <a:buChar char="•"/>
            </a:pPr>
            <a:r>
              <a:rPr lang="en-US" sz="1600" dirty="0" smtClean="0"/>
              <a:t>All of these begin on first day of wet season.</a:t>
            </a:r>
          </a:p>
          <a:p>
            <a:pPr marL="285750" indent="-285750">
              <a:buFont typeface="Arial"/>
              <a:buChar char="•"/>
            </a:pPr>
            <a:r>
              <a:rPr lang="en-US" sz="1600" dirty="0" smtClean="0"/>
              <a:t>If the </a:t>
            </a:r>
            <a:r>
              <a:rPr lang="en-US" sz="1600" dirty="0" err="1" smtClean="0"/>
              <a:t>qo</a:t>
            </a:r>
            <a:r>
              <a:rPr lang="en-US" sz="1600" dirty="0" smtClean="0"/>
              <a:t> found is too far from the end of wet season, plot as open circle.</a:t>
            </a:r>
          </a:p>
        </p:txBody>
      </p:sp>
      <p:pic>
        <p:nvPicPr>
          <p:cNvPr id="9" name="Picture 8"/>
          <p:cNvPicPr>
            <a:picLocks noChangeAspect="1"/>
          </p:cNvPicPr>
          <p:nvPr/>
        </p:nvPicPr>
        <p:blipFill>
          <a:blip r:embed="rId2"/>
          <a:stretch>
            <a:fillRect/>
          </a:stretch>
        </p:blipFill>
        <p:spPr>
          <a:xfrm>
            <a:off x="0" y="239889"/>
            <a:ext cx="4458512" cy="3071810"/>
          </a:xfrm>
          <a:prstGeom prst="rect">
            <a:avLst/>
          </a:prstGeom>
        </p:spPr>
      </p:pic>
      <p:pic>
        <p:nvPicPr>
          <p:cNvPr id="10" name="Picture 9"/>
          <p:cNvPicPr>
            <a:picLocks noChangeAspect="1"/>
          </p:cNvPicPr>
          <p:nvPr/>
        </p:nvPicPr>
        <p:blipFill>
          <a:blip r:embed="rId3"/>
          <a:stretch>
            <a:fillRect/>
          </a:stretch>
        </p:blipFill>
        <p:spPr>
          <a:xfrm>
            <a:off x="1" y="3532191"/>
            <a:ext cx="4458512" cy="3071809"/>
          </a:xfrm>
          <a:prstGeom prst="rect">
            <a:avLst/>
          </a:prstGeom>
        </p:spPr>
      </p:pic>
      <p:pic>
        <p:nvPicPr>
          <p:cNvPr id="11" name="Picture 10"/>
          <p:cNvPicPr>
            <a:picLocks noChangeAspect="1"/>
          </p:cNvPicPr>
          <p:nvPr/>
        </p:nvPicPr>
        <p:blipFill>
          <a:blip r:embed="rId4"/>
          <a:stretch>
            <a:fillRect/>
          </a:stretch>
        </p:blipFill>
        <p:spPr>
          <a:xfrm>
            <a:off x="4458513" y="2078746"/>
            <a:ext cx="4685488" cy="3484251"/>
          </a:xfrm>
          <a:prstGeom prst="rect">
            <a:avLst/>
          </a:prstGeom>
        </p:spPr>
      </p:pic>
    </p:spTree>
    <p:extLst>
      <p:ext uri="{BB962C8B-B14F-4D97-AF65-F5344CB8AC3E}">
        <p14:creationId xmlns:p14="http://schemas.microsoft.com/office/powerpoint/2010/main" val="338421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69433"/>
            <a:ext cx="4422340" cy="3288568"/>
          </a:xfrm>
          <a:prstGeom prst="rect">
            <a:avLst/>
          </a:prstGeom>
        </p:spPr>
      </p:pic>
      <p:pic>
        <p:nvPicPr>
          <p:cNvPr id="3" name="Picture 2"/>
          <p:cNvPicPr>
            <a:picLocks noChangeAspect="1"/>
          </p:cNvPicPr>
          <p:nvPr/>
        </p:nvPicPr>
        <p:blipFill>
          <a:blip r:embed="rId3"/>
          <a:stretch>
            <a:fillRect/>
          </a:stretch>
        </p:blipFill>
        <p:spPr>
          <a:xfrm>
            <a:off x="0" y="379442"/>
            <a:ext cx="4289778" cy="3189990"/>
          </a:xfrm>
          <a:prstGeom prst="rect">
            <a:avLst/>
          </a:prstGeom>
        </p:spPr>
      </p:pic>
      <p:sp>
        <p:nvSpPr>
          <p:cNvPr id="4" name="TextBox 3"/>
          <p:cNvSpPr txBox="1"/>
          <p:nvPr/>
        </p:nvSpPr>
        <p:spPr>
          <a:xfrm>
            <a:off x="310445" y="10110"/>
            <a:ext cx="8325556" cy="369332"/>
          </a:xfrm>
          <a:prstGeom prst="rect">
            <a:avLst/>
          </a:prstGeom>
          <a:noFill/>
        </p:spPr>
        <p:txBody>
          <a:bodyPr wrap="square" rtlCol="0">
            <a:spAutoFit/>
          </a:bodyPr>
          <a:lstStyle/>
          <a:p>
            <a:r>
              <a:rPr lang="en-US" dirty="0" smtClean="0"/>
              <a:t>Example of power law recession fitting, after determining the </a:t>
            </a:r>
            <a:r>
              <a:rPr lang="en-US" dirty="0" err="1" smtClean="0"/>
              <a:t>qo</a:t>
            </a:r>
            <a:r>
              <a:rPr lang="en-US" dirty="0" smtClean="0"/>
              <a:t> (blue or red dot)</a:t>
            </a:r>
            <a:endParaRPr lang="en-US" dirty="0"/>
          </a:p>
        </p:txBody>
      </p:sp>
      <p:pic>
        <p:nvPicPr>
          <p:cNvPr id="5" name="Picture 4"/>
          <p:cNvPicPr>
            <a:picLocks noChangeAspect="1"/>
          </p:cNvPicPr>
          <p:nvPr/>
        </p:nvPicPr>
        <p:blipFill>
          <a:blip r:embed="rId4"/>
          <a:stretch>
            <a:fillRect/>
          </a:stretch>
        </p:blipFill>
        <p:spPr>
          <a:xfrm>
            <a:off x="4422340" y="3569433"/>
            <a:ext cx="4422341" cy="3288568"/>
          </a:xfrm>
          <a:prstGeom prst="rect">
            <a:avLst/>
          </a:prstGeom>
        </p:spPr>
      </p:pic>
      <p:pic>
        <p:nvPicPr>
          <p:cNvPr id="6" name="Picture 5"/>
          <p:cNvPicPr>
            <a:picLocks noChangeAspect="1"/>
          </p:cNvPicPr>
          <p:nvPr/>
        </p:nvPicPr>
        <p:blipFill>
          <a:blip r:embed="rId5"/>
          <a:stretch>
            <a:fillRect/>
          </a:stretch>
        </p:blipFill>
        <p:spPr>
          <a:xfrm>
            <a:off x="4422340" y="379441"/>
            <a:ext cx="4450564" cy="3309555"/>
          </a:xfrm>
          <a:prstGeom prst="rect">
            <a:avLst/>
          </a:prstGeom>
        </p:spPr>
      </p:pic>
    </p:spTree>
    <p:extLst>
      <p:ext uri="{BB962C8B-B14F-4D97-AF65-F5344CB8AC3E}">
        <p14:creationId xmlns:p14="http://schemas.microsoft.com/office/powerpoint/2010/main" val="2543449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833584"/>
            <a:ext cx="9144000" cy="4064860"/>
          </a:xfrm>
          <a:prstGeom prst="rect">
            <a:avLst/>
          </a:prstGeom>
        </p:spPr>
      </p:pic>
      <p:sp>
        <p:nvSpPr>
          <p:cNvPr id="5" name="TextBox 4"/>
          <p:cNvSpPr txBox="1"/>
          <p:nvPr/>
        </p:nvSpPr>
        <p:spPr>
          <a:xfrm>
            <a:off x="112889" y="268111"/>
            <a:ext cx="8621889" cy="1200329"/>
          </a:xfrm>
          <a:prstGeom prst="rect">
            <a:avLst/>
          </a:prstGeom>
          <a:noFill/>
        </p:spPr>
        <p:txBody>
          <a:bodyPr wrap="square" rtlCol="0">
            <a:spAutoFit/>
          </a:bodyPr>
          <a:lstStyle/>
          <a:p>
            <a:r>
              <a:rPr lang="en-US" b="1" dirty="0" smtClean="0"/>
              <a:t>Issue 1: </a:t>
            </a:r>
            <a:r>
              <a:rPr lang="en-US" dirty="0" smtClean="0"/>
              <a:t>because the code looks first at wet season to see if there are peaks, it may miss an even “better” peak in the dry season.</a:t>
            </a:r>
          </a:p>
          <a:p>
            <a:r>
              <a:rPr lang="en-US" dirty="0" smtClean="0">
                <a:solidFill>
                  <a:srgbClr val="FF0000"/>
                </a:solidFill>
              </a:rPr>
              <a:t>Loosely interpret Marc’s paper so that </a:t>
            </a:r>
            <a:r>
              <a:rPr lang="en-US" dirty="0" err="1" smtClean="0">
                <a:solidFill>
                  <a:srgbClr val="FF0000"/>
                </a:solidFill>
              </a:rPr>
              <a:t>qo</a:t>
            </a:r>
            <a:r>
              <a:rPr lang="en-US" dirty="0" smtClean="0">
                <a:solidFill>
                  <a:srgbClr val="FF0000"/>
                </a:solidFill>
              </a:rPr>
              <a:t> doesn’t have to be in the wet season, but rather anytime close to the wet/dry season split?</a:t>
            </a:r>
            <a:endParaRPr lang="en-US" dirty="0">
              <a:solidFill>
                <a:srgbClr val="FF0000"/>
              </a:solidFill>
            </a:endParaRPr>
          </a:p>
        </p:txBody>
      </p:sp>
    </p:spTree>
    <p:extLst>
      <p:ext uri="{BB962C8B-B14F-4D97-AF65-F5344CB8AC3E}">
        <p14:creationId xmlns:p14="http://schemas.microsoft.com/office/powerpoint/2010/main" val="1365830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637445"/>
            <a:ext cx="2864887" cy="276999"/>
          </a:xfrm>
          <a:prstGeom prst="rect">
            <a:avLst/>
          </a:prstGeom>
          <a:noFill/>
        </p:spPr>
        <p:txBody>
          <a:bodyPr wrap="none" rtlCol="0">
            <a:spAutoFit/>
          </a:bodyPr>
          <a:lstStyle/>
          <a:p>
            <a:r>
              <a:rPr lang="en-US" sz="1200" dirty="0" smtClean="0"/>
              <a:t>R code: power law recession Marc’s </a:t>
            </a:r>
            <a:r>
              <a:rPr lang="en-US" sz="1200" dirty="0" err="1" smtClean="0"/>
              <a:t>Way.R</a:t>
            </a:r>
            <a:endParaRPr lang="en-US" sz="1200" dirty="0"/>
          </a:p>
        </p:txBody>
      </p:sp>
      <p:sp>
        <p:nvSpPr>
          <p:cNvPr id="5" name="TextBox 4"/>
          <p:cNvSpPr txBox="1"/>
          <p:nvPr/>
        </p:nvSpPr>
        <p:spPr>
          <a:xfrm>
            <a:off x="112889" y="14112"/>
            <a:ext cx="8847667" cy="923330"/>
          </a:xfrm>
          <a:prstGeom prst="rect">
            <a:avLst/>
          </a:prstGeom>
          <a:noFill/>
        </p:spPr>
        <p:txBody>
          <a:bodyPr wrap="square" rtlCol="0">
            <a:spAutoFit/>
          </a:bodyPr>
          <a:lstStyle/>
          <a:p>
            <a:r>
              <a:rPr lang="en-US" b="1" dirty="0" smtClean="0"/>
              <a:t>Issue 2: </a:t>
            </a:r>
            <a:r>
              <a:rPr lang="en-US" dirty="0" smtClean="0"/>
              <a:t>The </a:t>
            </a:r>
            <a:r>
              <a:rPr lang="en-US" dirty="0" err="1" smtClean="0"/>
              <a:t>optim</a:t>
            </a:r>
            <a:r>
              <a:rPr lang="en-US" dirty="0" smtClean="0"/>
              <a:t>() function with method = “SANN” was used to find a and b, but it doesn’t seem very stable. The following were just repeat runs of the exact same code.</a:t>
            </a:r>
          </a:p>
          <a:p>
            <a:r>
              <a:rPr lang="en-US" dirty="0" smtClean="0">
                <a:solidFill>
                  <a:srgbClr val="FF0000"/>
                </a:solidFill>
              </a:rPr>
              <a:t>Are there better ways to do simulated annealing?</a:t>
            </a:r>
            <a:endParaRPr lang="en-US" dirty="0">
              <a:solidFill>
                <a:srgbClr val="FF0000"/>
              </a:solidFill>
            </a:endParaRPr>
          </a:p>
        </p:txBody>
      </p:sp>
      <p:pic>
        <p:nvPicPr>
          <p:cNvPr id="6" name="Picture 5"/>
          <p:cNvPicPr>
            <a:picLocks noChangeAspect="1"/>
          </p:cNvPicPr>
          <p:nvPr/>
        </p:nvPicPr>
        <p:blipFill>
          <a:blip r:embed="rId2"/>
          <a:stretch>
            <a:fillRect/>
          </a:stretch>
        </p:blipFill>
        <p:spPr>
          <a:xfrm>
            <a:off x="2004307" y="3871350"/>
            <a:ext cx="4869662" cy="2986650"/>
          </a:xfrm>
          <a:prstGeom prst="rect">
            <a:avLst/>
          </a:prstGeom>
        </p:spPr>
      </p:pic>
      <p:pic>
        <p:nvPicPr>
          <p:cNvPr id="8" name="Picture 7"/>
          <p:cNvPicPr>
            <a:picLocks noChangeAspect="1"/>
          </p:cNvPicPr>
          <p:nvPr/>
        </p:nvPicPr>
        <p:blipFill>
          <a:blip r:embed="rId3"/>
          <a:stretch>
            <a:fillRect/>
          </a:stretch>
        </p:blipFill>
        <p:spPr>
          <a:xfrm>
            <a:off x="2004307" y="937442"/>
            <a:ext cx="4783667" cy="2933908"/>
          </a:xfrm>
          <a:prstGeom prst="rect">
            <a:avLst/>
          </a:prstGeom>
        </p:spPr>
      </p:pic>
    </p:spTree>
    <p:extLst>
      <p:ext uri="{BB962C8B-B14F-4D97-AF65-F5344CB8AC3E}">
        <p14:creationId xmlns:p14="http://schemas.microsoft.com/office/powerpoint/2010/main" val="4038685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444" y="112889"/>
            <a:ext cx="8918223" cy="584776"/>
          </a:xfrm>
          <a:prstGeom prst="rect">
            <a:avLst/>
          </a:prstGeom>
          <a:noFill/>
        </p:spPr>
        <p:txBody>
          <a:bodyPr wrap="square" rtlCol="0">
            <a:spAutoFit/>
          </a:bodyPr>
          <a:lstStyle/>
          <a:p>
            <a:r>
              <a:rPr lang="en-US" sz="1600" b="1" dirty="0" smtClean="0"/>
              <a:t>Issue 3: </a:t>
            </a:r>
            <a:r>
              <a:rPr lang="en-US" sz="1600" dirty="0" smtClean="0"/>
              <a:t>sometimes the dry season vs. wet season delineation is bad. </a:t>
            </a:r>
            <a:endParaRPr lang="en-US" sz="1600" dirty="0"/>
          </a:p>
          <a:p>
            <a:r>
              <a:rPr lang="en-US" sz="1600" dirty="0" smtClean="0"/>
              <a:t>Still need to step fit individual years.</a:t>
            </a:r>
            <a:endParaRPr lang="en-US" sz="1600" dirty="0"/>
          </a:p>
        </p:txBody>
      </p:sp>
      <p:pic>
        <p:nvPicPr>
          <p:cNvPr id="3" name="Picture 2"/>
          <p:cNvPicPr>
            <a:picLocks noChangeAspect="1"/>
          </p:cNvPicPr>
          <p:nvPr/>
        </p:nvPicPr>
        <p:blipFill>
          <a:blip r:embed="rId2"/>
          <a:stretch>
            <a:fillRect/>
          </a:stretch>
        </p:blipFill>
        <p:spPr>
          <a:xfrm>
            <a:off x="2493988" y="3683000"/>
            <a:ext cx="4057088" cy="3016956"/>
          </a:xfrm>
          <a:prstGeom prst="rect">
            <a:avLst/>
          </a:prstGeom>
        </p:spPr>
      </p:pic>
      <p:pic>
        <p:nvPicPr>
          <p:cNvPr id="4" name="Picture 3"/>
          <p:cNvPicPr>
            <a:picLocks noChangeAspect="1"/>
          </p:cNvPicPr>
          <p:nvPr/>
        </p:nvPicPr>
        <p:blipFill>
          <a:blip r:embed="rId3"/>
          <a:stretch>
            <a:fillRect/>
          </a:stretch>
        </p:blipFill>
        <p:spPr>
          <a:xfrm>
            <a:off x="2365727" y="697665"/>
            <a:ext cx="4185349" cy="3112335"/>
          </a:xfrm>
          <a:prstGeom prst="rect">
            <a:avLst/>
          </a:prstGeom>
        </p:spPr>
      </p:pic>
    </p:spTree>
    <p:extLst>
      <p:ext uri="{BB962C8B-B14F-4D97-AF65-F5344CB8AC3E}">
        <p14:creationId xmlns:p14="http://schemas.microsoft.com/office/powerpoint/2010/main" val="138778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44" y="6533444"/>
            <a:ext cx="4198585" cy="369332"/>
          </a:xfrm>
          <a:prstGeom prst="rect">
            <a:avLst/>
          </a:prstGeom>
          <a:noFill/>
        </p:spPr>
        <p:txBody>
          <a:bodyPr wrap="none" rtlCol="0">
            <a:spAutoFit/>
          </a:bodyPr>
          <a:lstStyle/>
          <a:p>
            <a:r>
              <a:rPr lang="en-US" dirty="0" smtClean="0"/>
              <a:t>R code: power law recession Marc’s </a:t>
            </a:r>
            <a:r>
              <a:rPr lang="en-US" dirty="0" err="1" smtClean="0"/>
              <a:t>Way.R</a:t>
            </a:r>
            <a:endParaRPr lang="en-US" dirty="0"/>
          </a:p>
        </p:txBody>
      </p:sp>
      <p:pic>
        <p:nvPicPr>
          <p:cNvPr id="5" name="Picture 4"/>
          <p:cNvPicPr>
            <a:picLocks noChangeAspect="1"/>
          </p:cNvPicPr>
          <p:nvPr/>
        </p:nvPicPr>
        <p:blipFill>
          <a:blip r:embed="rId2"/>
          <a:stretch>
            <a:fillRect/>
          </a:stretch>
        </p:blipFill>
        <p:spPr>
          <a:xfrm>
            <a:off x="56444" y="338666"/>
            <a:ext cx="9031111" cy="5789174"/>
          </a:xfrm>
          <a:prstGeom prst="rect">
            <a:avLst/>
          </a:prstGeom>
        </p:spPr>
      </p:pic>
    </p:spTree>
    <p:extLst>
      <p:ext uri="{BB962C8B-B14F-4D97-AF65-F5344CB8AC3E}">
        <p14:creationId xmlns:p14="http://schemas.microsoft.com/office/powerpoint/2010/main" val="4287567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9787</TotalTime>
  <Words>1788</Words>
  <Application>Microsoft Macintosh PowerPoint</Application>
  <PresentationFormat>On-screen Show (4:3)</PresentationFormat>
  <Paragraphs>92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Finding NSE using even quantiles, and developing Marc’s power law recession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Ming Zhang</cp:lastModifiedBy>
  <cp:revision>72</cp:revision>
  <dcterms:created xsi:type="dcterms:W3CDTF">2018-02-14T22:48:46Z</dcterms:created>
  <dcterms:modified xsi:type="dcterms:W3CDTF">2018-02-21T17:56:26Z</dcterms:modified>
</cp:coreProperties>
</file>