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0" r:id="rId4"/>
    <p:sldId id="261" r:id="rId5"/>
    <p:sldId id="257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2B662-555D-9A41-9414-D5E7393F9966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305CE-1329-4445-AD14-98636E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6AF15-F0B6-9C46-8B0A-2DA138EA06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4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6FC7-A207-3E48-927E-44E57718745F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76F7-E535-C144-912F-F4EE9A18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6FC7-A207-3E48-927E-44E57718745F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76F7-E535-C144-912F-F4EE9A18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6FC7-A207-3E48-927E-44E57718745F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76F7-E535-C144-912F-F4EE9A18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6FC7-A207-3E48-927E-44E57718745F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76F7-E535-C144-912F-F4EE9A18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6FC7-A207-3E48-927E-44E57718745F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76F7-E535-C144-912F-F4EE9A18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6FC7-A207-3E48-927E-44E57718745F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76F7-E535-C144-912F-F4EE9A18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6FC7-A207-3E48-927E-44E57718745F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76F7-E535-C144-912F-F4EE9A18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6FC7-A207-3E48-927E-44E57718745F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76F7-E535-C144-912F-F4EE9A18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6FC7-A207-3E48-927E-44E57718745F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76F7-E535-C144-912F-F4EE9A18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6FC7-A207-3E48-927E-44E57718745F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76F7-E535-C144-912F-F4EE9A18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7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6FC7-A207-3E48-927E-44E57718745F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76F7-E535-C144-912F-F4EE9A18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6FC7-A207-3E48-927E-44E57718745F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276F7-E535-C144-912F-F4EE9A18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851" y="144675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Power law recession constants (a, b) for seasonally dry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7344" y="935846"/>
            <a:ext cx="8738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now, “lumped” method by plotting log(Q) </a:t>
            </a:r>
            <a:r>
              <a:rPr lang="en-US" dirty="0" err="1" smtClean="0"/>
              <a:t>vs</a:t>
            </a:r>
            <a:r>
              <a:rPr lang="en-US" dirty="0" smtClean="0"/>
              <a:t> log(-</a:t>
            </a:r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) and finding slope and intercept. </a:t>
            </a:r>
            <a:r>
              <a:rPr lang="en-US" dirty="0" smtClean="0">
                <a:solidFill>
                  <a:srgbClr val="FF0000"/>
                </a:solidFill>
              </a:rPr>
              <a:t>Need to do Dave’s event scale stuff?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Ignore a certain number of days after rain to allow for overland flow </a:t>
            </a:r>
            <a:r>
              <a:rPr lang="en-US" dirty="0" smtClean="0">
                <a:solidFill>
                  <a:srgbClr val="FF0000"/>
                </a:solidFill>
              </a:rPr>
              <a:t>(how many days?)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Ignore when </a:t>
            </a:r>
            <a:r>
              <a:rPr lang="en-US" dirty="0" err="1" smtClean="0"/>
              <a:t>dQdt</a:t>
            </a:r>
            <a:r>
              <a:rPr lang="en-US" dirty="0" smtClean="0"/>
              <a:t> &gt; 0 (i.e. increasing streamflow)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Have minimum length of recession </a:t>
            </a:r>
            <a:r>
              <a:rPr lang="en-US" dirty="0" smtClean="0">
                <a:solidFill>
                  <a:srgbClr val="FF0000"/>
                </a:solidFill>
              </a:rPr>
              <a:t>(how many days?)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2413174"/>
            <a:ext cx="4813300" cy="93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179" y="3364615"/>
            <a:ext cx="3688924" cy="3478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926" y="4194598"/>
            <a:ext cx="370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to do with “chunky” Q records?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308" y="5481387"/>
            <a:ext cx="355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 to separate recession curve for shallow vs. deep aquifer?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4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40" y="648208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code: Power Law </a:t>
            </a:r>
            <a:r>
              <a:rPr lang="en-US" dirty="0" err="1" smtClean="0"/>
              <a:t>Validation.R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250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5831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3400"/>
            <a:ext cx="9144000" cy="5785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8000"/>
            <a:ext cx="9144000" cy="58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6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206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640" y="648208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code: Power Law </a:t>
            </a:r>
            <a:r>
              <a:rPr lang="en-US" dirty="0" err="1" smtClean="0"/>
              <a:t>Validation.R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4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40" y="648208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code: Power Law </a:t>
            </a:r>
            <a:r>
              <a:rPr lang="en-US" dirty="0" err="1" smtClean="0"/>
              <a:t>Validation.R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00"/>
            <a:ext cx="9144000" cy="58817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300"/>
            <a:ext cx="9144000" cy="5866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5300"/>
            <a:ext cx="9144000" cy="5850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0700"/>
            <a:ext cx="9144000" cy="5801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8000"/>
            <a:ext cx="9144000" cy="58295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40784" y="3357342"/>
            <a:ext cx="390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was a Q peak even without rain…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6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9926"/>
          <a:stretch/>
        </p:blipFill>
        <p:spPr>
          <a:xfrm>
            <a:off x="2561440" y="663822"/>
            <a:ext cx="4274901" cy="383555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78414" y="16712"/>
            <a:ext cx="3066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seasonally dry climates</a:t>
            </a:r>
            <a:endParaRPr lang="en-US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2360294"/>
            <a:ext cx="4426068" cy="4241128"/>
            <a:chOff x="0" y="2360294"/>
            <a:chExt cx="4426068" cy="4241128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3626558"/>
              <a:ext cx="2702733" cy="2974864"/>
              <a:chOff x="0" y="3626558"/>
              <a:chExt cx="2702733" cy="297486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3909226"/>
                <a:ext cx="2702733" cy="2692196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043577" y="3626558"/>
                <a:ext cx="7873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Gauge 3</a:t>
                </a:r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09481" y="5337628"/>
                <a:ext cx="14285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Daily Streamflow      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20214" y="3910718"/>
                <a:ext cx="151786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Daily Precipitation            </a:t>
                </a:r>
                <a:endParaRPr lang="en-US" sz="1400" dirty="0"/>
              </a:p>
            </p:txBody>
          </p:sp>
        </p:grpSp>
        <p:cxnSp>
          <p:nvCxnSpPr>
            <p:cNvPr id="7" name="Straight Arrow Connector 6"/>
            <p:cNvCxnSpPr>
              <a:stCxn id="19" idx="3"/>
            </p:cNvCxnSpPr>
            <p:nvPr/>
          </p:nvCxnSpPr>
          <p:spPr>
            <a:xfrm flipV="1">
              <a:off x="1830972" y="2360294"/>
              <a:ext cx="2595096" cy="14201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145179" y="2360294"/>
            <a:ext cx="2998820" cy="4292440"/>
            <a:chOff x="6145179" y="2360294"/>
            <a:chExt cx="2998820" cy="4292440"/>
          </a:xfrm>
        </p:grpSpPr>
        <p:sp>
          <p:nvSpPr>
            <p:cNvPr id="18" name="TextBox 17"/>
            <p:cNvSpPr txBox="1"/>
            <p:nvPr/>
          </p:nvSpPr>
          <p:spPr>
            <a:xfrm>
              <a:off x="7445901" y="3755337"/>
              <a:ext cx="787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Gauge 6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9815" y="4021373"/>
              <a:ext cx="151786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Daily Precipitation            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19618" y="5336139"/>
              <a:ext cx="14285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Daily Streamflow      </a:t>
              </a:r>
              <a:endParaRPr lang="en-US" sz="14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145179" y="2360294"/>
              <a:ext cx="2998820" cy="4292440"/>
              <a:chOff x="6145179" y="2360294"/>
              <a:chExt cx="2998820" cy="4292440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0222" y="4019264"/>
                <a:ext cx="2643777" cy="2633470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>
                <a:stCxn id="18" idx="1"/>
              </p:cNvCxnSpPr>
              <p:nvPr/>
            </p:nvCxnSpPr>
            <p:spPr>
              <a:xfrm flipH="1" flipV="1">
                <a:off x="6145179" y="2360294"/>
                <a:ext cx="1300722" cy="15489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7157124" y="4064606"/>
              <a:ext cx="151786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Daily Precipitation            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53524" y="5335919"/>
              <a:ext cx="14285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Daily Streamflow     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288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NSE is poor in this case even though </a:t>
            </a:r>
            <a:r>
              <a:rPr lang="en-US" dirty="0" err="1" smtClean="0">
                <a:solidFill>
                  <a:srgbClr val="FF0000"/>
                </a:solidFill>
              </a:rPr>
              <a:t>pdfs</a:t>
            </a:r>
            <a:r>
              <a:rPr lang="en-US" dirty="0" smtClean="0">
                <a:solidFill>
                  <a:srgbClr val="FF0000"/>
                </a:solidFill>
              </a:rPr>
              <a:t> look very similar… Due to the outsized effect of the left hand side?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ow to control for this?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48" y="2031379"/>
            <a:ext cx="7229909" cy="47430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799" y="646331"/>
            <a:ext cx="5293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pdf</a:t>
            </a:r>
            <a:r>
              <a:rPr lang="en-US" dirty="0" smtClean="0"/>
              <a:t> of dry season Q, solved numerically</a:t>
            </a:r>
          </a:p>
          <a:p>
            <a:r>
              <a:rPr lang="en-US" dirty="0" smtClean="0"/>
              <a:t>A = </a:t>
            </a:r>
            <a:r>
              <a:rPr lang="en-US" dirty="0" err="1" smtClean="0"/>
              <a:t>pdf</a:t>
            </a:r>
            <a:r>
              <a:rPr lang="en-US" dirty="0" smtClean="0"/>
              <a:t> of dry season Q, solved using analytic equation</a:t>
            </a:r>
          </a:p>
          <a:p>
            <a:r>
              <a:rPr lang="en-US" dirty="0" smtClean="0"/>
              <a:t>D = </a:t>
            </a:r>
            <a:r>
              <a:rPr lang="en-US" dirty="0" err="1" smtClean="0"/>
              <a:t>pdf</a:t>
            </a:r>
            <a:r>
              <a:rPr lang="en-US" dirty="0" smtClean="0"/>
              <a:t> from the data</a:t>
            </a:r>
          </a:p>
          <a:p>
            <a:endParaRPr lang="en-US" dirty="0"/>
          </a:p>
          <a:p>
            <a:r>
              <a:rPr lang="en-US" dirty="0" smtClean="0"/>
              <a:t>All have same number of bins, bin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7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316" y="289350"/>
            <a:ext cx="8732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Do:</a:t>
            </a:r>
          </a:p>
          <a:p>
            <a:endParaRPr lang="en-US" dirty="0" smtClean="0"/>
          </a:p>
          <a:p>
            <a:r>
              <a:rPr lang="en-US" dirty="0" smtClean="0"/>
              <a:t>Code up </a:t>
            </a:r>
            <a:r>
              <a:rPr lang="en-US" dirty="0" err="1" smtClean="0"/>
              <a:t>Schaefli’s</a:t>
            </a:r>
            <a:r>
              <a:rPr lang="en-US" dirty="0" smtClean="0"/>
              <a:t> snow dominated catchments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need to calibrate z* (threshold altitude) using Q </a:t>
            </a:r>
            <a:r>
              <a:rPr lang="en-US" dirty="0" err="1" smtClean="0"/>
              <a:t>pdf</a:t>
            </a:r>
            <a:r>
              <a:rPr lang="en-US" dirty="0" smtClean="0"/>
              <a:t>… so what’s the use of this method in </a:t>
            </a:r>
            <a:r>
              <a:rPr lang="en-US" dirty="0" err="1" smtClean="0"/>
              <a:t>ungauged</a:t>
            </a:r>
            <a:r>
              <a:rPr lang="en-US" dirty="0" smtClean="0"/>
              <a:t> basin?</a:t>
            </a:r>
          </a:p>
          <a:p>
            <a:endParaRPr lang="en-US" dirty="0" smtClean="0"/>
          </a:p>
          <a:p>
            <a:r>
              <a:rPr lang="en-US" dirty="0" smtClean="0"/>
              <a:t>Read more about seasonality? (anything about classifying Mediterranean climates?)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4307" y="3626405"/>
            <a:ext cx="281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Scheduling – </a:t>
            </a:r>
            <a:r>
              <a:rPr lang="en-US" dirty="0" err="1" smtClean="0"/>
              <a:t>qual</a:t>
            </a:r>
            <a:r>
              <a:rPr lang="en-US" dirty="0" smtClean="0"/>
              <a:t>? Paper 1?</a:t>
            </a:r>
          </a:p>
        </p:txBody>
      </p:sp>
    </p:spTree>
    <p:extLst>
      <p:ext uri="{BB962C8B-B14F-4D97-AF65-F5344CB8AC3E}">
        <p14:creationId xmlns:p14="http://schemas.microsoft.com/office/powerpoint/2010/main" val="277415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277</Words>
  <Application>Microsoft Macintosh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Zhang</dc:creator>
  <cp:lastModifiedBy>Ming Zhang</cp:lastModifiedBy>
  <cp:revision>6</cp:revision>
  <dcterms:created xsi:type="dcterms:W3CDTF">2018-02-04T00:25:37Z</dcterms:created>
  <dcterms:modified xsi:type="dcterms:W3CDTF">2018-02-07T16:17:12Z</dcterms:modified>
</cp:coreProperties>
</file>