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78" r:id="rId24"/>
    <p:sldId id="277"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7936" autoAdjust="0"/>
  </p:normalViewPr>
  <p:slideViewPr>
    <p:cSldViewPr snapToGrid="0" snapToObjects="1">
      <p:cViewPr>
        <p:scale>
          <a:sx n="94" d="100"/>
          <a:sy n="94" d="100"/>
        </p:scale>
        <p:origin x="-488" y="-1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E5242A-C4E2-BC46-B4FA-34D4A2118E70}" type="datetimeFigureOut">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63E0B-3FB1-2840-8BEB-8E7A54607812}" type="slidenum">
              <a:rPr lang="en-US" smtClean="0"/>
              <a:t>‹#›</a:t>
            </a:fld>
            <a:endParaRPr lang="en-US"/>
          </a:p>
        </p:txBody>
      </p:sp>
    </p:spTree>
    <p:extLst>
      <p:ext uri="{BB962C8B-B14F-4D97-AF65-F5344CB8AC3E}">
        <p14:creationId xmlns:p14="http://schemas.microsoft.com/office/powerpoint/2010/main" val="4285509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E5242A-C4E2-BC46-B4FA-34D4A2118E70}" type="datetimeFigureOut">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63E0B-3FB1-2840-8BEB-8E7A54607812}" type="slidenum">
              <a:rPr lang="en-US" smtClean="0"/>
              <a:t>‹#›</a:t>
            </a:fld>
            <a:endParaRPr lang="en-US"/>
          </a:p>
        </p:txBody>
      </p:sp>
    </p:spTree>
    <p:extLst>
      <p:ext uri="{BB962C8B-B14F-4D97-AF65-F5344CB8AC3E}">
        <p14:creationId xmlns:p14="http://schemas.microsoft.com/office/powerpoint/2010/main" val="1592461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E5242A-C4E2-BC46-B4FA-34D4A2118E70}" type="datetimeFigureOut">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63E0B-3FB1-2840-8BEB-8E7A54607812}" type="slidenum">
              <a:rPr lang="en-US" smtClean="0"/>
              <a:t>‹#›</a:t>
            </a:fld>
            <a:endParaRPr lang="en-US"/>
          </a:p>
        </p:txBody>
      </p:sp>
    </p:spTree>
    <p:extLst>
      <p:ext uri="{BB962C8B-B14F-4D97-AF65-F5344CB8AC3E}">
        <p14:creationId xmlns:p14="http://schemas.microsoft.com/office/powerpoint/2010/main" val="1174473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E5242A-C4E2-BC46-B4FA-34D4A2118E70}" type="datetimeFigureOut">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63E0B-3FB1-2840-8BEB-8E7A54607812}" type="slidenum">
              <a:rPr lang="en-US" smtClean="0"/>
              <a:t>‹#›</a:t>
            </a:fld>
            <a:endParaRPr lang="en-US"/>
          </a:p>
        </p:txBody>
      </p:sp>
    </p:spTree>
    <p:extLst>
      <p:ext uri="{BB962C8B-B14F-4D97-AF65-F5344CB8AC3E}">
        <p14:creationId xmlns:p14="http://schemas.microsoft.com/office/powerpoint/2010/main" val="56887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E5242A-C4E2-BC46-B4FA-34D4A2118E70}" type="datetimeFigureOut">
              <a:rPr lang="en-US" smtClean="0"/>
              <a:t>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63E0B-3FB1-2840-8BEB-8E7A54607812}" type="slidenum">
              <a:rPr lang="en-US" smtClean="0"/>
              <a:t>‹#›</a:t>
            </a:fld>
            <a:endParaRPr lang="en-US"/>
          </a:p>
        </p:txBody>
      </p:sp>
    </p:spTree>
    <p:extLst>
      <p:ext uri="{BB962C8B-B14F-4D97-AF65-F5344CB8AC3E}">
        <p14:creationId xmlns:p14="http://schemas.microsoft.com/office/powerpoint/2010/main" val="2245772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E5242A-C4E2-BC46-B4FA-34D4A2118E70}" type="datetimeFigureOut">
              <a:rPr lang="en-US" smtClean="0"/>
              <a:t>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63E0B-3FB1-2840-8BEB-8E7A54607812}" type="slidenum">
              <a:rPr lang="en-US" smtClean="0"/>
              <a:t>‹#›</a:t>
            </a:fld>
            <a:endParaRPr lang="en-US"/>
          </a:p>
        </p:txBody>
      </p:sp>
    </p:spTree>
    <p:extLst>
      <p:ext uri="{BB962C8B-B14F-4D97-AF65-F5344CB8AC3E}">
        <p14:creationId xmlns:p14="http://schemas.microsoft.com/office/powerpoint/2010/main" val="4157019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E5242A-C4E2-BC46-B4FA-34D4A2118E70}" type="datetimeFigureOut">
              <a:rPr lang="en-US" smtClean="0"/>
              <a:t>2/12/18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63E0B-3FB1-2840-8BEB-8E7A54607812}" type="slidenum">
              <a:rPr lang="en-US" smtClean="0"/>
              <a:t>‹#›</a:t>
            </a:fld>
            <a:endParaRPr lang="en-US"/>
          </a:p>
        </p:txBody>
      </p:sp>
    </p:spTree>
    <p:extLst>
      <p:ext uri="{BB962C8B-B14F-4D97-AF65-F5344CB8AC3E}">
        <p14:creationId xmlns:p14="http://schemas.microsoft.com/office/powerpoint/2010/main" val="3029636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E5242A-C4E2-BC46-B4FA-34D4A2118E70}" type="datetimeFigureOut">
              <a:rPr lang="en-US" smtClean="0"/>
              <a:t>2/12/18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63E0B-3FB1-2840-8BEB-8E7A54607812}" type="slidenum">
              <a:rPr lang="en-US" smtClean="0"/>
              <a:t>‹#›</a:t>
            </a:fld>
            <a:endParaRPr lang="en-US"/>
          </a:p>
        </p:txBody>
      </p:sp>
    </p:spTree>
    <p:extLst>
      <p:ext uri="{BB962C8B-B14F-4D97-AF65-F5344CB8AC3E}">
        <p14:creationId xmlns:p14="http://schemas.microsoft.com/office/powerpoint/2010/main" val="405715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E5242A-C4E2-BC46-B4FA-34D4A2118E70}" type="datetimeFigureOut">
              <a:rPr lang="en-US" smtClean="0"/>
              <a:t>2/12/18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63E0B-3FB1-2840-8BEB-8E7A54607812}" type="slidenum">
              <a:rPr lang="en-US" smtClean="0"/>
              <a:t>‹#›</a:t>
            </a:fld>
            <a:endParaRPr lang="en-US"/>
          </a:p>
        </p:txBody>
      </p:sp>
    </p:spTree>
    <p:extLst>
      <p:ext uri="{BB962C8B-B14F-4D97-AF65-F5344CB8AC3E}">
        <p14:creationId xmlns:p14="http://schemas.microsoft.com/office/powerpoint/2010/main" val="172224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E5242A-C4E2-BC46-B4FA-34D4A2118E70}" type="datetimeFigureOut">
              <a:rPr lang="en-US" smtClean="0"/>
              <a:t>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63E0B-3FB1-2840-8BEB-8E7A54607812}" type="slidenum">
              <a:rPr lang="en-US" smtClean="0"/>
              <a:t>‹#›</a:t>
            </a:fld>
            <a:endParaRPr lang="en-US"/>
          </a:p>
        </p:txBody>
      </p:sp>
    </p:spTree>
    <p:extLst>
      <p:ext uri="{BB962C8B-B14F-4D97-AF65-F5344CB8AC3E}">
        <p14:creationId xmlns:p14="http://schemas.microsoft.com/office/powerpoint/2010/main" val="1584737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E5242A-C4E2-BC46-B4FA-34D4A2118E70}" type="datetimeFigureOut">
              <a:rPr lang="en-US" smtClean="0"/>
              <a:t>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63E0B-3FB1-2840-8BEB-8E7A54607812}" type="slidenum">
              <a:rPr lang="en-US" smtClean="0"/>
              <a:t>‹#›</a:t>
            </a:fld>
            <a:endParaRPr lang="en-US"/>
          </a:p>
        </p:txBody>
      </p:sp>
    </p:spTree>
    <p:extLst>
      <p:ext uri="{BB962C8B-B14F-4D97-AF65-F5344CB8AC3E}">
        <p14:creationId xmlns:p14="http://schemas.microsoft.com/office/powerpoint/2010/main" val="7992629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E5242A-C4E2-BC46-B4FA-34D4A2118E70}" type="datetimeFigureOut">
              <a:rPr lang="en-US" smtClean="0"/>
              <a:t>2/12/18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63E0B-3FB1-2840-8BEB-8E7A54607812}" type="slidenum">
              <a:rPr lang="en-US" smtClean="0"/>
              <a:t>‹#›</a:t>
            </a:fld>
            <a:endParaRPr lang="en-US"/>
          </a:p>
        </p:txBody>
      </p:sp>
    </p:spTree>
    <p:extLst>
      <p:ext uri="{BB962C8B-B14F-4D97-AF65-F5344CB8AC3E}">
        <p14:creationId xmlns:p14="http://schemas.microsoft.com/office/powerpoint/2010/main" val="53284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 Id="rId10"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0" Type="http://schemas.openxmlformats.org/officeDocument/2006/relationships/image" Target="../media/image30.png"/><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1" Type="http://schemas.openxmlformats.org/officeDocument/2006/relationships/slideLayout" Target="../slideLayouts/slideLayout7.xml"/><Relationship Id="rId2"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6.png"/><Relationship Id="rId3"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6" Type="http://schemas.openxmlformats.org/officeDocument/2006/relationships/image" Target="../media/image42.png"/><Relationship Id="rId1" Type="http://schemas.openxmlformats.org/officeDocument/2006/relationships/slideLayout" Target="../slideLayouts/slideLayout7.xml"/><Relationship Id="rId2"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 Id="rId1" Type="http://schemas.openxmlformats.org/officeDocument/2006/relationships/slideLayout" Target="../slideLayouts/slideLayout7.xml"/><Relationship Id="rId2"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image" Target="../media/image50.png"/><Relationship Id="rId1" Type="http://schemas.openxmlformats.org/officeDocument/2006/relationships/slideLayout" Target="../slideLayouts/slideLayout7.xml"/><Relationship Id="rId2"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3.png"/><Relationship Id="rId5" Type="http://schemas.openxmlformats.org/officeDocument/2006/relationships/image" Target="../media/image54.png"/><Relationship Id="rId1" Type="http://schemas.openxmlformats.org/officeDocument/2006/relationships/slideLayout" Target="../slideLayouts/slideLayout7.xml"/><Relationship Id="rId2" Type="http://schemas.openxmlformats.org/officeDocument/2006/relationships/image" Target="../media/image5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hyperlink" Target="https://github.com/daviddralle/tethysapp-recession_analyz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Power Law Recession, </a:t>
            </a:r>
            <a:r>
              <a:rPr lang="en-US" dirty="0" err="1" smtClean="0"/>
              <a:t>gammainc</a:t>
            </a:r>
            <a:r>
              <a:rPr lang="en-US" dirty="0" smtClean="0"/>
              <a:t> errors,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01247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79557" y="2206137"/>
            <a:ext cx="4766182" cy="4494117"/>
          </a:xfrm>
          <a:prstGeom prst="rect">
            <a:avLst/>
          </a:prstGeom>
        </p:spPr>
      </p:pic>
      <p:sp>
        <p:nvSpPr>
          <p:cNvPr id="3" name="TextBox 2"/>
          <p:cNvSpPr txBox="1"/>
          <p:nvPr/>
        </p:nvSpPr>
        <p:spPr>
          <a:xfrm>
            <a:off x="144026" y="144034"/>
            <a:ext cx="8814189" cy="2062103"/>
          </a:xfrm>
          <a:prstGeom prst="rect">
            <a:avLst/>
          </a:prstGeom>
          <a:noFill/>
        </p:spPr>
        <p:txBody>
          <a:bodyPr wrap="square" rtlCol="0">
            <a:spAutoFit/>
          </a:bodyPr>
          <a:lstStyle/>
          <a:p>
            <a:r>
              <a:rPr lang="en-US" sz="1600" dirty="0" smtClean="0"/>
              <a:t>Recessions (</a:t>
            </a:r>
            <a:r>
              <a:rPr lang="en-US" sz="1600" dirty="0" err="1" smtClean="0"/>
              <a:t>a,b</a:t>
            </a:r>
            <a:r>
              <a:rPr lang="en-US" sz="1600" dirty="0" smtClean="0"/>
              <a:t>)</a:t>
            </a:r>
          </a:p>
          <a:p>
            <a:pPr marL="285750" indent="-285750">
              <a:buFont typeface="Arial"/>
              <a:buChar char="•"/>
            </a:pPr>
            <a:r>
              <a:rPr lang="en-US" sz="1600" dirty="0" smtClean="0"/>
              <a:t>What to do with “chunky” Q records – avoid them? (already took only </a:t>
            </a:r>
            <a:r>
              <a:rPr lang="en-US" sz="1600" dirty="0" err="1" smtClean="0"/>
              <a:t>dQdt</a:t>
            </a:r>
            <a:r>
              <a:rPr lang="en-US" sz="1600" dirty="0" smtClean="0"/>
              <a:t> &lt; 0, so perhaps have already accounted for it)</a:t>
            </a:r>
          </a:p>
          <a:p>
            <a:pPr marL="285750" indent="-285750">
              <a:buFont typeface="Arial"/>
              <a:buChar char="•"/>
            </a:pPr>
            <a:r>
              <a:rPr lang="en-US" sz="1600" dirty="0" smtClean="0"/>
              <a:t>Concern: these </a:t>
            </a:r>
            <a:r>
              <a:rPr lang="en-US" sz="1600" dirty="0" err="1" smtClean="0"/>
              <a:t>timeseries</a:t>
            </a:r>
            <a:r>
              <a:rPr lang="en-US" sz="1600" dirty="0" smtClean="0"/>
              <a:t> don’t really follow an overall exponential decline, sometimes have significant (if temporary) peaks in middle and end of season. Need to improve Td </a:t>
            </a:r>
            <a:r>
              <a:rPr lang="en-US" sz="1600" dirty="0" err="1" smtClean="0"/>
              <a:t>delination</a:t>
            </a:r>
            <a:r>
              <a:rPr lang="en-US" sz="1600" dirty="0" smtClean="0"/>
              <a:t>, or just ignore this error?</a:t>
            </a:r>
          </a:p>
          <a:p>
            <a:pPr marL="285750" indent="-285750">
              <a:buFont typeface="Arial"/>
              <a:buChar char="•"/>
            </a:pPr>
            <a:r>
              <a:rPr lang="en-US" sz="1600" dirty="0" smtClean="0"/>
              <a:t>Changed </a:t>
            </a:r>
            <a:r>
              <a:rPr lang="en-US" sz="1600" dirty="0" err="1" smtClean="0"/>
              <a:t>FCN_powerRecession.R</a:t>
            </a:r>
            <a:r>
              <a:rPr lang="en-US" sz="1600" dirty="0" smtClean="0"/>
              <a:t> to include only consecutive recession stretches longer than a certain number of days. Otherwise there are times where a single day counts as a recession.</a:t>
            </a:r>
            <a:endParaRPr lang="en-US" sz="1600" dirty="0"/>
          </a:p>
        </p:txBody>
      </p:sp>
    </p:spTree>
    <p:extLst>
      <p:ext uri="{BB962C8B-B14F-4D97-AF65-F5344CB8AC3E}">
        <p14:creationId xmlns:p14="http://schemas.microsoft.com/office/powerpoint/2010/main" val="1435111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7243544" y="4655335"/>
            <a:ext cx="3159039" cy="2218674"/>
          </a:xfrm>
          <a:prstGeom prst="rect">
            <a:avLst/>
          </a:prstGeom>
        </p:spPr>
      </p:pic>
      <p:pic>
        <p:nvPicPr>
          <p:cNvPr id="30" name="Picture 29"/>
          <p:cNvPicPr>
            <a:picLocks noChangeAspect="1"/>
          </p:cNvPicPr>
          <p:nvPr/>
        </p:nvPicPr>
        <p:blipFill>
          <a:blip r:embed="rId3"/>
          <a:stretch>
            <a:fillRect/>
          </a:stretch>
        </p:blipFill>
        <p:spPr>
          <a:xfrm>
            <a:off x="6919587" y="-64210"/>
            <a:ext cx="2996726" cy="2073586"/>
          </a:xfrm>
          <a:prstGeom prst="rect">
            <a:avLst/>
          </a:prstGeom>
        </p:spPr>
      </p:pic>
      <p:pic>
        <p:nvPicPr>
          <p:cNvPr id="29" name="Picture 28"/>
          <p:cNvPicPr>
            <a:picLocks noChangeAspect="1"/>
          </p:cNvPicPr>
          <p:nvPr/>
        </p:nvPicPr>
        <p:blipFill>
          <a:blip r:embed="rId4"/>
          <a:stretch>
            <a:fillRect/>
          </a:stretch>
        </p:blipFill>
        <p:spPr>
          <a:xfrm>
            <a:off x="3592567" y="-64210"/>
            <a:ext cx="3327020" cy="2346042"/>
          </a:xfrm>
          <a:prstGeom prst="rect">
            <a:avLst/>
          </a:prstGeom>
        </p:spPr>
      </p:pic>
      <p:pic>
        <p:nvPicPr>
          <p:cNvPr id="28" name="Picture 27"/>
          <p:cNvPicPr>
            <a:picLocks noChangeAspect="1"/>
          </p:cNvPicPr>
          <p:nvPr/>
        </p:nvPicPr>
        <p:blipFill>
          <a:blip r:embed="rId5"/>
          <a:stretch>
            <a:fillRect/>
          </a:stretch>
        </p:blipFill>
        <p:spPr>
          <a:xfrm>
            <a:off x="3755603" y="4525446"/>
            <a:ext cx="3163984" cy="2224138"/>
          </a:xfrm>
          <a:prstGeom prst="rect">
            <a:avLst/>
          </a:prstGeom>
        </p:spPr>
      </p:pic>
      <p:pic>
        <p:nvPicPr>
          <p:cNvPr id="27" name="Picture 26"/>
          <p:cNvPicPr>
            <a:picLocks noChangeAspect="1"/>
          </p:cNvPicPr>
          <p:nvPr/>
        </p:nvPicPr>
        <p:blipFill>
          <a:blip r:embed="rId6"/>
          <a:stretch>
            <a:fillRect/>
          </a:stretch>
        </p:blipFill>
        <p:spPr>
          <a:xfrm>
            <a:off x="285138" y="4525446"/>
            <a:ext cx="3307429" cy="2332554"/>
          </a:xfrm>
          <a:prstGeom prst="rect">
            <a:avLst/>
          </a:prstGeom>
        </p:spPr>
      </p:pic>
      <p:pic>
        <p:nvPicPr>
          <p:cNvPr id="26" name="Picture 25"/>
          <p:cNvPicPr>
            <a:picLocks noChangeAspect="1"/>
          </p:cNvPicPr>
          <p:nvPr/>
        </p:nvPicPr>
        <p:blipFill>
          <a:blip r:embed="rId7"/>
          <a:stretch>
            <a:fillRect/>
          </a:stretch>
        </p:blipFill>
        <p:spPr>
          <a:xfrm>
            <a:off x="343317" y="-64210"/>
            <a:ext cx="3212898" cy="2266463"/>
          </a:xfrm>
          <a:prstGeom prst="rect">
            <a:avLst/>
          </a:prstGeom>
        </p:spPr>
      </p:pic>
      <p:pic>
        <p:nvPicPr>
          <p:cNvPr id="25" name="Picture 24"/>
          <p:cNvPicPr>
            <a:picLocks noChangeAspect="1"/>
          </p:cNvPicPr>
          <p:nvPr/>
        </p:nvPicPr>
        <p:blipFill>
          <a:blip r:embed="rId8"/>
          <a:stretch>
            <a:fillRect/>
          </a:stretch>
        </p:blipFill>
        <p:spPr>
          <a:xfrm>
            <a:off x="203336" y="2224834"/>
            <a:ext cx="3296952" cy="2315534"/>
          </a:xfrm>
          <a:prstGeom prst="rect">
            <a:avLst/>
          </a:prstGeom>
        </p:spPr>
      </p:pic>
      <p:pic>
        <p:nvPicPr>
          <p:cNvPr id="24" name="Picture 23"/>
          <p:cNvPicPr>
            <a:picLocks noChangeAspect="1"/>
          </p:cNvPicPr>
          <p:nvPr/>
        </p:nvPicPr>
        <p:blipFill>
          <a:blip r:embed="rId9"/>
          <a:stretch>
            <a:fillRect/>
          </a:stretch>
        </p:blipFill>
        <p:spPr>
          <a:xfrm>
            <a:off x="6919587" y="2224833"/>
            <a:ext cx="3482997" cy="2430502"/>
          </a:xfrm>
          <a:prstGeom prst="rect">
            <a:avLst/>
          </a:prstGeom>
        </p:spPr>
      </p:pic>
      <p:pic>
        <p:nvPicPr>
          <p:cNvPr id="23" name="Picture 22"/>
          <p:cNvPicPr>
            <a:picLocks noChangeAspect="1"/>
          </p:cNvPicPr>
          <p:nvPr/>
        </p:nvPicPr>
        <p:blipFill>
          <a:blip r:embed="rId10"/>
          <a:stretch>
            <a:fillRect/>
          </a:stretch>
        </p:blipFill>
        <p:spPr>
          <a:xfrm>
            <a:off x="3489229" y="2224833"/>
            <a:ext cx="3430358" cy="2430502"/>
          </a:xfrm>
          <a:prstGeom prst="rect">
            <a:avLst/>
          </a:prstGeom>
        </p:spPr>
      </p:pic>
      <p:sp>
        <p:nvSpPr>
          <p:cNvPr id="2" name="TextBox 1"/>
          <p:cNvSpPr txBox="1"/>
          <p:nvPr/>
        </p:nvSpPr>
        <p:spPr>
          <a:xfrm>
            <a:off x="0" y="18436"/>
            <a:ext cx="2403222" cy="369332"/>
          </a:xfrm>
          <a:prstGeom prst="rect">
            <a:avLst/>
          </a:prstGeom>
          <a:noFill/>
        </p:spPr>
        <p:txBody>
          <a:bodyPr wrap="none" rtlCol="0">
            <a:spAutoFit/>
          </a:bodyPr>
          <a:lstStyle/>
          <a:p>
            <a:r>
              <a:rPr lang="en-US" dirty="0" smtClean="0"/>
              <a:t>Power Law </a:t>
            </a:r>
            <a:r>
              <a:rPr lang="en-US" dirty="0" err="1" smtClean="0"/>
              <a:t>Validation.R</a:t>
            </a:r>
            <a:endParaRPr lang="en-US" dirty="0"/>
          </a:p>
        </p:txBody>
      </p:sp>
      <p:sp>
        <p:nvSpPr>
          <p:cNvPr id="3" name="TextBox 2"/>
          <p:cNvSpPr txBox="1"/>
          <p:nvPr/>
        </p:nvSpPr>
        <p:spPr>
          <a:xfrm>
            <a:off x="-1401435" y="422691"/>
            <a:ext cx="2594268" cy="646331"/>
          </a:xfrm>
          <a:prstGeom prst="rect">
            <a:avLst/>
          </a:prstGeom>
          <a:noFill/>
        </p:spPr>
        <p:txBody>
          <a:bodyPr wrap="square" rtlCol="0">
            <a:spAutoFit/>
          </a:bodyPr>
          <a:lstStyle/>
          <a:p>
            <a:r>
              <a:rPr lang="en-US" dirty="0" smtClean="0"/>
              <a:t>Experimenting with different a and b’s</a:t>
            </a:r>
            <a:endParaRPr lang="en-US" dirty="0"/>
          </a:p>
        </p:txBody>
      </p:sp>
      <p:sp>
        <p:nvSpPr>
          <p:cNvPr id="5" name="TextBox 4"/>
          <p:cNvSpPr txBox="1"/>
          <p:nvPr/>
        </p:nvSpPr>
        <p:spPr>
          <a:xfrm>
            <a:off x="4863315" y="2715462"/>
            <a:ext cx="1591188" cy="369332"/>
          </a:xfrm>
          <a:prstGeom prst="rect">
            <a:avLst/>
          </a:prstGeom>
          <a:noFill/>
        </p:spPr>
        <p:txBody>
          <a:bodyPr wrap="none" rtlCol="0">
            <a:spAutoFit/>
          </a:bodyPr>
          <a:lstStyle/>
          <a:p>
            <a:r>
              <a:rPr lang="en-US" dirty="0" smtClean="0"/>
              <a:t>Unchanged </a:t>
            </a:r>
            <a:r>
              <a:rPr lang="en-US" dirty="0" err="1" smtClean="0"/>
              <a:t>a,b</a:t>
            </a:r>
            <a:endParaRPr lang="en-US" dirty="0"/>
          </a:p>
        </p:txBody>
      </p:sp>
      <p:sp>
        <p:nvSpPr>
          <p:cNvPr id="7" name="TextBox 6"/>
          <p:cNvSpPr txBox="1"/>
          <p:nvPr/>
        </p:nvSpPr>
        <p:spPr>
          <a:xfrm>
            <a:off x="8268753" y="3255634"/>
            <a:ext cx="875247" cy="369332"/>
          </a:xfrm>
          <a:prstGeom prst="rect">
            <a:avLst/>
          </a:prstGeom>
          <a:noFill/>
        </p:spPr>
        <p:txBody>
          <a:bodyPr wrap="none" rtlCol="0">
            <a:spAutoFit/>
          </a:bodyPr>
          <a:lstStyle/>
          <a:p>
            <a:r>
              <a:rPr lang="en-US" dirty="0" smtClean="0"/>
              <a:t>10*a, b</a:t>
            </a:r>
            <a:endParaRPr lang="en-US" dirty="0"/>
          </a:p>
        </p:txBody>
      </p:sp>
      <p:sp>
        <p:nvSpPr>
          <p:cNvPr id="9" name="TextBox 8"/>
          <p:cNvSpPr txBox="1"/>
          <p:nvPr/>
        </p:nvSpPr>
        <p:spPr>
          <a:xfrm>
            <a:off x="1313846" y="3284832"/>
            <a:ext cx="849436" cy="369332"/>
          </a:xfrm>
          <a:prstGeom prst="rect">
            <a:avLst/>
          </a:prstGeom>
          <a:noFill/>
        </p:spPr>
        <p:txBody>
          <a:bodyPr wrap="none" rtlCol="0">
            <a:spAutoFit/>
          </a:bodyPr>
          <a:lstStyle/>
          <a:p>
            <a:r>
              <a:rPr lang="en-US" dirty="0" smtClean="0"/>
              <a:t>a/10, b</a:t>
            </a:r>
            <a:endParaRPr lang="en-US" dirty="0"/>
          </a:p>
        </p:txBody>
      </p:sp>
      <p:sp>
        <p:nvSpPr>
          <p:cNvPr id="11" name="TextBox 10"/>
          <p:cNvSpPr txBox="1"/>
          <p:nvPr/>
        </p:nvSpPr>
        <p:spPr>
          <a:xfrm>
            <a:off x="4890425" y="1226338"/>
            <a:ext cx="875247" cy="369332"/>
          </a:xfrm>
          <a:prstGeom prst="rect">
            <a:avLst/>
          </a:prstGeom>
          <a:noFill/>
        </p:spPr>
        <p:txBody>
          <a:bodyPr wrap="none" rtlCol="0">
            <a:spAutoFit/>
          </a:bodyPr>
          <a:lstStyle/>
          <a:p>
            <a:r>
              <a:rPr lang="en-US" dirty="0" smtClean="0"/>
              <a:t>a, 10*b</a:t>
            </a:r>
            <a:endParaRPr lang="en-US" dirty="0"/>
          </a:p>
        </p:txBody>
      </p:sp>
      <p:sp>
        <p:nvSpPr>
          <p:cNvPr id="13" name="TextBox 12"/>
          <p:cNvSpPr txBox="1"/>
          <p:nvPr/>
        </p:nvSpPr>
        <p:spPr>
          <a:xfrm>
            <a:off x="4948169" y="5436047"/>
            <a:ext cx="849436" cy="369332"/>
          </a:xfrm>
          <a:prstGeom prst="rect">
            <a:avLst/>
          </a:prstGeom>
          <a:noFill/>
        </p:spPr>
        <p:txBody>
          <a:bodyPr wrap="none" rtlCol="0">
            <a:spAutoFit/>
          </a:bodyPr>
          <a:lstStyle/>
          <a:p>
            <a:r>
              <a:rPr lang="en-US" dirty="0"/>
              <a:t>a</a:t>
            </a:r>
            <a:r>
              <a:rPr lang="en-US" dirty="0" smtClean="0"/>
              <a:t>, b/10</a:t>
            </a:r>
            <a:endParaRPr lang="en-US" dirty="0"/>
          </a:p>
        </p:txBody>
      </p:sp>
      <p:sp>
        <p:nvSpPr>
          <p:cNvPr id="14" name="TextBox 13"/>
          <p:cNvSpPr txBox="1"/>
          <p:nvPr/>
        </p:nvSpPr>
        <p:spPr>
          <a:xfrm>
            <a:off x="9144000" y="203102"/>
            <a:ext cx="2160546" cy="1477328"/>
          </a:xfrm>
          <a:prstGeom prst="rect">
            <a:avLst/>
          </a:prstGeom>
          <a:noFill/>
        </p:spPr>
        <p:txBody>
          <a:bodyPr wrap="square" rtlCol="0">
            <a:spAutoFit/>
          </a:bodyPr>
          <a:lstStyle/>
          <a:p>
            <a:r>
              <a:rPr lang="en-US" dirty="0" smtClean="0"/>
              <a:t>The unchanged version of a and b seems best overall, so (</a:t>
            </a:r>
            <a:r>
              <a:rPr lang="en-US" dirty="0" err="1" smtClean="0"/>
              <a:t>a,b</a:t>
            </a:r>
            <a:r>
              <a:rPr lang="en-US" dirty="0" smtClean="0"/>
              <a:t>) seems reasonable.</a:t>
            </a:r>
            <a:endParaRPr lang="en-US" dirty="0"/>
          </a:p>
        </p:txBody>
      </p:sp>
      <p:sp>
        <p:nvSpPr>
          <p:cNvPr id="16" name="TextBox 15"/>
          <p:cNvSpPr txBox="1"/>
          <p:nvPr/>
        </p:nvSpPr>
        <p:spPr>
          <a:xfrm>
            <a:off x="1277311" y="5620713"/>
            <a:ext cx="1172579" cy="369332"/>
          </a:xfrm>
          <a:prstGeom prst="rect">
            <a:avLst/>
          </a:prstGeom>
          <a:noFill/>
        </p:spPr>
        <p:txBody>
          <a:bodyPr wrap="none" rtlCol="0">
            <a:spAutoFit/>
          </a:bodyPr>
          <a:lstStyle/>
          <a:p>
            <a:r>
              <a:rPr lang="en-US" dirty="0" smtClean="0"/>
              <a:t>a/10, b/10</a:t>
            </a:r>
            <a:endParaRPr lang="en-US" dirty="0"/>
          </a:p>
        </p:txBody>
      </p:sp>
      <p:sp>
        <p:nvSpPr>
          <p:cNvPr id="18" name="TextBox 17"/>
          <p:cNvSpPr txBox="1"/>
          <p:nvPr/>
        </p:nvSpPr>
        <p:spPr>
          <a:xfrm>
            <a:off x="8145842" y="5479845"/>
            <a:ext cx="1198390" cy="369332"/>
          </a:xfrm>
          <a:prstGeom prst="rect">
            <a:avLst/>
          </a:prstGeom>
          <a:noFill/>
        </p:spPr>
        <p:txBody>
          <a:bodyPr wrap="none" rtlCol="0">
            <a:spAutoFit/>
          </a:bodyPr>
          <a:lstStyle/>
          <a:p>
            <a:r>
              <a:rPr lang="en-US" dirty="0" smtClean="0"/>
              <a:t>10*a, b/10</a:t>
            </a:r>
            <a:endParaRPr lang="en-US" dirty="0"/>
          </a:p>
        </p:txBody>
      </p:sp>
      <p:sp>
        <p:nvSpPr>
          <p:cNvPr id="20" name="TextBox 19"/>
          <p:cNvSpPr txBox="1"/>
          <p:nvPr/>
        </p:nvSpPr>
        <p:spPr>
          <a:xfrm>
            <a:off x="1204832" y="1112820"/>
            <a:ext cx="1198390" cy="369332"/>
          </a:xfrm>
          <a:prstGeom prst="rect">
            <a:avLst/>
          </a:prstGeom>
          <a:noFill/>
        </p:spPr>
        <p:txBody>
          <a:bodyPr wrap="none" rtlCol="0">
            <a:spAutoFit/>
          </a:bodyPr>
          <a:lstStyle/>
          <a:p>
            <a:r>
              <a:rPr lang="en-US" dirty="0" smtClean="0"/>
              <a:t>a/10, 10*b</a:t>
            </a:r>
            <a:endParaRPr lang="en-US" dirty="0"/>
          </a:p>
        </p:txBody>
      </p:sp>
      <p:sp>
        <p:nvSpPr>
          <p:cNvPr id="22" name="TextBox 21"/>
          <p:cNvSpPr txBox="1"/>
          <p:nvPr/>
        </p:nvSpPr>
        <p:spPr>
          <a:xfrm>
            <a:off x="8145842" y="1112820"/>
            <a:ext cx="1224201" cy="369332"/>
          </a:xfrm>
          <a:prstGeom prst="rect">
            <a:avLst/>
          </a:prstGeom>
          <a:noFill/>
        </p:spPr>
        <p:txBody>
          <a:bodyPr wrap="none" rtlCol="0">
            <a:spAutoFit/>
          </a:bodyPr>
          <a:lstStyle/>
          <a:p>
            <a:r>
              <a:rPr lang="en-US" dirty="0" smtClean="0"/>
              <a:t>10*a, 10*b</a:t>
            </a:r>
            <a:endParaRPr lang="en-US" dirty="0"/>
          </a:p>
        </p:txBody>
      </p:sp>
      <p:sp>
        <p:nvSpPr>
          <p:cNvPr id="32" name="TextBox 31"/>
          <p:cNvSpPr txBox="1"/>
          <p:nvPr/>
        </p:nvSpPr>
        <p:spPr>
          <a:xfrm>
            <a:off x="1672046" y="6936562"/>
            <a:ext cx="7400321" cy="369332"/>
          </a:xfrm>
          <a:prstGeom prst="rect">
            <a:avLst/>
          </a:prstGeom>
          <a:noFill/>
        </p:spPr>
        <p:txBody>
          <a:bodyPr wrap="none" rtlCol="0">
            <a:spAutoFit/>
          </a:bodyPr>
          <a:lstStyle/>
          <a:p>
            <a:r>
              <a:rPr lang="en-US" dirty="0" smtClean="0"/>
              <a:t>When there’s no star on the plots (when b changes), it’s because we get </a:t>
            </a:r>
            <a:r>
              <a:rPr lang="en-US" dirty="0" err="1" smtClean="0"/>
              <a:t>NaN</a:t>
            </a:r>
            <a:endParaRPr lang="en-US" dirty="0"/>
          </a:p>
        </p:txBody>
      </p:sp>
    </p:spTree>
    <p:extLst>
      <p:ext uri="{BB962C8B-B14F-4D97-AF65-F5344CB8AC3E}">
        <p14:creationId xmlns:p14="http://schemas.microsoft.com/office/powerpoint/2010/main" val="3686219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436"/>
            <a:ext cx="2403222" cy="369332"/>
          </a:xfrm>
          <a:prstGeom prst="rect">
            <a:avLst/>
          </a:prstGeom>
          <a:noFill/>
        </p:spPr>
        <p:txBody>
          <a:bodyPr wrap="none" rtlCol="0">
            <a:spAutoFit/>
          </a:bodyPr>
          <a:lstStyle/>
          <a:p>
            <a:r>
              <a:rPr lang="en-US" dirty="0" smtClean="0"/>
              <a:t>Power Law </a:t>
            </a:r>
            <a:r>
              <a:rPr lang="en-US" dirty="0" err="1" smtClean="0"/>
              <a:t>Validation.R</a:t>
            </a:r>
            <a:endParaRPr lang="en-US" dirty="0"/>
          </a:p>
        </p:txBody>
      </p:sp>
      <p:sp>
        <p:nvSpPr>
          <p:cNvPr id="3" name="TextBox 2"/>
          <p:cNvSpPr txBox="1"/>
          <p:nvPr/>
        </p:nvSpPr>
        <p:spPr>
          <a:xfrm>
            <a:off x="-1401435" y="422691"/>
            <a:ext cx="2594268" cy="646331"/>
          </a:xfrm>
          <a:prstGeom prst="rect">
            <a:avLst/>
          </a:prstGeom>
          <a:noFill/>
        </p:spPr>
        <p:txBody>
          <a:bodyPr wrap="square" rtlCol="0">
            <a:spAutoFit/>
          </a:bodyPr>
          <a:lstStyle/>
          <a:p>
            <a:r>
              <a:rPr lang="en-US" dirty="0" smtClean="0"/>
              <a:t>Experimenting with different a and b’s</a:t>
            </a:r>
            <a:endParaRPr lang="en-US" dirty="0"/>
          </a:p>
        </p:txBody>
      </p:sp>
      <p:pic>
        <p:nvPicPr>
          <p:cNvPr id="4" name="Picture 3"/>
          <p:cNvPicPr>
            <a:picLocks noChangeAspect="1"/>
          </p:cNvPicPr>
          <p:nvPr/>
        </p:nvPicPr>
        <p:blipFill>
          <a:blip r:embed="rId2"/>
          <a:stretch>
            <a:fillRect/>
          </a:stretch>
        </p:blipFill>
        <p:spPr>
          <a:xfrm>
            <a:off x="3190287" y="2390710"/>
            <a:ext cx="3451932" cy="2408198"/>
          </a:xfrm>
          <a:prstGeom prst="rect">
            <a:avLst/>
          </a:prstGeom>
        </p:spPr>
      </p:pic>
      <p:sp>
        <p:nvSpPr>
          <p:cNvPr id="5" name="TextBox 4"/>
          <p:cNvSpPr txBox="1"/>
          <p:nvPr/>
        </p:nvSpPr>
        <p:spPr>
          <a:xfrm>
            <a:off x="4686050" y="3255634"/>
            <a:ext cx="1591188" cy="369332"/>
          </a:xfrm>
          <a:prstGeom prst="rect">
            <a:avLst/>
          </a:prstGeom>
          <a:noFill/>
        </p:spPr>
        <p:txBody>
          <a:bodyPr wrap="none" rtlCol="0">
            <a:spAutoFit/>
          </a:bodyPr>
          <a:lstStyle/>
          <a:p>
            <a:r>
              <a:rPr lang="en-US" dirty="0" smtClean="0"/>
              <a:t>Unchanged </a:t>
            </a:r>
            <a:r>
              <a:rPr lang="en-US" dirty="0" err="1" smtClean="0"/>
              <a:t>a,b</a:t>
            </a:r>
            <a:endParaRPr lang="en-US" dirty="0"/>
          </a:p>
        </p:txBody>
      </p:sp>
      <p:pic>
        <p:nvPicPr>
          <p:cNvPr id="6" name="Picture 5"/>
          <p:cNvPicPr>
            <a:picLocks noChangeAspect="1"/>
          </p:cNvPicPr>
          <p:nvPr/>
        </p:nvPicPr>
        <p:blipFill>
          <a:blip r:embed="rId3"/>
          <a:stretch>
            <a:fillRect/>
          </a:stretch>
        </p:blipFill>
        <p:spPr>
          <a:xfrm>
            <a:off x="6676890" y="2390710"/>
            <a:ext cx="3369815" cy="2290628"/>
          </a:xfrm>
          <a:prstGeom prst="rect">
            <a:avLst/>
          </a:prstGeom>
        </p:spPr>
      </p:pic>
      <p:sp>
        <p:nvSpPr>
          <p:cNvPr id="7" name="TextBox 6"/>
          <p:cNvSpPr txBox="1"/>
          <p:nvPr/>
        </p:nvSpPr>
        <p:spPr>
          <a:xfrm>
            <a:off x="8268753" y="3255634"/>
            <a:ext cx="875247" cy="369332"/>
          </a:xfrm>
          <a:prstGeom prst="rect">
            <a:avLst/>
          </a:prstGeom>
          <a:noFill/>
        </p:spPr>
        <p:txBody>
          <a:bodyPr wrap="none" rtlCol="0">
            <a:spAutoFit/>
          </a:bodyPr>
          <a:lstStyle/>
          <a:p>
            <a:r>
              <a:rPr lang="en-US" dirty="0" smtClean="0"/>
              <a:t>10*a, b</a:t>
            </a:r>
            <a:endParaRPr lang="en-US" dirty="0"/>
          </a:p>
        </p:txBody>
      </p:sp>
      <p:pic>
        <p:nvPicPr>
          <p:cNvPr id="8" name="Picture 7"/>
          <p:cNvPicPr>
            <a:picLocks noChangeAspect="1"/>
          </p:cNvPicPr>
          <p:nvPr/>
        </p:nvPicPr>
        <p:blipFill>
          <a:blip r:embed="rId4"/>
          <a:stretch>
            <a:fillRect/>
          </a:stretch>
        </p:blipFill>
        <p:spPr>
          <a:xfrm>
            <a:off x="-338872" y="2355216"/>
            <a:ext cx="3529159" cy="2443692"/>
          </a:xfrm>
          <a:prstGeom prst="rect">
            <a:avLst/>
          </a:prstGeom>
        </p:spPr>
      </p:pic>
      <p:sp>
        <p:nvSpPr>
          <p:cNvPr id="9" name="TextBox 8"/>
          <p:cNvSpPr txBox="1"/>
          <p:nvPr/>
        </p:nvSpPr>
        <p:spPr>
          <a:xfrm>
            <a:off x="1313846" y="3284832"/>
            <a:ext cx="849436" cy="369332"/>
          </a:xfrm>
          <a:prstGeom prst="rect">
            <a:avLst/>
          </a:prstGeom>
          <a:noFill/>
        </p:spPr>
        <p:txBody>
          <a:bodyPr wrap="none" rtlCol="0">
            <a:spAutoFit/>
          </a:bodyPr>
          <a:lstStyle/>
          <a:p>
            <a:r>
              <a:rPr lang="en-US" dirty="0" smtClean="0"/>
              <a:t>a/10, b</a:t>
            </a:r>
            <a:endParaRPr lang="en-US" dirty="0"/>
          </a:p>
        </p:txBody>
      </p:sp>
      <p:pic>
        <p:nvPicPr>
          <p:cNvPr id="10" name="Picture 9"/>
          <p:cNvPicPr>
            <a:picLocks noChangeAspect="1"/>
          </p:cNvPicPr>
          <p:nvPr/>
        </p:nvPicPr>
        <p:blipFill>
          <a:blip r:embed="rId5"/>
          <a:stretch>
            <a:fillRect/>
          </a:stretch>
        </p:blipFill>
        <p:spPr>
          <a:xfrm>
            <a:off x="3244749" y="203102"/>
            <a:ext cx="3291351" cy="2249784"/>
          </a:xfrm>
          <a:prstGeom prst="rect">
            <a:avLst/>
          </a:prstGeom>
        </p:spPr>
      </p:pic>
      <p:sp>
        <p:nvSpPr>
          <p:cNvPr id="11" name="TextBox 10"/>
          <p:cNvSpPr txBox="1"/>
          <p:nvPr/>
        </p:nvSpPr>
        <p:spPr>
          <a:xfrm>
            <a:off x="4890425" y="1226338"/>
            <a:ext cx="875247" cy="369332"/>
          </a:xfrm>
          <a:prstGeom prst="rect">
            <a:avLst/>
          </a:prstGeom>
          <a:noFill/>
        </p:spPr>
        <p:txBody>
          <a:bodyPr wrap="none" rtlCol="0">
            <a:spAutoFit/>
          </a:bodyPr>
          <a:lstStyle/>
          <a:p>
            <a:r>
              <a:rPr lang="en-US" dirty="0" smtClean="0"/>
              <a:t>a, 10*b</a:t>
            </a:r>
            <a:endParaRPr lang="en-US" dirty="0"/>
          </a:p>
        </p:txBody>
      </p:sp>
      <p:pic>
        <p:nvPicPr>
          <p:cNvPr id="12" name="Picture 11"/>
          <p:cNvPicPr>
            <a:picLocks noChangeAspect="1"/>
          </p:cNvPicPr>
          <p:nvPr/>
        </p:nvPicPr>
        <p:blipFill>
          <a:blip r:embed="rId6"/>
          <a:stretch>
            <a:fillRect/>
          </a:stretch>
        </p:blipFill>
        <p:spPr>
          <a:xfrm>
            <a:off x="3436088" y="4681338"/>
            <a:ext cx="3240802" cy="2252508"/>
          </a:xfrm>
          <a:prstGeom prst="rect">
            <a:avLst/>
          </a:prstGeom>
        </p:spPr>
      </p:pic>
      <p:sp>
        <p:nvSpPr>
          <p:cNvPr id="13" name="TextBox 12"/>
          <p:cNvSpPr txBox="1"/>
          <p:nvPr/>
        </p:nvSpPr>
        <p:spPr>
          <a:xfrm>
            <a:off x="4948169" y="5436047"/>
            <a:ext cx="849436" cy="369332"/>
          </a:xfrm>
          <a:prstGeom prst="rect">
            <a:avLst/>
          </a:prstGeom>
          <a:noFill/>
        </p:spPr>
        <p:txBody>
          <a:bodyPr wrap="none" rtlCol="0">
            <a:spAutoFit/>
          </a:bodyPr>
          <a:lstStyle/>
          <a:p>
            <a:r>
              <a:rPr lang="en-US" dirty="0"/>
              <a:t>a</a:t>
            </a:r>
            <a:r>
              <a:rPr lang="en-US" dirty="0" smtClean="0"/>
              <a:t>, b/10</a:t>
            </a:r>
            <a:endParaRPr lang="en-US" dirty="0"/>
          </a:p>
        </p:txBody>
      </p:sp>
      <p:sp>
        <p:nvSpPr>
          <p:cNvPr id="14" name="TextBox 13"/>
          <p:cNvSpPr txBox="1"/>
          <p:nvPr/>
        </p:nvSpPr>
        <p:spPr>
          <a:xfrm>
            <a:off x="9144000" y="203102"/>
            <a:ext cx="2160546" cy="1477328"/>
          </a:xfrm>
          <a:prstGeom prst="rect">
            <a:avLst/>
          </a:prstGeom>
          <a:noFill/>
        </p:spPr>
        <p:txBody>
          <a:bodyPr wrap="square" rtlCol="0">
            <a:spAutoFit/>
          </a:bodyPr>
          <a:lstStyle/>
          <a:p>
            <a:r>
              <a:rPr lang="en-US" dirty="0" smtClean="0"/>
              <a:t>The unchanged version of a and b seems best overall, so (</a:t>
            </a:r>
            <a:r>
              <a:rPr lang="en-US" dirty="0" err="1" smtClean="0"/>
              <a:t>a,b</a:t>
            </a:r>
            <a:r>
              <a:rPr lang="en-US" dirty="0" smtClean="0"/>
              <a:t>) seems reasonable.</a:t>
            </a:r>
            <a:endParaRPr lang="en-US" dirty="0"/>
          </a:p>
        </p:txBody>
      </p:sp>
      <p:pic>
        <p:nvPicPr>
          <p:cNvPr id="15" name="Picture 14"/>
          <p:cNvPicPr>
            <a:picLocks noChangeAspect="1"/>
          </p:cNvPicPr>
          <p:nvPr/>
        </p:nvPicPr>
        <p:blipFill>
          <a:blip r:embed="rId7"/>
          <a:stretch>
            <a:fillRect/>
          </a:stretch>
        </p:blipFill>
        <p:spPr>
          <a:xfrm>
            <a:off x="-99818" y="4798908"/>
            <a:ext cx="3290105" cy="2308667"/>
          </a:xfrm>
          <a:prstGeom prst="rect">
            <a:avLst/>
          </a:prstGeom>
        </p:spPr>
      </p:pic>
      <p:sp>
        <p:nvSpPr>
          <p:cNvPr id="16" name="TextBox 15"/>
          <p:cNvSpPr txBox="1"/>
          <p:nvPr/>
        </p:nvSpPr>
        <p:spPr>
          <a:xfrm>
            <a:off x="1277311" y="5620713"/>
            <a:ext cx="1172579" cy="369332"/>
          </a:xfrm>
          <a:prstGeom prst="rect">
            <a:avLst/>
          </a:prstGeom>
          <a:noFill/>
        </p:spPr>
        <p:txBody>
          <a:bodyPr wrap="none" rtlCol="0">
            <a:spAutoFit/>
          </a:bodyPr>
          <a:lstStyle/>
          <a:p>
            <a:r>
              <a:rPr lang="en-US" dirty="0" smtClean="0"/>
              <a:t>a/10, b/10</a:t>
            </a:r>
            <a:endParaRPr lang="en-US" dirty="0"/>
          </a:p>
        </p:txBody>
      </p:sp>
      <p:pic>
        <p:nvPicPr>
          <p:cNvPr id="17" name="Picture 16"/>
          <p:cNvPicPr>
            <a:picLocks noChangeAspect="1"/>
          </p:cNvPicPr>
          <p:nvPr/>
        </p:nvPicPr>
        <p:blipFill>
          <a:blip r:embed="rId8"/>
          <a:stretch>
            <a:fillRect/>
          </a:stretch>
        </p:blipFill>
        <p:spPr>
          <a:xfrm>
            <a:off x="6779009" y="4681338"/>
            <a:ext cx="3267695" cy="2310800"/>
          </a:xfrm>
          <a:prstGeom prst="rect">
            <a:avLst/>
          </a:prstGeom>
        </p:spPr>
      </p:pic>
      <p:sp>
        <p:nvSpPr>
          <p:cNvPr id="18" name="TextBox 17"/>
          <p:cNvSpPr txBox="1"/>
          <p:nvPr/>
        </p:nvSpPr>
        <p:spPr>
          <a:xfrm>
            <a:off x="8145842" y="5479845"/>
            <a:ext cx="1198390" cy="369332"/>
          </a:xfrm>
          <a:prstGeom prst="rect">
            <a:avLst/>
          </a:prstGeom>
          <a:noFill/>
        </p:spPr>
        <p:txBody>
          <a:bodyPr wrap="none" rtlCol="0">
            <a:spAutoFit/>
          </a:bodyPr>
          <a:lstStyle/>
          <a:p>
            <a:r>
              <a:rPr lang="en-US" dirty="0" smtClean="0"/>
              <a:t>10*a, b/10</a:t>
            </a:r>
            <a:endParaRPr lang="en-US" dirty="0"/>
          </a:p>
        </p:txBody>
      </p:sp>
      <p:pic>
        <p:nvPicPr>
          <p:cNvPr id="19" name="Picture 18"/>
          <p:cNvPicPr>
            <a:picLocks noChangeAspect="1"/>
          </p:cNvPicPr>
          <p:nvPr/>
        </p:nvPicPr>
        <p:blipFill>
          <a:blip r:embed="rId9"/>
          <a:stretch>
            <a:fillRect/>
          </a:stretch>
        </p:blipFill>
        <p:spPr>
          <a:xfrm>
            <a:off x="-99818" y="159305"/>
            <a:ext cx="3344567" cy="2352623"/>
          </a:xfrm>
          <a:prstGeom prst="rect">
            <a:avLst/>
          </a:prstGeom>
        </p:spPr>
      </p:pic>
      <p:sp>
        <p:nvSpPr>
          <p:cNvPr id="20" name="TextBox 19"/>
          <p:cNvSpPr txBox="1"/>
          <p:nvPr/>
        </p:nvSpPr>
        <p:spPr>
          <a:xfrm>
            <a:off x="1204832" y="1112820"/>
            <a:ext cx="1198390" cy="369332"/>
          </a:xfrm>
          <a:prstGeom prst="rect">
            <a:avLst/>
          </a:prstGeom>
          <a:noFill/>
        </p:spPr>
        <p:txBody>
          <a:bodyPr wrap="none" rtlCol="0">
            <a:spAutoFit/>
          </a:bodyPr>
          <a:lstStyle/>
          <a:p>
            <a:r>
              <a:rPr lang="en-US" dirty="0" smtClean="0"/>
              <a:t>a/10, 10*b</a:t>
            </a:r>
            <a:endParaRPr lang="en-US" dirty="0"/>
          </a:p>
        </p:txBody>
      </p:sp>
      <p:pic>
        <p:nvPicPr>
          <p:cNvPr id="21" name="Picture 20"/>
          <p:cNvPicPr>
            <a:picLocks noChangeAspect="1"/>
          </p:cNvPicPr>
          <p:nvPr/>
        </p:nvPicPr>
        <p:blipFill>
          <a:blip r:embed="rId10"/>
          <a:stretch>
            <a:fillRect/>
          </a:stretch>
        </p:blipFill>
        <p:spPr>
          <a:xfrm>
            <a:off x="6649249" y="146877"/>
            <a:ext cx="3397455" cy="2365051"/>
          </a:xfrm>
          <a:prstGeom prst="rect">
            <a:avLst/>
          </a:prstGeom>
        </p:spPr>
      </p:pic>
      <p:sp>
        <p:nvSpPr>
          <p:cNvPr id="22" name="TextBox 21"/>
          <p:cNvSpPr txBox="1"/>
          <p:nvPr/>
        </p:nvSpPr>
        <p:spPr>
          <a:xfrm>
            <a:off x="8145842" y="1112820"/>
            <a:ext cx="1224201" cy="369332"/>
          </a:xfrm>
          <a:prstGeom prst="rect">
            <a:avLst/>
          </a:prstGeom>
          <a:noFill/>
        </p:spPr>
        <p:txBody>
          <a:bodyPr wrap="none" rtlCol="0">
            <a:spAutoFit/>
          </a:bodyPr>
          <a:lstStyle/>
          <a:p>
            <a:r>
              <a:rPr lang="en-US" dirty="0" smtClean="0"/>
              <a:t>10*a, 10*b</a:t>
            </a:r>
            <a:endParaRPr lang="en-US" dirty="0"/>
          </a:p>
        </p:txBody>
      </p:sp>
    </p:spTree>
    <p:extLst>
      <p:ext uri="{BB962C8B-B14F-4D97-AF65-F5344CB8AC3E}">
        <p14:creationId xmlns:p14="http://schemas.microsoft.com/office/powerpoint/2010/main" val="2104790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08000"/>
            <a:ext cx="9144000" cy="5818028"/>
          </a:xfrm>
          <a:prstGeom prst="rect">
            <a:avLst/>
          </a:prstGeom>
        </p:spPr>
      </p:pic>
      <p:sp>
        <p:nvSpPr>
          <p:cNvPr id="3" name="TextBox 2"/>
          <p:cNvSpPr txBox="1"/>
          <p:nvPr/>
        </p:nvSpPr>
        <p:spPr>
          <a:xfrm>
            <a:off x="294640" y="6482080"/>
            <a:ext cx="3147015" cy="369332"/>
          </a:xfrm>
          <a:prstGeom prst="rect">
            <a:avLst/>
          </a:prstGeom>
          <a:noFill/>
        </p:spPr>
        <p:txBody>
          <a:bodyPr wrap="none" rtlCol="0">
            <a:spAutoFit/>
          </a:bodyPr>
          <a:lstStyle/>
          <a:p>
            <a:r>
              <a:rPr lang="en-US" dirty="0" smtClean="0"/>
              <a:t>R code: Power Law </a:t>
            </a:r>
            <a:r>
              <a:rPr lang="en-US" dirty="0" err="1" smtClean="0"/>
              <a:t>Validation.R</a:t>
            </a:r>
            <a:endParaRPr lang="en-US" dirty="0"/>
          </a:p>
        </p:txBody>
      </p:sp>
      <p:pic>
        <p:nvPicPr>
          <p:cNvPr id="4" name="Picture 3"/>
          <p:cNvPicPr>
            <a:picLocks noChangeAspect="1"/>
          </p:cNvPicPr>
          <p:nvPr/>
        </p:nvPicPr>
        <p:blipFill>
          <a:blip r:embed="rId3"/>
          <a:stretch>
            <a:fillRect/>
          </a:stretch>
        </p:blipFill>
        <p:spPr>
          <a:xfrm>
            <a:off x="0" y="495300"/>
            <a:ext cx="9144000" cy="5843618"/>
          </a:xfrm>
          <a:prstGeom prst="rect">
            <a:avLst/>
          </a:prstGeom>
        </p:spPr>
      </p:pic>
      <p:pic>
        <p:nvPicPr>
          <p:cNvPr id="5" name="Picture 4"/>
          <p:cNvPicPr>
            <a:picLocks noChangeAspect="1"/>
          </p:cNvPicPr>
          <p:nvPr/>
        </p:nvPicPr>
        <p:blipFill>
          <a:blip r:embed="rId4"/>
          <a:stretch>
            <a:fillRect/>
          </a:stretch>
        </p:blipFill>
        <p:spPr>
          <a:xfrm>
            <a:off x="0" y="495300"/>
            <a:ext cx="9144000" cy="5844419"/>
          </a:xfrm>
          <a:prstGeom prst="rect">
            <a:avLst/>
          </a:prstGeom>
        </p:spPr>
      </p:pic>
      <p:pic>
        <p:nvPicPr>
          <p:cNvPr id="6" name="Picture 5"/>
          <p:cNvPicPr>
            <a:picLocks noChangeAspect="1"/>
          </p:cNvPicPr>
          <p:nvPr/>
        </p:nvPicPr>
        <p:blipFill>
          <a:blip r:embed="rId5"/>
          <a:stretch>
            <a:fillRect/>
          </a:stretch>
        </p:blipFill>
        <p:spPr>
          <a:xfrm>
            <a:off x="0" y="482600"/>
            <a:ext cx="9144000" cy="5879669"/>
          </a:xfrm>
          <a:prstGeom prst="rect">
            <a:avLst/>
          </a:prstGeom>
        </p:spPr>
      </p:pic>
      <p:pic>
        <p:nvPicPr>
          <p:cNvPr id="7" name="Picture 6"/>
          <p:cNvPicPr>
            <a:picLocks noChangeAspect="1"/>
          </p:cNvPicPr>
          <p:nvPr/>
        </p:nvPicPr>
        <p:blipFill>
          <a:blip r:embed="rId6"/>
          <a:stretch>
            <a:fillRect/>
          </a:stretch>
        </p:blipFill>
        <p:spPr>
          <a:xfrm>
            <a:off x="0" y="508000"/>
            <a:ext cx="9144000" cy="5820676"/>
          </a:xfrm>
          <a:prstGeom prst="rect">
            <a:avLst/>
          </a:prstGeom>
        </p:spPr>
      </p:pic>
    </p:spTree>
    <p:extLst>
      <p:ext uri="{BB962C8B-B14F-4D97-AF65-F5344CB8AC3E}">
        <p14:creationId xmlns:p14="http://schemas.microsoft.com/office/powerpoint/2010/main" val="3994720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4640" y="6482080"/>
            <a:ext cx="3147015" cy="369332"/>
          </a:xfrm>
          <a:prstGeom prst="rect">
            <a:avLst/>
          </a:prstGeom>
          <a:noFill/>
        </p:spPr>
        <p:txBody>
          <a:bodyPr wrap="none" rtlCol="0">
            <a:spAutoFit/>
          </a:bodyPr>
          <a:lstStyle/>
          <a:p>
            <a:r>
              <a:rPr lang="en-US" dirty="0" smtClean="0"/>
              <a:t>R code: Power Law </a:t>
            </a:r>
            <a:r>
              <a:rPr lang="en-US" dirty="0" err="1" smtClean="0"/>
              <a:t>Validation.R</a:t>
            </a:r>
            <a:endParaRPr lang="en-US" dirty="0"/>
          </a:p>
        </p:txBody>
      </p:sp>
      <p:pic>
        <p:nvPicPr>
          <p:cNvPr id="3" name="Picture 2"/>
          <p:cNvPicPr>
            <a:picLocks noChangeAspect="1"/>
          </p:cNvPicPr>
          <p:nvPr/>
        </p:nvPicPr>
        <p:blipFill>
          <a:blip r:embed="rId2"/>
          <a:stretch>
            <a:fillRect/>
          </a:stretch>
        </p:blipFill>
        <p:spPr>
          <a:xfrm>
            <a:off x="0" y="533400"/>
            <a:ext cx="9144000" cy="5773119"/>
          </a:xfrm>
          <a:prstGeom prst="rect">
            <a:avLst/>
          </a:prstGeom>
        </p:spPr>
      </p:pic>
      <p:pic>
        <p:nvPicPr>
          <p:cNvPr id="4" name="Picture 3"/>
          <p:cNvPicPr>
            <a:picLocks noChangeAspect="1"/>
          </p:cNvPicPr>
          <p:nvPr/>
        </p:nvPicPr>
        <p:blipFill>
          <a:blip r:embed="rId3"/>
          <a:stretch>
            <a:fillRect/>
          </a:stretch>
        </p:blipFill>
        <p:spPr>
          <a:xfrm>
            <a:off x="0" y="495300"/>
            <a:ext cx="9144000" cy="5856051"/>
          </a:xfrm>
          <a:prstGeom prst="rect">
            <a:avLst/>
          </a:prstGeom>
        </p:spPr>
      </p:pic>
      <p:sp>
        <p:nvSpPr>
          <p:cNvPr id="5" name="TextBox 4"/>
          <p:cNvSpPr txBox="1"/>
          <p:nvPr/>
        </p:nvSpPr>
        <p:spPr>
          <a:xfrm>
            <a:off x="423354" y="246976"/>
            <a:ext cx="7091380" cy="369332"/>
          </a:xfrm>
          <a:prstGeom prst="rect">
            <a:avLst/>
          </a:prstGeom>
          <a:noFill/>
        </p:spPr>
        <p:txBody>
          <a:bodyPr wrap="none" rtlCol="0">
            <a:spAutoFit/>
          </a:bodyPr>
          <a:lstStyle/>
          <a:p>
            <a:r>
              <a:rPr lang="en-US" dirty="0" smtClean="0"/>
              <a:t>Gauge 2 doesn’t look like seasonally dry; none of the recessions match up.</a:t>
            </a:r>
            <a:endParaRPr lang="en-US" dirty="0"/>
          </a:p>
        </p:txBody>
      </p:sp>
    </p:spTree>
    <p:extLst>
      <p:ext uri="{BB962C8B-B14F-4D97-AF65-F5344CB8AC3E}">
        <p14:creationId xmlns:p14="http://schemas.microsoft.com/office/powerpoint/2010/main" val="2439249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4640" y="6482080"/>
            <a:ext cx="3147015" cy="369332"/>
          </a:xfrm>
          <a:prstGeom prst="rect">
            <a:avLst/>
          </a:prstGeom>
          <a:noFill/>
        </p:spPr>
        <p:txBody>
          <a:bodyPr wrap="none" rtlCol="0">
            <a:spAutoFit/>
          </a:bodyPr>
          <a:lstStyle/>
          <a:p>
            <a:r>
              <a:rPr lang="en-US" dirty="0" smtClean="0"/>
              <a:t>R code: Power Law </a:t>
            </a:r>
            <a:r>
              <a:rPr lang="en-US" dirty="0" err="1" smtClean="0"/>
              <a:t>Validation.R</a:t>
            </a:r>
            <a:endParaRPr lang="en-US" dirty="0"/>
          </a:p>
        </p:txBody>
      </p:sp>
      <p:pic>
        <p:nvPicPr>
          <p:cNvPr id="3" name="Picture 2"/>
          <p:cNvPicPr>
            <a:picLocks noChangeAspect="1"/>
          </p:cNvPicPr>
          <p:nvPr/>
        </p:nvPicPr>
        <p:blipFill>
          <a:blip r:embed="rId2"/>
          <a:stretch>
            <a:fillRect/>
          </a:stretch>
        </p:blipFill>
        <p:spPr>
          <a:xfrm>
            <a:off x="0" y="482600"/>
            <a:ext cx="9144000" cy="5881764"/>
          </a:xfrm>
          <a:prstGeom prst="rect">
            <a:avLst/>
          </a:prstGeom>
        </p:spPr>
      </p:pic>
      <p:pic>
        <p:nvPicPr>
          <p:cNvPr id="4" name="Picture 3"/>
          <p:cNvPicPr>
            <a:picLocks noChangeAspect="1"/>
          </p:cNvPicPr>
          <p:nvPr/>
        </p:nvPicPr>
        <p:blipFill>
          <a:blip r:embed="rId3"/>
          <a:stretch>
            <a:fillRect/>
          </a:stretch>
        </p:blipFill>
        <p:spPr>
          <a:xfrm>
            <a:off x="0" y="495300"/>
            <a:ext cx="9144000" cy="5866511"/>
          </a:xfrm>
          <a:prstGeom prst="rect">
            <a:avLst/>
          </a:prstGeom>
        </p:spPr>
      </p:pic>
      <p:pic>
        <p:nvPicPr>
          <p:cNvPr id="5" name="Picture 4"/>
          <p:cNvPicPr>
            <a:picLocks noChangeAspect="1"/>
          </p:cNvPicPr>
          <p:nvPr/>
        </p:nvPicPr>
        <p:blipFill>
          <a:blip r:embed="rId4"/>
          <a:stretch>
            <a:fillRect/>
          </a:stretch>
        </p:blipFill>
        <p:spPr>
          <a:xfrm>
            <a:off x="0" y="495300"/>
            <a:ext cx="9144000" cy="5850610"/>
          </a:xfrm>
          <a:prstGeom prst="rect">
            <a:avLst/>
          </a:prstGeom>
        </p:spPr>
      </p:pic>
      <p:pic>
        <p:nvPicPr>
          <p:cNvPr id="6" name="Picture 5"/>
          <p:cNvPicPr>
            <a:picLocks noChangeAspect="1"/>
          </p:cNvPicPr>
          <p:nvPr/>
        </p:nvPicPr>
        <p:blipFill>
          <a:blip r:embed="rId5"/>
          <a:stretch>
            <a:fillRect/>
          </a:stretch>
        </p:blipFill>
        <p:spPr>
          <a:xfrm>
            <a:off x="0" y="520700"/>
            <a:ext cx="9144000" cy="5801241"/>
          </a:xfrm>
          <a:prstGeom prst="rect">
            <a:avLst/>
          </a:prstGeom>
        </p:spPr>
      </p:pic>
      <p:pic>
        <p:nvPicPr>
          <p:cNvPr id="7" name="Picture 6"/>
          <p:cNvPicPr>
            <a:picLocks noChangeAspect="1"/>
          </p:cNvPicPr>
          <p:nvPr/>
        </p:nvPicPr>
        <p:blipFill>
          <a:blip r:embed="rId6"/>
          <a:stretch>
            <a:fillRect/>
          </a:stretch>
        </p:blipFill>
        <p:spPr>
          <a:xfrm>
            <a:off x="0" y="508000"/>
            <a:ext cx="9144000" cy="5829544"/>
          </a:xfrm>
          <a:prstGeom prst="rect">
            <a:avLst/>
          </a:prstGeom>
        </p:spPr>
      </p:pic>
      <p:sp>
        <p:nvSpPr>
          <p:cNvPr id="8" name="TextBox 7"/>
          <p:cNvSpPr txBox="1"/>
          <p:nvPr/>
        </p:nvSpPr>
        <p:spPr>
          <a:xfrm>
            <a:off x="635031" y="176411"/>
            <a:ext cx="8331991" cy="369332"/>
          </a:xfrm>
          <a:prstGeom prst="rect">
            <a:avLst/>
          </a:prstGeom>
          <a:noFill/>
        </p:spPr>
        <p:txBody>
          <a:bodyPr wrap="none" rtlCol="0">
            <a:spAutoFit/>
          </a:bodyPr>
          <a:lstStyle/>
          <a:p>
            <a:r>
              <a:rPr lang="en-US" dirty="0" smtClean="0"/>
              <a:t>Gauge 3: no recession fits either; all calculations seem to decrease to zero immediately</a:t>
            </a:r>
            <a:endParaRPr lang="en-US" dirty="0"/>
          </a:p>
        </p:txBody>
      </p:sp>
    </p:spTree>
    <p:extLst>
      <p:ext uri="{BB962C8B-B14F-4D97-AF65-F5344CB8AC3E}">
        <p14:creationId xmlns:p14="http://schemas.microsoft.com/office/powerpoint/2010/main" val="787216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4640" y="6482080"/>
            <a:ext cx="3147015" cy="369332"/>
          </a:xfrm>
          <a:prstGeom prst="rect">
            <a:avLst/>
          </a:prstGeom>
          <a:noFill/>
        </p:spPr>
        <p:txBody>
          <a:bodyPr wrap="none" rtlCol="0">
            <a:spAutoFit/>
          </a:bodyPr>
          <a:lstStyle/>
          <a:p>
            <a:r>
              <a:rPr lang="en-US" dirty="0" smtClean="0"/>
              <a:t>R code: Power Law </a:t>
            </a:r>
            <a:r>
              <a:rPr lang="en-US" dirty="0" err="1" smtClean="0"/>
              <a:t>Validation.R</a:t>
            </a:r>
            <a:endParaRPr lang="en-US" dirty="0"/>
          </a:p>
        </p:txBody>
      </p:sp>
      <p:pic>
        <p:nvPicPr>
          <p:cNvPr id="3" name="Picture 2"/>
          <p:cNvPicPr>
            <a:picLocks noChangeAspect="1"/>
          </p:cNvPicPr>
          <p:nvPr/>
        </p:nvPicPr>
        <p:blipFill>
          <a:blip r:embed="rId2"/>
          <a:stretch>
            <a:fillRect/>
          </a:stretch>
        </p:blipFill>
        <p:spPr>
          <a:xfrm>
            <a:off x="0" y="520700"/>
            <a:ext cx="9144000" cy="5808331"/>
          </a:xfrm>
          <a:prstGeom prst="rect">
            <a:avLst/>
          </a:prstGeom>
        </p:spPr>
      </p:pic>
      <p:pic>
        <p:nvPicPr>
          <p:cNvPr id="4" name="Picture 3"/>
          <p:cNvPicPr>
            <a:picLocks noChangeAspect="1"/>
          </p:cNvPicPr>
          <p:nvPr/>
        </p:nvPicPr>
        <p:blipFill>
          <a:blip r:embed="rId3"/>
          <a:stretch>
            <a:fillRect/>
          </a:stretch>
        </p:blipFill>
        <p:spPr>
          <a:xfrm>
            <a:off x="0" y="508000"/>
            <a:ext cx="9144000" cy="5839292"/>
          </a:xfrm>
          <a:prstGeom prst="rect">
            <a:avLst/>
          </a:prstGeom>
        </p:spPr>
      </p:pic>
      <p:pic>
        <p:nvPicPr>
          <p:cNvPr id="5" name="Picture 4"/>
          <p:cNvPicPr>
            <a:picLocks noChangeAspect="1"/>
          </p:cNvPicPr>
          <p:nvPr/>
        </p:nvPicPr>
        <p:blipFill>
          <a:blip r:embed="rId4"/>
          <a:stretch>
            <a:fillRect/>
          </a:stretch>
        </p:blipFill>
        <p:spPr>
          <a:xfrm>
            <a:off x="0" y="546100"/>
            <a:ext cx="9144000" cy="5759847"/>
          </a:xfrm>
          <a:prstGeom prst="rect">
            <a:avLst/>
          </a:prstGeom>
        </p:spPr>
      </p:pic>
      <p:sp>
        <p:nvSpPr>
          <p:cNvPr id="6" name="TextBox 5"/>
          <p:cNvSpPr txBox="1"/>
          <p:nvPr/>
        </p:nvSpPr>
        <p:spPr>
          <a:xfrm>
            <a:off x="723229" y="88206"/>
            <a:ext cx="3777784" cy="369332"/>
          </a:xfrm>
          <a:prstGeom prst="rect">
            <a:avLst/>
          </a:prstGeom>
          <a:noFill/>
        </p:spPr>
        <p:txBody>
          <a:bodyPr wrap="none" rtlCol="0">
            <a:spAutoFit/>
          </a:bodyPr>
          <a:lstStyle/>
          <a:p>
            <a:r>
              <a:rPr lang="en-US" dirty="0" smtClean="0"/>
              <a:t>Recession agreement is ok for gauge 4</a:t>
            </a:r>
            <a:endParaRPr lang="en-US" dirty="0"/>
          </a:p>
        </p:txBody>
      </p:sp>
      <p:pic>
        <p:nvPicPr>
          <p:cNvPr id="7" name="Picture 6"/>
          <p:cNvPicPr>
            <a:picLocks noChangeAspect="1"/>
          </p:cNvPicPr>
          <p:nvPr/>
        </p:nvPicPr>
        <p:blipFill>
          <a:blip r:embed="rId5"/>
          <a:stretch>
            <a:fillRect/>
          </a:stretch>
        </p:blipFill>
        <p:spPr>
          <a:xfrm>
            <a:off x="0" y="520700"/>
            <a:ext cx="9144000" cy="5799577"/>
          </a:xfrm>
          <a:prstGeom prst="rect">
            <a:avLst/>
          </a:prstGeom>
        </p:spPr>
      </p:pic>
    </p:spTree>
    <p:extLst>
      <p:ext uri="{BB962C8B-B14F-4D97-AF65-F5344CB8AC3E}">
        <p14:creationId xmlns:p14="http://schemas.microsoft.com/office/powerpoint/2010/main" val="787216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4640" y="6482080"/>
            <a:ext cx="3147015" cy="369332"/>
          </a:xfrm>
          <a:prstGeom prst="rect">
            <a:avLst/>
          </a:prstGeom>
          <a:noFill/>
        </p:spPr>
        <p:txBody>
          <a:bodyPr wrap="none" rtlCol="0">
            <a:spAutoFit/>
          </a:bodyPr>
          <a:lstStyle/>
          <a:p>
            <a:r>
              <a:rPr lang="en-US" dirty="0" smtClean="0"/>
              <a:t>R code: Power Law </a:t>
            </a:r>
            <a:r>
              <a:rPr lang="en-US" dirty="0" err="1" smtClean="0"/>
              <a:t>Validation.R</a:t>
            </a:r>
            <a:endParaRPr lang="en-US" dirty="0"/>
          </a:p>
        </p:txBody>
      </p:sp>
      <p:pic>
        <p:nvPicPr>
          <p:cNvPr id="3" name="Picture 2"/>
          <p:cNvPicPr>
            <a:picLocks noChangeAspect="1"/>
          </p:cNvPicPr>
          <p:nvPr/>
        </p:nvPicPr>
        <p:blipFill>
          <a:blip r:embed="rId2"/>
          <a:stretch>
            <a:fillRect/>
          </a:stretch>
        </p:blipFill>
        <p:spPr>
          <a:xfrm>
            <a:off x="0" y="508000"/>
            <a:ext cx="9144000" cy="5825067"/>
          </a:xfrm>
          <a:prstGeom prst="rect">
            <a:avLst/>
          </a:prstGeom>
        </p:spPr>
      </p:pic>
      <p:pic>
        <p:nvPicPr>
          <p:cNvPr id="4" name="Picture 3"/>
          <p:cNvPicPr>
            <a:picLocks noChangeAspect="1"/>
          </p:cNvPicPr>
          <p:nvPr/>
        </p:nvPicPr>
        <p:blipFill>
          <a:blip r:embed="rId3"/>
          <a:stretch>
            <a:fillRect/>
          </a:stretch>
        </p:blipFill>
        <p:spPr>
          <a:xfrm>
            <a:off x="0" y="508000"/>
            <a:ext cx="9144000" cy="5831237"/>
          </a:xfrm>
          <a:prstGeom prst="rect">
            <a:avLst/>
          </a:prstGeom>
        </p:spPr>
      </p:pic>
      <p:pic>
        <p:nvPicPr>
          <p:cNvPr id="5" name="Picture 4"/>
          <p:cNvPicPr>
            <a:picLocks noChangeAspect="1"/>
          </p:cNvPicPr>
          <p:nvPr/>
        </p:nvPicPr>
        <p:blipFill>
          <a:blip r:embed="rId4"/>
          <a:stretch>
            <a:fillRect/>
          </a:stretch>
        </p:blipFill>
        <p:spPr>
          <a:xfrm>
            <a:off x="0" y="533400"/>
            <a:ext cx="9144000" cy="5785376"/>
          </a:xfrm>
          <a:prstGeom prst="rect">
            <a:avLst/>
          </a:prstGeom>
        </p:spPr>
      </p:pic>
      <p:pic>
        <p:nvPicPr>
          <p:cNvPr id="6" name="Picture 5"/>
          <p:cNvPicPr>
            <a:picLocks noChangeAspect="1"/>
          </p:cNvPicPr>
          <p:nvPr/>
        </p:nvPicPr>
        <p:blipFill>
          <a:blip r:embed="rId5"/>
          <a:stretch>
            <a:fillRect/>
          </a:stretch>
        </p:blipFill>
        <p:spPr>
          <a:xfrm>
            <a:off x="0" y="508000"/>
            <a:ext cx="9144000" cy="5837421"/>
          </a:xfrm>
          <a:prstGeom prst="rect">
            <a:avLst/>
          </a:prstGeom>
        </p:spPr>
      </p:pic>
      <p:sp>
        <p:nvSpPr>
          <p:cNvPr id="7" name="TextBox 6"/>
          <p:cNvSpPr txBox="1"/>
          <p:nvPr/>
        </p:nvSpPr>
        <p:spPr>
          <a:xfrm>
            <a:off x="564472" y="176412"/>
            <a:ext cx="2871474" cy="369332"/>
          </a:xfrm>
          <a:prstGeom prst="rect">
            <a:avLst/>
          </a:prstGeom>
          <a:noFill/>
        </p:spPr>
        <p:txBody>
          <a:bodyPr wrap="none" rtlCol="0">
            <a:spAutoFit/>
          </a:bodyPr>
          <a:lstStyle/>
          <a:p>
            <a:r>
              <a:rPr lang="en-US" dirty="0" smtClean="0"/>
              <a:t>Gauge 5’s agreement is okay</a:t>
            </a:r>
            <a:endParaRPr lang="en-US" dirty="0"/>
          </a:p>
        </p:txBody>
      </p:sp>
    </p:spTree>
    <p:extLst>
      <p:ext uri="{BB962C8B-B14F-4D97-AF65-F5344CB8AC3E}">
        <p14:creationId xmlns:p14="http://schemas.microsoft.com/office/powerpoint/2010/main" val="787216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4640" y="6482080"/>
            <a:ext cx="3147015" cy="369332"/>
          </a:xfrm>
          <a:prstGeom prst="rect">
            <a:avLst/>
          </a:prstGeom>
          <a:noFill/>
        </p:spPr>
        <p:txBody>
          <a:bodyPr wrap="none" rtlCol="0">
            <a:spAutoFit/>
          </a:bodyPr>
          <a:lstStyle/>
          <a:p>
            <a:r>
              <a:rPr lang="en-US" dirty="0" smtClean="0"/>
              <a:t>R code: Power Law </a:t>
            </a:r>
            <a:r>
              <a:rPr lang="en-US" dirty="0" err="1" smtClean="0"/>
              <a:t>Validation.R</a:t>
            </a:r>
            <a:endParaRPr lang="en-US" dirty="0"/>
          </a:p>
        </p:txBody>
      </p:sp>
      <p:pic>
        <p:nvPicPr>
          <p:cNvPr id="3" name="Picture 2"/>
          <p:cNvPicPr>
            <a:picLocks noChangeAspect="1"/>
          </p:cNvPicPr>
          <p:nvPr/>
        </p:nvPicPr>
        <p:blipFill>
          <a:blip r:embed="rId2"/>
          <a:stretch>
            <a:fillRect/>
          </a:stretch>
        </p:blipFill>
        <p:spPr>
          <a:xfrm>
            <a:off x="0" y="520700"/>
            <a:ext cx="9144000" cy="5792492"/>
          </a:xfrm>
          <a:prstGeom prst="rect">
            <a:avLst/>
          </a:prstGeom>
        </p:spPr>
      </p:pic>
      <p:pic>
        <p:nvPicPr>
          <p:cNvPr id="4" name="Picture 3"/>
          <p:cNvPicPr>
            <a:picLocks noChangeAspect="1"/>
          </p:cNvPicPr>
          <p:nvPr/>
        </p:nvPicPr>
        <p:blipFill>
          <a:blip r:embed="rId3"/>
          <a:stretch>
            <a:fillRect/>
          </a:stretch>
        </p:blipFill>
        <p:spPr>
          <a:xfrm>
            <a:off x="0" y="533400"/>
            <a:ext cx="9144000" cy="5773119"/>
          </a:xfrm>
          <a:prstGeom prst="rect">
            <a:avLst/>
          </a:prstGeom>
        </p:spPr>
      </p:pic>
      <p:pic>
        <p:nvPicPr>
          <p:cNvPr id="5" name="Picture 4"/>
          <p:cNvPicPr>
            <a:picLocks noChangeAspect="1"/>
          </p:cNvPicPr>
          <p:nvPr/>
        </p:nvPicPr>
        <p:blipFill>
          <a:blip r:embed="rId4"/>
          <a:stretch>
            <a:fillRect/>
          </a:stretch>
        </p:blipFill>
        <p:spPr>
          <a:xfrm>
            <a:off x="0" y="520700"/>
            <a:ext cx="9144000" cy="5809243"/>
          </a:xfrm>
          <a:prstGeom prst="rect">
            <a:avLst/>
          </a:prstGeom>
        </p:spPr>
      </p:pic>
      <p:pic>
        <p:nvPicPr>
          <p:cNvPr id="6" name="Picture 5"/>
          <p:cNvPicPr>
            <a:picLocks noChangeAspect="1"/>
          </p:cNvPicPr>
          <p:nvPr/>
        </p:nvPicPr>
        <p:blipFill>
          <a:blip r:embed="rId5"/>
          <a:stretch>
            <a:fillRect/>
          </a:stretch>
        </p:blipFill>
        <p:spPr>
          <a:xfrm>
            <a:off x="0" y="533400"/>
            <a:ext cx="9144000" cy="5774141"/>
          </a:xfrm>
          <a:prstGeom prst="rect">
            <a:avLst/>
          </a:prstGeom>
        </p:spPr>
      </p:pic>
      <p:sp>
        <p:nvSpPr>
          <p:cNvPr id="7" name="TextBox 6"/>
          <p:cNvSpPr txBox="1"/>
          <p:nvPr/>
        </p:nvSpPr>
        <p:spPr>
          <a:xfrm>
            <a:off x="635031" y="176412"/>
            <a:ext cx="2819402" cy="369332"/>
          </a:xfrm>
          <a:prstGeom prst="rect">
            <a:avLst/>
          </a:prstGeom>
          <a:noFill/>
        </p:spPr>
        <p:txBody>
          <a:bodyPr wrap="none" rtlCol="0">
            <a:spAutoFit/>
          </a:bodyPr>
          <a:lstStyle/>
          <a:p>
            <a:r>
              <a:rPr lang="en-US" dirty="0" smtClean="0"/>
              <a:t>Agreement is ok for gauge 6</a:t>
            </a:r>
            <a:endParaRPr lang="en-US" dirty="0"/>
          </a:p>
        </p:txBody>
      </p:sp>
    </p:spTree>
    <p:extLst>
      <p:ext uri="{BB962C8B-B14F-4D97-AF65-F5344CB8AC3E}">
        <p14:creationId xmlns:p14="http://schemas.microsoft.com/office/powerpoint/2010/main" val="787216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6956" y="158770"/>
            <a:ext cx="1351652" cy="369332"/>
          </a:xfrm>
          <a:prstGeom prst="rect">
            <a:avLst/>
          </a:prstGeom>
          <a:noFill/>
        </p:spPr>
        <p:txBody>
          <a:bodyPr wrap="none" rtlCol="0">
            <a:spAutoFit/>
          </a:bodyPr>
          <a:lstStyle/>
          <a:p>
            <a:r>
              <a:rPr lang="en-US" dirty="0" smtClean="0"/>
              <a:t>Fix NSE stuff</a:t>
            </a:r>
            <a:endParaRPr lang="en-US" dirty="0"/>
          </a:p>
        </p:txBody>
      </p:sp>
      <p:pic>
        <p:nvPicPr>
          <p:cNvPr id="3" name="Picture 2"/>
          <p:cNvPicPr>
            <a:picLocks noChangeAspect="1"/>
          </p:cNvPicPr>
          <p:nvPr/>
        </p:nvPicPr>
        <p:blipFill>
          <a:blip r:embed="rId2"/>
          <a:stretch>
            <a:fillRect/>
          </a:stretch>
        </p:blipFill>
        <p:spPr>
          <a:xfrm>
            <a:off x="0" y="528102"/>
            <a:ext cx="9144000" cy="5998768"/>
          </a:xfrm>
          <a:prstGeom prst="rect">
            <a:avLst/>
          </a:prstGeom>
        </p:spPr>
      </p:pic>
    </p:spTree>
    <p:extLst>
      <p:ext uri="{BB962C8B-B14F-4D97-AF65-F5344CB8AC3E}">
        <p14:creationId xmlns:p14="http://schemas.microsoft.com/office/powerpoint/2010/main" val="4068244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6333" y="381000"/>
            <a:ext cx="8424334" cy="5262980"/>
          </a:xfrm>
          <a:prstGeom prst="rect">
            <a:avLst/>
          </a:prstGeom>
          <a:noFill/>
        </p:spPr>
        <p:txBody>
          <a:bodyPr wrap="square" rtlCol="0">
            <a:spAutoFit/>
          </a:bodyPr>
          <a:lstStyle/>
          <a:p>
            <a:r>
              <a:rPr lang="en-US" sz="1600" b="1" dirty="0" smtClean="0"/>
              <a:t>TO DO</a:t>
            </a:r>
          </a:p>
          <a:p>
            <a:endParaRPr lang="en-US" sz="1600" dirty="0" smtClean="0"/>
          </a:p>
          <a:p>
            <a:r>
              <a:rPr lang="en-US" sz="1600" dirty="0" smtClean="0"/>
              <a:t>General climate classification</a:t>
            </a:r>
          </a:p>
          <a:p>
            <a:pPr marL="285750" indent="-285750">
              <a:buFont typeface="Arial"/>
              <a:buChar char="•"/>
            </a:pPr>
            <a:r>
              <a:rPr lang="en-US" sz="1600" dirty="0" smtClean="0">
                <a:solidFill>
                  <a:srgbClr val="000000"/>
                </a:solidFill>
              </a:rPr>
              <a:t>relook at climate </a:t>
            </a:r>
            <a:r>
              <a:rPr lang="en-US" sz="1600" dirty="0" err="1" smtClean="0">
                <a:solidFill>
                  <a:srgbClr val="000000"/>
                </a:solidFill>
              </a:rPr>
              <a:t>classification.R</a:t>
            </a:r>
            <a:r>
              <a:rPr lang="en-US" sz="1600" dirty="0" smtClean="0">
                <a:solidFill>
                  <a:srgbClr val="000000"/>
                </a:solidFill>
              </a:rPr>
              <a:t> and incorporate </a:t>
            </a:r>
            <a:r>
              <a:rPr lang="en-US" sz="1600" dirty="0" err="1" smtClean="0">
                <a:solidFill>
                  <a:srgbClr val="000000"/>
                </a:solidFill>
              </a:rPr>
              <a:t>Xue’s</a:t>
            </a:r>
            <a:r>
              <a:rPr lang="en-US" sz="1600" dirty="0" smtClean="0">
                <a:solidFill>
                  <a:srgbClr val="000000"/>
                </a:solidFill>
              </a:rPr>
              <a:t> </a:t>
            </a:r>
            <a:r>
              <a:rPr lang="en-US" sz="1600" dirty="0" err="1" smtClean="0">
                <a:solidFill>
                  <a:srgbClr val="000000"/>
                </a:solidFill>
              </a:rPr>
              <a:t>indeces</a:t>
            </a:r>
            <a:r>
              <a:rPr lang="en-US" sz="1600" dirty="0" smtClean="0">
                <a:solidFill>
                  <a:srgbClr val="000000"/>
                </a:solidFill>
              </a:rPr>
              <a:t> in classification; compare climate </a:t>
            </a:r>
            <a:r>
              <a:rPr lang="en-US" sz="1600" dirty="0" err="1" smtClean="0">
                <a:solidFill>
                  <a:srgbClr val="000000"/>
                </a:solidFill>
              </a:rPr>
              <a:t>classification.R’s</a:t>
            </a:r>
            <a:r>
              <a:rPr lang="en-US" sz="1600" dirty="0" smtClean="0">
                <a:solidFill>
                  <a:srgbClr val="000000"/>
                </a:solidFill>
              </a:rPr>
              <a:t> classifications into snow/no snow and seasonally dry/not seasonally dry with what </a:t>
            </a:r>
            <a:r>
              <a:rPr lang="en-US" sz="1600" dirty="0" err="1" smtClean="0">
                <a:solidFill>
                  <a:srgbClr val="000000"/>
                </a:solidFill>
              </a:rPr>
              <a:t>Xue’s</a:t>
            </a:r>
            <a:r>
              <a:rPr lang="en-US" sz="1600" dirty="0" smtClean="0">
                <a:solidFill>
                  <a:srgbClr val="000000"/>
                </a:solidFill>
              </a:rPr>
              <a:t> </a:t>
            </a:r>
            <a:r>
              <a:rPr lang="en-US" sz="1600" dirty="0" err="1" smtClean="0">
                <a:solidFill>
                  <a:srgbClr val="000000"/>
                </a:solidFill>
              </a:rPr>
              <a:t>indeces</a:t>
            </a:r>
            <a:r>
              <a:rPr lang="en-US" sz="1600" dirty="0" smtClean="0">
                <a:solidFill>
                  <a:srgbClr val="000000"/>
                </a:solidFill>
              </a:rPr>
              <a:t> would do</a:t>
            </a:r>
          </a:p>
          <a:p>
            <a:pPr marL="285750" indent="-285750">
              <a:buFont typeface="Arial"/>
              <a:buChar char="•"/>
            </a:pPr>
            <a:r>
              <a:rPr lang="en-US" sz="1600" dirty="0" smtClean="0">
                <a:solidFill>
                  <a:srgbClr val="FF0000"/>
                </a:solidFill>
              </a:rPr>
              <a:t>Code up </a:t>
            </a:r>
            <a:r>
              <a:rPr lang="en-US" sz="1600" dirty="0" err="1" smtClean="0">
                <a:solidFill>
                  <a:srgbClr val="FF0000"/>
                </a:solidFill>
              </a:rPr>
              <a:t>Schaefli’s</a:t>
            </a:r>
            <a:r>
              <a:rPr lang="en-US" sz="1600" dirty="0" smtClean="0">
                <a:solidFill>
                  <a:srgbClr val="FF0000"/>
                </a:solidFill>
              </a:rPr>
              <a:t> snow dominated catchments (requires hypsographic curve and z* calibration…)</a:t>
            </a:r>
          </a:p>
          <a:p>
            <a:pPr marL="285750" indent="-285750">
              <a:buFont typeface="Arial"/>
              <a:buChar char="•"/>
            </a:pPr>
            <a:r>
              <a:rPr lang="en-US" sz="1600" dirty="0" smtClean="0">
                <a:solidFill>
                  <a:srgbClr val="FF0000"/>
                </a:solidFill>
              </a:rPr>
              <a:t>Lit review of how </a:t>
            </a:r>
            <a:r>
              <a:rPr lang="en-US" sz="1600" dirty="0" err="1" smtClean="0">
                <a:solidFill>
                  <a:srgbClr val="FF0000"/>
                </a:solidFill>
              </a:rPr>
              <a:t>pdfs</a:t>
            </a:r>
            <a:r>
              <a:rPr lang="en-US" sz="1600" dirty="0" smtClean="0">
                <a:solidFill>
                  <a:srgbClr val="FF0000"/>
                </a:solidFill>
              </a:rPr>
              <a:t> are treated in seasonal climates beyond Marc’s work. Can any other method be applied to ours?</a:t>
            </a:r>
          </a:p>
          <a:p>
            <a:endParaRPr lang="en-US" sz="1600" dirty="0" smtClean="0">
              <a:solidFill>
                <a:srgbClr val="000000"/>
              </a:solidFill>
            </a:endParaRPr>
          </a:p>
          <a:p>
            <a:r>
              <a:rPr lang="en-US" sz="1600" dirty="0" smtClean="0">
                <a:solidFill>
                  <a:srgbClr val="000000"/>
                </a:solidFill>
              </a:rPr>
              <a:t>Marc’s seasonally dry stuff</a:t>
            </a:r>
          </a:p>
          <a:p>
            <a:pPr marL="285750" indent="-285750">
              <a:buFont typeface="Arial"/>
              <a:buChar char="•"/>
            </a:pPr>
            <a:r>
              <a:rPr lang="en-US" sz="1600" dirty="0" smtClean="0">
                <a:solidFill>
                  <a:srgbClr val="FF0000"/>
                </a:solidFill>
              </a:rPr>
              <a:t>Find a and b recession constants instead of guessing</a:t>
            </a:r>
          </a:p>
          <a:p>
            <a:pPr marL="285750" indent="-285750">
              <a:buFont typeface="Arial"/>
              <a:buChar char="•"/>
            </a:pPr>
            <a:r>
              <a:rPr lang="en-US" sz="1600" dirty="0" smtClean="0"/>
              <a:t>Check whether </a:t>
            </a:r>
            <a:r>
              <a:rPr lang="en-US" sz="1600" dirty="0" err="1" smtClean="0"/>
              <a:t>pdf</a:t>
            </a:r>
            <a:r>
              <a:rPr lang="en-US" sz="1600" dirty="0" smtClean="0"/>
              <a:t>(</a:t>
            </a:r>
            <a:r>
              <a:rPr lang="en-US" sz="1600" dirty="0" err="1" smtClean="0"/>
              <a:t>qds</a:t>
            </a:r>
            <a:r>
              <a:rPr lang="en-US" sz="1600" dirty="0" smtClean="0"/>
              <a:t>) match up in NSE calculations.</a:t>
            </a:r>
          </a:p>
          <a:p>
            <a:pPr marL="285750" indent="-285750">
              <a:buFont typeface="Arial"/>
              <a:buChar char="•"/>
            </a:pPr>
            <a:r>
              <a:rPr lang="en-US" sz="1600" dirty="0" smtClean="0"/>
              <a:t>Check the Testing Marc Seasonally </a:t>
            </a:r>
            <a:r>
              <a:rPr lang="en-US" sz="1600" dirty="0" err="1" smtClean="0"/>
              <a:t>Dry.R</a:t>
            </a:r>
            <a:r>
              <a:rPr lang="en-US" sz="1600" dirty="0" smtClean="0"/>
              <a:t> code for holes</a:t>
            </a:r>
          </a:p>
          <a:p>
            <a:pPr marL="285750" indent="-285750">
              <a:buFont typeface="Arial"/>
              <a:buChar char="•"/>
            </a:pPr>
            <a:r>
              <a:rPr lang="en-US" sz="1600" dirty="0" smtClean="0"/>
              <a:t>In general, NSE is very sensitive, perhaps due to fast variation in </a:t>
            </a:r>
            <a:r>
              <a:rPr lang="en-US" sz="1600" dirty="0" err="1" smtClean="0"/>
              <a:t>pdf</a:t>
            </a:r>
            <a:r>
              <a:rPr lang="en-US" sz="1600" dirty="0" smtClean="0"/>
              <a:t> value at lower </a:t>
            </a:r>
            <a:r>
              <a:rPr lang="en-US" sz="1600" dirty="0" err="1" smtClean="0"/>
              <a:t>qd</a:t>
            </a:r>
            <a:r>
              <a:rPr lang="en-US" sz="1600" dirty="0" smtClean="0"/>
              <a:t> values. </a:t>
            </a:r>
            <a:r>
              <a:rPr lang="en-US" sz="1600" dirty="0" smtClean="0">
                <a:solidFill>
                  <a:srgbClr val="FF0000"/>
                </a:solidFill>
              </a:rPr>
              <a:t>Consider how positioning of points, rather than a real change in </a:t>
            </a:r>
            <a:r>
              <a:rPr lang="en-US" sz="1600" dirty="0" err="1" smtClean="0">
                <a:solidFill>
                  <a:srgbClr val="FF0000"/>
                </a:solidFill>
              </a:rPr>
              <a:t>pdf</a:t>
            </a:r>
            <a:r>
              <a:rPr lang="en-US" sz="1600" dirty="0" smtClean="0">
                <a:solidFill>
                  <a:srgbClr val="FF0000"/>
                </a:solidFill>
              </a:rPr>
              <a:t> agreement, will impact NSE.</a:t>
            </a:r>
          </a:p>
          <a:p>
            <a:pPr marL="285750" indent="-285750">
              <a:buFont typeface="Arial"/>
              <a:buChar char="•"/>
            </a:pPr>
            <a:r>
              <a:rPr lang="en-US" sz="1600" dirty="0" smtClean="0"/>
              <a:t>Use numeric </a:t>
            </a:r>
            <a:r>
              <a:rPr lang="en-US" sz="1600" dirty="0" err="1" smtClean="0"/>
              <a:t>pdf</a:t>
            </a:r>
            <a:r>
              <a:rPr lang="en-US" sz="1600" dirty="0" smtClean="0"/>
              <a:t> for dry season going forward; if have time, do these less important things:</a:t>
            </a:r>
          </a:p>
          <a:p>
            <a:pPr marL="742950" lvl="1" indent="-285750">
              <a:buFont typeface="Arial"/>
              <a:buChar char="•"/>
            </a:pPr>
            <a:r>
              <a:rPr lang="en-US" sz="1600" dirty="0" smtClean="0"/>
              <a:t>figure out why analytic1 performance changes with number of breaks in histogram</a:t>
            </a:r>
          </a:p>
          <a:p>
            <a:pPr marL="742950" lvl="1" indent="-285750">
              <a:buFont typeface="Arial"/>
              <a:buChar char="•"/>
            </a:pPr>
            <a:r>
              <a:rPr lang="en-US" sz="1600" dirty="0" smtClean="0"/>
              <a:t>re-derive analytic2 equation, which is completely off</a:t>
            </a:r>
          </a:p>
          <a:p>
            <a:endParaRPr lang="en-US" sz="1600" dirty="0" smtClean="0">
              <a:solidFill>
                <a:srgbClr val="FF0000"/>
              </a:solidFill>
            </a:endParaRPr>
          </a:p>
        </p:txBody>
      </p:sp>
    </p:spTree>
    <p:extLst>
      <p:ext uri="{BB962C8B-B14F-4D97-AF65-F5344CB8AC3E}">
        <p14:creationId xmlns:p14="http://schemas.microsoft.com/office/powerpoint/2010/main" val="2717267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4037" y="141128"/>
            <a:ext cx="8661112" cy="2308324"/>
          </a:xfrm>
          <a:prstGeom prst="rect">
            <a:avLst/>
          </a:prstGeom>
          <a:noFill/>
        </p:spPr>
        <p:txBody>
          <a:bodyPr wrap="square" rtlCol="0">
            <a:spAutoFit/>
          </a:bodyPr>
          <a:lstStyle/>
          <a:p>
            <a:r>
              <a:rPr lang="en-US" dirty="0" smtClean="0"/>
              <a:t>(Carrillo et al, 2011)</a:t>
            </a:r>
          </a:p>
          <a:p>
            <a:r>
              <a:rPr lang="en-US" dirty="0" smtClean="0"/>
              <a:t>They did catchment classification via process model. The model is based on the </a:t>
            </a:r>
            <a:r>
              <a:rPr lang="en-US" dirty="0" err="1" smtClean="0"/>
              <a:t>hillslope</a:t>
            </a:r>
            <a:r>
              <a:rPr lang="en-US" dirty="0" smtClean="0"/>
              <a:t> </a:t>
            </a:r>
            <a:r>
              <a:rPr lang="en-US" dirty="0" err="1" smtClean="0"/>
              <a:t>boussinesq</a:t>
            </a:r>
            <a:r>
              <a:rPr lang="en-US" dirty="0" smtClean="0"/>
              <a:t> equation, energy balance, and root zone water balance. Didn’t see any classification though…</a:t>
            </a:r>
          </a:p>
          <a:p>
            <a:r>
              <a:rPr lang="en-US" b="1" dirty="0" smtClean="0"/>
              <a:t>NOTE that they separated the recession curve for </a:t>
            </a:r>
            <a:r>
              <a:rPr lang="en-US" b="1" dirty="0" err="1" smtClean="0"/>
              <a:t>hillslope</a:t>
            </a:r>
            <a:r>
              <a:rPr lang="en-US" b="1" dirty="0" smtClean="0"/>
              <a:t> </a:t>
            </a:r>
            <a:r>
              <a:rPr lang="en-US" b="1" dirty="0" err="1" smtClean="0"/>
              <a:t>Boussinesq</a:t>
            </a:r>
            <a:r>
              <a:rPr lang="en-US" b="1" dirty="0" smtClean="0"/>
              <a:t> aquifer vs. the deep aquifer. Look at their paper for reference on how to do this. Example is in Fig 2 below. The </a:t>
            </a:r>
            <a:r>
              <a:rPr lang="en-US" b="1" dirty="0" err="1" smtClean="0"/>
              <a:t>hillslope</a:t>
            </a:r>
            <a:r>
              <a:rPr lang="en-US" b="1" dirty="0" smtClean="0"/>
              <a:t> aquifer part is nonlinear recession, and deep GW part is linear recession.</a:t>
            </a:r>
            <a:endParaRPr lang="en-US" b="1" dirty="0"/>
          </a:p>
        </p:txBody>
      </p:sp>
      <p:pic>
        <p:nvPicPr>
          <p:cNvPr id="3" name="Picture 2"/>
          <p:cNvPicPr>
            <a:picLocks noChangeAspect="1"/>
          </p:cNvPicPr>
          <p:nvPr/>
        </p:nvPicPr>
        <p:blipFill>
          <a:blip r:embed="rId2"/>
          <a:stretch>
            <a:fillRect/>
          </a:stretch>
        </p:blipFill>
        <p:spPr>
          <a:xfrm>
            <a:off x="0" y="2966369"/>
            <a:ext cx="9144000" cy="4225636"/>
          </a:xfrm>
          <a:prstGeom prst="rect">
            <a:avLst/>
          </a:prstGeom>
        </p:spPr>
      </p:pic>
    </p:spTree>
    <p:extLst>
      <p:ext uri="{BB962C8B-B14F-4D97-AF65-F5344CB8AC3E}">
        <p14:creationId xmlns:p14="http://schemas.microsoft.com/office/powerpoint/2010/main" val="3840745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676" y="123488"/>
            <a:ext cx="8749311" cy="1477328"/>
          </a:xfrm>
          <a:prstGeom prst="rect">
            <a:avLst/>
          </a:prstGeom>
          <a:noFill/>
        </p:spPr>
        <p:txBody>
          <a:bodyPr wrap="square" rtlCol="0">
            <a:spAutoFit/>
          </a:bodyPr>
          <a:lstStyle/>
          <a:p>
            <a:r>
              <a:rPr lang="en-US" dirty="0" smtClean="0"/>
              <a:t>(</a:t>
            </a:r>
            <a:r>
              <a:rPr lang="en-US" dirty="0" err="1" smtClean="0"/>
              <a:t>Feng</a:t>
            </a:r>
            <a:r>
              <a:rPr lang="en-US" dirty="0" smtClean="0"/>
              <a:t> et al., 2012) – seasonality</a:t>
            </a:r>
          </a:p>
          <a:p>
            <a:r>
              <a:rPr lang="en-US" dirty="0" smtClean="0"/>
              <a:t>Seasonality of energy and P lead to problems in defining annual water balance, so they developed dimensionless numbers that govern annual water balance in seasonally dry basins. They use these dimensionless numbers in the stochastic soil moisture model to get analytic expressions for the water balance (i.e. get ET/R per year)</a:t>
            </a:r>
          </a:p>
        </p:txBody>
      </p:sp>
      <p:sp>
        <p:nvSpPr>
          <p:cNvPr id="3" name="TextBox 2"/>
          <p:cNvSpPr txBox="1"/>
          <p:nvPr/>
        </p:nvSpPr>
        <p:spPr>
          <a:xfrm>
            <a:off x="211676" y="1781757"/>
            <a:ext cx="8784590" cy="4247317"/>
          </a:xfrm>
          <a:prstGeom prst="rect">
            <a:avLst/>
          </a:prstGeom>
          <a:noFill/>
        </p:spPr>
        <p:txBody>
          <a:bodyPr wrap="square" rtlCol="0">
            <a:spAutoFit/>
          </a:bodyPr>
          <a:lstStyle/>
          <a:p>
            <a:r>
              <a:rPr lang="en-US" dirty="0" smtClean="0"/>
              <a:t>(</a:t>
            </a:r>
            <a:r>
              <a:rPr lang="en-US" dirty="0" err="1" smtClean="0"/>
              <a:t>Wolock</a:t>
            </a:r>
            <a:r>
              <a:rPr lang="en-US" dirty="0" smtClean="0"/>
              <a:t> et al, 2004) – delineation of HLUs</a:t>
            </a:r>
          </a:p>
          <a:p>
            <a:r>
              <a:rPr lang="en-US" dirty="0" smtClean="0"/>
              <a:t>Delineation of HLUs in the US with GIS and statistics. Used metrics to quantify land surface form, geologic texture (bedrock and soil permeability), and climate; then use principal component analysis and cluster analysis to assign watersheds to their groups.</a:t>
            </a:r>
          </a:p>
          <a:p>
            <a:r>
              <a:rPr lang="en-US" dirty="0" smtClean="0"/>
              <a:t>Used principal component scores to form HLR groups, then decide which groups mean what (i.e. plains and permeable soils, </a:t>
            </a:r>
            <a:r>
              <a:rPr lang="en-US" dirty="0" err="1" smtClean="0"/>
              <a:t>etc</a:t>
            </a:r>
            <a:r>
              <a:rPr lang="en-US" dirty="0" smtClean="0"/>
              <a:t>)</a:t>
            </a:r>
          </a:p>
          <a:p>
            <a:r>
              <a:rPr lang="en-US" dirty="0" smtClean="0"/>
              <a:t>Note, Frenchman Creek was classified as permeable bedrock and lots of sand = “</a:t>
            </a:r>
            <a:r>
              <a:rPr lang="en-US" dirty="0" err="1" smtClean="0"/>
              <a:t>subhumid</a:t>
            </a:r>
            <a:r>
              <a:rPr lang="en-US" dirty="0" smtClean="0"/>
              <a:t> plains with impermeable soils and permeable bedrock”, which leads to the primary flow paths being overland flow and deep GW, NOT shallow GW!</a:t>
            </a:r>
          </a:p>
          <a:p>
            <a:endParaRPr lang="en-US" dirty="0"/>
          </a:p>
          <a:p>
            <a:r>
              <a:rPr lang="en-US" dirty="0" smtClean="0"/>
              <a:t>(Winter) – HLUs</a:t>
            </a:r>
          </a:p>
          <a:p>
            <a:r>
              <a:rPr lang="en-US" dirty="0" smtClean="0"/>
              <a:t>Defined HLUs from land surface form, geology, and climate. Therefore should encompass surface, GW and atmospheric water movement.</a:t>
            </a:r>
          </a:p>
          <a:p>
            <a:r>
              <a:rPr lang="en-US" dirty="0" smtClean="0"/>
              <a:t>The fundamental HLU has an upland and lowland, as well as geologic framework and climate. Geologic framework examples: clay, sand, </a:t>
            </a:r>
            <a:r>
              <a:rPr lang="en-US" dirty="0" err="1" smtClean="0"/>
              <a:t>crystallline</a:t>
            </a:r>
            <a:r>
              <a:rPr lang="en-US" dirty="0" smtClean="0"/>
              <a:t>, carbonate.</a:t>
            </a:r>
            <a:endParaRPr lang="en-US" dirty="0"/>
          </a:p>
        </p:txBody>
      </p:sp>
    </p:spTree>
    <p:extLst>
      <p:ext uri="{BB962C8B-B14F-4D97-AF65-F5344CB8AC3E}">
        <p14:creationId xmlns:p14="http://schemas.microsoft.com/office/powerpoint/2010/main" val="862277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9316" y="264617"/>
            <a:ext cx="8714031" cy="3139321"/>
          </a:xfrm>
          <a:prstGeom prst="rect">
            <a:avLst/>
          </a:prstGeom>
          <a:noFill/>
        </p:spPr>
        <p:txBody>
          <a:bodyPr wrap="square" rtlCol="0">
            <a:spAutoFit/>
          </a:bodyPr>
          <a:lstStyle/>
          <a:p>
            <a:r>
              <a:rPr lang="en-US" dirty="0" smtClean="0"/>
              <a:t>(</a:t>
            </a:r>
            <a:r>
              <a:rPr lang="en-US" dirty="0" err="1" smtClean="0"/>
              <a:t>Yokoo</a:t>
            </a:r>
            <a:r>
              <a:rPr lang="en-US" dirty="0" smtClean="0"/>
              <a:t> and </a:t>
            </a:r>
            <a:r>
              <a:rPr lang="en-US" dirty="0" err="1" smtClean="0"/>
              <a:t>Sivapalan</a:t>
            </a:r>
            <a:r>
              <a:rPr lang="en-US" dirty="0" smtClean="0"/>
              <a:t>)</a:t>
            </a:r>
          </a:p>
          <a:p>
            <a:r>
              <a:rPr lang="en-US" dirty="0" smtClean="0"/>
              <a:t>They separate the FDC into SFDC (surface FDC) and SSFDC (</a:t>
            </a:r>
            <a:r>
              <a:rPr lang="en-US" dirty="0" err="1" smtClean="0"/>
              <a:t>subusrface</a:t>
            </a:r>
            <a:r>
              <a:rPr lang="en-US" dirty="0" smtClean="0"/>
              <a:t> FDC) and use this to look at climate and landscape controls on FDC.</a:t>
            </a:r>
          </a:p>
          <a:p>
            <a:r>
              <a:rPr lang="en-US" dirty="0" smtClean="0"/>
              <a:t>Unlike Botter, they use multiple runoff generation mechanisms in their process model; however, theirs is numerically based, which is less desirable than analytic, due to computation time and the ability to invert the model. Their model is solved numerically every 5 minutes.</a:t>
            </a:r>
          </a:p>
          <a:p>
            <a:r>
              <a:rPr lang="en-US" dirty="0" smtClean="0"/>
              <a:t>They use a model to elucidate physical meaning of FDC, use model for classification of basins; for us, it</a:t>
            </a:r>
            <a:r>
              <a:rPr lang="fr-FR" dirty="0" smtClean="0"/>
              <a:t>’</a:t>
            </a:r>
            <a:r>
              <a:rPr lang="en-US" dirty="0" smtClean="0"/>
              <a:t>s the opposite – use </a:t>
            </a:r>
            <a:r>
              <a:rPr lang="en-US" dirty="0" err="1" smtClean="0"/>
              <a:t>indeces</a:t>
            </a:r>
            <a:r>
              <a:rPr lang="en-US" dirty="0" smtClean="0"/>
              <a:t> to determine when it’s appropriate to apply a model.</a:t>
            </a:r>
          </a:p>
          <a:p>
            <a:r>
              <a:rPr lang="en-US" dirty="0" smtClean="0"/>
              <a:t>Provides concepts for constructing FDC from P, PET and soil type.</a:t>
            </a:r>
          </a:p>
        </p:txBody>
      </p:sp>
    </p:spTree>
    <p:extLst>
      <p:ext uri="{BB962C8B-B14F-4D97-AF65-F5344CB8AC3E}">
        <p14:creationId xmlns:p14="http://schemas.microsoft.com/office/powerpoint/2010/main" val="556884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97" y="211694"/>
            <a:ext cx="8819870" cy="6463309"/>
          </a:xfrm>
          <a:prstGeom prst="rect">
            <a:avLst/>
          </a:prstGeom>
          <a:noFill/>
        </p:spPr>
        <p:txBody>
          <a:bodyPr wrap="square" rtlCol="0">
            <a:spAutoFit/>
          </a:bodyPr>
          <a:lstStyle/>
          <a:p>
            <a:r>
              <a:rPr lang="en-US" dirty="0" smtClean="0"/>
              <a:t>(Cheng et al, 2012)</a:t>
            </a:r>
          </a:p>
          <a:p>
            <a:r>
              <a:rPr lang="en-US" dirty="0" err="1" smtClean="0"/>
              <a:t>Botter’s</a:t>
            </a:r>
            <a:r>
              <a:rPr lang="en-US" dirty="0" smtClean="0"/>
              <a:t> assumptions are: Poisson rainfall, and therefore can only be applied to a single season, and that season must be stationary. It ignores carryover of soil moisture storage, which is a problem if there’s high seasonality.</a:t>
            </a:r>
          </a:p>
          <a:p>
            <a:r>
              <a:rPr lang="en-US" dirty="0" smtClean="0"/>
              <a:t>This study builds on </a:t>
            </a:r>
            <a:r>
              <a:rPr lang="en-US" dirty="0" err="1" smtClean="0"/>
              <a:t>Yokoo</a:t>
            </a:r>
            <a:r>
              <a:rPr lang="en-US" dirty="0" smtClean="0"/>
              <a:t> and </a:t>
            </a:r>
            <a:r>
              <a:rPr lang="en-US" dirty="0" err="1" smtClean="0"/>
              <a:t>Sivapalan</a:t>
            </a:r>
            <a:r>
              <a:rPr lang="en-US" dirty="0" smtClean="0"/>
              <a:t>, and generates regional patterns in FDC shape using statistics. Climate and landscape indices are regressed against gamma distribution parameters that describe the FDC. Suggests that parameters of FDC are primarily governed by climate, with secondary effects in landscape/geomorphology.</a:t>
            </a:r>
          </a:p>
          <a:p>
            <a:endParaRPr lang="en-US" dirty="0" smtClean="0"/>
          </a:p>
          <a:p>
            <a:r>
              <a:rPr lang="en-US" dirty="0" smtClean="0"/>
              <a:t>(Ye et al, 2012)</a:t>
            </a:r>
          </a:p>
          <a:p>
            <a:r>
              <a:rPr lang="en-US" dirty="0" smtClean="0"/>
              <a:t>Their purpose was to use different model structures to predict the regime curve, and see which model structure does the best – to decide what the main runoff processes are for a basin.</a:t>
            </a:r>
          </a:p>
          <a:p>
            <a:r>
              <a:rPr lang="en-US" dirty="0" smtClean="0"/>
              <a:t>Started with a simple two-bucket base model, which was then systematically enhanced with new processes until model performance couldn’t be improved. The base model has saturation excess Q and subsurface Q. the modifications were: snowmelt; subsurface induced fast flow (i.e. saturation excess), interception loss (veg. cover variability), and phenology (growth cycle of vegetation). Note that it didn’t look at deep GE flow…</a:t>
            </a:r>
          </a:p>
          <a:p>
            <a:r>
              <a:rPr lang="en-US" dirty="0" smtClean="0"/>
              <a:t>Then, they classified the basins by what number and types of modifications were most important. Look at their maps and use as a guide to what types of Botter variations are most important in a given area. Except instead of their trying-models-out to find which processes dominate, we want to go directly to an index. But how will we find out what those </a:t>
            </a:r>
            <a:r>
              <a:rPr lang="en-US" dirty="0" err="1" smtClean="0"/>
              <a:t>indeces</a:t>
            </a:r>
            <a:r>
              <a:rPr lang="en-US" dirty="0" smtClean="0"/>
              <a:t> are?</a:t>
            </a:r>
            <a:endParaRPr lang="en-US" dirty="0"/>
          </a:p>
        </p:txBody>
      </p:sp>
    </p:spTree>
    <p:extLst>
      <p:ext uri="{BB962C8B-B14F-4D97-AF65-F5344CB8AC3E}">
        <p14:creationId xmlns:p14="http://schemas.microsoft.com/office/powerpoint/2010/main" val="68307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759" y="176412"/>
            <a:ext cx="8985242" cy="5355313"/>
          </a:xfrm>
          <a:prstGeom prst="rect">
            <a:avLst/>
          </a:prstGeom>
          <a:noFill/>
        </p:spPr>
        <p:txBody>
          <a:bodyPr wrap="square" rtlCol="0">
            <a:spAutoFit/>
          </a:bodyPr>
          <a:lstStyle/>
          <a:p>
            <a:r>
              <a:rPr lang="en-US" dirty="0" smtClean="0"/>
              <a:t>(</a:t>
            </a:r>
            <a:r>
              <a:rPr lang="en-US" dirty="0" err="1" smtClean="0"/>
              <a:t>Coopersmith</a:t>
            </a:r>
            <a:r>
              <a:rPr lang="en-US" dirty="0" smtClean="0"/>
              <a:t> et al, 2012)</a:t>
            </a:r>
          </a:p>
          <a:p>
            <a:r>
              <a:rPr lang="en-US" dirty="0" smtClean="0"/>
              <a:t>Uses decision tree to classify MOPEX basins, and found that seasonality plays most important role in US catchment classification – but they only accounted for P, ET and Q (not geology, </a:t>
            </a:r>
            <a:r>
              <a:rPr lang="en-US" dirty="0" err="1" smtClean="0"/>
              <a:t>etc</a:t>
            </a:r>
            <a:r>
              <a:rPr lang="en-US" dirty="0" smtClean="0"/>
              <a:t>). They emphasize that their method isn’t simply statistical like clustering, which doesn’t tell anything about physical drivers that contribute to similarity.</a:t>
            </a:r>
          </a:p>
          <a:p>
            <a:r>
              <a:rPr lang="en-US" dirty="0" smtClean="0"/>
              <a:t>They used four indices in classification: aridity, seasonality, date of P peak, date of Q peak. To classify, split catchments into groups so that the regime similarity metric is minimized between groups. When classified via these four </a:t>
            </a:r>
            <a:r>
              <a:rPr lang="en-US" dirty="0" err="1" smtClean="0"/>
              <a:t>indeces</a:t>
            </a:r>
            <a:r>
              <a:rPr lang="en-US" dirty="0" smtClean="0"/>
              <a:t>, the regime curves of each cluster is similar. </a:t>
            </a:r>
          </a:p>
          <a:p>
            <a:endParaRPr lang="en-US" dirty="0"/>
          </a:p>
          <a:p>
            <a:r>
              <a:rPr lang="en-US" dirty="0" smtClean="0"/>
              <a:t>(</a:t>
            </a:r>
            <a:r>
              <a:rPr lang="en-US" dirty="0" err="1" smtClean="0"/>
              <a:t>Yaeger</a:t>
            </a:r>
            <a:r>
              <a:rPr lang="en-US" dirty="0" smtClean="0"/>
              <a:t> et al, 2012)</a:t>
            </a:r>
          </a:p>
          <a:p>
            <a:r>
              <a:rPr lang="en-US" dirty="0" smtClean="0"/>
              <a:t>Said that climate controls the middle part of FDC, but soils, geology and topography explain the extremes. Fast flow is controlled by P.</a:t>
            </a:r>
          </a:p>
          <a:p>
            <a:r>
              <a:rPr lang="en-US" dirty="0" smtClean="0"/>
              <a:t>This paper synthesizes the gamma parameters of the FDC curve with the catchment classes and dominant processes from the previous three papers in this series. It maps dominant processes to the FDC parameters, and maps climate </a:t>
            </a:r>
            <a:r>
              <a:rPr lang="en-US" dirty="0" err="1" smtClean="0"/>
              <a:t>indeces</a:t>
            </a:r>
            <a:r>
              <a:rPr lang="en-US" dirty="0" smtClean="0"/>
              <a:t> to FDC parameters.</a:t>
            </a:r>
          </a:p>
          <a:p>
            <a:r>
              <a:rPr lang="en-US" dirty="0" smtClean="0"/>
              <a:t>The regime curve is different from FDC because it contains the temporal pattern of ET, P and Q; whereas in FDC this information is removed. Therefore the regime curve makes it easier to see time-dependent catchment responses.</a:t>
            </a:r>
            <a:endParaRPr lang="en-US" dirty="0"/>
          </a:p>
        </p:txBody>
      </p:sp>
    </p:spTree>
    <p:extLst>
      <p:ext uri="{BB962C8B-B14F-4D97-AF65-F5344CB8AC3E}">
        <p14:creationId xmlns:p14="http://schemas.microsoft.com/office/powerpoint/2010/main" val="1060261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632" y="41154"/>
            <a:ext cx="8903453" cy="4524316"/>
          </a:xfrm>
          <a:prstGeom prst="rect">
            <a:avLst/>
          </a:prstGeom>
          <a:noFill/>
        </p:spPr>
        <p:txBody>
          <a:bodyPr wrap="square" rtlCol="0">
            <a:spAutoFit/>
          </a:bodyPr>
          <a:lstStyle/>
          <a:p>
            <a:r>
              <a:rPr lang="en-US" dirty="0" smtClean="0"/>
              <a:t>(</a:t>
            </a:r>
            <a:r>
              <a:rPr lang="en-US" dirty="0" err="1" smtClean="0"/>
              <a:t>Schaefli</a:t>
            </a:r>
            <a:r>
              <a:rPr lang="en-US" dirty="0"/>
              <a:t> </a:t>
            </a:r>
            <a:r>
              <a:rPr lang="en-US" dirty="0" smtClean="0"/>
              <a:t>et al., 2013)</a:t>
            </a:r>
          </a:p>
          <a:p>
            <a:r>
              <a:rPr lang="en-US" dirty="0" smtClean="0"/>
              <a:t>Snow-dominated </a:t>
            </a:r>
            <a:r>
              <a:rPr lang="en-US" dirty="0" err="1" smtClean="0"/>
              <a:t>pdfs</a:t>
            </a:r>
            <a:r>
              <a:rPr lang="en-US" dirty="0" smtClean="0"/>
              <a:t> for “zone I and II catchments” – i.e. they are affected by multiday snow storage, but the snow melts within a season (no glaciers)</a:t>
            </a:r>
          </a:p>
          <a:p>
            <a:r>
              <a:rPr lang="en-US" dirty="0" smtClean="0"/>
              <a:t>Need two new parameters to build on original Botter:</a:t>
            </a:r>
          </a:p>
          <a:p>
            <a:pPr marL="342900" indent="-342900">
              <a:buAutoNum type="arabicPeriod"/>
            </a:pPr>
            <a:r>
              <a:rPr lang="en-US" dirty="0" smtClean="0"/>
              <a:t>A*: this is found using A*= A * P(Z &gt; z*). The P(Z &gt; z*) means portion of basin that is above a threshold altitude z*, and this P value can be found using the hypsographic curve (which shows the portion of land that exists at various elevations in a basin). To determine z*, the method uses calibration. Once all other parameters are found, adjust z* to fit the observed </a:t>
            </a:r>
            <a:r>
              <a:rPr lang="en-US" dirty="0" err="1" smtClean="0"/>
              <a:t>pdf</a:t>
            </a:r>
            <a:r>
              <a:rPr lang="en-US" dirty="0" smtClean="0"/>
              <a:t>. </a:t>
            </a:r>
            <a:r>
              <a:rPr lang="en-US" dirty="0" smtClean="0">
                <a:solidFill>
                  <a:srgbClr val="FF0000"/>
                </a:solidFill>
              </a:rPr>
              <a:t>NEED TO RETURN TO THIS because need to find hypsographic curve using ArcGIS? Also, what is the use of having to calibrate z* in </a:t>
            </a:r>
            <a:r>
              <a:rPr lang="en-US" dirty="0" err="1" smtClean="0">
                <a:solidFill>
                  <a:srgbClr val="FF0000"/>
                </a:solidFill>
              </a:rPr>
              <a:t>ungauged</a:t>
            </a:r>
            <a:r>
              <a:rPr lang="en-US" dirty="0" smtClean="0">
                <a:solidFill>
                  <a:srgbClr val="FF0000"/>
                </a:solidFill>
              </a:rPr>
              <a:t> basins? Can there be another way to find z*, like relations between elevation and temperature?</a:t>
            </a:r>
          </a:p>
          <a:p>
            <a:pPr marL="342900" indent="-342900">
              <a:buAutoNum type="arabicPeriod"/>
            </a:pPr>
            <a:r>
              <a:rPr lang="en-US" dirty="0" err="1" smtClean="0"/>
              <a:t>kD</a:t>
            </a:r>
            <a:r>
              <a:rPr lang="en-US" dirty="0" smtClean="0"/>
              <a:t>: this is from </a:t>
            </a:r>
            <a:r>
              <a:rPr lang="en-US" dirty="0" err="1" smtClean="0"/>
              <a:t>tau_D</a:t>
            </a:r>
            <a:r>
              <a:rPr lang="en-US" dirty="0" smtClean="0"/>
              <a:t>, which is the mean duration of periods with temperatures less than 0 Celsius</a:t>
            </a:r>
          </a:p>
          <a:p>
            <a:pPr marL="342900" indent="-342900">
              <a:buAutoNum type="arabicPeriod"/>
            </a:pPr>
            <a:r>
              <a:rPr lang="en-US" dirty="0" smtClean="0"/>
              <a:t>The regular (summer) recession will be k, and they calculated it using </a:t>
            </a:r>
            <a:r>
              <a:rPr lang="en-US" dirty="0" err="1" smtClean="0"/>
              <a:t>Brutsaert-Nieber</a:t>
            </a:r>
            <a:r>
              <a:rPr lang="en-US" dirty="0" smtClean="0"/>
              <a:t> 1977, using Q below 90% of the summer flow </a:t>
            </a:r>
            <a:r>
              <a:rPr lang="en-US" dirty="0" err="1" smtClean="0"/>
              <a:t>quantile</a:t>
            </a:r>
            <a:r>
              <a:rPr lang="en-US" dirty="0" smtClean="0"/>
              <a:t>.</a:t>
            </a:r>
          </a:p>
          <a:p>
            <a:pPr marL="342900" indent="-342900">
              <a:buAutoNum type="arabicPeriod"/>
            </a:pPr>
            <a:r>
              <a:rPr lang="en-US" dirty="0" smtClean="0"/>
              <a:t>Did they find </a:t>
            </a:r>
            <a:r>
              <a:rPr lang="en-US" dirty="0" err="1" smtClean="0"/>
              <a:t>precip</a:t>
            </a:r>
            <a:r>
              <a:rPr lang="en-US" dirty="0" smtClean="0"/>
              <a:t> statistics from the responsive area only or for the whole area?</a:t>
            </a:r>
            <a:endParaRPr lang="en-US" dirty="0"/>
          </a:p>
        </p:txBody>
      </p:sp>
    </p:spTree>
    <p:extLst>
      <p:ext uri="{BB962C8B-B14F-4D97-AF65-F5344CB8AC3E}">
        <p14:creationId xmlns:p14="http://schemas.microsoft.com/office/powerpoint/2010/main" val="195664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333" y="186267"/>
            <a:ext cx="8974667" cy="5078314"/>
          </a:xfrm>
          <a:prstGeom prst="rect">
            <a:avLst/>
          </a:prstGeom>
          <a:noFill/>
        </p:spPr>
        <p:txBody>
          <a:bodyPr wrap="square" rtlCol="0">
            <a:spAutoFit/>
          </a:bodyPr>
          <a:lstStyle/>
          <a:p>
            <a:r>
              <a:rPr lang="en-US" dirty="0" err="1" smtClean="0"/>
              <a:t>Gammainc</a:t>
            </a:r>
            <a:r>
              <a:rPr lang="en-US" dirty="0" smtClean="0"/>
              <a:t> errors</a:t>
            </a:r>
          </a:p>
          <a:p>
            <a:endParaRPr lang="en-US" dirty="0"/>
          </a:p>
          <a:p>
            <a:pPr marL="342900" indent="-342900">
              <a:buAutoNum type="arabicParenBoth"/>
            </a:pPr>
            <a:r>
              <a:rPr lang="en-US" dirty="0" smtClean="0"/>
              <a:t>For all seasons, </a:t>
            </a:r>
            <a:r>
              <a:rPr lang="en-US" dirty="0" err="1" smtClean="0"/>
              <a:t>gammainc</a:t>
            </a:r>
            <a:r>
              <a:rPr lang="en-US" dirty="0" smtClean="0"/>
              <a:t> is used in lambda calculation. The “z” in this case is gam = </a:t>
            </a:r>
            <a:r>
              <a:rPr lang="en-US" dirty="0" err="1" smtClean="0"/>
              <a:t>gamp</a:t>
            </a:r>
            <a:r>
              <a:rPr lang="en-US" dirty="0" smtClean="0"/>
              <a:t>*S. gam is large when there are very small storm events and very large storage, which happens in Gauge 11468500 in the summer (</a:t>
            </a:r>
            <a:r>
              <a:rPr lang="en-US" dirty="0" err="1" smtClean="0"/>
              <a:t>Etm</a:t>
            </a:r>
            <a:r>
              <a:rPr lang="en-US" dirty="0" smtClean="0"/>
              <a:t> = 8cm/d, </a:t>
            </a:r>
            <a:r>
              <a:rPr lang="en-US" dirty="0" err="1" smtClean="0"/>
              <a:t>lambdap</a:t>
            </a:r>
            <a:r>
              <a:rPr lang="en-US" dirty="0" smtClean="0"/>
              <a:t> = 0 to 0.07, </a:t>
            </a:r>
            <a:r>
              <a:rPr lang="en-US" dirty="0" err="1" smtClean="0"/>
              <a:t>gamp</a:t>
            </a:r>
            <a:r>
              <a:rPr lang="en-US" dirty="0" smtClean="0"/>
              <a:t> = NA sometimes, up to 100; S = 151 cm; k = 0.25). This makes gam too high, which makes lambda very low.</a:t>
            </a:r>
          </a:p>
          <a:p>
            <a:pPr marL="342900" indent="-342900">
              <a:buAutoNum type="arabicParenBoth"/>
            </a:pPr>
            <a:r>
              <a:rPr lang="en-US" dirty="0" smtClean="0"/>
              <a:t>For dry seasons, </a:t>
            </a:r>
            <a:r>
              <a:rPr lang="en-US" dirty="0" err="1" smtClean="0"/>
              <a:t>gammainc</a:t>
            </a:r>
            <a:r>
              <a:rPr lang="en-US" dirty="0" smtClean="0"/>
              <a:t> is used with two “z” values as in Marc’s paper. The “</a:t>
            </a:r>
            <a:r>
              <a:rPr lang="en-US" dirty="0" err="1" smtClean="0"/>
              <a:t>secondTerm</a:t>
            </a:r>
            <a:r>
              <a:rPr lang="en-US" dirty="0" smtClean="0"/>
              <a:t>” can’t be too high, but can’t know </a:t>
            </a:r>
            <a:r>
              <a:rPr lang="en-US" dirty="0" err="1" smtClean="0"/>
              <a:t>secondTerm</a:t>
            </a:r>
            <a:r>
              <a:rPr lang="en-US" dirty="0" smtClean="0"/>
              <a:t> accurately until b is found. Problem gauge: 10259000</a:t>
            </a:r>
          </a:p>
          <a:p>
            <a:pPr marL="800100" lvl="1" indent="-342900">
              <a:buAutoNum type="arabicParenBoth"/>
            </a:pPr>
            <a:r>
              <a:rPr lang="en-US" dirty="0" smtClean="0"/>
              <a:t>Based on Appendix A, Marc </a:t>
            </a:r>
            <a:r>
              <a:rPr lang="en-US" b="1" dirty="0" smtClean="0"/>
              <a:t>meant (-</a:t>
            </a:r>
            <a:r>
              <a:rPr lang="en-US" b="1" dirty="0" err="1" smtClean="0"/>
              <a:t>arTd</a:t>
            </a:r>
            <a:r>
              <a:rPr lang="en-US" b="1" dirty="0" smtClean="0"/>
              <a:t>)^(1/r) </a:t>
            </a:r>
            <a:r>
              <a:rPr lang="en-US" dirty="0" smtClean="0"/>
              <a:t>NOT  –(</a:t>
            </a:r>
            <a:r>
              <a:rPr lang="en-US" dirty="0" err="1" smtClean="0"/>
              <a:t>arTd</a:t>
            </a:r>
            <a:r>
              <a:rPr lang="en-US" dirty="0" smtClean="0"/>
              <a:t>)^(1/r) as in equation 13. The second (wrong) expression would give (</a:t>
            </a:r>
            <a:r>
              <a:rPr lang="en-US" dirty="0"/>
              <a:t>-</a:t>
            </a:r>
            <a:r>
              <a:rPr lang="en-US" dirty="0" err="1"/>
              <a:t>Num</a:t>
            </a:r>
            <a:r>
              <a:rPr lang="en-US" dirty="0"/>
              <a:t>)^(-</a:t>
            </a:r>
            <a:r>
              <a:rPr lang="en-US" dirty="0" err="1"/>
              <a:t>Num</a:t>
            </a:r>
            <a:r>
              <a:rPr lang="en-US" dirty="0" smtClean="0"/>
              <a:t>) if r &lt; 0: </a:t>
            </a:r>
            <a:r>
              <a:rPr lang="en-US" dirty="0"/>
              <a:t>for this to not be </a:t>
            </a:r>
            <a:r>
              <a:rPr lang="en-US" dirty="0" err="1"/>
              <a:t>NaN</a:t>
            </a:r>
            <a:r>
              <a:rPr lang="en-US" dirty="0"/>
              <a:t>, the exponent must be an integer. </a:t>
            </a:r>
            <a:endParaRPr lang="en-US" dirty="0" smtClean="0"/>
          </a:p>
          <a:p>
            <a:pPr marL="800100" lvl="1" indent="-342900">
              <a:buAutoNum type="arabicParenBoth"/>
            </a:pPr>
            <a:r>
              <a:rPr lang="en-US" dirty="0" smtClean="0"/>
              <a:t>When we encounter the “z is too large” in </a:t>
            </a:r>
            <a:r>
              <a:rPr lang="en-US" dirty="0" err="1" smtClean="0"/>
              <a:t>gammainc</a:t>
            </a:r>
            <a:r>
              <a:rPr lang="en-US" dirty="0" smtClean="0"/>
              <a:t> for Gamma3 and Gamma4 functions in numeric PDF, and in the </a:t>
            </a:r>
            <a:r>
              <a:rPr lang="en-US" dirty="0" err="1" smtClean="0"/>
              <a:t>gammainc</a:t>
            </a:r>
            <a:r>
              <a:rPr lang="en-US" dirty="0" smtClean="0"/>
              <a:t> call in analytic1, </a:t>
            </a:r>
            <a:r>
              <a:rPr lang="en-US" b="1" dirty="0" smtClean="0"/>
              <a:t>turn the </a:t>
            </a:r>
            <a:r>
              <a:rPr lang="en-US" b="1" dirty="0" err="1" smtClean="0"/>
              <a:t>secondTerm</a:t>
            </a:r>
            <a:r>
              <a:rPr lang="en-US" b="1" dirty="0" smtClean="0"/>
              <a:t> into 650 (just like for the gam value in lambda calculation) </a:t>
            </a:r>
            <a:r>
              <a:rPr lang="en-US" dirty="0" smtClean="0"/>
              <a:t>– this solves the problem. </a:t>
            </a:r>
          </a:p>
          <a:p>
            <a:pPr marL="342900" indent="-342900">
              <a:buAutoNum type="arabicParenBoth"/>
            </a:pPr>
            <a:r>
              <a:rPr lang="en-US" dirty="0" smtClean="0"/>
              <a:t>Finally, </a:t>
            </a:r>
            <a:r>
              <a:rPr lang="en-US" dirty="0" err="1" smtClean="0"/>
              <a:t>lambdap</a:t>
            </a:r>
            <a:r>
              <a:rPr lang="en-US" dirty="0" smtClean="0"/>
              <a:t> cannot equal zero in the lambda calculation. If it does, then use the seasonally dry stuff.</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269681823"/>
              </p:ext>
            </p:extLst>
          </p:nvPr>
        </p:nvGraphicFramePr>
        <p:xfrm>
          <a:off x="0" y="5505027"/>
          <a:ext cx="9144000" cy="3383279"/>
        </p:xfrm>
        <a:graphic>
          <a:graphicData uri="http://schemas.openxmlformats.org/drawingml/2006/table">
            <a:tbl>
              <a:tblPr firstRow="1" bandRow="1">
                <a:tableStyleId>{5C22544A-7EE6-4342-B048-85BDC9FD1C3A}</a:tableStyleId>
              </a:tblPr>
              <a:tblGrid>
                <a:gridCol w="1642533"/>
                <a:gridCol w="2438400"/>
                <a:gridCol w="5063067"/>
              </a:tblGrid>
              <a:tr h="370840">
                <a:tc>
                  <a:txBody>
                    <a:bodyPr/>
                    <a:lstStyle/>
                    <a:p>
                      <a:r>
                        <a:rPr lang="en-US" dirty="0" smtClean="0"/>
                        <a:t>Value of b</a:t>
                      </a:r>
                      <a:endParaRPr lang="en-US" dirty="0"/>
                    </a:p>
                  </a:txBody>
                  <a:tcPr/>
                </a:tc>
                <a:tc>
                  <a:txBody>
                    <a:bodyPr/>
                    <a:lstStyle/>
                    <a:p>
                      <a:r>
                        <a:rPr lang="en-US" dirty="0" smtClean="0"/>
                        <a:t>Gamma functions 1&amp;2 or 3&amp;4</a:t>
                      </a:r>
                      <a:endParaRPr lang="en-US" dirty="0"/>
                    </a:p>
                  </a:txBody>
                  <a:tcPr/>
                </a:tc>
                <a:tc>
                  <a:txBody>
                    <a:bodyPr/>
                    <a:lstStyle/>
                    <a:p>
                      <a:r>
                        <a:rPr lang="en-US" dirty="0" smtClean="0"/>
                        <a:t>Notes</a:t>
                      </a:r>
                      <a:endParaRPr lang="en-US" dirty="0"/>
                    </a:p>
                  </a:txBody>
                  <a:tcPr/>
                </a:tc>
              </a:tr>
              <a:tr h="370840">
                <a:tc>
                  <a:txBody>
                    <a:bodyPr/>
                    <a:lstStyle/>
                    <a:p>
                      <a:r>
                        <a:rPr lang="en-US" dirty="0" smtClean="0"/>
                        <a:t>0 &lt; b &lt; 0.4</a:t>
                      </a:r>
                      <a:endParaRPr lang="en-US" dirty="0"/>
                    </a:p>
                  </a:txBody>
                  <a:tcPr/>
                </a:tc>
                <a:tc>
                  <a:txBody>
                    <a:bodyPr/>
                    <a:lstStyle/>
                    <a:p>
                      <a:r>
                        <a:rPr lang="en-US" dirty="0" smtClean="0"/>
                        <a:t>Gamma3 and Gamma4 (r &gt; 0)</a:t>
                      </a:r>
                      <a:endParaRPr lang="en-US" dirty="0"/>
                    </a:p>
                  </a:txBody>
                  <a:tcPr/>
                </a:tc>
                <a:tc>
                  <a:txBody>
                    <a:bodyPr/>
                    <a:lstStyle/>
                    <a:p>
                      <a:r>
                        <a:rPr lang="en-US" dirty="0" smtClean="0"/>
                        <a:t>The “</a:t>
                      </a:r>
                      <a:r>
                        <a:rPr lang="en-US" dirty="0" err="1" smtClean="0"/>
                        <a:t>second</a:t>
                      </a:r>
                      <a:r>
                        <a:rPr lang="en-US" baseline="0" dirty="0" err="1" smtClean="0"/>
                        <a:t>Term</a:t>
                      </a:r>
                      <a:r>
                        <a:rPr lang="en-US" baseline="0" dirty="0" smtClean="0"/>
                        <a:t>” here isn’t too high, no </a:t>
                      </a:r>
                      <a:r>
                        <a:rPr lang="en-US" baseline="0" dirty="0" err="1" smtClean="0"/>
                        <a:t>gammainc</a:t>
                      </a:r>
                      <a:r>
                        <a:rPr lang="en-US" baseline="0" dirty="0" smtClean="0"/>
                        <a:t> error</a:t>
                      </a:r>
                      <a:endParaRPr lang="en-US" dirty="0"/>
                    </a:p>
                  </a:txBody>
                  <a:tcPr/>
                </a:tc>
              </a:tr>
              <a:tr h="370840">
                <a:tc>
                  <a:txBody>
                    <a:bodyPr/>
                    <a:lstStyle/>
                    <a:p>
                      <a:r>
                        <a:rPr lang="en-US" dirty="0" smtClean="0"/>
                        <a:t>0.4 &lt; b &lt; 1.01</a:t>
                      </a:r>
                      <a:endParaRPr lang="en-US" dirty="0"/>
                    </a:p>
                  </a:txBody>
                  <a:tcPr/>
                </a:tc>
                <a:tc>
                  <a:txBody>
                    <a:bodyPr/>
                    <a:lstStyle/>
                    <a:p>
                      <a:r>
                        <a:rPr lang="en-US" dirty="0" smtClean="0"/>
                        <a:t>Gamma3 and Gamma 4 (r &gt; 0, or the other conditional is satisfied briefly</a:t>
                      </a:r>
                      <a:r>
                        <a:rPr lang="en-US" baseline="0" dirty="0" smtClean="0"/>
                        <a:t> for b &gt; 1)</a:t>
                      </a:r>
                      <a:endParaRPr lang="en-US" dirty="0"/>
                    </a:p>
                  </a:txBody>
                  <a:tcPr/>
                </a:tc>
                <a:tc>
                  <a:txBody>
                    <a:bodyPr/>
                    <a:lstStyle/>
                    <a:p>
                      <a:r>
                        <a:rPr lang="en-US" dirty="0" smtClean="0"/>
                        <a:t>The</a:t>
                      </a:r>
                      <a:r>
                        <a:rPr lang="en-US" baseline="0" dirty="0" smtClean="0"/>
                        <a:t> “</a:t>
                      </a:r>
                      <a:r>
                        <a:rPr lang="en-US" baseline="0" dirty="0" err="1" smtClean="0"/>
                        <a:t>secondTerm</a:t>
                      </a:r>
                      <a:r>
                        <a:rPr lang="en-US" baseline="0" dirty="0" smtClean="0"/>
                        <a:t>” is too high (i.e. &gt; 650), so forced </a:t>
                      </a:r>
                      <a:r>
                        <a:rPr lang="en-US" baseline="0" dirty="0" err="1" smtClean="0"/>
                        <a:t>secondTerm</a:t>
                      </a:r>
                      <a:r>
                        <a:rPr lang="en-US" baseline="0" dirty="0" smtClean="0"/>
                        <a:t> to 650. this is ok because at this point, the exact value of the </a:t>
                      </a:r>
                      <a:r>
                        <a:rPr lang="en-US" baseline="0" dirty="0" err="1" smtClean="0"/>
                        <a:t>secondTerm</a:t>
                      </a:r>
                      <a:r>
                        <a:rPr lang="en-US" baseline="0" dirty="0" smtClean="0"/>
                        <a:t> doesn’t significantly change value of gamma function (see next slide with graph)</a:t>
                      </a:r>
                      <a:endParaRPr lang="en-US" dirty="0"/>
                    </a:p>
                  </a:txBody>
                  <a:tcPr/>
                </a:tc>
              </a:tr>
              <a:tr h="370840">
                <a:tc>
                  <a:txBody>
                    <a:bodyPr/>
                    <a:lstStyle/>
                    <a:p>
                      <a:r>
                        <a:rPr lang="en-US" dirty="0" smtClean="0"/>
                        <a:t>b &gt; 1.01</a:t>
                      </a:r>
                      <a:endParaRPr lang="en-US" dirty="0"/>
                    </a:p>
                  </a:txBody>
                  <a:tcPr/>
                </a:tc>
                <a:tc>
                  <a:txBody>
                    <a:bodyPr/>
                    <a:lstStyle/>
                    <a:p>
                      <a:r>
                        <a:rPr lang="en-US" dirty="0" smtClean="0"/>
                        <a:t>Gamma1</a:t>
                      </a:r>
                      <a:r>
                        <a:rPr lang="en-US" baseline="0" dirty="0" smtClean="0"/>
                        <a:t> and</a:t>
                      </a:r>
                      <a:r>
                        <a:rPr lang="en-US" dirty="0" smtClean="0"/>
                        <a:t> Gamma 2</a:t>
                      </a:r>
                      <a:endParaRPr lang="en-US" dirty="0"/>
                    </a:p>
                  </a:txBody>
                  <a:tcPr/>
                </a:tc>
                <a:tc>
                  <a:txBody>
                    <a:bodyPr/>
                    <a:lstStyle/>
                    <a:p>
                      <a:r>
                        <a:rPr lang="en-US" dirty="0" smtClean="0"/>
                        <a:t>The</a:t>
                      </a:r>
                      <a:r>
                        <a:rPr lang="en-US" baseline="0" dirty="0" smtClean="0"/>
                        <a:t> “</a:t>
                      </a:r>
                      <a:r>
                        <a:rPr lang="en-US" baseline="0" dirty="0" err="1" smtClean="0"/>
                        <a:t>secondTerm</a:t>
                      </a:r>
                      <a:r>
                        <a:rPr lang="en-US" baseline="0" dirty="0" smtClean="0"/>
                        <a:t>” here is simply gamQ*</a:t>
                      </a:r>
                      <a:r>
                        <a:rPr lang="en-US" baseline="0" dirty="0" err="1" smtClean="0"/>
                        <a:t>qd</a:t>
                      </a:r>
                      <a:r>
                        <a:rPr lang="en-US" baseline="0" dirty="0" smtClean="0"/>
                        <a:t>, which is never too high.</a:t>
                      </a:r>
                      <a:endParaRPr lang="en-US" dirty="0"/>
                    </a:p>
                  </a:txBody>
                  <a:tcPr/>
                </a:tc>
              </a:tr>
            </a:tbl>
          </a:graphicData>
        </a:graphic>
      </p:graphicFrame>
    </p:spTree>
    <p:extLst>
      <p:ext uri="{BB962C8B-B14F-4D97-AF65-F5344CB8AC3E}">
        <p14:creationId xmlns:p14="http://schemas.microsoft.com/office/powerpoint/2010/main" val="324343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69332"/>
            <a:ext cx="9144000" cy="1444247"/>
          </a:xfrm>
          <a:prstGeom prst="rect">
            <a:avLst/>
          </a:prstGeom>
        </p:spPr>
      </p:pic>
      <p:sp>
        <p:nvSpPr>
          <p:cNvPr id="3" name="TextBox 2"/>
          <p:cNvSpPr txBox="1"/>
          <p:nvPr/>
        </p:nvSpPr>
        <p:spPr>
          <a:xfrm>
            <a:off x="0" y="0"/>
            <a:ext cx="4160326" cy="369332"/>
          </a:xfrm>
          <a:prstGeom prst="rect">
            <a:avLst/>
          </a:prstGeom>
          <a:noFill/>
        </p:spPr>
        <p:txBody>
          <a:bodyPr wrap="none" rtlCol="0">
            <a:spAutoFit/>
          </a:bodyPr>
          <a:lstStyle/>
          <a:p>
            <a:r>
              <a:rPr lang="en-US" dirty="0" err="1" smtClean="0"/>
              <a:t>Gammainc</a:t>
            </a:r>
            <a:r>
              <a:rPr lang="en-US" dirty="0" smtClean="0"/>
              <a:t> function: equations and graphs</a:t>
            </a:r>
            <a:endParaRPr lang="en-US" dirty="0"/>
          </a:p>
        </p:txBody>
      </p:sp>
      <p:pic>
        <p:nvPicPr>
          <p:cNvPr id="4" name="Picture 3"/>
          <p:cNvPicPr>
            <a:picLocks noChangeAspect="1"/>
          </p:cNvPicPr>
          <p:nvPr/>
        </p:nvPicPr>
        <p:blipFill>
          <a:blip r:embed="rId3"/>
          <a:stretch>
            <a:fillRect/>
          </a:stretch>
        </p:blipFill>
        <p:spPr>
          <a:xfrm>
            <a:off x="1937826" y="1813579"/>
            <a:ext cx="4445000" cy="3759200"/>
          </a:xfrm>
          <a:prstGeom prst="rect">
            <a:avLst/>
          </a:prstGeom>
        </p:spPr>
      </p:pic>
      <p:sp>
        <p:nvSpPr>
          <p:cNvPr id="5" name="Rectangle 4"/>
          <p:cNvSpPr/>
          <p:nvPr/>
        </p:nvSpPr>
        <p:spPr>
          <a:xfrm>
            <a:off x="0" y="5947282"/>
            <a:ext cx="4572000" cy="923330"/>
          </a:xfrm>
          <a:prstGeom prst="rect">
            <a:avLst/>
          </a:prstGeom>
        </p:spPr>
        <p:txBody>
          <a:bodyPr>
            <a:spAutoFit/>
          </a:bodyPr>
          <a:lstStyle/>
          <a:p>
            <a:r>
              <a:rPr lang="en-US" dirty="0" smtClean="0"/>
              <a:t>Incomplete Gamma calculator and graphing: http</a:t>
            </a:r>
            <a:r>
              <a:rPr lang="en-US" dirty="0"/>
              <a:t>://</a:t>
            </a:r>
            <a:r>
              <a:rPr lang="en-US" dirty="0" err="1"/>
              <a:t>keisan.casio.com</a:t>
            </a:r>
            <a:r>
              <a:rPr lang="en-US" dirty="0"/>
              <a:t>/exec/system/1180573447</a:t>
            </a:r>
          </a:p>
        </p:txBody>
      </p:sp>
      <p:sp>
        <p:nvSpPr>
          <p:cNvPr id="11" name="TextBox 10"/>
          <p:cNvSpPr txBox="1"/>
          <p:nvPr/>
        </p:nvSpPr>
        <p:spPr>
          <a:xfrm>
            <a:off x="5527168" y="5070118"/>
            <a:ext cx="3616832" cy="1754327"/>
          </a:xfrm>
          <a:prstGeom prst="rect">
            <a:avLst/>
          </a:prstGeom>
          <a:noFill/>
        </p:spPr>
        <p:txBody>
          <a:bodyPr wrap="square" rtlCol="0">
            <a:spAutoFit/>
          </a:bodyPr>
          <a:lstStyle/>
          <a:p>
            <a:r>
              <a:rPr lang="en-US" dirty="0" smtClean="0"/>
              <a:t>At large values of x, both the upper and lower incomplete gamma functions even out.</a:t>
            </a:r>
          </a:p>
          <a:p>
            <a:r>
              <a:rPr lang="en-US" dirty="0" smtClean="0"/>
              <a:t>The value of a changes the location of the asymptote, but doesn’t change the evening out shape.</a:t>
            </a:r>
            <a:endParaRPr lang="en-US" dirty="0"/>
          </a:p>
        </p:txBody>
      </p:sp>
    </p:spTree>
    <p:extLst>
      <p:ext uri="{BB962C8B-B14F-4D97-AF65-F5344CB8AC3E}">
        <p14:creationId xmlns:p14="http://schemas.microsoft.com/office/powerpoint/2010/main" val="536173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4160326" cy="369332"/>
          </a:xfrm>
          <a:prstGeom prst="rect">
            <a:avLst/>
          </a:prstGeom>
          <a:noFill/>
        </p:spPr>
        <p:txBody>
          <a:bodyPr wrap="none" rtlCol="0">
            <a:spAutoFit/>
          </a:bodyPr>
          <a:lstStyle/>
          <a:p>
            <a:r>
              <a:rPr lang="en-US" dirty="0" err="1" smtClean="0"/>
              <a:t>Gammainc</a:t>
            </a:r>
            <a:r>
              <a:rPr lang="en-US" dirty="0" smtClean="0"/>
              <a:t> function: equations and graphs</a:t>
            </a:r>
            <a:endParaRPr lang="en-US" dirty="0"/>
          </a:p>
        </p:txBody>
      </p:sp>
      <p:sp>
        <p:nvSpPr>
          <p:cNvPr id="3" name="TextBox 2"/>
          <p:cNvSpPr txBox="1"/>
          <p:nvPr/>
        </p:nvSpPr>
        <p:spPr>
          <a:xfrm>
            <a:off x="474133" y="6211669"/>
            <a:ext cx="8246534" cy="646331"/>
          </a:xfrm>
          <a:prstGeom prst="rect">
            <a:avLst/>
          </a:prstGeom>
          <a:noFill/>
        </p:spPr>
        <p:txBody>
          <a:bodyPr wrap="square" rtlCol="0">
            <a:spAutoFit/>
          </a:bodyPr>
          <a:lstStyle/>
          <a:p>
            <a:r>
              <a:rPr lang="en-US" dirty="0" smtClean="0"/>
              <a:t>In Wolfram Alpha, ‘t’ is the variable over which we integrate from 0 to z (or x) in lower incomplete function. At a = 0.014, </a:t>
            </a:r>
            <a:r>
              <a:rPr lang="en-US" dirty="0" err="1" smtClean="0"/>
              <a:t>gammainc</a:t>
            </a:r>
            <a:r>
              <a:rPr lang="en-US" dirty="0"/>
              <a:t> </a:t>
            </a:r>
            <a:r>
              <a:rPr lang="en-US" dirty="0" smtClean="0"/>
              <a:t>breaks down around z = 700</a:t>
            </a:r>
            <a:endParaRPr lang="en-US" dirty="0"/>
          </a:p>
        </p:txBody>
      </p:sp>
      <p:pic>
        <p:nvPicPr>
          <p:cNvPr id="4" name="Picture 3"/>
          <p:cNvPicPr>
            <a:picLocks noChangeAspect="1"/>
          </p:cNvPicPr>
          <p:nvPr/>
        </p:nvPicPr>
        <p:blipFill rotWithShape="1">
          <a:blip r:embed="rId2"/>
          <a:srcRect r="36223"/>
          <a:stretch/>
        </p:blipFill>
        <p:spPr>
          <a:xfrm>
            <a:off x="115450" y="510992"/>
            <a:ext cx="3376912" cy="2897633"/>
          </a:xfrm>
          <a:prstGeom prst="rect">
            <a:avLst/>
          </a:prstGeom>
        </p:spPr>
      </p:pic>
      <p:pic>
        <p:nvPicPr>
          <p:cNvPr id="5" name="Picture 4"/>
          <p:cNvPicPr>
            <a:picLocks noChangeAspect="1"/>
          </p:cNvPicPr>
          <p:nvPr/>
        </p:nvPicPr>
        <p:blipFill rotWithShape="1">
          <a:blip r:embed="rId3"/>
          <a:srcRect r="35132"/>
          <a:stretch/>
        </p:blipFill>
        <p:spPr>
          <a:xfrm>
            <a:off x="3492362" y="369332"/>
            <a:ext cx="3814952" cy="3039293"/>
          </a:xfrm>
          <a:prstGeom prst="rect">
            <a:avLst/>
          </a:prstGeom>
        </p:spPr>
      </p:pic>
      <p:pic>
        <p:nvPicPr>
          <p:cNvPr id="6" name="Picture 5"/>
          <p:cNvPicPr>
            <a:picLocks noChangeAspect="1"/>
          </p:cNvPicPr>
          <p:nvPr/>
        </p:nvPicPr>
        <p:blipFill>
          <a:blip r:embed="rId4"/>
          <a:stretch>
            <a:fillRect/>
          </a:stretch>
        </p:blipFill>
        <p:spPr>
          <a:xfrm>
            <a:off x="3492362" y="3379765"/>
            <a:ext cx="2930546" cy="2956029"/>
          </a:xfrm>
          <a:prstGeom prst="rect">
            <a:avLst/>
          </a:prstGeom>
        </p:spPr>
      </p:pic>
      <p:pic>
        <p:nvPicPr>
          <p:cNvPr id="7" name="Picture 6"/>
          <p:cNvPicPr>
            <a:picLocks noChangeAspect="1"/>
          </p:cNvPicPr>
          <p:nvPr/>
        </p:nvPicPr>
        <p:blipFill rotWithShape="1">
          <a:blip r:embed="rId5"/>
          <a:srcRect r="43616"/>
          <a:stretch/>
        </p:blipFill>
        <p:spPr>
          <a:xfrm>
            <a:off x="474133" y="3408625"/>
            <a:ext cx="2547937" cy="2647384"/>
          </a:xfrm>
          <a:prstGeom prst="rect">
            <a:avLst/>
          </a:prstGeom>
        </p:spPr>
      </p:pic>
      <p:sp>
        <p:nvSpPr>
          <p:cNvPr id="8" name="TextBox 7"/>
          <p:cNvSpPr txBox="1"/>
          <p:nvPr/>
        </p:nvSpPr>
        <p:spPr>
          <a:xfrm>
            <a:off x="6941431" y="2087103"/>
            <a:ext cx="2179119" cy="2585323"/>
          </a:xfrm>
          <a:prstGeom prst="rect">
            <a:avLst/>
          </a:prstGeom>
          <a:noFill/>
        </p:spPr>
        <p:txBody>
          <a:bodyPr wrap="square" rtlCol="0">
            <a:spAutoFit/>
          </a:bodyPr>
          <a:lstStyle/>
          <a:p>
            <a:r>
              <a:rPr lang="en-US" dirty="0" smtClean="0"/>
              <a:t>At larger values of t, the function tends to even out – so the area under the curve at larger t doesn’t change as much for large t. justifies setting all large z (or x) values to 650?</a:t>
            </a:r>
            <a:endParaRPr lang="en-US" dirty="0"/>
          </a:p>
        </p:txBody>
      </p:sp>
    </p:spTree>
    <p:extLst>
      <p:ext uri="{BB962C8B-B14F-4D97-AF65-F5344CB8AC3E}">
        <p14:creationId xmlns:p14="http://schemas.microsoft.com/office/powerpoint/2010/main" val="1150817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450" y="158733"/>
            <a:ext cx="4460814" cy="369332"/>
          </a:xfrm>
          <a:prstGeom prst="rect">
            <a:avLst/>
          </a:prstGeom>
          <a:noFill/>
        </p:spPr>
        <p:txBody>
          <a:bodyPr wrap="none" rtlCol="0">
            <a:spAutoFit/>
          </a:bodyPr>
          <a:lstStyle/>
          <a:p>
            <a:r>
              <a:rPr lang="en-US" dirty="0" smtClean="0"/>
              <a:t>Finding power law recession parameters (</a:t>
            </a:r>
            <a:r>
              <a:rPr lang="en-US" dirty="0" err="1" smtClean="0"/>
              <a:t>a,b</a:t>
            </a:r>
            <a:r>
              <a:rPr lang="en-US" dirty="0" smtClean="0"/>
              <a:t>)</a:t>
            </a:r>
            <a:endParaRPr lang="en-US" dirty="0"/>
          </a:p>
        </p:txBody>
      </p:sp>
      <p:pic>
        <p:nvPicPr>
          <p:cNvPr id="3" name="Picture 2"/>
          <p:cNvPicPr>
            <a:picLocks noChangeAspect="1"/>
          </p:cNvPicPr>
          <p:nvPr/>
        </p:nvPicPr>
        <p:blipFill>
          <a:blip r:embed="rId2"/>
          <a:stretch>
            <a:fillRect/>
          </a:stretch>
        </p:blipFill>
        <p:spPr>
          <a:xfrm>
            <a:off x="2159000" y="4835640"/>
            <a:ext cx="4813300" cy="939800"/>
          </a:xfrm>
          <a:prstGeom prst="rect">
            <a:avLst/>
          </a:prstGeom>
        </p:spPr>
      </p:pic>
      <p:sp>
        <p:nvSpPr>
          <p:cNvPr id="4" name="TextBox 3"/>
          <p:cNvSpPr txBox="1"/>
          <p:nvPr/>
        </p:nvSpPr>
        <p:spPr>
          <a:xfrm>
            <a:off x="259761" y="571356"/>
            <a:ext cx="8702043" cy="4247317"/>
          </a:xfrm>
          <a:prstGeom prst="rect">
            <a:avLst/>
          </a:prstGeom>
          <a:noFill/>
        </p:spPr>
        <p:txBody>
          <a:bodyPr wrap="square" rtlCol="0">
            <a:spAutoFit/>
          </a:bodyPr>
          <a:lstStyle/>
          <a:p>
            <a:r>
              <a:rPr lang="en-US" dirty="0" smtClean="0"/>
              <a:t>Dave’s 2017 HESS paper on event-scale power law recession analysis</a:t>
            </a:r>
          </a:p>
          <a:p>
            <a:pPr marL="285750" indent="-285750">
              <a:buFont typeface="Arial"/>
              <a:buChar char="•"/>
            </a:pPr>
            <a:r>
              <a:rPr lang="en-US" dirty="0" smtClean="0"/>
              <a:t>Looks at different ways to do event scale power law recession analysis, concluded that using nonlinear regression and only counting concave up recession gave best result</a:t>
            </a:r>
          </a:p>
          <a:p>
            <a:pPr marL="285750" indent="-285750">
              <a:buFont typeface="Arial"/>
              <a:buChar char="•"/>
            </a:pPr>
            <a:r>
              <a:rPr lang="en-US" dirty="0" smtClean="0"/>
              <a:t>Studied CA and Oregon basins, which had a = 0.05 to 0.5 and b = 1.2 to 2.5</a:t>
            </a:r>
          </a:p>
          <a:p>
            <a:pPr marL="285750" indent="-285750">
              <a:buFont typeface="Arial"/>
              <a:buChar char="•"/>
            </a:pPr>
            <a:r>
              <a:rPr lang="en-US" dirty="0" smtClean="0"/>
              <a:t>There are two steps for recession analysis: (1) recession extraction, and (2) fitting recession to a power law</a:t>
            </a:r>
          </a:p>
          <a:p>
            <a:pPr marL="285750" indent="-285750">
              <a:buFont typeface="Arial"/>
              <a:buChar char="•"/>
            </a:pPr>
            <a:r>
              <a:rPr lang="en-US" dirty="0" smtClean="0"/>
              <a:t>There are two ways to approach recession analysis: (1) “lumped” method (like </a:t>
            </a:r>
            <a:r>
              <a:rPr lang="en-US" dirty="0" err="1" smtClean="0"/>
              <a:t>Brutseart</a:t>
            </a:r>
            <a:r>
              <a:rPr lang="en-US" dirty="0" smtClean="0"/>
              <a:t> and </a:t>
            </a:r>
            <a:r>
              <a:rPr lang="en-US" dirty="0" err="1" smtClean="0"/>
              <a:t>Nieber</a:t>
            </a:r>
            <a:r>
              <a:rPr lang="en-US" dirty="0" smtClean="0"/>
              <a:t> 1977, Vogel and Kroll, 2012, Kirchner, 2009) which just plots log(Q) </a:t>
            </a:r>
            <a:r>
              <a:rPr lang="en-US" dirty="0" err="1" smtClean="0"/>
              <a:t>vs</a:t>
            </a:r>
            <a:r>
              <a:rPr lang="en-US" dirty="0" smtClean="0"/>
              <a:t> log(-</a:t>
            </a:r>
            <a:r>
              <a:rPr lang="en-US" dirty="0" err="1" smtClean="0"/>
              <a:t>dQ</a:t>
            </a:r>
            <a:r>
              <a:rPr lang="en-US" dirty="0" smtClean="0"/>
              <a:t>/</a:t>
            </a:r>
            <a:r>
              <a:rPr lang="en-US" dirty="0" err="1" smtClean="0"/>
              <a:t>dt</a:t>
            </a:r>
            <a:r>
              <a:rPr lang="en-US" dirty="0" smtClean="0"/>
              <a:t>) and finds slope and intercept. Don’t need to figure out start and end days of recession. (2) event-scale recession analysis, which requires deciding on a start and end to recession in addition to a fitting technique</a:t>
            </a:r>
          </a:p>
          <a:p>
            <a:pPr marL="285750" indent="-285750">
              <a:buFont typeface="Arial"/>
              <a:buChar char="•"/>
            </a:pPr>
            <a:r>
              <a:rPr lang="en-US" dirty="0" smtClean="0"/>
              <a:t>Fitting methods: linear regression of binned collection (Kirchner 2009, </a:t>
            </a:r>
            <a:r>
              <a:rPr lang="en-US" dirty="0" err="1" smtClean="0"/>
              <a:t>Parlange</a:t>
            </a:r>
            <a:r>
              <a:rPr lang="en-US" dirty="0" smtClean="0"/>
              <a:t> et al 2001); linear regression of raw collection (</a:t>
            </a:r>
            <a:r>
              <a:rPr lang="en-US" dirty="0" err="1" smtClean="0"/>
              <a:t>Biswal</a:t>
            </a:r>
            <a:r>
              <a:rPr lang="en-US" dirty="0" smtClean="0"/>
              <a:t> and </a:t>
            </a:r>
            <a:r>
              <a:rPr lang="en-US" dirty="0" err="1" smtClean="0"/>
              <a:t>Marani</a:t>
            </a:r>
            <a:r>
              <a:rPr lang="en-US" dirty="0" smtClean="0"/>
              <a:t>, 2010 and </a:t>
            </a:r>
            <a:r>
              <a:rPr lang="en-US" dirty="0" err="1" smtClean="0"/>
              <a:t>Brutsaert</a:t>
            </a:r>
            <a:r>
              <a:rPr lang="en-US" dirty="0" smtClean="0"/>
              <a:t> and </a:t>
            </a:r>
            <a:r>
              <a:rPr lang="en-US" dirty="0" err="1" smtClean="0"/>
              <a:t>Nieber</a:t>
            </a:r>
            <a:r>
              <a:rPr lang="en-US" dirty="0" smtClean="0"/>
              <a:t>, 1977)</a:t>
            </a:r>
          </a:p>
          <a:p>
            <a:pPr marL="285750" indent="-285750">
              <a:buFont typeface="Arial"/>
              <a:buChar char="•"/>
            </a:pPr>
            <a:r>
              <a:rPr lang="en-US" dirty="0" smtClean="0"/>
              <a:t>Read all the papers Dave mentioned!</a:t>
            </a:r>
            <a:endParaRPr lang="en-US" dirty="0"/>
          </a:p>
        </p:txBody>
      </p:sp>
      <p:sp>
        <p:nvSpPr>
          <p:cNvPr id="5" name="Rectangle 4"/>
          <p:cNvSpPr/>
          <p:nvPr/>
        </p:nvSpPr>
        <p:spPr>
          <a:xfrm>
            <a:off x="259761" y="5646561"/>
            <a:ext cx="7709443" cy="1200329"/>
          </a:xfrm>
          <a:prstGeom prst="rect">
            <a:avLst/>
          </a:prstGeom>
        </p:spPr>
        <p:txBody>
          <a:bodyPr wrap="square">
            <a:spAutoFit/>
          </a:bodyPr>
          <a:lstStyle/>
          <a:p>
            <a:r>
              <a:rPr lang="en-US" b="1" dirty="0" smtClean="0"/>
              <a:t>Dave’s recession online tool: </a:t>
            </a:r>
            <a:r>
              <a:rPr lang="en-US" b="1" dirty="0" smtClean="0">
                <a:hlinkClick r:id="rId3"/>
              </a:rPr>
              <a:t>https</a:t>
            </a:r>
            <a:r>
              <a:rPr lang="en-US" b="1" dirty="0">
                <a:hlinkClick r:id="rId3"/>
              </a:rPr>
              <a:t>://github.com/daviddralle/tethysapp-</a:t>
            </a:r>
            <a:r>
              <a:rPr lang="en-US" b="1" dirty="0" smtClean="0">
                <a:hlinkClick r:id="rId3"/>
              </a:rPr>
              <a:t>recession_analyzer</a:t>
            </a:r>
            <a:endParaRPr lang="en-US" b="1" dirty="0" smtClean="0"/>
          </a:p>
          <a:p>
            <a:r>
              <a:rPr lang="en-US" b="1" dirty="0" smtClean="0"/>
              <a:t>This app isn’t available yet; code looks complicated – sent me one for calculating k before, but doesn’t calculate a and b</a:t>
            </a:r>
            <a:endParaRPr lang="en-US" b="1" dirty="0"/>
          </a:p>
        </p:txBody>
      </p:sp>
    </p:spTree>
    <p:extLst>
      <p:ext uri="{BB962C8B-B14F-4D97-AF65-F5344CB8AC3E}">
        <p14:creationId xmlns:p14="http://schemas.microsoft.com/office/powerpoint/2010/main" val="1648811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450" y="158733"/>
            <a:ext cx="4460814" cy="369332"/>
          </a:xfrm>
          <a:prstGeom prst="rect">
            <a:avLst/>
          </a:prstGeom>
          <a:noFill/>
        </p:spPr>
        <p:txBody>
          <a:bodyPr wrap="none" rtlCol="0">
            <a:spAutoFit/>
          </a:bodyPr>
          <a:lstStyle/>
          <a:p>
            <a:r>
              <a:rPr lang="en-US" dirty="0" smtClean="0"/>
              <a:t>Finding power law recession parameters (</a:t>
            </a:r>
            <a:r>
              <a:rPr lang="en-US" dirty="0" err="1" smtClean="0"/>
              <a:t>a,b</a:t>
            </a:r>
            <a:r>
              <a:rPr lang="en-US" dirty="0" smtClean="0"/>
              <a:t>)</a:t>
            </a:r>
            <a:endParaRPr lang="en-US" dirty="0"/>
          </a:p>
        </p:txBody>
      </p:sp>
      <p:sp>
        <p:nvSpPr>
          <p:cNvPr id="3" name="TextBox 2"/>
          <p:cNvSpPr txBox="1"/>
          <p:nvPr/>
        </p:nvSpPr>
        <p:spPr>
          <a:xfrm>
            <a:off x="129880" y="542495"/>
            <a:ext cx="8889649" cy="2585323"/>
          </a:xfrm>
          <a:prstGeom prst="rect">
            <a:avLst/>
          </a:prstGeom>
          <a:noFill/>
        </p:spPr>
        <p:txBody>
          <a:bodyPr wrap="square" rtlCol="0">
            <a:spAutoFit/>
          </a:bodyPr>
          <a:lstStyle/>
          <a:p>
            <a:r>
              <a:rPr lang="en-US" dirty="0" smtClean="0"/>
              <a:t>(</a:t>
            </a:r>
            <a:r>
              <a:rPr lang="en-US" dirty="0" err="1" smtClean="0"/>
              <a:t>Brutsaert</a:t>
            </a:r>
            <a:r>
              <a:rPr lang="en-US" dirty="0" smtClean="0"/>
              <a:t> and </a:t>
            </a:r>
            <a:r>
              <a:rPr lang="en-US" dirty="0" err="1" smtClean="0"/>
              <a:t>Nieber</a:t>
            </a:r>
            <a:r>
              <a:rPr lang="en-US" dirty="0" smtClean="0"/>
              <a:t>, 1977)</a:t>
            </a:r>
          </a:p>
          <a:p>
            <a:pPr marL="285750" indent="-285750">
              <a:buFont typeface="Arial"/>
              <a:buChar char="•"/>
            </a:pPr>
            <a:r>
              <a:rPr lang="en-US" dirty="0" smtClean="0"/>
              <a:t>plot log(-</a:t>
            </a:r>
            <a:r>
              <a:rPr lang="en-US" dirty="0" err="1" smtClean="0"/>
              <a:t>dQ</a:t>
            </a:r>
            <a:r>
              <a:rPr lang="en-US" dirty="0" smtClean="0"/>
              <a:t>/</a:t>
            </a:r>
            <a:r>
              <a:rPr lang="en-US" dirty="0" err="1" smtClean="0"/>
              <a:t>dt</a:t>
            </a:r>
            <a:r>
              <a:rPr lang="en-US" dirty="0" smtClean="0"/>
              <a:t>) on y axis and log(Q) on x axis. Then slope is equal to b, and the intercept is log(a)</a:t>
            </a:r>
            <a:endParaRPr lang="en-US" dirty="0"/>
          </a:p>
          <a:p>
            <a:pPr marL="285750" indent="-285750">
              <a:buFont typeface="Arial"/>
              <a:buChar char="•"/>
            </a:pPr>
            <a:r>
              <a:rPr lang="en-US" dirty="0" err="1" smtClean="0"/>
              <a:t>dQ</a:t>
            </a:r>
            <a:r>
              <a:rPr lang="en-US" dirty="0" smtClean="0"/>
              <a:t>/</a:t>
            </a:r>
            <a:r>
              <a:rPr lang="en-US" dirty="0" err="1" smtClean="0"/>
              <a:t>dt</a:t>
            </a:r>
            <a:r>
              <a:rPr lang="en-US" dirty="0" smtClean="0"/>
              <a:t> = [Q(t) – Q(t-1)]/</a:t>
            </a:r>
            <a:r>
              <a:rPr lang="en-US" dirty="0" err="1" smtClean="0"/>
              <a:t>delt</a:t>
            </a:r>
            <a:endParaRPr lang="en-US" dirty="0" smtClean="0"/>
          </a:p>
          <a:p>
            <a:pPr marL="285750" indent="-285750">
              <a:buFont typeface="Arial"/>
              <a:buChar char="•"/>
            </a:pPr>
            <a:r>
              <a:rPr lang="en-US" dirty="0" smtClean="0"/>
              <a:t>Q = [Q(t) + Q(t-1)]/</a:t>
            </a:r>
            <a:r>
              <a:rPr lang="en-US" dirty="0" err="1" smtClean="0"/>
              <a:t>delt</a:t>
            </a:r>
            <a:endParaRPr lang="en-US" dirty="0" smtClean="0"/>
          </a:p>
          <a:p>
            <a:pPr marL="285750" indent="-285750">
              <a:buFont typeface="Arial"/>
              <a:buChar char="•"/>
            </a:pPr>
            <a:r>
              <a:rPr lang="en-US" dirty="0" smtClean="0"/>
              <a:t>Ways to avoid overland flow: (1) find the graphical lower envelope of </a:t>
            </a:r>
            <a:r>
              <a:rPr lang="en-US" dirty="0" err="1" smtClean="0"/>
              <a:t>dQ</a:t>
            </a:r>
            <a:r>
              <a:rPr lang="en-US" dirty="0" smtClean="0"/>
              <a:t>/</a:t>
            </a:r>
            <a:r>
              <a:rPr lang="en-US" dirty="0" err="1" smtClean="0"/>
              <a:t>dt</a:t>
            </a:r>
            <a:r>
              <a:rPr lang="en-US" dirty="0" smtClean="0"/>
              <a:t>, or (2) wait for 5 days after recent rainfall.</a:t>
            </a:r>
          </a:p>
          <a:p>
            <a:pPr marL="285750" indent="-285750">
              <a:buFont typeface="Arial"/>
              <a:buChar char="•"/>
            </a:pPr>
            <a:r>
              <a:rPr lang="en-US" dirty="0" smtClean="0"/>
              <a:t>Follow this method for now – and use rainfall to help with determining when groundwater dominates (instead of the lower envelope idea)</a:t>
            </a:r>
            <a:endParaRPr lang="en-US" dirty="0"/>
          </a:p>
        </p:txBody>
      </p:sp>
      <p:pic>
        <p:nvPicPr>
          <p:cNvPr id="4" name="Picture 3"/>
          <p:cNvPicPr>
            <a:picLocks noChangeAspect="1"/>
          </p:cNvPicPr>
          <p:nvPr/>
        </p:nvPicPr>
        <p:blipFill>
          <a:blip r:embed="rId2"/>
          <a:stretch>
            <a:fillRect/>
          </a:stretch>
        </p:blipFill>
        <p:spPr>
          <a:xfrm>
            <a:off x="2521687" y="3379949"/>
            <a:ext cx="4109154" cy="4242857"/>
          </a:xfrm>
          <a:prstGeom prst="rect">
            <a:avLst/>
          </a:prstGeom>
        </p:spPr>
      </p:pic>
    </p:spTree>
    <p:extLst>
      <p:ext uri="{BB962C8B-B14F-4D97-AF65-F5344CB8AC3E}">
        <p14:creationId xmlns:p14="http://schemas.microsoft.com/office/powerpoint/2010/main" val="641461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037" y="202024"/>
            <a:ext cx="8702043" cy="2062103"/>
          </a:xfrm>
          <a:prstGeom prst="rect">
            <a:avLst/>
          </a:prstGeom>
          <a:noFill/>
        </p:spPr>
        <p:txBody>
          <a:bodyPr wrap="square" rtlCol="0">
            <a:spAutoFit/>
          </a:bodyPr>
          <a:lstStyle/>
          <a:p>
            <a:r>
              <a:rPr lang="en-US" sz="1600" dirty="0" smtClean="0"/>
              <a:t>R code: power law recession and then </a:t>
            </a:r>
            <a:r>
              <a:rPr lang="en-US" sz="1600" dirty="0" err="1" smtClean="0"/>
              <a:t>FCN_powerRecession.R</a:t>
            </a:r>
            <a:r>
              <a:rPr lang="en-US" sz="1600" dirty="0" smtClean="0"/>
              <a:t> (which his used in Testing Marc Seasonally </a:t>
            </a:r>
            <a:r>
              <a:rPr lang="en-US" sz="1600" dirty="0" err="1" smtClean="0"/>
              <a:t>Dry.R</a:t>
            </a:r>
            <a:r>
              <a:rPr lang="en-US" sz="1600" dirty="0" smtClean="0"/>
              <a:t>)</a:t>
            </a:r>
          </a:p>
          <a:p>
            <a:pPr marL="285750" indent="-285750">
              <a:buFont typeface="Arial"/>
              <a:buChar char="•"/>
            </a:pPr>
            <a:r>
              <a:rPr lang="en-US" sz="1600" dirty="0" smtClean="0"/>
              <a:t>Linear regression calculation of a and b, using log(-</a:t>
            </a:r>
            <a:r>
              <a:rPr lang="en-US" sz="1600" dirty="0" err="1" smtClean="0"/>
              <a:t>dQdt</a:t>
            </a:r>
            <a:r>
              <a:rPr lang="en-US" sz="1600" dirty="0" smtClean="0"/>
              <a:t>) vs. log(Q)</a:t>
            </a:r>
          </a:p>
          <a:p>
            <a:pPr marL="285750" indent="-285750">
              <a:buFont typeface="Arial"/>
              <a:buChar char="•"/>
            </a:pPr>
            <a:r>
              <a:rPr lang="en-US" sz="1600" dirty="0" smtClean="0"/>
              <a:t>Ignore a certain number of days after rain to allow for overland flow (</a:t>
            </a:r>
            <a:r>
              <a:rPr lang="en-US" sz="1600" dirty="0" err="1" smtClean="0"/>
              <a:t>overlandFlowDays</a:t>
            </a:r>
            <a:r>
              <a:rPr lang="en-US" sz="1600" dirty="0" smtClean="0"/>
              <a:t>)</a:t>
            </a:r>
          </a:p>
          <a:p>
            <a:pPr marL="285750" indent="-285750">
              <a:buFont typeface="Arial"/>
              <a:buChar char="•"/>
            </a:pPr>
            <a:r>
              <a:rPr lang="en-US" sz="1600" dirty="0" smtClean="0"/>
              <a:t>Ignore when </a:t>
            </a:r>
            <a:r>
              <a:rPr lang="en-US" sz="1600" dirty="0" err="1" smtClean="0"/>
              <a:t>dQdt</a:t>
            </a:r>
            <a:r>
              <a:rPr lang="en-US" sz="1600" dirty="0" smtClean="0"/>
              <a:t> &gt; 0 (i.e. increasing streamflow)</a:t>
            </a:r>
          </a:p>
          <a:p>
            <a:pPr marL="285750" indent="-285750">
              <a:buFont typeface="Arial"/>
              <a:buChar char="•"/>
            </a:pPr>
            <a:r>
              <a:rPr lang="en-US" sz="1600" dirty="0" smtClean="0"/>
              <a:t>Calculate using Q and P from each year’s dry season only, then take median or average?</a:t>
            </a:r>
          </a:p>
          <a:p>
            <a:pPr marL="285750" indent="-285750">
              <a:buFont typeface="Arial"/>
              <a:buChar char="•"/>
            </a:pPr>
            <a:r>
              <a:rPr lang="en-US" sz="1600" dirty="0" smtClean="0"/>
              <a:t>The value of a is 10x larger than what Dave’s paper indicates. The value of b is fine. Units: a is in 1/day and b is </a:t>
            </a:r>
            <a:r>
              <a:rPr lang="en-US" sz="1600" dirty="0" err="1" smtClean="0"/>
              <a:t>unitless</a:t>
            </a:r>
            <a:r>
              <a:rPr lang="en-US" sz="1600" dirty="0" smtClean="0"/>
              <a:t>. Check a and b values by calculating recession and comparing to data.</a:t>
            </a:r>
            <a:endParaRPr lang="en-US" sz="1600" dirty="0"/>
          </a:p>
        </p:txBody>
      </p:sp>
      <p:pic>
        <p:nvPicPr>
          <p:cNvPr id="3" name="Picture 2"/>
          <p:cNvPicPr>
            <a:picLocks noChangeAspect="1"/>
          </p:cNvPicPr>
          <p:nvPr/>
        </p:nvPicPr>
        <p:blipFill>
          <a:blip r:embed="rId2"/>
          <a:stretch>
            <a:fillRect/>
          </a:stretch>
        </p:blipFill>
        <p:spPr>
          <a:xfrm>
            <a:off x="207045" y="3259397"/>
            <a:ext cx="3118413" cy="2832028"/>
          </a:xfrm>
          <a:prstGeom prst="rect">
            <a:avLst/>
          </a:prstGeom>
        </p:spPr>
      </p:pic>
      <p:pic>
        <p:nvPicPr>
          <p:cNvPr id="4" name="Picture 3"/>
          <p:cNvPicPr>
            <a:picLocks noChangeAspect="1"/>
          </p:cNvPicPr>
          <p:nvPr/>
        </p:nvPicPr>
        <p:blipFill>
          <a:blip r:embed="rId3"/>
          <a:stretch>
            <a:fillRect/>
          </a:stretch>
        </p:blipFill>
        <p:spPr>
          <a:xfrm>
            <a:off x="6116182" y="3298163"/>
            <a:ext cx="2981996" cy="2793262"/>
          </a:xfrm>
          <a:prstGeom prst="rect">
            <a:avLst/>
          </a:prstGeom>
        </p:spPr>
      </p:pic>
      <p:pic>
        <p:nvPicPr>
          <p:cNvPr id="5" name="Picture 4"/>
          <p:cNvPicPr>
            <a:picLocks noChangeAspect="1"/>
          </p:cNvPicPr>
          <p:nvPr/>
        </p:nvPicPr>
        <p:blipFill>
          <a:blip r:embed="rId4"/>
          <a:stretch>
            <a:fillRect/>
          </a:stretch>
        </p:blipFill>
        <p:spPr>
          <a:xfrm>
            <a:off x="3325458" y="3298163"/>
            <a:ext cx="2989170" cy="2793262"/>
          </a:xfrm>
          <a:prstGeom prst="rect">
            <a:avLst/>
          </a:prstGeom>
        </p:spPr>
      </p:pic>
      <p:sp>
        <p:nvSpPr>
          <p:cNvPr id="6" name="TextBox 5"/>
          <p:cNvSpPr txBox="1"/>
          <p:nvPr/>
        </p:nvSpPr>
        <p:spPr>
          <a:xfrm>
            <a:off x="7561358" y="6259041"/>
            <a:ext cx="618378" cy="369332"/>
          </a:xfrm>
          <a:prstGeom prst="rect">
            <a:avLst/>
          </a:prstGeom>
          <a:noFill/>
        </p:spPr>
        <p:txBody>
          <a:bodyPr wrap="none" rtlCol="0">
            <a:spAutoFit/>
          </a:bodyPr>
          <a:lstStyle/>
          <a:p>
            <a:r>
              <a:rPr lang="en-US" dirty="0" smtClean="0"/>
              <a:t>a/10</a:t>
            </a:r>
            <a:endParaRPr lang="en-US" dirty="0"/>
          </a:p>
        </p:txBody>
      </p:sp>
      <p:sp>
        <p:nvSpPr>
          <p:cNvPr id="7" name="TextBox 6"/>
          <p:cNvSpPr txBox="1"/>
          <p:nvPr/>
        </p:nvSpPr>
        <p:spPr>
          <a:xfrm>
            <a:off x="4762021" y="6259041"/>
            <a:ext cx="644189" cy="369332"/>
          </a:xfrm>
          <a:prstGeom prst="rect">
            <a:avLst/>
          </a:prstGeom>
          <a:noFill/>
        </p:spPr>
        <p:txBody>
          <a:bodyPr wrap="none" rtlCol="0">
            <a:spAutoFit/>
          </a:bodyPr>
          <a:lstStyle/>
          <a:p>
            <a:r>
              <a:rPr lang="en-US" dirty="0" smtClean="0"/>
              <a:t>a*10</a:t>
            </a:r>
            <a:endParaRPr lang="en-US" dirty="0"/>
          </a:p>
        </p:txBody>
      </p:sp>
      <p:sp>
        <p:nvSpPr>
          <p:cNvPr id="8" name="TextBox 7"/>
          <p:cNvSpPr txBox="1"/>
          <p:nvPr/>
        </p:nvSpPr>
        <p:spPr>
          <a:xfrm>
            <a:off x="1630114" y="6404425"/>
            <a:ext cx="295236" cy="369332"/>
          </a:xfrm>
          <a:prstGeom prst="rect">
            <a:avLst/>
          </a:prstGeom>
          <a:noFill/>
        </p:spPr>
        <p:txBody>
          <a:bodyPr wrap="none" rtlCol="0">
            <a:spAutoFit/>
          </a:bodyPr>
          <a:lstStyle/>
          <a:p>
            <a:r>
              <a:rPr lang="en-US" dirty="0" smtClean="0"/>
              <a:t>a</a:t>
            </a:r>
            <a:endParaRPr lang="en-US" dirty="0"/>
          </a:p>
        </p:txBody>
      </p:sp>
      <p:sp>
        <p:nvSpPr>
          <p:cNvPr id="9" name="TextBox 8"/>
          <p:cNvSpPr txBox="1"/>
          <p:nvPr/>
        </p:nvSpPr>
        <p:spPr>
          <a:xfrm>
            <a:off x="139294" y="2880780"/>
            <a:ext cx="3186164" cy="369332"/>
          </a:xfrm>
          <a:prstGeom prst="rect">
            <a:avLst/>
          </a:prstGeom>
          <a:noFill/>
        </p:spPr>
        <p:txBody>
          <a:bodyPr wrap="none" rtlCol="0">
            <a:spAutoFit/>
          </a:bodyPr>
          <a:lstStyle/>
          <a:p>
            <a:r>
              <a:rPr lang="en-US" dirty="0" smtClean="0"/>
              <a:t>Looking at NSE’s sensitivity to a:</a:t>
            </a:r>
            <a:endParaRPr lang="en-US" dirty="0"/>
          </a:p>
        </p:txBody>
      </p:sp>
    </p:spTree>
    <p:extLst>
      <p:ext uri="{BB962C8B-B14F-4D97-AF65-F5344CB8AC3E}">
        <p14:creationId xmlns:p14="http://schemas.microsoft.com/office/powerpoint/2010/main" val="3179589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5783</TotalTime>
  <Words>2963</Words>
  <Application>Microsoft Macintosh PowerPoint</Application>
  <PresentationFormat>On-screen Show (4:3)</PresentationFormat>
  <Paragraphs>151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 Law Recession, gammainc errors,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 Zhang</dc:creator>
  <cp:lastModifiedBy>Ming Zhang</cp:lastModifiedBy>
  <cp:revision>49</cp:revision>
  <dcterms:created xsi:type="dcterms:W3CDTF">2018-01-04T20:49:33Z</dcterms:created>
  <dcterms:modified xsi:type="dcterms:W3CDTF">2018-02-12T22:49:31Z</dcterms:modified>
</cp:coreProperties>
</file>