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93" r:id="rId4"/>
    <p:sldId id="307" r:id="rId5"/>
    <p:sldId id="269" r:id="rId6"/>
    <p:sldId id="302" r:id="rId7"/>
    <p:sldId id="306" r:id="rId8"/>
    <p:sldId id="279" r:id="rId9"/>
    <p:sldId id="262" r:id="rId10"/>
    <p:sldId id="290" r:id="rId11"/>
    <p:sldId id="305" r:id="rId12"/>
    <p:sldId id="304" r:id="rId13"/>
    <p:sldId id="303" r:id="rId14"/>
    <p:sldId id="301" r:id="rId15"/>
    <p:sldId id="300" r:id="rId16"/>
    <p:sldId id="299" r:id="rId17"/>
    <p:sldId id="298" r:id="rId18"/>
    <p:sldId id="297" r:id="rId19"/>
    <p:sldId id="296" r:id="rId20"/>
    <p:sldId id="295" r:id="rId21"/>
    <p:sldId id="294" r:id="rId22"/>
    <p:sldId id="292" r:id="rId23"/>
    <p:sldId id="291" r:id="rId24"/>
    <p:sldId id="281" r:id="rId25"/>
    <p:sldId id="283" r:id="rId26"/>
    <p:sldId id="28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86" autoAdjust="0"/>
    <p:restoredTop sz="99048" autoAdjust="0"/>
  </p:normalViewPr>
  <p:slideViewPr>
    <p:cSldViewPr snapToGrid="0" snapToObjects="1">
      <p:cViewPr varScale="1">
        <p:scale>
          <a:sx n="97" d="100"/>
          <a:sy n="97" d="100"/>
        </p:scale>
        <p:origin x="-121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D186E6-6B02-3E47-BF94-23EBE0F01F1A}" type="datetimeFigureOut">
              <a:rPr lang="en-US" smtClean="0"/>
              <a:t>3/8/18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79178-AFF2-DB4E-8CB0-CE843FF72B8D}" type="slidenum">
              <a:rPr lang="en-US" smtClean="0"/>
              <a:t>‹#›</a:t>
            </a:fld>
            <a:endParaRPr lang="en-US"/>
          </a:p>
        </p:txBody>
      </p:sp>
    </p:spTree>
    <p:extLst>
      <p:ext uri="{BB962C8B-B14F-4D97-AF65-F5344CB8AC3E}">
        <p14:creationId xmlns:p14="http://schemas.microsoft.com/office/powerpoint/2010/main" val="268665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186E6-6B02-3E47-BF94-23EBE0F01F1A}" type="datetimeFigureOut">
              <a:rPr lang="en-US" smtClean="0"/>
              <a:t>3/8/18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79178-AFF2-DB4E-8CB0-CE843FF72B8D}" type="slidenum">
              <a:rPr lang="en-US" smtClean="0"/>
              <a:t>‹#›</a:t>
            </a:fld>
            <a:endParaRPr lang="en-US"/>
          </a:p>
        </p:txBody>
      </p:sp>
    </p:spTree>
    <p:extLst>
      <p:ext uri="{BB962C8B-B14F-4D97-AF65-F5344CB8AC3E}">
        <p14:creationId xmlns:p14="http://schemas.microsoft.com/office/powerpoint/2010/main" val="21074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186E6-6B02-3E47-BF94-23EBE0F01F1A}" type="datetimeFigureOut">
              <a:rPr lang="en-US" smtClean="0"/>
              <a:t>3/8/18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79178-AFF2-DB4E-8CB0-CE843FF72B8D}" type="slidenum">
              <a:rPr lang="en-US" smtClean="0"/>
              <a:t>‹#›</a:t>
            </a:fld>
            <a:endParaRPr lang="en-US"/>
          </a:p>
        </p:txBody>
      </p:sp>
    </p:spTree>
    <p:extLst>
      <p:ext uri="{BB962C8B-B14F-4D97-AF65-F5344CB8AC3E}">
        <p14:creationId xmlns:p14="http://schemas.microsoft.com/office/powerpoint/2010/main" val="239356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186E6-6B02-3E47-BF94-23EBE0F01F1A}" type="datetimeFigureOut">
              <a:rPr lang="en-US" smtClean="0"/>
              <a:t>3/8/18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79178-AFF2-DB4E-8CB0-CE843FF72B8D}" type="slidenum">
              <a:rPr lang="en-US" smtClean="0"/>
              <a:t>‹#›</a:t>
            </a:fld>
            <a:endParaRPr lang="en-US"/>
          </a:p>
        </p:txBody>
      </p:sp>
    </p:spTree>
    <p:extLst>
      <p:ext uri="{BB962C8B-B14F-4D97-AF65-F5344CB8AC3E}">
        <p14:creationId xmlns:p14="http://schemas.microsoft.com/office/powerpoint/2010/main" val="2003330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D186E6-6B02-3E47-BF94-23EBE0F01F1A}" type="datetimeFigureOut">
              <a:rPr lang="en-US" smtClean="0"/>
              <a:t>3/8/18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79178-AFF2-DB4E-8CB0-CE843FF72B8D}" type="slidenum">
              <a:rPr lang="en-US" smtClean="0"/>
              <a:t>‹#›</a:t>
            </a:fld>
            <a:endParaRPr lang="en-US"/>
          </a:p>
        </p:txBody>
      </p:sp>
    </p:spTree>
    <p:extLst>
      <p:ext uri="{BB962C8B-B14F-4D97-AF65-F5344CB8AC3E}">
        <p14:creationId xmlns:p14="http://schemas.microsoft.com/office/powerpoint/2010/main" val="2742933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D186E6-6B02-3E47-BF94-23EBE0F01F1A}" type="datetimeFigureOut">
              <a:rPr lang="en-US" smtClean="0"/>
              <a:t>3/8/18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79178-AFF2-DB4E-8CB0-CE843FF72B8D}" type="slidenum">
              <a:rPr lang="en-US" smtClean="0"/>
              <a:t>‹#›</a:t>
            </a:fld>
            <a:endParaRPr lang="en-US"/>
          </a:p>
        </p:txBody>
      </p:sp>
    </p:spTree>
    <p:extLst>
      <p:ext uri="{BB962C8B-B14F-4D97-AF65-F5344CB8AC3E}">
        <p14:creationId xmlns:p14="http://schemas.microsoft.com/office/powerpoint/2010/main" val="10986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D186E6-6B02-3E47-BF94-23EBE0F01F1A}" type="datetimeFigureOut">
              <a:rPr lang="en-US" smtClean="0"/>
              <a:t>3/8/18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79178-AFF2-DB4E-8CB0-CE843FF72B8D}" type="slidenum">
              <a:rPr lang="en-US" smtClean="0"/>
              <a:t>‹#›</a:t>
            </a:fld>
            <a:endParaRPr lang="en-US"/>
          </a:p>
        </p:txBody>
      </p:sp>
    </p:spTree>
    <p:extLst>
      <p:ext uri="{BB962C8B-B14F-4D97-AF65-F5344CB8AC3E}">
        <p14:creationId xmlns:p14="http://schemas.microsoft.com/office/powerpoint/2010/main" val="52154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D186E6-6B02-3E47-BF94-23EBE0F01F1A}" type="datetimeFigureOut">
              <a:rPr lang="en-US" smtClean="0"/>
              <a:t>3/8/18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79178-AFF2-DB4E-8CB0-CE843FF72B8D}" type="slidenum">
              <a:rPr lang="en-US" smtClean="0"/>
              <a:t>‹#›</a:t>
            </a:fld>
            <a:endParaRPr lang="en-US"/>
          </a:p>
        </p:txBody>
      </p:sp>
    </p:spTree>
    <p:extLst>
      <p:ext uri="{BB962C8B-B14F-4D97-AF65-F5344CB8AC3E}">
        <p14:creationId xmlns:p14="http://schemas.microsoft.com/office/powerpoint/2010/main" val="143476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186E6-6B02-3E47-BF94-23EBE0F01F1A}" type="datetimeFigureOut">
              <a:rPr lang="en-US" smtClean="0"/>
              <a:t>3/8/18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79178-AFF2-DB4E-8CB0-CE843FF72B8D}" type="slidenum">
              <a:rPr lang="en-US" smtClean="0"/>
              <a:t>‹#›</a:t>
            </a:fld>
            <a:endParaRPr lang="en-US"/>
          </a:p>
        </p:txBody>
      </p:sp>
    </p:spTree>
    <p:extLst>
      <p:ext uri="{BB962C8B-B14F-4D97-AF65-F5344CB8AC3E}">
        <p14:creationId xmlns:p14="http://schemas.microsoft.com/office/powerpoint/2010/main" val="179856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D186E6-6B02-3E47-BF94-23EBE0F01F1A}" type="datetimeFigureOut">
              <a:rPr lang="en-US" smtClean="0"/>
              <a:t>3/8/18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79178-AFF2-DB4E-8CB0-CE843FF72B8D}" type="slidenum">
              <a:rPr lang="en-US" smtClean="0"/>
              <a:t>‹#›</a:t>
            </a:fld>
            <a:endParaRPr lang="en-US"/>
          </a:p>
        </p:txBody>
      </p:sp>
    </p:spTree>
    <p:extLst>
      <p:ext uri="{BB962C8B-B14F-4D97-AF65-F5344CB8AC3E}">
        <p14:creationId xmlns:p14="http://schemas.microsoft.com/office/powerpoint/2010/main" val="380206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D186E6-6B02-3E47-BF94-23EBE0F01F1A}" type="datetimeFigureOut">
              <a:rPr lang="en-US" smtClean="0"/>
              <a:t>3/8/18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79178-AFF2-DB4E-8CB0-CE843FF72B8D}" type="slidenum">
              <a:rPr lang="en-US" smtClean="0"/>
              <a:t>‹#›</a:t>
            </a:fld>
            <a:endParaRPr lang="en-US"/>
          </a:p>
        </p:txBody>
      </p:sp>
    </p:spTree>
    <p:extLst>
      <p:ext uri="{BB962C8B-B14F-4D97-AF65-F5344CB8AC3E}">
        <p14:creationId xmlns:p14="http://schemas.microsoft.com/office/powerpoint/2010/main" val="591713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186E6-6B02-3E47-BF94-23EBE0F01F1A}" type="datetimeFigureOut">
              <a:rPr lang="en-US" smtClean="0"/>
              <a:t>3/8/18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79178-AFF2-DB4E-8CB0-CE843FF72B8D}" type="slidenum">
              <a:rPr lang="en-US" smtClean="0"/>
              <a:t>‹#›</a:t>
            </a:fld>
            <a:endParaRPr lang="en-US"/>
          </a:p>
        </p:txBody>
      </p:sp>
    </p:spTree>
    <p:extLst>
      <p:ext uri="{BB962C8B-B14F-4D97-AF65-F5344CB8AC3E}">
        <p14:creationId xmlns:p14="http://schemas.microsoft.com/office/powerpoint/2010/main" val="338840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AgroServe</a:t>
            </a:r>
            <a:r>
              <a:rPr lang="en-US" dirty="0" smtClean="0"/>
              <a:t> fall project ideas</a:t>
            </a:r>
            <a:endParaRPr lang="en-US" dirty="0"/>
          </a:p>
        </p:txBody>
      </p:sp>
      <p:sp>
        <p:nvSpPr>
          <p:cNvPr id="3" name="Subtitle 2"/>
          <p:cNvSpPr>
            <a:spLocks noGrp="1"/>
          </p:cNvSpPr>
          <p:nvPr>
            <p:ph type="subTitle" idx="1"/>
          </p:nvPr>
        </p:nvSpPr>
        <p:spPr/>
        <p:txBody>
          <a:bodyPr/>
          <a:lstStyle/>
          <a:p>
            <a:r>
              <a:rPr lang="en-US" dirty="0" smtClean="0"/>
              <a:t>March 14, 2018</a:t>
            </a:r>
            <a:endParaRPr lang="en-US" dirty="0"/>
          </a:p>
        </p:txBody>
      </p:sp>
      <p:sp>
        <p:nvSpPr>
          <p:cNvPr id="4" name="TextBox 3"/>
          <p:cNvSpPr txBox="1"/>
          <p:nvPr/>
        </p:nvSpPr>
        <p:spPr>
          <a:xfrm>
            <a:off x="366610" y="5106673"/>
            <a:ext cx="8484427" cy="923330"/>
          </a:xfrm>
          <a:prstGeom prst="rect">
            <a:avLst/>
          </a:prstGeom>
          <a:noFill/>
        </p:spPr>
        <p:txBody>
          <a:bodyPr wrap="square" rtlCol="0">
            <a:spAutoFit/>
          </a:bodyPr>
          <a:lstStyle/>
          <a:p>
            <a:r>
              <a:rPr lang="en-US" dirty="0" smtClean="0">
                <a:solidFill>
                  <a:srgbClr val="C0504D"/>
                </a:solidFill>
              </a:rPr>
              <a:t>NOTE: actual fall idea is to do a very simple toy model with prescriptive land use changes to see how P, T, onset of wet season, water budget, Q and drainage change, and perhaps how those lead to </a:t>
            </a:r>
            <a:r>
              <a:rPr lang="en-US" dirty="0" err="1" smtClean="0">
                <a:solidFill>
                  <a:srgbClr val="C0504D"/>
                </a:solidFill>
              </a:rPr>
              <a:t>agri</a:t>
            </a:r>
            <a:r>
              <a:rPr lang="en-US" dirty="0" smtClean="0">
                <a:solidFill>
                  <a:srgbClr val="C0504D"/>
                </a:solidFill>
              </a:rPr>
              <a:t> yields.  </a:t>
            </a:r>
            <a:endParaRPr lang="en-US" dirty="0">
              <a:solidFill>
                <a:srgbClr val="C0504D"/>
              </a:solidFill>
            </a:endParaRPr>
          </a:p>
        </p:txBody>
      </p:sp>
    </p:spTree>
    <p:extLst>
      <p:ext uri="{BB962C8B-B14F-4D97-AF65-F5344CB8AC3E}">
        <p14:creationId xmlns:p14="http://schemas.microsoft.com/office/powerpoint/2010/main" val="3012248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983" y="218989"/>
            <a:ext cx="8758970" cy="2585323"/>
          </a:xfrm>
          <a:prstGeom prst="rect">
            <a:avLst/>
          </a:prstGeom>
          <a:noFill/>
        </p:spPr>
        <p:txBody>
          <a:bodyPr wrap="square" rtlCol="0">
            <a:spAutoFit/>
          </a:bodyPr>
          <a:lstStyle/>
          <a:p>
            <a:r>
              <a:rPr lang="en-US" dirty="0" smtClean="0"/>
              <a:t>(</a:t>
            </a:r>
            <a:r>
              <a:rPr lang="en-US" dirty="0" err="1" smtClean="0"/>
              <a:t>Sante-Riveira</a:t>
            </a:r>
            <a:r>
              <a:rPr lang="en-US" dirty="0" smtClean="0"/>
              <a:t> et al, 2008)</a:t>
            </a:r>
          </a:p>
          <a:p>
            <a:r>
              <a:rPr lang="en-US" dirty="0" smtClean="0"/>
              <a:t>This is a GIS-based planning support system for rural land use allocation (system is called RULES). The analytical techniques are: land suitability evaluation, land-use area optimization, and spatial allocation of land uses. A </a:t>
            </a:r>
            <a:r>
              <a:rPr lang="en-US" dirty="0" err="1" smtClean="0"/>
              <a:t>multiobjective</a:t>
            </a:r>
            <a:r>
              <a:rPr lang="en-US" dirty="0" smtClean="0"/>
              <a:t> linear programming model was designed for the optimization of land use areas, where the objectives included economic, social and environmental aspects. </a:t>
            </a:r>
          </a:p>
          <a:p>
            <a:r>
              <a:rPr lang="en-US" b="1" dirty="0" smtClean="0"/>
              <a:t>This is another example of people optimizing land use, but not farm practices. Here, land use represented different types of crops, so it’s kind of farm practices; but didn’t consider changes in practice for specific crops.</a:t>
            </a:r>
            <a:endParaRPr lang="en-US" b="1" dirty="0"/>
          </a:p>
        </p:txBody>
      </p:sp>
    </p:spTree>
    <p:extLst>
      <p:ext uri="{BB962C8B-B14F-4D97-AF65-F5344CB8AC3E}">
        <p14:creationId xmlns:p14="http://schemas.microsoft.com/office/powerpoint/2010/main" val="100032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785" y="248187"/>
            <a:ext cx="8904953" cy="6463309"/>
          </a:xfrm>
          <a:prstGeom prst="rect">
            <a:avLst/>
          </a:prstGeom>
          <a:noFill/>
        </p:spPr>
        <p:txBody>
          <a:bodyPr wrap="square" rtlCol="0">
            <a:spAutoFit/>
          </a:bodyPr>
          <a:lstStyle/>
          <a:p>
            <a:r>
              <a:rPr lang="en-US" dirty="0" smtClean="0"/>
              <a:t>(Mena et al, 2011)</a:t>
            </a:r>
          </a:p>
          <a:p>
            <a:r>
              <a:rPr lang="en-US" dirty="0" smtClean="0"/>
              <a:t>Designed an agent based model to simulate land use change on household farms in Northern Ecuadorian Amazon. Simulates decision making processes at household level. Uses Landsat imagery to set the initial condition. </a:t>
            </a:r>
            <a:r>
              <a:rPr lang="en-US" b="1" dirty="0" smtClean="0"/>
              <a:t>If we do toy dynamic model, is there a dataset for us to use to set the “initial condition” of farming practice? How about “initial condition” of demographic, income, socio-economic factors? Does that come from existing datasets? From certain household typologies? </a:t>
            </a:r>
          </a:p>
          <a:p>
            <a:r>
              <a:rPr lang="en-US" dirty="0" smtClean="0"/>
              <a:t>Models agriculture land use change and also models when people decide to exit farming</a:t>
            </a:r>
          </a:p>
          <a:p>
            <a:endParaRPr lang="en-US" dirty="0"/>
          </a:p>
          <a:p>
            <a:r>
              <a:rPr lang="en-US" dirty="0" smtClean="0"/>
              <a:t>(Dietrich et al, 2014)</a:t>
            </a:r>
          </a:p>
          <a:p>
            <a:r>
              <a:rPr lang="en-US" dirty="0" smtClean="0"/>
              <a:t>Forecasts technological change in agriculture with endogenous implementation in a global land use model. </a:t>
            </a:r>
            <a:r>
              <a:rPr lang="en-US" b="1" dirty="0" smtClean="0"/>
              <a:t>Previously, models have used technology change as an exogenous input due to information deficiencies; this paper is a first attempt towards endogenous implementation of tech change</a:t>
            </a:r>
            <a:r>
              <a:rPr lang="en-US" dirty="0" smtClean="0"/>
              <a:t>, which is based on a measure of agricultural land use intensity and on info about agriculture R&amp;D investment. Created this relationship using regression and existing data.</a:t>
            </a:r>
          </a:p>
          <a:p>
            <a:r>
              <a:rPr lang="en-US" dirty="0" smtClean="0"/>
              <a:t>The model they use is </a:t>
            </a:r>
            <a:r>
              <a:rPr lang="en-US" dirty="0" err="1" smtClean="0"/>
              <a:t>MAgPIE</a:t>
            </a:r>
            <a:r>
              <a:rPr lang="en-US" dirty="0" smtClean="0"/>
              <a:t>, which generates future land use and agricultural production patterns. It’s a recursive dynamic model working on ten year time steps. This is too big of a time step for us, however the </a:t>
            </a:r>
            <a:r>
              <a:rPr lang="en-US" dirty="0" err="1" smtClean="0"/>
              <a:t>MAgPIE</a:t>
            </a:r>
            <a:r>
              <a:rPr lang="en-US" dirty="0" smtClean="0"/>
              <a:t> model may still be interesting?</a:t>
            </a:r>
          </a:p>
          <a:p>
            <a:r>
              <a:rPr lang="en-US" b="1" dirty="0" smtClean="0"/>
              <a:t>How can we tie their way of calculating tech change into the toy dynamic model? Probably no strong connection. But this is an example of making something that used to be exogenous into an endogenous variable – perhaps we can find an endogenous way to represent policy change? </a:t>
            </a:r>
            <a:endParaRPr lang="en-US" b="1" dirty="0"/>
          </a:p>
        </p:txBody>
      </p:sp>
    </p:spTree>
    <p:extLst>
      <p:ext uri="{BB962C8B-B14F-4D97-AF65-F5344CB8AC3E}">
        <p14:creationId xmlns:p14="http://schemas.microsoft.com/office/powerpoint/2010/main" val="382627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375" y="218989"/>
            <a:ext cx="8715175" cy="5909311"/>
          </a:xfrm>
          <a:prstGeom prst="rect">
            <a:avLst/>
          </a:prstGeom>
          <a:noFill/>
        </p:spPr>
        <p:txBody>
          <a:bodyPr wrap="square" rtlCol="0">
            <a:spAutoFit/>
          </a:bodyPr>
          <a:lstStyle/>
          <a:p>
            <a:r>
              <a:rPr lang="en-US" dirty="0" smtClean="0"/>
              <a:t>(Parker et al, 2003)</a:t>
            </a:r>
          </a:p>
          <a:p>
            <a:r>
              <a:rPr lang="en-US" dirty="0" smtClean="0"/>
              <a:t>Review of multi-agent systems for the simulation of land use and land cover change (MAS/LUCC models) – they combine a cellular landscape model with agent-based representations of decision making. MAS/LUCC may be what we want for our toy dynamic model, or maybe we only want one agent? Either way, this paper can point the way to useful agent-based decision making models.</a:t>
            </a:r>
          </a:p>
          <a:p>
            <a:r>
              <a:rPr lang="en-US" b="1" dirty="0" smtClean="0"/>
              <a:t>Approaches to LUCC modeling: (1) equation based models (often grounded in economic theory, but the need to have equations limits complexity) (2) system models (represent stocks and flows of information or material, solved in discrete time steps to allow feedback) (3) statistical techniques (regression techniques applied to space) (4) expert models (combine expert judgment with Bayesian probability) (5) evolutionary models (artificial neural networks ) (6) cellular models (operates over a lattice of congruent cells) (6) hybrid models (combine the above techniques) (7) agent based models (while cellular models are focused on landscapes, agent based models focus on autonomous, rational human actions) – all of the above could be useful in creating the toy dynamic model and the optimization model?</a:t>
            </a:r>
          </a:p>
          <a:p>
            <a:r>
              <a:rPr lang="en-US" b="1" dirty="0" smtClean="0"/>
              <a:t>MAS/LUCC models combine a cellular model that represents </a:t>
            </a:r>
            <a:r>
              <a:rPr lang="en-US" b="1" dirty="0" err="1" smtClean="0"/>
              <a:t>biogeophysical</a:t>
            </a:r>
            <a:r>
              <a:rPr lang="en-US" b="1" dirty="0" smtClean="0"/>
              <a:t> and ecological aspects of a modeled system, and an agent based model that represents human decision making. Is this the kind of thing we want for the dynamic model and the optimization? But if optimization, this kind of model doesn’t have equations… so maybe only for the toy dynamic model</a:t>
            </a:r>
            <a:endParaRPr lang="en-US" b="1" dirty="0"/>
          </a:p>
        </p:txBody>
      </p:sp>
    </p:spTree>
    <p:extLst>
      <p:ext uri="{BB962C8B-B14F-4D97-AF65-F5344CB8AC3E}">
        <p14:creationId xmlns:p14="http://schemas.microsoft.com/office/powerpoint/2010/main" val="72735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188" y="160592"/>
            <a:ext cx="8934150" cy="4247317"/>
          </a:xfrm>
          <a:prstGeom prst="rect">
            <a:avLst/>
          </a:prstGeom>
          <a:noFill/>
        </p:spPr>
        <p:txBody>
          <a:bodyPr wrap="square" rtlCol="0">
            <a:spAutoFit/>
          </a:bodyPr>
          <a:lstStyle/>
          <a:p>
            <a:r>
              <a:rPr lang="en-US" dirty="0" smtClean="0"/>
              <a:t>(</a:t>
            </a:r>
            <a:r>
              <a:rPr lang="en-US" dirty="0" err="1" smtClean="0"/>
              <a:t>Lambin</a:t>
            </a:r>
            <a:r>
              <a:rPr lang="en-US" dirty="0" smtClean="0"/>
              <a:t> et al, 2003)</a:t>
            </a:r>
          </a:p>
          <a:p>
            <a:r>
              <a:rPr lang="en-US" dirty="0" smtClean="0"/>
              <a:t>Summarizes the dynamics of land use and land cover change in tropical regions – is an annual review. </a:t>
            </a:r>
            <a:r>
              <a:rPr lang="en-US" b="1" dirty="0" smtClean="0"/>
              <a:t>Land use is a function of pressures (labor availability, resources), opportunities (market prices, production costs, technology), policies (subsidies, taxes, infrastructure), vulnerability (exposure to external perturbations and coping capacity), and social organization (resource access, income) – make sure that all of these are accounted for in both the toy dynamic model and the optimization problem</a:t>
            </a:r>
          </a:p>
          <a:p>
            <a:r>
              <a:rPr lang="en-US" dirty="0" smtClean="0"/>
              <a:t>Integrative frameworks to understand land use/land cover changes: agent-based perspective (microeconomic approaches that assume agents have the ability to make informed predictions and plans and that they are risk minimizers); systems perspective (explains land use change through the organization and institutions of society, and copes with tech innovations, policy changes, rural-urban dynamics, and macroeconomic transformations); and narrative perspective (uses historical detail and interpretation). </a:t>
            </a:r>
            <a:r>
              <a:rPr lang="en-US" b="1" dirty="0" smtClean="0"/>
              <a:t>We want the agent-based perspective and systems perspective</a:t>
            </a:r>
          </a:p>
          <a:p>
            <a:endParaRPr lang="en-US" b="1" dirty="0"/>
          </a:p>
        </p:txBody>
      </p:sp>
    </p:spTree>
    <p:extLst>
      <p:ext uri="{BB962C8B-B14F-4D97-AF65-F5344CB8AC3E}">
        <p14:creationId xmlns:p14="http://schemas.microsoft.com/office/powerpoint/2010/main" val="495466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991" y="131393"/>
            <a:ext cx="9071009" cy="5632312"/>
          </a:xfrm>
          <a:prstGeom prst="rect">
            <a:avLst/>
          </a:prstGeom>
          <a:noFill/>
        </p:spPr>
        <p:txBody>
          <a:bodyPr wrap="square" rtlCol="0">
            <a:spAutoFit/>
          </a:bodyPr>
          <a:lstStyle/>
          <a:p>
            <a:r>
              <a:rPr lang="en-US" dirty="0" smtClean="0"/>
              <a:t>(</a:t>
            </a:r>
            <a:r>
              <a:rPr lang="en-US" dirty="0" err="1" smtClean="0"/>
              <a:t>Sadeghi</a:t>
            </a:r>
            <a:r>
              <a:rPr lang="en-US" dirty="0" smtClean="0"/>
              <a:t> et al, 2008)</a:t>
            </a:r>
          </a:p>
          <a:p>
            <a:r>
              <a:rPr lang="en-US" dirty="0" smtClean="0"/>
              <a:t>Land use optimization in watershed scale in Iran using </a:t>
            </a:r>
            <a:r>
              <a:rPr lang="en-US" dirty="0" err="1" smtClean="0"/>
              <a:t>multiobjective</a:t>
            </a:r>
            <a:r>
              <a:rPr lang="en-US" dirty="0" smtClean="0"/>
              <a:t> linear optimization problem, simplex method. They wanted to minimize soil erosion and maximize economic benefit and optimization variables were land use for orchard ,range, irrigated and dry farming.</a:t>
            </a:r>
          </a:p>
          <a:p>
            <a:r>
              <a:rPr lang="en-US" b="1" dirty="0" smtClean="0"/>
              <a:t>People seem to be more interested in optimization of land use rather than fixing land use and optimizing farm practices. Is it more reasonable to assume land use can change or farm practices can change? </a:t>
            </a:r>
          </a:p>
          <a:p>
            <a:endParaRPr lang="en-US" dirty="0"/>
          </a:p>
          <a:p>
            <a:r>
              <a:rPr lang="en-US" dirty="0" smtClean="0"/>
              <a:t>(Groot et al, 2006)</a:t>
            </a:r>
          </a:p>
          <a:p>
            <a:r>
              <a:rPr lang="en-US" dirty="0" smtClean="0"/>
              <a:t>Looked at multi-scale tradeoffs between nature conservation, </a:t>
            </a:r>
            <a:r>
              <a:rPr lang="en-US" dirty="0" err="1" smtClean="0"/>
              <a:t>ag</a:t>
            </a:r>
            <a:r>
              <a:rPr lang="en-US" dirty="0" smtClean="0"/>
              <a:t> profits and landscape quality by developing the Landscape IMAGES method for spatially explicit exploration of </a:t>
            </a:r>
            <a:r>
              <a:rPr lang="en-US" b="1" dirty="0" smtClean="0"/>
              <a:t>options for multifunctional agriculture at a scale of a few square km. allowed for the following types of agricultural landscapes: soil fertility, fertilizer application, harvesting regime, types of plants. This is closer to optimizing agricultural practice than to changing land use, so their optimization variables look similar to ours. Therefore use this model as a starting point for optimization, assuming the spatial scale is the same as what’s required?</a:t>
            </a:r>
          </a:p>
          <a:p>
            <a:r>
              <a:rPr lang="en-US" b="1" dirty="0" smtClean="0"/>
              <a:t>Did tradeoff analysis using differential evolution method which yielded a large range of alternative, acceptable configurations of the landscape. They make the tradeoff study by running the algorithm thousands of times  – this tradeoff study is what we also want to study to say something about flat payoff functions?</a:t>
            </a:r>
            <a:endParaRPr lang="en-US" b="1" dirty="0"/>
          </a:p>
        </p:txBody>
      </p:sp>
    </p:spTree>
    <p:extLst>
      <p:ext uri="{BB962C8B-B14F-4D97-AF65-F5344CB8AC3E}">
        <p14:creationId xmlns:p14="http://schemas.microsoft.com/office/powerpoint/2010/main" val="4021766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95" y="102195"/>
            <a:ext cx="8919551" cy="7478973"/>
          </a:xfrm>
          <a:prstGeom prst="rect">
            <a:avLst/>
          </a:prstGeom>
          <a:noFill/>
        </p:spPr>
        <p:txBody>
          <a:bodyPr wrap="square" rtlCol="0">
            <a:spAutoFit/>
          </a:bodyPr>
          <a:lstStyle/>
          <a:p>
            <a:r>
              <a:rPr lang="en-US" sz="1600" dirty="0" smtClean="0"/>
              <a:t>(Kennedy et al, 2016)</a:t>
            </a:r>
          </a:p>
          <a:p>
            <a:r>
              <a:rPr lang="en-US" sz="1600" b="1" dirty="0" smtClean="0"/>
              <a:t>Optimized land use decision-making to sustain Brazilian agricultural profits, biodiversity and ecosystem services. They integrated spatially explicit economic and biophysical models to jointly optimize agricultural profit (sugarcane and cattle), biodiversity (birds and mammals), and freshwater quality (nitrogen, phosphorus and sediment retention) in the Brazilian </a:t>
            </a:r>
            <a:r>
              <a:rPr lang="en-US" sz="1600" b="1" dirty="0" err="1" smtClean="0"/>
              <a:t>Cerrado</a:t>
            </a:r>
            <a:r>
              <a:rPr lang="en-US" sz="1600" b="1" dirty="0" smtClean="0"/>
              <a:t>. They map efficient combinations of agricultural land and natural habitat. Use this type of optimization as a starting point and add in climate feedbacks? Look at their constraints, objectives, scales, etc. will probably change the optimization variables, objective function; but their land use constraints based on Forest Code policy may be useful.</a:t>
            </a:r>
          </a:p>
          <a:p>
            <a:r>
              <a:rPr lang="en-US" sz="1600" b="1" dirty="0" smtClean="0"/>
              <a:t>They modeled the benefit of Forest Code compliance at the property (farm level) scale, PL and the landscape level (LL). Explored different land use constraints: (1) no restriction on amount or location of habitat or agriculture (2) enforced a 25% habitat constraint on property level to mimic Forest Code (3) enforced 25% habitat constraint across the entire landscape</a:t>
            </a:r>
          </a:p>
          <a:p>
            <a:r>
              <a:rPr lang="en-US" sz="1600" dirty="0" smtClean="0"/>
              <a:t>In contrast to the more commonly applied scenario-based assessments, they studied efficiency frontiers to assess whether improvements can be made to increase both </a:t>
            </a:r>
            <a:r>
              <a:rPr lang="en-US" sz="1600" dirty="0" err="1" smtClean="0"/>
              <a:t>ag</a:t>
            </a:r>
            <a:r>
              <a:rPr lang="en-US" sz="1600" dirty="0" smtClean="0"/>
              <a:t> production and ecosystem services, and to examine trade offs between environmental and economic objectives. The efficiency frontier was basically repeated simulations of points on a Pareto frontier using various objective function weights. However, </a:t>
            </a:r>
            <a:r>
              <a:rPr lang="en-US" sz="1600" b="1" dirty="0" smtClean="0"/>
              <a:t>they didn’t use something like dual variables; they did efficiency frontier by varying the constraints and the objective function. we can add in a more comprehensive efficiency frontier?</a:t>
            </a:r>
          </a:p>
          <a:p>
            <a:r>
              <a:rPr lang="en-US" sz="1600" b="1" dirty="0" smtClean="0"/>
              <a:t>This paper looks like exactly what I had in mind – we can add in climate feedback knowledge in the model. </a:t>
            </a:r>
          </a:p>
          <a:p>
            <a:r>
              <a:rPr lang="en-US" sz="1600" dirty="0" smtClean="0"/>
              <a:t>They wanted to optimize land use using  a greedy algorithm which allocated land use on the basis of its relative suitability for agricultural profit, species richness, and nutrient retention. For the 25% constraints, they used a two step algorithm. See SI for details. </a:t>
            </a:r>
          </a:p>
          <a:p>
            <a:r>
              <a:rPr lang="en-US" sz="1600" b="1" dirty="0" smtClean="0"/>
              <a:t>The three options for land use were cattle ranching, sugarcane production, and natural habitat </a:t>
            </a:r>
            <a:r>
              <a:rPr lang="en-US" sz="1600" dirty="0" smtClean="0"/>
              <a:t>– each has a pixel of 90 square meters. the initial condition was the fully natural land use. </a:t>
            </a:r>
          </a:p>
          <a:p>
            <a:r>
              <a:rPr lang="en-US" sz="1600" dirty="0" smtClean="0"/>
              <a:t>They concluded that there’s a lot of room for improvement; reality is far from optimal.</a:t>
            </a:r>
          </a:p>
          <a:p>
            <a:r>
              <a:rPr lang="en-US" sz="1600" b="1" dirty="0" smtClean="0"/>
              <a:t>They assumed that land can be easily transitioned between the different land use types; for us, we’ll assume that land use as agriculture is set, but that farmers can vary where they specifically farm within the agricultural lands, what they grow, how they manage production, etc.</a:t>
            </a:r>
            <a:endParaRPr lang="en-US" sz="1600" b="1" dirty="0"/>
          </a:p>
        </p:txBody>
      </p:sp>
    </p:spTree>
    <p:extLst>
      <p:ext uri="{BB962C8B-B14F-4D97-AF65-F5344CB8AC3E}">
        <p14:creationId xmlns:p14="http://schemas.microsoft.com/office/powerpoint/2010/main" val="276145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178" y="189790"/>
            <a:ext cx="8656783" cy="7232751"/>
          </a:xfrm>
          <a:prstGeom prst="rect">
            <a:avLst/>
          </a:prstGeom>
          <a:noFill/>
        </p:spPr>
        <p:txBody>
          <a:bodyPr wrap="square" rtlCol="0">
            <a:spAutoFit/>
          </a:bodyPr>
          <a:lstStyle/>
          <a:p>
            <a:r>
              <a:rPr lang="en-US" sz="1600" dirty="0" smtClean="0"/>
              <a:t>David Pannell’s work</a:t>
            </a:r>
          </a:p>
          <a:p>
            <a:r>
              <a:rPr lang="en-US" sz="1600" dirty="0" smtClean="0"/>
              <a:t>Looked at the effect of flat payoff </a:t>
            </a:r>
            <a:r>
              <a:rPr lang="en-US" sz="1600" dirty="0" err="1" smtClean="0"/>
              <a:t>fcns</a:t>
            </a:r>
            <a:r>
              <a:rPr lang="en-US" sz="1600" dirty="0" smtClean="0"/>
              <a:t> for different </a:t>
            </a:r>
            <a:r>
              <a:rPr lang="en-US" sz="1600" dirty="0" err="1" smtClean="0"/>
              <a:t>agri</a:t>
            </a:r>
            <a:r>
              <a:rPr lang="en-US" sz="1600" dirty="0" smtClean="0"/>
              <a:t> practices? </a:t>
            </a:r>
            <a:r>
              <a:rPr lang="en-US" sz="1600" b="1" dirty="0" smtClean="0"/>
              <a:t>Whether flat payoff functions exist for our climate feedback portion, and will help us determine whether optimal practice is or is not highly influenced by factoring in climate. </a:t>
            </a:r>
            <a:r>
              <a:rPr lang="en-US" sz="1600" dirty="0" smtClean="0"/>
              <a:t>Talk about the decreasing marginal value of precision agriculture. A profit plateau is more likely if there is an internal solution to the portfolio problem (a mix of production activities) rather than a single solution (focus on a single option). See if the same is true when we add climate feedbacks into the mix?</a:t>
            </a:r>
          </a:p>
          <a:p>
            <a:r>
              <a:rPr lang="en-US" sz="1600" b="1" dirty="0" smtClean="0"/>
              <a:t>Will we account for risk with “stochastic” optimization?</a:t>
            </a:r>
          </a:p>
          <a:p>
            <a:r>
              <a:rPr lang="en-US" sz="1600" dirty="0" smtClean="0"/>
              <a:t>Flat production functions indicate that benefits of acquiring info on sustainability might not exceed the cost of getting that info; optimal solution is “obvious” to farmers. </a:t>
            </a:r>
            <a:r>
              <a:rPr lang="en-US" sz="1600" b="1" dirty="0" smtClean="0"/>
              <a:t>Should we do some toy model of a farmer and his decisions given climate feedback and study whether the flat payoff function exists? </a:t>
            </a:r>
            <a:endParaRPr lang="en-US" sz="1600" b="1" dirty="0"/>
          </a:p>
          <a:p>
            <a:r>
              <a:rPr lang="en-US" sz="1600" b="1" dirty="0" smtClean="0"/>
              <a:t>The toy model and the optimization work seem to be coalescing into a single project now, if we optimize farmer revenue</a:t>
            </a:r>
          </a:p>
          <a:p>
            <a:r>
              <a:rPr lang="en-US" sz="1600" dirty="0" smtClean="0"/>
              <a:t>Flat payoff functions mean diminishing marginal returns to precision in agricultural inputs, i.e. there’s a lot of benefit in going from low info to medium info, but no benefit in going from medium info to high info. </a:t>
            </a:r>
          </a:p>
          <a:p>
            <a:r>
              <a:rPr lang="en-US" sz="1600" b="1" dirty="0" smtClean="0"/>
              <a:t>We need to factor in cost of gathering information in farmers’ decision making.</a:t>
            </a:r>
          </a:p>
          <a:p>
            <a:r>
              <a:rPr lang="en-US" sz="1600" dirty="0" smtClean="0"/>
              <a:t>Means R&amp;D to generate info to improve decision making is generally less beneficial than R&amp;D to develop new technologies, because new tech’s benefits aren’t compromised by a flat payoff </a:t>
            </a:r>
            <a:r>
              <a:rPr lang="en-US" sz="1600" dirty="0" err="1" smtClean="0"/>
              <a:t>fcn</a:t>
            </a:r>
            <a:r>
              <a:rPr lang="en-US" sz="1600" dirty="0" smtClean="0"/>
              <a:t>. See if the same is true in toy dynamic model?</a:t>
            </a:r>
          </a:p>
          <a:p>
            <a:r>
              <a:rPr lang="en-US" sz="1600" b="1" dirty="0" smtClean="0"/>
              <a:t>Model farmers’ adaptation </a:t>
            </a:r>
            <a:r>
              <a:rPr lang="en-US" sz="1600" b="1" dirty="0" err="1" smtClean="0"/>
              <a:t>strategeis</a:t>
            </a:r>
            <a:r>
              <a:rPr lang="en-US" sz="1600" b="1" dirty="0" smtClean="0"/>
              <a:t> to climate feedback w/ changes in farm enterprises, inputs, technology, location, etc. </a:t>
            </a:r>
          </a:p>
          <a:p>
            <a:r>
              <a:rPr lang="en-US" sz="1600" b="1" dirty="0" smtClean="0"/>
              <a:t>Over the short term, climate change is small relative to climate variability – so how can we discern the effect of deforestation? Also, how do we factor out </a:t>
            </a:r>
            <a:r>
              <a:rPr lang="en-US" sz="1600" b="1" dirty="0" err="1" smtClean="0"/>
              <a:t>agri</a:t>
            </a:r>
            <a:r>
              <a:rPr lang="en-US" sz="1600" b="1" dirty="0" smtClean="0"/>
              <a:t> practice changes in response to climate feedback alone, vs. due to drought, new tech, and market changes?</a:t>
            </a:r>
          </a:p>
          <a:p>
            <a:endParaRPr lang="en-US" sz="1600" b="1" dirty="0"/>
          </a:p>
          <a:p>
            <a:r>
              <a:rPr lang="en-US" sz="1600" b="1" dirty="0" smtClean="0"/>
              <a:t>In calculating yield, also consider the fact that a lot of crop calories will be consumed as meat? But if we only care about production, don’t need to model diet types, veg/meat mixes. Can say we don</a:t>
            </a:r>
            <a:r>
              <a:rPr lang="fr-FR" sz="1600" b="1" dirty="0" smtClean="0"/>
              <a:t>’</a:t>
            </a:r>
            <a:r>
              <a:rPr lang="en-US" sz="1600" b="1" dirty="0" smtClean="0"/>
              <a:t>t consider crops as biofuel and feed.</a:t>
            </a:r>
            <a:endParaRPr lang="en-US" sz="1600" b="1" dirty="0"/>
          </a:p>
        </p:txBody>
      </p:sp>
    </p:spTree>
    <p:extLst>
      <p:ext uri="{BB962C8B-B14F-4D97-AF65-F5344CB8AC3E}">
        <p14:creationId xmlns:p14="http://schemas.microsoft.com/office/powerpoint/2010/main" val="357669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991" y="160592"/>
            <a:ext cx="9071009" cy="5632312"/>
          </a:xfrm>
          <a:prstGeom prst="rect">
            <a:avLst/>
          </a:prstGeom>
          <a:noFill/>
        </p:spPr>
        <p:txBody>
          <a:bodyPr wrap="square" rtlCol="0">
            <a:spAutoFit/>
          </a:bodyPr>
          <a:lstStyle/>
          <a:p>
            <a:r>
              <a:rPr lang="en-US" dirty="0" smtClean="0"/>
              <a:t>(</a:t>
            </a:r>
            <a:r>
              <a:rPr lang="en-US" dirty="0" err="1" smtClean="0"/>
              <a:t>Schmidhuber</a:t>
            </a:r>
            <a:r>
              <a:rPr lang="en-US" dirty="0" smtClean="0"/>
              <a:t> and </a:t>
            </a:r>
            <a:r>
              <a:rPr lang="en-US" dirty="0" err="1" smtClean="0"/>
              <a:t>Tubiello</a:t>
            </a:r>
            <a:r>
              <a:rPr lang="en-US" dirty="0" smtClean="0"/>
              <a:t>, 2007)</a:t>
            </a:r>
          </a:p>
          <a:p>
            <a:r>
              <a:rPr lang="en-US" dirty="0" smtClean="0"/>
              <a:t>Looks at impact of climate change on global food security.</a:t>
            </a:r>
          </a:p>
          <a:p>
            <a:r>
              <a:rPr lang="en-US" dirty="0" smtClean="0"/>
              <a:t>Only the availability aspect of food security is addressed; also need aspects of stability (variability in climate), utilization (like disease transfer in food), and access (prices, bioenergy competition)</a:t>
            </a:r>
          </a:p>
          <a:p>
            <a:r>
              <a:rPr lang="en-US" dirty="0" smtClean="0"/>
              <a:t>Food security depends strongly on socioeconomic development</a:t>
            </a:r>
          </a:p>
          <a:p>
            <a:r>
              <a:rPr lang="en-US" b="1" dirty="0" smtClean="0"/>
              <a:t>Availability depends on </a:t>
            </a:r>
            <a:r>
              <a:rPr lang="en-US" b="1" dirty="0" err="1" smtClean="0"/>
              <a:t>agri</a:t>
            </a:r>
            <a:r>
              <a:rPr lang="en-US" b="1" dirty="0" smtClean="0"/>
              <a:t>-climatic fundamentals of crop and pasture production AND on socio economic and cultural factors that determine where and how farmers perform in response to markets. So availability itself is a very complicated thing. And agriculture is not only a source of food, but also of income, which has ties to access.</a:t>
            </a:r>
          </a:p>
          <a:p>
            <a:r>
              <a:rPr lang="en-US" b="1" dirty="0" smtClean="0"/>
              <a:t>Therefore if do optimization of only availability, will still need to consider socio-economic development pathways – internationally. Look at IPCC SRES scenarios.</a:t>
            </a:r>
          </a:p>
          <a:p>
            <a:r>
              <a:rPr lang="en-US" dirty="0" smtClean="0"/>
              <a:t>Other ways climate can impact food: sea level rise decreases </a:t>
            </a:r>
            <a:r>
              <a:rPr lang="en-US" dirty="0" err="1" smtClean="0"/>
              <a:t>ag</a:t>
            </a:r>
            <a:r>
              <a:rPr lang="en-US" dirty="0" smtClean="0"/>
              <a:t> land, and impacts marine and freshwater fish</a:t>
            </a:r>
          </a:p>
          <a:p>
            <a:r>
              <a:rPr lang="en-US" b="1" dirty="0" smtClean="0"/>
              <a:t>The socio-economic environment in which climate change is likely to evolve is more important than the impacts of biophysical changes in climate change. This is important to keep in mind – we need to keep socio economic factors constant or use certain scenarios in modeling to avoid having to model socio economic feedbacks. </a:t>
            </a:r>
          </a:p>
          <a:p>
            <a:r>
              <a:rPr lang="en-US" b="1" dirty="0" smtClean="0"/>
              <a:t>Can we extend what we find about climate influences of different </a:t>
            </a:r>
            <a:r>
              <a:rPr lang="en-US" b="1" dirty="0" err="1" smtClean="0"/>
              <a:t>agri</a:t>
            </a:r>
            <a:r>
              <a:rPr lang="en-US" b="1" dirty="0" smtClean="0"/>
              <a:t> practices to economic, social factors that may influence adoption of each new agricultural practice?</a:t>
            </a:r>
            <a:endParaRPr lang="en-US" b="1" dirty="0"/>
          </a:p>
        </p:txBody>
      </p:sp>
    </p:spTree>
    <p:extLst>
      <p:ext uri="{BB962C8B-B14F-4D97-AF65-F5344CB8AC3E}">
        <p14:creationId xmlns:p14="http://schemas.microsoft.com/office/powerpoint/2010/main" val="505739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90" y="160592"/>
            <a:ext cx="8904953" cy="4801315"/>
          </a:xfrm>
          <a:prstGeom prst="rect">
            <a:avLst/>
          </a:prstGeom>
          <a:noFill/>
        </p:spPr>
        <p:txBody>
          <a:bodyPr wrap="square" rtlCol="0">
            <a:spAutoFit/>
          </a:bodyPr>
          <a:lstStyle/>
          <a:p>
            <a:r>
              <a:rPr lang="en-US" dirty="0" smtClean="0"/>
              <a:t>(Coates et al, 2013)</a:t>
            </a:r>
          </a:p>
          <a:p>
            <a:r>
              <a:rPr lang="en-US" dirty="0" smtClean="0"/>
              <a:t>Lists 5 dimensions of food security and metrics: food sufficiency; nutrient adequacy; cultural acceptability; safety; certainty and stability, for example coefficient of variation of food prices</a:t>
            </a:r>
          </a:p>
          <a:p>
            <a:r>
              <a:rPr lang="en-US" b="1" dirty="0" smtClean="0"/>
              <a:t>Instead of maximizing food security, perhaps maximize farmer profit? Easier to do and closer to </a:t>
            </a:r>
            <a:r>
              <a:rPr lang="en-US" b="1" dirty="0" err="1" smtClean="0"/>
              <a:t>AgroServe</a:t>
            </a:r>
            <a:r>
              <a:rPr lang="en-US" b="1" dirty="0" smtClean="0"/>
              <a:t> goals. Try to maximize both ecosystem services AND farmer profit?</a:t>
            </a:r>
          </a:p>
          <a:p>
            <a:endParaRPr lang="en-US" b="1" dirty="0"/>
          </a:p>
          <a:p>
            <a:r>
              <a:rPr lang="en-US" dirty="0" smtClean="0"/>
              <a:t>(</a:t>
            </a:r>
            <a:r>
              <a:rPr lang="en-US" dirty="0" err="1" smtClean="0"/>
              <a:t>Headey</a:t>
            </a:r>
            <a:r>
              <a:rPr lang="en-US" dirty="0" smtClean="0"/>
              <a:t> and </a:t>
            </a:r>
            <a:r>
              <a:rPr lang="en-US" dirty="0" err="1" smtClean="0"/>
              <a:t>Ecker</a:t>
            </a:r>
            <a:r>
              <a:rPr lang="en-US" dirty="0" smtClean="0"/>
              <a:t>, 2013)</a:t>
            </a:r>
          </a:p>
          <a:p>
            <a:r>
              <a:rPr lang="en-US" dirty="0" smtClean="0"/>
              <a:t>Says that the ideal food security index is dietary diversity indicators, especially compared to measures of calorie availability, poverty, and subjective indicators because it indicates also economic status, is sensitive to shocks, and is cheap to measure. dietary diversity indicators include food variety score; dietary diversity score; and food frequency score.</a:t>
            </a:r>
          </a:p>
          <a:p>
            <a:endParaRPr lang="en-US" dirty="0"/>
          </a:p>
          <a:p>
            <a:r>
              <a:rPr lang="en-US" dirty="0" smtClean="0"/>
              <a:t>(Barrett, 2010)</a:t>
            </a:r>
          </a:p>
          <a:p>
            <a:r>
              <a:rPr lang="en-US" dirty="0" smtClean="0"/>
              <a:t>Aggregate food availability is a poor predictor of other food insecurity indicators. For example, there’s been a 9% increase in undernourished population but 12% increase in food production per capita since 1990. </a:t>
            </a:r>
            <a:r>
              <a:rPr lang="en-US" b="1" dirty="0" smtClean="0"/>
              <a:t>so, avoid making claims about food security index in optimization work.</a:t>
            </a:r>
            <a:endParaRPr lang="en-US" b="1" dirty="0"/>
          </a:p>
        </p:txBody>
      </p:sp>
    </p:spTree>
    <p:extLst>
      <p:ext uri="{BB962C8B-B14F-4D97-AF65-F5344CB8AC3E}">
        <p14:creationId xmlns:p14="http://schemas.microsoft.com/office/powerpoint/2010/main" val="2320448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393" y="248187"/>
            <a:ext cx="8904953" cy="7263528"/>
          </a:xfrm>
          <a:prstGeom prst="rect">
            <a:avLst/>
          </a:prstGeom>
          <a:noFill/>
        </p:spPr>
        <p:txBody>
          <a:bodyPr wrap="square" rtlCol="0">
            <a:spAutoFit/>
          </a:bodyPr>
          <a:lstStyle/>
          <a:p>
            <a:r>
              <a:rPr lang="en-US" sz="1600" dirty="0" smtClean="0"/>
              <a:t>(Perez-Escamilla and </a:t>
            </a:r>
            <a:r>
              <a:rPr lang="en-US" sz="1600" dirty="0" err="1" smtClean="0"/>
              <a:t>Segall</a:t>
            </a:r>
            <a:r>
              <a:rPr lang="en-US" sz="1600" dirty="0" smtClean="0"/>
              <a:t>-Correa, 2000)</a:t>
            </a:r>
          </a:p>
          <a:p>
            <a:r>
              <a:rPr lang="en-US" sz="1600" dirty="0" smtClean="0"/>
              <a:t>They listed methods for measuring food insecurity</a:t>
            </a:r>
          </a:p>
          <a:p>
            <a:r>
              <a:rPr lang="en-US" sz="1600" dirty="0" smtClean="0"/>
              <a:t>Common methods are: UN Food and Agriculture Organization Method (calories per capital, percent of people who get less than minimum calorie requirement; doesn’t take dietary quality into account); household expenditure surveys; experience-based; anthropometry (measure height, size of people)</a:t>
            </a:r>
          </a:p>
          <a:p>
            <a:r>
              <a:rPr lang="en-US" sz="1600" dirty="0" smtClean="0"/>
              <a:t>Different levels to describe food security. Which level do we choose – probably national? How about county? The levels are: global (global food availability); national (food imports, local food production); household (household food access, income); individual (nutrition)</a:t>
            </a:r>
          </a:p>
          <a:p>
            <a:r>
              <a:rPr lang="en-US" sz="1600" dirty="0" smtClean="0"/>
              <a:t>The food security index we can possibly calculate at national level won’t be able to describe individual experiences, is a very simplistic definition.</a:t>
            </a:r>
          </a:p>
          <a:p>
            <a:endParaRPr lang="en-US" sz="1600" dirty="0"/>
          </a:p>
          <a:p>
            <a:r>
              <a:rPr lang="en-US" sz="1600" dirty="0" smtClean="0"/>
              <a:t>(Jones et al, 2013)</a:t>
            </a:r>
          </a:p>
          <a:p>
            <a:r>
              <a:rPr lang="en-US" sz="1600" dirty="0" smtClean="0"/>
              <a:t>Is a review of food security metrics</a:t>
            </a:r>
          </a:p>
          <a:p>
            <a:r>
              <a:rPr lang="en-US" sz="1600" dirty="0" smtClean="0"/>
              <a:t>Four types of measurement tools: national estimates; global monitoring; household access; food consumption and utilization.</a:t>
            </a:r>
          </a:p>
          <a:p>
            <a:r>
              <a:rPr lang="en-US" sz="1600" b="1" dirty="0" smtClean="0"/>
              <a:t>Food security pathway: availability, access (physically, economically accessible), utilization.</a:t>
            </a:r>
          </a:p>
          <a:p>
            <a:r>
              <a:rPr lang="en-US" sz="1600" b="1" dirty="0" smtClean="0"/>
              <a:t>For us, the level of food security index has to be national. And the food security pathway will have to be availability. Can’t even consider access because it involves transportation and income.</a:t>
            </a:r>
          </a:p>
          <a:p>
            <a:r>
              <a:rPr lang="en-US" sz="1600" b="1" dirty="0" smtClean="0"/>
              <a:t>National estimates:</a:t>
            </a:r>
          </a:p>
          <a:p>
            <a:pPr marL="285750" indent="-285750">
              <a:buFont typeface="Arial"/>
              <a:buChar char="•"/>
            </a:pPr>
            <a:r>
              <a:rPr lang="en-US" sz="1600" b="1" dirty="0" smtClean="0"/>
              <a:t>Prevalence of undernourishment (from food balance, where supply is produced plus imported and utilization is exported, fed to livestock, food and non food uses, storage and transport loss) – this is something we can use. Measures physical availability and is calculated using food balance sheets.</a:t>
            </a:r>
          </a:p>
          <a:p>
            <a:pPr marL="285750" indent="-285750">
              <a:buFont typeface="Arial"/>
              <a:buChar char="•"/>
            </a:pPr>
            <a:r>
              <a:rPr lang="en-US" sz="1600" b="1" dirty="0" smtClean="0"/>
              <a:t>Relative dietary supply index = energy supply in country/average dietary energy requirement. Uses food balance sheets. Is about physical availability.</a:t>
            </a:r>
          </a:p>
          <a:p>
            <a:pPr marL="285750" indent="-285750">
              <a:buFont typeface="Arial"/>
              <a:buChar char="•"/>
            </a:pPr>
            <a:r>
              <a:rPr lang="en-US" sz="1600" dirty="0" smtClean="0"/>
              <a:t>Domestic food price volatility</a:t>
            </a:r>
          </a:p>
          <a:p>
            <a:pPr marL="285750" indent="-285750">
              <a:buFont typeface="Arial"/>
              <a:buChar char="•"/>
            </a:pPr>
            <a:r>
              <a:rPr lang="en-US" sz="1600" dirty="0" smtClean="0"/>
              <a:t>GFSI: 30 indicators of affordability, availability, quality, and safety. Too much for us.</a:t>
            </a:r>
          </a:p>
          <a:p>
            <a:pPr marL="285750" indent="-285750">
              <a:buFont typeface="Arial"/>
              <a:buChar char="•"/>
            </a:pPr>
            <a:r>
              <a:rPr lang="en-US" sz="1600" dirty="0" smtClean="0"/>
              <a:t>FEWS NET: monitors satellite records, NDVI, T, </a:t>
            </a:r>
            <a:r>
              <a:rPr lang="en-US" sz="1600" dirty="0" err="1" smtClean="0"/>
              <a:t>ag</a:t>
            </a:r>
            <a:r>
              <a:rPr lang="en-US" sz="1600" dirty="0" smtClean="0"/>
              <a:t> production, prices, politics, trade, economic shocks. Measures physical and economic access, done monthly by USAID – but too much for us.</a:t>
            </a:r>
          </a:p>
          <a:p>
            <a:pPr marL="285750" indent="-285750">
              <a:buFont typeface="Arial"/>
              <a:buChar char="•"/>
            </a:pPr>
            <a:r>
              <a:rPr lang="en-US" sz="1600" dirty="0" smtClean="0"/>
              <a:t>CFSVAs: surveys and secondary data.</a:t>
            </a:r>
            <a:endParaRPr lang="en-US" sz="1600" dirty="0"/>
          </a:p>
        </p:txBody>
      </p:sp>
    </p:spTree>
    <p:extLst>
      <p:ext uri="{BB962C8B-B14F-4D97-AF65-F5344CB8AC3E}">
        <p14:creationId xmlns:p14="http://schemas.microsoft.com/office/powerpoint/2010/main" val="75614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984" y="84787"/>
            <a:ext cx="8786148" cy="646331"/>
          </a:xfrm>
          <a:prstGeom prst="rect">
            <a:avLst/>
          </a:prstGeom>
          <a:noFill/>
        </p:spPr>
        <p:txBody>
          <a:bodyPr wrap="square" rtlCol="0">
            <a:spAutoFit/>
          </a:bodyPr>
          <a:lstStyle/>
          <a:p>
            <a:r>
              <a:rPr lang="en-US" b="1" dirty="0" smtClean="0">
                <a:solidFill>
                  <a:schemeClr val="accent1"/>
                </a:solidFill>
              </a:rPr>
              <a:t>TOY </a:t>
            </a:r>
            <a:r>
              <a:rPr lang="en-US" b="1" dirty="0">
                <a:solidFill>
                  <a:schemeClr val="accent1"/>
                </a:solidFill>
              </a:rPr>
              <a:t>DYNAMIC MODEL: </a:t>
            </a:r>
            <a:r>
              <a:rPr lang="en-US" dirty="0" smtClean="0">
                <a:solidFill>
                  <a:schemeClr val="accent1"/>
                </a:solidFill>
              </a:rPr>
              <a:t>Study </a:t>
            </a:r>
            <a:r>
              <a:rPr lang="en-US" dirty="0">
                <a:solidFill>
                  <a:schemeClr val="accent1"/>
                </a:solidFill>
              </a:rPr>
              <a:t>feedback mechanisms between irrigation </a:t>
            </a:r>
            <a:r>
              <a:rPr lang="en-US" dirty="0" smtClean="0">
                <a:solidFill>
                  <a:schemeClr val="accent1"/>
                </a:solidFill>
              </a:rPr>
              <a:t>(or broader land use/</a:t>
            </a:r>
            <a:r>
              <a:rPr lang="en-US" dirty="0" err="1" smtClean="0">
                <a:solidFill>
                  <a:schemeClr val="accent1"/>
                </a:solidFill>
              </a:rPr>
              <a:t>agri</a:t>
            </a:r>
            <a:r>
              <a:rPr lang="en-US" dirty="0" smtClean="0">
                <a:solidFill>
                  <a:schemeClr val="accent1"/>
                </a:solidFill>
              </a:rPr>
              <a:t> practices) and </a:t>
            </a:r>
            <a:r>
              <a:rPr lang="en-US" dirty="0" err="1" smtClean="0">
                <a:solidFill>
                  <a:schemeClr val="accent1"/>
                </a:solidFill>
              </a:rPr>
              <a:t>hydroclimate</a:t>
            </a:r>
            <a:r>
              <a:rPr lang="en-US" dirty="0" smtClean="0">
                <a:solidFill>
                  <a:schemeClr val="accent1"/>
                </a:solidFill>
              </a:rPr>
              <a:t> </a:t>
            </a:r>
            <a:r>
              <a:rPr lang="en-US" dirty="0" err="1" smtClean="0">
                <a:solidFill>
                  <a:schemeClr val="accent1"/>
                </a:solidFill>
              </a:rPr>
              <a:t>indeces</a:t>
            </a:r>
            <a:r>
              <a:rPr lang="en-US" dirty="0" smtClean="0">
                <a:solidFill>
                  <a:schemeClr val="accent1"/>
                </a:solidFill>
              </a:rPr>
              <a:t>, revenue, the </a:t>
            </a:r>
            <a:r>
              <a:rPr lang="en-US" dirty="0">
                <a:solidFill>
                  <a:schemeClr val="accent1"/>
                </a:solidFill>
              </a:rPr>
              <a:t>need for </a:t>
            </a:r>
            <a:r>
              <a:rPr lang="en-US" dirty="0" smtClean="0">
                <a:solidFill>
                  <a:schemeClr val="accent1"/>
                </a:solidFill>
              </a:rPr>
              <a:t>irrigation, yield</a:t>
            </a:r>
            <a:endParaRPr lang="en-US" dirty="0">
              <a:solidFill>
                <a:schemeClr val="accent1"/>
              </a:solidFill>
            </a:endParaRPr>
          </a:p>
        </p:txBody>
      </p:sp>
      <p:sp>
        <p:nvSpPr>
          <p:cNvPr id="3" name="TextBox 2"/>
          <p:cNvSpPr txBox="1"/>
          <p:nvPr/>
        </p:nvSpPr>
        <p:spPr>
          <a:xfrm>
            <a:off x="1674584" y="2683563"/>
            <a:ext cx="5824715" cy="1077218"/>
          </a:xfrm>
          <a:prstGeom prst="rect">
            <a:avLst/>
          </a:prstGeom>
          <a:noFill/>
          <a:ln>
            <a:solidFill>
              <a:schemeClr val="tx1"/>
            </a:solidFill>
          </a:ln>
        </p:spPr>
        <p:txBody>
          <a:bodyPr wrap="square" rtlCol="0">
            <a:spAutoFit/>
          </a:bodyPr>
          <a:lstStyle/>
          <a:p>
            <a:r>
              <a:rPr lang="en-US" sz="1600" b="1" dirty="0" smtClean="0"/>
              <a:t>Models</a:t>
            </a:r>
          </a:p>
          <a:p>
            <a:pPr marL="285750" indent="-285750">
              <a:buFont typeface="Arial"/>
              <a:buChar char="•"/>
            </a:pPr>
            <a:r>
              <a:rPr lang="en-US" sz="1600" dirty="0" smtClean="0"/>
              <a:t>(</a:t>
            </a:r>
            <a:r>
              <a:rPr lang="en-US" sz="1600" dirty="0" err="1"/>
              <a:t>Borner</a:t>
            </a:r>
            <a:r>
              <a:rPr lang="en-US" sz="1600" dirty="0"/>
              <a:t> et al, 2007</a:t>
            </a:r>
            <a:r>
              <a:rPr lang="en-US" sz="1600" dirty="0" smtClean="0"/>
              <a:t>)’s </a:t>
            </a:r>
            <a:r>
              <a:rPr lang="en-US" sz="1600" dirty="0" err="1" smtClean="0"/>
              <a:t>bioeconomic</a:t>
            </a:r>
            <a:r>
              <a:rPr lang="en-US" sz="1600" dirty="0" smtClean="0"/>
              <a:t> model of smallholder farmers</a:t>
            </a:r>
          </a:p>
          <a:p>
            <a:pPr marL="285750" indent="-285750">
              <a:buFont typeface="Arial"/>
              <a:buChar char="•"/>
            </a:pPr>
            <a:r>
              <a:rPr lang="en-US" sz="1600" dirty="0" smtClean="0"/>
              <a:t>Agent-based models or system-based models</a:t>
            </a:r>
          </a:p>
          <a:p>
            <a:pPr marL="285750" indent="-285750">
              <a:buFont typeface="Arial"/>
              <a:buChar char="•"/>
            </a:pPr>
            <a:r>
              <a:rPr lang="en-US" sz="1600" dirty="0" smtClean="0"/>
              <a:t>Many other crop &amp; economic models</a:t>
            </a:r>
            <a:endParaRPr lang="en-US" sz="1600" dirty="0"/>
          </a:p>
        </p:txBody>
      </p:sp>
      <p:sp>
        <p:nvSpPr>
          <p:cNvPr id="4" name="TextBox 3"/>
          <p:cNvSpPr txBox="1"/>
          <p:nvPr/>
        </p:nvSpPr>
        <p:spPr>
          <a:xfrm>
            <a:off x="4064000" y="3906120"/>
            <a:ext cx="4930590" cy="2800766"/>
          </a:xfrm>
          <a:prstGeom prst="rect">
            <a:avLst/>
          </a:prstGeom>
          <a:noFill/>
          <a:ln>
            <a:solidFill>
              <a:schemeClr val="tx1"/>
            </a:solidFill>
          </a:ln>
        </p:spPr>
        <p:txBody>
          <a:bodyPr wrap="square" rtlCol="0">
            <a:spAutoFit/>
          </a:bodyPr>
          <a:lstStyle/>
          <a:p>
            <a:r>
              <a:rPr lang="en-US" sz="1600" b="1" dirty="0" smtClean="0"/>
              <a:t>Background/environment (for us to set)</a:t>
            </a:r>
          </a:p>
          <a:p>
            <a:pPr marL="285750" indent="-285750">
              <a:buFont typeface="Arial"/>
              <a:buChar char="•"/>
            </a:pPr>
            <a:r>
              <a:rPr lang="en-US" sz="1600" dirty="0" smtClean="0"/>
              <a:t>Land use scenarios in vicinity of farm</a:t>
            </a:r>
          </a:p>
          <a:p>
            <a:pPr marL="285750" indent="-285750">
              <a:buFont typeface="Arial"/>
              <a:buChar char="•"/>
            </a:pPr>
            <a:r>
              <a:rPr lang="en-US" sz="1600" dirty="0" smtClean="0"/>
              <a:t>Initial </a:t>
            </a:r>
            <a:r>
              <a:rPr lang="en-US" sz="1600" dirty="0"/>
              <a:t>farmer income, land </a:t>
            </a:r>
            <a:r>
              <a:rPr lang="en-US" sz="1600" dirty="0" smtClean="0"/>
              <a:t>area</a:t>
            </a:r>
          </a:p>
          <a:p>
            <a:pPr marL="285750" indent="-285750">
              <a:buFont typeface="Arial"/>
              <a:buChar char="•"/>
            </a:pPr>
            <a:r>
              <a:rPr lang="en-US" sz="1600" dirty="0"/>
              <a:t>Prices of </a:t>
            </a:r>
            <a:r>
              <a:rPr lang="en-US" sz="1600" dirty="0" err="1"/>
              <a:t>agri</a:t>
            </a:r>
            <a:r>
              <a:rPr lang="en-US" sz="1600" dirty="0"/>
              <a:t> inputs, technology, labor, crops</a:t>
            </a:r>
          </a:p>
          <a:p>
            <a:pPr marL="285750" indent="-285750">
              <a:buFont typeface="Arial"/>
              <a:buChar char="•"/>
            </a:pPr>
            <a:r>
              <a:rPr lang="en-US" sz="1600" dirty="0"/>
              <a:t>Natural resources: soil quality, water </a:t>
            </a:r>
            <a:r>
              <a:rPr lang="en-US" sz="1600" dirty="0" smtClean="0"/>
              <a:t>availability</a:t>
            </a:r>
          </a:p>
          <a:p>
            <a:pPr marL="285750" indent="-285750">
              <a:buFont typeface="Arial"/>
              <a:buChar char="•"/>
            </a:pPr>
            <a:r>
              <a:rPr lang="en-US" sz="1600" dirty="0" smtClean="0"/>
              <a:t>National policies: </a:t>
            </a:r>
            <a:r>
              <a:rPr lang="en-US" sz="1600" dirty="0" err="1"/>
              <a:t>Reserva</a:t>
            </a:r>
            <a:r>
              <a:rPr lang="en-US" sz="1600" dirty="0"/>
              <a:t> </a:t>
            </a:r>
            <a:r>
              <a:rPr lang="en-US" sz="1600" dirty="0" smtClean="0"/>
              <a:t>Legal; </a:t>
            </a:r>
            <a:r>
              <a:rPr lang="en-US" sz="1600" dirty="0" err="1" smtClean="0"/>
              <a:t>Proambiente</a:t>
            </a:r>
            <a:r>
              <a:rPr lang="en-US" sz="1600" dirty="0" smtClean="0"/>
              <a:t>; </a:t>
            </a:r>
            <a:r>
              <a:rPr lang="en-US" sz="1600" dirty="0" err="1"/>
              <a:t>Patrulhas</a:t>
            </a:r>
            <a:r>
              <a:rPr lang="en-US" sz="1600" dirty="0"/>
              <a:t> </a:t>
            </a:r>
            <a:r>
              <a:rPr lang="en-US" sz="1600" dirty="0" err="1" smtClean="0"/>
              <a:t>mecanizadas</a:t>
            </a:r>
            <a:endParaRPr lang="en-US" sz="1600" dirty="0" smtClean="0"/>
          </a:p>
          <a:p>
            <a:pPr marL="285750" indent="-285750">
              <a:buFont typeface="Arial"/>
              <a:buChar char="•"/>
            </a:pPr>
            <a:r>
              <a:rPr lang="en-US" sz="1600" dirty="0" smtClean="0"/>
              <a:t>International trade, hypothetical economic perturbations, socioeconomic development scenarios</a:t>
            </a:r>
          </a:p>
          <a:p>
            <a:pPr marL="285750" indent="-285750">
              <a:buFont typeface="Arial"/>
              <a:buChar char="•"/>
            </a:pPr>
            <a:r>
              <a:rPr lang="en-US" sz="1600" dirty="0" smtClean="0"/>
              <a:t>Global climate change and variability, ENSO and other climate patterns</a:t>
            </a:r>
          </a:p>
        </p:txBody>
      </p:sp>
      <p:sp>
        <p:nvSpPr>
          <p:cNvPr id="5" name="TextBox 4"/>
          <p:cNvSpPr txBox="1"/>
          <p:nvPr/>
        </p:nvSpPr>
        <p:spPr>
          <a:xfrm>
            <a:off x="102984" y="4412161"/>
            <a:ext cx="3736898" cy="1077218"/>
          </a:xfrm>
          <a:prstGeom prst="rect">
            <a:avLst/>
          </a:prstGeom>
          <a:noFill/>
          <a:ln>
            <a:solidFill>
              <a:schemeClr val="tx1"/>
            </a:solidFill>
          </a:ln>
        </p:spPr>
        <p:txBody>
          <a:bodyPr wrap="square" rtlCol="0">
            <a:spAutoFit/>
          </a:bodyPr>
          <a:lstStyle/>
          <a:p>
            <a:r>
              <a:rPr lang="en-US" sz="1600" b="1" dirty="0" smtClean="0"/>
              <a:t>Scope</a:t>
            </a:r>
          </a:p>
          <a:p>
            <a:pPr marL="285750" indent="-285750">
              <a:buFont typeface="Arial"/>
              <a:buChar char="•"/>
            </a:pPr>
            <a:r>
              <a:rPr lang="en-US" sz="1600" dirty="0" smtClean="0"/>
              <a:t>Spatial scope – </a:t>
            </a:r>
            <a:r>
              <a:rPr lang="en-US" sz="1600" dirty="0"/>
              <a:t>international </a:t>
            </a:r>
            <a:r>
              <a:rPr lang="en-US" sz="1600" dirty="0" smtClean="0"/>
              <a:t>developer, smallholders, county scale?</a:t>
            </a:r>
          </a:p>
          <a:p>
            <a:pPr marL="285750" indent="-285750">
              <a:buFont typeface="Arial"/>
              <a:buChar char="•"/>
            </a:pPr>
            <a:r>
              <a:rPr lang="en-US" sz="1600" dirty="0" smtClean="0"/>
              <a:t>25 years?</a:t>
            </a:r>
          </a:p>
        </p:txBody>
      </p:sp>
      <p:sp>
        <p:nvSpPr>
          <p:cNvPr id="6" name="TextBox 5"/>
          <p:cNvSpPr txBox="1"/>
          <p:nvPr/>
        </p:nvSpPr>
        <p:spPr>
          <a:xfrm>
            <a:off x="1879261" y="906863"/>
            <a:ext cx="5415362" cy="1569660"/>
          </a:xfrm>
          <a:prstGeom prst="rect">
            <a:avLst/>
          </a:prstGeom>
          <a:noFill/>
          <a:ln>
            <a:solidFill>
              <a:schemeClr val="tx1"/>
            </a:solidFill>
          </a:ln>
        </p:spPr>
        <p:txBody>
          <a:bodyPr wrap="square" rtlCol="0">
            <a:spAutoFit/>
          </a:bodyPr>
          <a:lstStyle/>
          <a:p>
            <a:r>
              <a:rPr lang="en-US" sz="1600" b="1" dirty="0" smtClean="0"/>
              <a:t>Dynamics</a:t>
            </a:r>
          </a:p>
          <a:p>
            <a:pPr marL="285750" indent="-285750">
              <a:buFont typeface="Arial"/>
              <a:buChar char="•"/>
            </a:pPr>
            <a:r>
              <a:rPr lang="en-US" sz="1600" dirty="0" smtClean="0"/>
              <a:t>Land use: Crop area, primary &amp; secondary forest area</a:t>
            </a:r>
          </a:p>
          <a:p>
            <a:pPr marL="285750" indent="-285750">
              <a:buFont typeface="Arial"/>
              <a:buChar char="•"/>
            </a:pPr>
            <a:r>
              <a:rPr lang="en-US" sz="1600" dirty="0" smtClean="0"/>
              <a:t>Farmer revenue, yield</a:t>
            </a:r>
          </a:p>
          <a:p>
            <a:pPr marL="285750" indent="-285750">
              <a:buFont typeface="Arial"/>
              <a:buChar char="•"/>
            </a:pPr>
            <a:r>
              <a:rPr lang="en-US" sz="1600" dirty="0" err="1" smtClean="0"/>
              <a:t>Agri</a:t>
            </a:r>
            <a:r>
              <a:rPr lang="en-US" sz="1600" dirty="0" smtClean="0"/>
              <a:t> practices: input levels, crop types, irrigation</a:t>
            </a:r>
            <a:endParaRPr lang="en-US" sz="1600" dirty="0"/>
          </a:p>
          <a:p>
            <a:pPr marL="285750" indent="-285750">
              <a:buFont typeface="Arial"/>
              <a:buChar char="•"/>
            </a:pPr>
            <a:r>
              <a:rPr lang="en-US" sz="1600" dirty="0" err="1" smtClean="0"/>
              <a:t>Hydroclimate</a:t>
            </a:r>
            <a:r>
              <a:rPr lang="en-US" sz="1600" dirty="0" smtClean="0"/>
              <a:t> </a:t>
            </a:r>
            <a:r>
              <a:rPr lang="en-US" sz="1600" dirty="0" err="1" smtClean="0"/>
              <a:t>indeces</a:t>
            </a:r>
            <a:endParaRPr lang="en-US" sz="1600" dirty="0" smtClean="0"/>
          </a:p>
          <a:p>
            <a:pPr marL="285750" indent="-285750">
              <a:buFont typeface="Arial"/>
              <a:buChar char="•"/>
            </a:pPr>
            <a:r>
              <a:rPr lang="en-US" sz="1600" dirty="0"/>
              <a:t>Use of crops for feed or </a:t>
            </a:r>
            <a:r>
              <a:rPr lang="en-US" sz="1600" dirty="0" smtClean="0"/>
              <a:t>biofuel</a:t>
            </a:r>
            <a:endParaRPr lang="en-US" sz="1600" dirty="0"/>
          </a:p>
        </p:txBody>
      </p:sp>
      <p:sp>
        <p:nvSpPr>
          <p:cNvPr id="10" name="TextBox 9"/>
          <p:cNvSpPr txBox="1"/>
          <p:nvPr/>
        </p:nvSpPr>
        <p:spPr>
          <a:xfrm>
            <a:off x="235679" y="5813751"/>
            <a:ext cx="3443525" cy="923330"/>
          </a:xfrm>
          <a:prstGeom prst="rect">
            <a:avLst/>
          </a:prstGeom>
          <a:noFill/>
        </p:spPr>
        <p:txBody>
          <a:bodyPr wrap="square" rtlCol="0">
            <a:spAutoFit/>
          </a:bodyPr>
          <a:lstStyle/>
          <a:p>
            <a:r>
              <a:rPr lang="en-US" dirty="0" smtClean="0">
                <a:solidFill>
                  <a:srgbClr val="C0504D"/>
                </a:solidFill>
              </a:rPr>
              <a:t>What scales are appropriate for climate feedback to be seen?</a:t>
            </a:r>
          </a:p>
          <a:p>
            <a:r>
              <a:rPr lang="en-US" dirty="0" smtClean="0">
                <a:solidFill>
                  <a:srgbClr val="C0504D"/>
                </a:solidFill>
              </a:rPr>
              <a:t>What factors should we “set”?</a:t>
            </a:r>
            <a:endParaRPr lang="en-US" dirty="0">
              <a:solidFill>
                <a:srgbClr val="C0504D"/>
              </a:solidFill>
            </a:endParaRPr>
          </a:p>
        </p:txBody>
      </p:sp>
    </p:spTree>
    <p:extLst>
      <p:ext uri="{BB962C8B-B14F-4D97-AF65-F5344CB8AC3E}">
        <p14:creationId xmlns:p14="http://schemas.microsoft.com/office/powerpoint/2010/main" val="2937791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786" y="131393"/>
            <a:ext cx="9027214" cy="6494086"/>
          </a:xfrm>
          <a:prstGeom prst="rect">
            <a:avLst/>
          </a:prstGeom>
          <a:noFill/>
        </p:spPr>
        <p:txBody>
          <a:bodyPr wrap="square" rtlCol="0">
            <a:spAutoFit/>
          </a:bodyPr>
          <a:lstStyle/>
          <a:p>
            <a:r>
              <a:rPr lang="en-US" sz="1600" dirty="0" smtClean="0"/>
              <a:t>(Butt et al, 2015)</a:t>
            </a:r>
          </a:p>
          <a:p>
            <a:r>
              <a:rPr lang="en-US" sz="1600" dirty="0" smtClean="0"/>
              <a:t>Describes </a:t>
            </a:r>
            <a:r>
              <a:rPr lang="en-US" sz="1600" b="1" dirty="0" smtClean="0"/>
              <a:t>biophysical models for the effect of climate on crops. Can they be altered to model crop effect on climate metrics? </a:t>
            </a:r>
            <a:r>
              <a:rPr lang="en-US" sz="1600" dirty="0" smtClean="0"/>
              <a:t>The models are EPIC for crops; PHYGROW for pastures; and NUTBAL for livestock. </a:t>
            </a:r>
            <a:r>
              <a:rPr lang="en-US" sz="1600" b="1" dirty="0" smtClean="0"/>
              <a:t>Will we ignore the effect of pastures and livestock, and only consider the climate metrics changed by deforestation to cropland?</a:t>
            </a:r>
          </a:p>
          <a:p>
            <a:r>
              <a:rPr lang="en-US" sz="1600" b="1" dirty="0" smtClean="0"/>
              <a:t>Food security isn’t an issue in South America, so we can look at optimization of food production or some other indicator of efficiency. For example, they used the following welfare measurements: consumers’ surplus; producers’ surplus; foreign surplus.</a:t>
            </a:r>
          </a:p>
          <a:p>
            <a:r>
              <a:rPr lang="en-US" sz="1600" b="1" dirty="0" smtClean="0"/>
              <a:t>The authors sometimes allowed farming adaptations by relaxing crop mix requirements and allowing model to choose a crop mix. They applied the model to Mali, and allowed </a:t>
            </a:r>
            <a:r>
              <a:rPr lang="en-US" sz="1600" b="1" dirty="0" err="1" smtClean="0"/>
              <a:t>ag</a:t>
            </a:r>
            <a:r>
              <a:rPr lang="en-US" sz="1600" b="1" dirty="0" smtClean="0"/>
              <a:t> practices, policy and economics to be varied to simulate adaptation. This is like optimization – look at the potential for using the models they used for my optimization?</a:t>
            </a:r>
          </a:p>
          <a:p>
            <a:endParaRPr lang="en-US" sz="1600" dirty="0" smtClean="0"/>
          </a:p>
          <a:p>
            <a:r>
              <a:rPr lang="en-US" sz="1600" dirty="0" smtClean="0"/>
              <a:t>(</a:t>
            </a:r>
            <a:r>
              <a:rPr lang="en-US" sz="1600" dirty="0" err="1" smtClean="0"/>
              <a:t>Podesta</a:t>
            </a:r>
            <a:r>
              <a:rPr lang="en-US" sz="1600" dirty="0" smtClean="0"/>
              <a:t> et al, 2002)</a:t>
            </a:r>
          </a:p>
          <a:p>
            <a:r>
              <a:rPr lang="en-US" sz="1600" dirty="0" smtClean="0"/>
              <a:t>Studied the effect of ENSO-related forecasts to </a:t>
            </a:r>
            <a:r>
              <a:rPr lang="en-US" sz="1600" dirty="0" err="1" smtClean="0"/>
              <a:t>agri</a:t>
            </a:r>
            <a:r>
              <a:rPr lang="en-US" sz="1600" dirty="0" smtClean="0"/>
              <a:t> decision making in Argentina.</a:t>
            </a:r>
          </a:p>
          <a:p>
            <a:r>
              <a:rPr lang="en-US" sz="1600" dirty="0" smtClean="0"/>
              <a:t>They </a:t>
            </a:r>
            <a:r>
              <a:rPr lang="en-US" sz="1600" b="1" dirty="0" smtClean="0"/>
              <a:t>simulated differences in optimal management by modeling the net benefit of various combinations of fertilizer amount and planting date; then the optimum was found by looking at the resulting surface.</a:t>
            </a:r>
          </a:p>
          <a:p>
            <a:r>
              <a:rPr lang="en-US" sz="1600" dirty="0" smtClean="0"/>
              <a:t>Not super useful but </a:t>
            </a:r>
            <a:r>
              <a:rPr lang="en-US" sz="1600" b="1" dirty="0" smtClean="0"/>
              <a:t>may need to consider signals like ENSO in optimization, toy dynamic model. How is ENSO accounted for in the process model diagram?</a:t>
            </a:r>
          </a:p>
          <a:p>
            <a:r>
              <a:rPr lang="en-US" sz="1600" b="1" dirty="0" smtClean="0"/>
              <a:t>Do we want to optimize practices at different levels of deforestation? Can we optimize for where in a country crops should grow? This could tie into our upwind/downwind studies.</a:t>
            </a:r>
          </a:p>
          <a:p>
            <a:endParaRPr lang="en-US" sz="1600" b="1" dirty="0"/>
          </a:p>
          <a:p>
            <a:r>
              <a:rPr lang="en-US" sz="1600" b="1" dirty="0" smtClean="0"/>
              <a:t>Is there some “flat payoff” area where there’s wiggle room without impacting production or some food security index? i.e. does the </a:t>
            </a:r>
            <a:r>
              <a:rPr lang="en-US" sz="1600" b="1" dirty="0" err="1" smtClean="0"/>
              <a:t>ag</a:t>
            </a:r>
            <a:r>
              <a:rPr lang="en-US" sz="1600" b="1" dirty="0" smtClean="0"/>
              <a:t> practice mix vs. food index graph have a flat area? What are the implications for the need for precision farming?</a:t>
            </a:r>
            <a:endParaRPr lang="en-US" sz="1600" b="1" dirty="0"/>
          </a:p>
        </p:txBody>
      </p:sp>
    </p:spTree>
    <p:extLst>
      <p:ext uri="{BB962C8B-B14F-4D97-AF65-F5344CB8AC3E}">
        <p14:creationId xmlns:p14="http://schemas.microsoft.com/office/powerpoint/2010/main" val="2282476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188" y="350382"/>
            <a:ext cx="8904953" cy="6186310"/>
          </a:xfrm>
          <a:prstGeom prst="rect">
            <a:avLst/>
          </a:prstGeom>
          <a:noFill/>
        </p:spPr>
        <p:txBody>
          <a:bodyPr wrap="square" rtlCol="0">
            <a:spAutoFit/>
          </a:bodyPr>
          <a:lstStyle/>
          <a:p>
            <a:r>
              <a:rPr lang="en-US" dirty="0" smtClean="0"/>
              <a:t>(Nelson et al, 2014)</a:t>
            </a:r>
          </a:p>
          <a:p>
            <a:r>
              <a:rPr lang="en-US" dirty="0" smtClean="0"/>
              <a:t>This paper estimates climate change effects on </a:t>
            </a:r>
            <a:r>
              <a:rPr lang="en-US" dirty="0" err="1" smtClean="0"/>
              <a:t>agri</a:t>
            </a:r>
            <a:r>
              <a:rPr lang="en-US" dirty="0" smtClean="0"/>
              <a:t> using climate, crop and economic models. 9 global economic models of agriculture, 7 climate change scenarios. Read this paper for list of crop and economic models.</a:t>
            </a:r>
            <a:r>
              <a:rPr lang="en-US" b="1" dirty="0" smtClean="0"/>
              <a:t> Responses of </a:t>
            </a:r>
            <a:r>
              <a:rPr lang="en-US" b="1" dirty="0" err="1" smtClean="0"/>
              <a:t>agri</a:t>
            </a:r>
            <a:r>
              <a:rPr lang="en-US" b="1" dirty="0" smtClean="0"/>
              <a:t> to climate change include adjustments in area, yields, consumption, international trade. Could we consider these adjustments in the toy dynamic model?</a:t>
            </a:r>
          </a:p>
          <a:p>
            <a:r>
              <a:rPr lang="en-US" b="1" dirty="0" smtClean="0"/>
              <a:t>The general flow of this work was to start with climate GCMs, which gave temperature and </a:t>
            </a:r>
            <a:r>
              <a:rPr lang="en-US" b="1" dirty="0" err="1" smtClean="0"/>
              <a:t>precip</a:t>
            </a:r>
            <a:r>
              <a:rPr lang="en-US" b="1" dirty="0" smtClean="0"/>
              <a:t>. Then used temperature and </a:t>
            </a:r>
            <a:r>
              <a:rPr lang="en-US" b="1" dirty="0" err="1" smtClean="0"/>
              <a:t>precip</a:t>
            </a:r>
            <a:r>
              <a:rPr lang="en-US" b="1" dirty="0" smtClean="0"/>
              <a:t> as input to biophysical global gridded crop models (GGCMs), and the output of GGCMs is an input to the global economic models. The economic models gave changes in area, yield, consumption, and trade. The economic model example: increase in T causes decrease in yield, which shifts supply curve, which decreases consumption and shift to other goods, which causes farmers to change management practices and increase land for new crops. Can we add in climate feedback to a similar model flow?</a:t>
            </a:r>
          </a:p>
          <a:p>
            <a:r>
              <a:rPr lang="en-US" b="1" dirty="0" smtClean="0"/>
              <a:t>Look at their economic and crop models as a guide to important feedbacks for toy dynamic model and potentially for optimization? </a:t>
            </a:r>
            <a:r>
              <a:rPr lang="en-US" b="1" dirty="0"/>
              <a:t>Economic models: AIM – NIES, Japan; ENISAGE – FAO/World Bank; FARM – USDA; GTEM – ABARES Australia; MAGNET – LEI-WUR; GLOBIOM – IIASA, Austria; IMPACT – IFPRI; and </a:t>
            </a:r>
            <a:r>
              <a:rPr lang="en-US" b="1" dirty="0" err="1"/>
              <a:t>MagPIE</a:t>
            </a:r>
            <a:r>
              <a:rPr lang="en-US" b="1" dirty="0"/>
              <a:t> – PIK, Germany. Crop models: </a:t>
            </a:r>
            <a:r>
              <a:rPr lang="en-US" b="1" dirty="0" smtClean="0"/>
              <a:t>Lund-Potsdam-</a:t>
            </a:r>
            <a:r>
              <a:rPr lang="en-US" b="1" dirty="0" err="1" smtClean="0"/>
              <a:t>Janga</a:t>
            </a:r>
            <a:r>
              <a:rPr lang="en-US" b="1" dirty="0" smtClean="0"/>
              <a:t> </a:t>
            </a:r>
            <a:r>
              <a:rPr lang="en-US" b="1" dirty="0" err="1" smtClean="0"/>
              <a:t>LPJmL</a:t>
            </a:r>
            <a:r>
              <a:rPr lang="en-US" b="1" dirty="0" smtClean="0"/>
              <a:t>; EPIC – Environmental Policy Integrated Climate Model; CROPGRO, Crop Environment Resource Synthesis; PEGASUS – Predicting Ecosystem Goods and Services Using Scenarios Model.</a:t>
            </a:r>
          </a:p>
          <a:p>
            <a:r>
              <a:rPr lang="en-US" b="1" dirty="0" smtClean="0"/>
              <a:t>What do we keep constant in optimization and toy dynamic model – the demand?</a:t>
            </a:r>
            <a:endParaRPr lang="en-US" b="1" dirty="0"/>
          </a:p>
        </p:txBody>
      </p:sp>
    </p:spTree>
    <p:extLst>
      <p:ext uri="{BB962C8B-B14F-4D97-AF65-F5344CB8AC3E}">
        <p14:creationId xmlns:p14="http://schemas.microsoft.com/office/powerpoint/2010/main" val="1961106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491" y="188772"/>
            <a:ext cx="8962839" cy="4801315"/>
          </a:xfrm>
          <a:prstGeom prst="rect">
            <a:avLst/>
          </a:prstGeom>
          <a:noFill/>
        </p:spPr>
        <p:txBody>
          <a:bodyPr wrap="square" rtlCol="0">
            <a:spAutoFit/>
          </a:bodyPr>
          <a:lstStyle/>
          <a:p>
            <a:r>
              <a:rPr lang="en-US" dirty="0" smtClean="0"/>
              <a:t>(</a:t>
            </a:r>
            <a:r>
              <a:rPr lang="en-US" dirty="0" err="1" smtClean="0"/>
              <a:t>Godfray</a:t>
            </a:r>
            <a:r>
              <a:rPr lang="en-US" dirty="0" smtClean="0"/>
              <a:t> et al, 2010)</a:t>
            </a:r>
          </a:p>
          <a:p>
            <a:r>
              <a:rPr lang="en-US" dirty="0" smtClean="0"/>
              <a:t>Studies “sustainable intensification, which means producing more food on same land while decreasing environmental impact. </a:t>
            </a:r>
            <a:r>
              <a:rPr lang="en-US" b="1" dirty="0" smtClean="0"/>
              <a:t>Examples are irrigation, fertilizer, machinery, soil conservation, crop protection, storage and transport after harvest – capital is required for each, we may need to look at different policies under which to do optimization. Also need to consider which practices are within our interest – fertilizer might not be. What if we compare difference between current food security index under current policy to some potential policies? What about trade?</a:t>
            </a:r>
          </a:p>
          <a:p>
            <a:r>
              <a:rPr lang="en-US" b="1" dirty="0" smtClean="0"/>
              <a:t>Another complication on economics side is global scale market interventions which will change price of </a:t>
            </a:r>
            <a:r>
              <a:rPr lang="en-US" b="1" dirty="0" err="1" smtClean="0"/>
              <a:t>ag</a:t>
            </a:r>
            <a:r>
              <a:rPr lang="en-US" b="1" dirty="0" smtClean="0"/>
              <a:t> inputs and </a:t>
            </a:r>
            <a:r>
              <a:rPr lang="en-US" b="1" dirty="0" err="1" smtClean="0"/>
              <a:t>ag</a:t>
            </a:r>
            <a:r>
              <a:rPr lang="en-US" b="1" dirty="0" smtClean="0"/>
              <a:t> outputs. Need to consider economic perturbations in addition to climate risk? It would be easier to set an economic/policy backdrop and see if the optimal </a:t>
            </a:r>
            <a:r>
              <a:rPr lang="en-US" b="1" dirty="0" err="1" smtClean="0"/>
              <a:t>ag</a:t>
            </a:r>
            <a:r>
              <a:rPr lang="en-US" b="1" dirty="0" smtClean="0"/>
              <a:t> practice mix changes with and without climate feedback.</a:t>
            </a:r>
          </a:p>
          <a:p>
            <a:endParaRPr lang="en-US" b="1" dirty="0"/>
          </a:p>
          <a:p>
            <a:r>
              <a:rPr lang="en-US" b="1" dirty="0" smtClean="0"/>
              <a:t>Constraints of the optimization: budget of farmers, spatial scale, policy, prices and market</a:t>
            </a:r>
          </a:p>
          <a:p>
            <a:r>
              <a:rPr lang="en-US" b="1" dirty="0" smtClean="0"/>
              <a:t>Things to consider: policies for biofuel, use of crops for feed</a:t>
            </a:r>
          </a:p>
          <a:p>
            <a:r>
              <a:rPr lang="en-US" b="1" dirty="0" smtClean="0"/>
              <a:t>Ag practices: genetically modified organisms? Food waste on farm, transport and processing – or assume waste occurs at same rate for all </a:t>
            </a:r>
            <a:r>
              <a:rPr lang="en-US" b="1" dirty="0" err="1" smtClean="0"/>
              <a:t>ag</a:t>
            </a:r>
            <a:r>
              <a:rPr lang="en-US" b="1" dirty="0" smtClean="0"/>
              <a:t> </a:t>
            </a:r>
            <a:r>
              <a:rPr lang="en-US" b="1" dirty="0" err="1" smtClean="0"/>
              <a:t>pracices</a:t>
            </a:r>
            <a:r>
              <a:rPr lang="en-US" b="1" dirty="0" smtClean="0"/>
              <a:t>?</a:t>
            </a:r>
          </a:p>
        </p:txBody>
      </p:sp>
    </p:spTree>
    <p:extLst>
      <p:ext uri="{BB962C8B-B14F-4D97-AF65-F5344CB8AC3E}">
        <p14:creationId xmlns:p14="http://schemas.microsoft.com/office/powerpoint/2010/main" val="83464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474" y="291739"/>
            <a:ext cx="8753524" cy="5078314"/>
          </a:xfrm>
          <a:prstGeom prst="rect">
            <a:avLst/>
          </a:prstGeom>
          <a:noFill/>
        </p:spPr>
        <p:txBody>
          <a:bodyPr wrap="square" rtlCol="0">
            <a:spAutoFit/>
          </a:bodyPr>
          <a:lstStyle/>
          <a:p>
            <a:r>
              <a:rPr lang="en-US" dirty="0" smtClean="0"/>
              <a:t>(</a:t>
            </a:r>
            <a:r>
              <a:rPr lang="en-US" dirty="0" err="1" smtClean="0"/>
              <a:t>Rosegrant</a:t>
            </a:r>
            <a:r>
              <a:rPr lang="en-US" dirty="0" smtClean="0"/>
              <a:t> and Cline, 2003)</a:t>
            </a:r>
          </a:p>
          <a:p>
            <a:r>
              <a:rPr lang="en-US" dirty="0" smtClean="0"/>
              <a:t>Looked at effect of climate change on crop yield.</a:t>
            </a:r>
          </a:p>
          <a:p>
            <a:r>
              <a:rPr lang="en-US" dirty="0" smtClean="0"/>
              <a:t>Found that if moderate climate change, no problem to yield because CO2 actually increases yields – BUT only if farmers can adjust. In tropical environment, climate change leads to more intense rainfall between prolonged dry periods, and can lead to pests, soil erosion, and desertification</a:t>
            </a:r>
            <a:r>
              <a:rPr lang="en-US" b="1" dirty="0" smtClean="0"/>
              <a:t>. (look at these factors in how climate change factors into the functioning of </a:t>
            </a:r>
            <a:r>
              <a:rPr lang="en-US" b="1" dirty="0" err="1" smtClean="0"/>
              <a:t>hydroclimate</a:t>
            </a:r>
            <a:r>
              <a:rPr lang="en-US" b="1" dirty="0" smtClean="0"/>
              <a:t> metrics – how to separate the influence? With the process model diagram?)</a:t>
            </a:r>
          </a:p>
          <a:p>
            <a:r>
              <a:rPr lang="en-US" dirty="0" smtClean="0"/>
              <a:t>Look at IFPRI’s IMPACT model as an optimization model basis? </a:t>
            </a:r>
          </a:p>
          <a:p>
            <a:r>
              <a:rPr lang="en-US" dirty="0" smtClean="0"/>
              <a:t>If we include economic factors in the optimization, also need to consider costs, net present value, </a:t>
            </a:r>
            <a:r>
              <a:rPr lang="en-US" dirty="0" err="1" smtClean="0"/>
              <a:t>etc</a:t>
            </a:r>
            <a:r>
              <a:rPr lang="en-US" dirty="0" smtClean="0"/>
              <a:t> in each agricultural practice. Also need to consider policy scenarios – in this case, do current or future or past policies in the model?</a:t>
            </a:r>
          </a:p>
          <a:p>
            <a:r>
              <a:rPr lang="en-US" b="1" dirty="0" smtClean="0"/>
              <a:t>Look at how much new tech would improve green/blue water resources, and compare the benefits to the costs?</a:t>
            </a:r>
            <a:r>
              <a:rPr lang="en-US" b="1" dirty="0"/>
              <a:t> Wasteful use of </a:t>
            </a:r>
            <a:r>
              <a:rPr lang="en-US" b="1" dirty="0" err="1"/>
              <a:t>irrig</a:t>
            </a:r>
            <a:r>
              <a:rPr lang="en-US" b="1" dirty="0"/>
              <a:t> water may be encouraged by distorted incentives, and new investment is needed to </a:t>
            </a:r>
            <a:r>
              <a:rPr lang="en-US" b="1" dirty="0" smtClean="0"/>
              <a:t>develop </a:t>
            </a:r>
            <a:r>
              <a:rPr lang="en-US" b="1" dirty="0"/>
              <a:t>new water management policies. Exploiting </a:t>
            </a:r>
            <a:r>
              <a:rPr lang="en-US" b="1" dirty="0" err="1"/>
              <a:t>rainfed</a:t>
            </a:r>
            <a:r>
              <a:rPr lang="en-US" b="1" dirty="0"/>
              <a:t> </a:t>
            </a:r>
            <a:r>
              <a:rPr lang="en-US" b="1" dirty="0" err="1"/>
              <a:t>ag</a:t>
            </a:r>
            <a:r>
              <a:rPr lang="en-US" b="1" dirty="0"/>
              <a:t> well will require investment in tech, crop breeding and extension services – so it’s not “free”</a:t>
            </a:r>
          </a:p>
          <a:p>
            <a:endParaRPr lang="en-US" dirty="0" smtClean="0"/>
          </a:p>
        </p:txBody>
      </p:sp>
    </p:spTree>
    <p:extLst>
      <p:ext uri="{BB962C8B-B14F-4D97-AF65-F5344CB8AC3E}">
        <p14:creationId xmlns:p14="http://schemas.microsoft.com/office/powerpoint/2010/main" val="3391711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385" y="160592"/>
            <a:ext cx="9012615" cy="6186310"/>
          </a:xfrm>
          <a:prstGeom prst="rect">
            <a:avLst/>
          </a:prstGeom>
          <a:noFill/>
        </p:spPr>
        <p:txBody>
          <a:bodyPr wrap="square" rtlCol="0">
            <a:spAutoFit/>
          </a:bodyPr>
          <a:lstStyle/>
          <a:p>
            <a:r>
              <a:rPr lang="en-US" dirty="0" smtClean="0"/>
              <a:t>(</a:t>
            </a:r>
            <a:r>
              <a:rPr lang="en-US" dirty="0" err="1" smtClean="0"/>
              <a:t>Laurance</a:t>
            </a:r>
            <a:r>
              <a:rPr lang="en-US" dirty="0" smtClean="0"/>
              <a:t> et al, 2014)</a:t>
            </a:r>
          </a:p>
          <a:p>
            <a:r>
              <a:rPr lang="en-US" dirty="0" smtClean="0"/>
              <a:t>Looks at impact of agricultural expansion in tropics. Expect increase in soy and palm oil in South America.</a:t>
            </a:r>
          </a:p>
          <a:p>
            <a:r>
              <a:rPr lang="en-US" dirty="0" smtClean="0"/>
              <a:t>Increase in yield on existing farmland is necessary, but not sufficient to spare land for nature conservation. Needs effective land planning and zoning to minimize international land-grabbing. Also, increase in yields will increase opportunity cost for nature conservation, so need conservation-incentive payments</a:t>
            </a:r>
          </a:p>
          <a:p>
            <a:r>
              <a:rPr lang="en-US" dirty="0" smtClean="0"/>
              <a:t>Deforestation is strongly correlated with distance to roads</a:t>
            </a:r>
          </a:p>
          <a:p>
            <a:r>
              <a:rPr lang="en-US" dirty="0" smtClean="0"/>
              <a:t>Big unknown: biofuels. Food demand can be met, but there’s no limit to potential energy demand</a:t>
            </a:r>
          </a:p>
          <a:p>
            <a:endParaRPr lang="en-US" dirty="0"/>
          </a:p>
          <a:p>
            <a:r>
              <a:rPr lang="en-US" b="1" dirty="0" smtClean="0"/>
              <a:t>Potential farm practices to vary in optimization: planting date; variety and crop; irrigation and fertilizer. </a:t>
            </a:r>
          </a:p>
          <a:p>
            <a:r>
              <a:rPr lang="en-US" b="1" dirty="0" smtClean="0"/>
              <a:t>Do we have first-principles model of how yield responds to T, CO2, </a:t>
            </a:r>
            <a:r>
              <a:rPr lang="en-US" b="1" dirty="0" err="1" smtClean="0"/>
              <a:t>etc</a:t>
            </a:r>
            <a:r>
              <a:rPr lang="en-US" b="1" dirty="0" smtClean="0"/>
              <a:t>? we’re not including CO2 in our climate feedback, but doesn’t it need to be included if we want to account for climate change’s impact on agribusiness?</a:t>
            </a:r>
          </a:p>
          <a:p>
            <a:endParaRPr lang="en-US" dirty="0"/>
          </a:p>
          <a:p>
            <a:r>
              <a:rPr lang="en-US" dirty="0" smtClean="0"/>
              <a:t>(</a:t>
            </a:r>
            <a:r>
              <a:rPr lang="en-US" dirty="0" err="1" smtClean="0"/>
              <a:t>Arvor</a:t>
            </a:r>
            <a:r>
              <a:rPr lang="en-US" dirty="0" smtClean="0"/>
              <a:t> et al, 2012)</a:t>
            </a:r>
          </a:p>
          <a:p>
            <a:r>
              <a:rPr lang="en-US" dirty="0" smtClean="0"/>
              <a:t>Used satellite imagery to look at agricultural transition in </a:t>
            </a:r>
            <a:r>
              <a:rPr lang="en-US" dirty="0" err="1" smtClean="0"/>
              <a:t>Mato</a:t>
            </a:r>
            <a:r>
              <a:rPr lang="en-US" dirty="0" smtClean="0"/>
              <a:t> </a:t>
            </a:r>
            <a:r>
              <a:rPr lang="en-US" dirty="0" err="1" smtClean="0"/>
              <a:t>Grosso</a:t>
            </a:r>
            <a:r>
              <a:rPr lang="en-US" dirty="0" smtClean="0"/>
              <a:t>, Brazil</a:t>
            </a:r>
          </a:p>
          <a:p>
            <a:r>
              <a:rPr lang="en-US" dirty="0" smtClean="0"/>
              <a:t>Expansion happened in three steps: crop expansion; </a:t>
            </a:r>
            <a:r>
              <a:rPr lang="en-US" dirty="0" err="1" smtClean="0"/>
              <a:t>agri</a:t>
            </a:r>
            <a:r>
              <a:rPr lang="en-US" dirty="0" smtClean="0"/>
              <a:t> intensification (double cropping); ecological intensification (biodiversity, </a:t>
            </a:r>
            <a:r>
              <a:rPr lang="en-US" dirty="0" err="1" smtClean="0"/>
              <a:t>ag</a:t>
            </a:r>
            <a:r>
              <a:rPr lang="en-US" dirty="0" smtClean="0"/>
              <a:t> management practices designed to increase fertilizer and water efficiency, soil health)</a:t>
            </a:r>
          </a:p>
        </p:txBody>
      </p:sp>
    </p:spTree>
    <p:extLst>
      <p:ext uri="{BB962C8B-B14F-4D97-AF65-F5344CB8AC3E}">
        <p14:creationId xmlns:p14="http://schemas.microsoft.com/office/powerpoint/2010/main" val="61494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386" y="131393"/>
            <a:ext cx="8890354" cy="6801864"/>
          </a:xfrm>
          <a:prstGeom prst="rect">
            <a:avLst/>
          </a:prstGeom>
          <a:noFill/>
        </p:spPr>
        <p:txBody>
          <a:bodyPr wrap="square" rtlCol="0">
            <a:spAutoFit/>
          </a:bodyPr>
          <a:lstStyle/>
          <a:p>
            <a:r>
              <a:rPr lang="en-US" sz="1600" dirty="0" smtClean="0"/>
              <a:t>(</a:t>
            </a:r>
            <a:r>
              <a:rPr lang="en-US" sz="1600" dirty="0" err="1" smtClean="0"/>
              <a:t>Borner</a:t>
            </a:r>
            <a:r>
              <a:rPr lang="en-US" sz="1600" dirty="0" smtClean="0"/>
              <a:t> et al, 2007)</a:t>
            </a:r>
          </a:p>
          <a:p>
            <a:r>
              <a:rPr lang="en-US" sz="1600" dirty="0" smtClean="0"/>
              <a:t>Describes flow of ecosystem services between primary forest and smallholder production systems. </a:t>
            </a:r>
            <a:r>
              <a:rPr lang="en-US" sz="1600" b="1" dirty="0" smtClean="0"/>
              <a:t>Uses a </a:t>
            </a:r>
            <a:r>
              <a:rPr lang="en-US" sz="1600" b="1" dirty="0" err="1" smtClean="0"/>
              <a:t>bioeconomic</a:t>
            </a:r>
            <a:r>
              <a:rPr lang="en-US" sz="1600" b="1" dirty="0" smtClean="0"/>
              <a:t> model of smallholder </a:t>
            </a:r>
            <a:r>
              <a:rPr lang="en-US" sz="1600" b="1" dirty="0" err="1" smtClean="0"/>
              <a:t>agri</a:t>
            </a:r>
            <a:r>
              <a:rPr lang="en-US" sz="1600" b="1" dirty="0" smtClean="0"/>
              <a:t> to predict effects of policy action on ecosystem services.</a:t>
            </a:r>
          </a:p>
          <a:p>
            <a:r>
              <a:rPr lang="en-US" sz="1600" b="1" dirty="0" smtClean="0"/>
              <a:t>This can be basis for toy dynamic model?</a:t>
            </a:r>
          </a:p>
          <a:p>
            <a:r>
              <a:rPr lang="en-US" sz="1600" dirty="0" smtClean="0"/>
              <a:t>Smallholders may plant secondary forest fallows for natural soil enrichments after deforestations. Can rebuild denuded primary forest and continue getting ecosystem benefits. Relate this to our forest climate-</a:t>
            </a:r>
            <a:r>
              <a:rPr lang="en-US" sz="1600" dirty="0" err="1" smtClean="0"/>
              <a:t>stabilitzation</a:t>
            </a:r>
            <a:r>
              <a:rPr lang="en-US" sz="1600" dirty="0" smtClean="0"/>
              <a:t> service, and </a:t>
            </a:r>
            <a:r>
              <a:rPr lang="en-US" sz="1600" b="1" dirty="0" smtClean="0"/>
              <a:t>use secondary forest as </a:t>
            </a:r>
            <a:r>
              <a:rPr lang="en-US" sz="1600" b="1" dirty="0" err="1" smtClean="0"/>
              <a:t>agri</a:t>
            </a:r>
            <a:r>
              <a:rPr lang="en-US" sz="1600" b="1" dirty="0" smtClean="0"/>
              <a:t> practice?</a:t>
            </a:r>
          </a:p>
          <a:p>
            <a:r>
              <a:rPr lang="en-US" sz="1600" dirty="0" smtClean="0"/>
              <a:t>Secondary forests are main contributors to carbon sequestration and biodiversity in the Amazon</a:t>
            </a:r>
          </a:p>
          <a:p>
            <a:r>
              <a:rPr lang="en-US" sz="1600" b="1" dirty="0" smtClean="0"/>
              <a:t>0.5 million smallholder farmers in Brazilian amazon choose from the following potential practices: traditional fallow-based slash and burn; agroforestry; intensive cropping with modern tech</a:t>
            </a:r>
          </a:p>
          <a:p>
            <a:r>
              <a:rPr lang="en-US" sz="1600" dirty="0" smtClean="0"/>
              <a:t>Policies in Brazil: </a:t>
            </a:r>
            <a:r>
              <a:rPr lang="en-US" sz="1600" dirty="0" err="1" smtClean="0"/>
              <a:t>Reserva</a:t>
            </a:r>
            <a:r>
              <a:rPr lang="en-US" sz="1600" dirty="0" smtClean="0"/>
              <a:t> Legal (50-80% of farm area must be retained in forest. Is poorly enforced); </a:t>
            </a:r>
            <a:r>
              <a:rPr lang="en-US" sz="1600" dirty="0" err="1" smtClean="0"/>
              <a:t>Proambiente</a:t>
            </a:r>
            <a:r>
              <a:rPr lang="en-US" sz="1600" dirty="0" smtClean="0"/>
              <a:t> (provides farmers with subsidized credit for “environmentally beneficial” production practices; </a:t>
            </a:r>
            <a:r>
              <a:rPr lang="en-US" sz="1600" dirty="0" err="1" smtClean="0"/>
              <a:t>Patrulhas</a:t>
            </a:r>
            <a:r>
              <a:rPr lang="en-US" sz="1600" dirty="0" smtClean="0"/>
              <a:t> </a:t>
            </a:r>
            <a:r>
              <a:rPr lang="en-US" sz="1600" dirty="0" err="1" smtClean="0"/>
              <a:t>mecanizadas</a:t>
            </a:r>
            <a:r>
              <a:rPr lang="en-US" sz="1600" dirty="0" smtClean="0"/>
              <a:t> (provides machinery at subsidized costs; meant to provide fire-free substitute for slash and burn). </a:t>
            </a:r>
            <a:r>
              <a:rPr lang="en-US" sz="1600" b="1" dirty="0" smtClean="0"/>
              <a:t>All of these policies should be considered in the toy model?</a:t>
            </a:r>
          </a:p>
          <a:p>
            <a:r>
              <a:rPr lang="en-US" sz="1600" dirty="0" smtClean="0"/>
              <a:t>At the smallholder level, very small percent is primal forest so the main issue is management of secondary forest fallow. At the state level, there’s a larger percentage of primal forest.</a:t>
            </a:r>
          </a:p>
          <a:p>
            <a:r>
              <a:rPr lang="en-US" sz="1600" b="1" dirty="0" smtClean="0"/>
              <a:t>They developed a model of above-ground carbon, </a:t>
            </a:r>
            <a:r>
              <a:rPr lang="en-US" sz="1600" b="1" dirty="0" err="1" smtClean="0"/>
              <a:t>etc</a:t>
            </a:r>
            <a:r>
              <a:rPr lang="en-US" sz="1600" b="1" dirty="0" smtClean="0"/>
              <a:t> from farm product mix, production technology, and land management practice (described in another paper). It maximizes discounted value of non-essential consumption over a period of 25 years. Used this model to look at how TOY households react to different policies. Useful if we want to build our own toy model. It’s basically an optimization model with agricultural, biophysical and socioeconomic constraints. They modeled 5 types of households that were identified with cluster analysis, and calibrated with 2 years of data. Should we extend this paper and model the effect of policies based on climate support on a farm? Or model a farmer’s behavior if they knew about climate support? What’s the size of farm that will care about climate feedback </a:t>
            </a:r>
            <a:r>
              <a:rPr lang="en-US" sz="1600" dirty="0" smtClean="0"/>
              <a:t>– because small ones probably won’t care</a:t>
            </a:r>
          </a:p>
          <a:p>
            <a:r>
              <a:rPr lang="en-US" sz="1600" dirty="0" smtClean="0"/>
              <a:t>The Appendix in this paper describes model in detail – use it as a guide? </a:t>
            </a:r>
            <a:r>
              <a:rPr lang="en-US" sz="1600" dirty="0" err="1" smtClean="0"/>
              <a:t>Obj</a:t>
            </a:r>
            <a:r>
              <a:rPr lang="en-US" sz="1600" dirty="0" smtClean="0"/>
              <a:t> function, constraints are listed. Also listed the </a:t>
            </a:r>
            <a:r>
              <a:rPr lang="en-US" sz="1600" dirty="0" err="1" smtClean="0"/>
              <a:t>Conopt</a:t>
            </a:r>
            <a:r>
              <a:rPr lang="en-US" sz="1600" dirty="0" smtClean="0"/>
              <a:t> 2 solver packages, GAMS as the computing tools</a:t>
            </a:r>
          </a:p>
        </p:txBody>
      </p:sp>
    </p:spTree>
    <p:extLst>
      <p:ext uri="{BB962C8B-B14F-4D97-AF65-F5344CB8AC3E}">
        <p14:creationId xmlns:p14="http://schemas.microsoft.com/office/powerpoint/2010/main" val="1187835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786" y="131393"/>
            <a:ext cx="8875757" cy="6370976"/>
          </a:xfrm>
          <a:prstGeom prst="rect">
            <a:avLst/>
          </a:prstGeom>
          <a:noFill/>
        </p:spPr>
        <p:txBody>
          <a:bodyPr wrap="square" rtlCol="0">
            <a:spAutoFit/>
          </a:bodyPr>
          <a:lstStyle/>
          <a:p>
            <a:r>
              <a:rPr lang="en-US" sz="1600" dirty="0" smtClean="0"/>
              <a:t>(Paolo’s work)</a:t>
            </a:r>
          </a:p>
          <a:p>
            <a:r>
              <a:rPr lang="en-US" sz="1600" dirty="0" smtClean="0"/>
              <a:t>Land in Brazil, etc. has been sold to developers. </a:t>
            </a:r>
            <a:r>
              <a:rPr lang="en-US" sz="1600" b="1" dirty="0" smtClean="0"/>
              <a:t>Should we model the different behaviors of developers </a:t>
            </a:r>
            <a:r>
              <a:rPr lang="en-US" sz="1600" b="1" dirty="0" err="1" smtClean="0"/>
              <a:t>vs</a:t>
            </a:r>
            <a:r>
              <a:rPr lang="en-US" sz="1600" b="1" dirty="0" smtClean="0"/>
              <a:t> smallholders?</a:t>
            </a:r>
          </a:p>
          <a:p>
            <a:r>
              <a:rPr lang="en-US" sz="1600" dirty="0" smtClean="0"/>
              <a:t>Yield of crop can increase as a result of sale to developers, but sale of land can decrease economic stability of the country </a:t>
            </a:r>
            <a:r>
              <a:rPr lang="en-US" sz="1600" dirty="0" err="1" smtClean="0"/>
              <a:t>sellling</a:t>
            </a:r>
            <a:r>
              <a:rPr lang="en-US" sz="1600" dirty="0" smtClean="0"/>
              <a:t> the land. Also, original owners tend to be better stewards of the land than external parties, who tend to overexploit.</a:t>
            </a:r>
          </a:p>
          <a:p>
            <a:r>
              <a:rPr lang="en-US" sz="1600" b="1" dirty="0" smtClean="0"/>
              <a:t>Brazil’s Forest Code regulation – is it being weakened? Is </a:t>
            </a:r>
            <a:r>
              <a:rPr lang="en-US" sz="1600" b="1" dirty="0" err="1" smtClean="0"/>
              <a:t>AgroServe</a:t>
            </a:r>
            <a:r>
              <a:rPr lang="en-US" sz="1600" b="1" dirty="0" smtClean="0"/>
              <a:t> going to connect to policy? </a:t>
            </a:r>
          </a:p>
          <a:p>
            <a:endParaRPr lang="en-US" sz="1600" b="1" dirty="0"/>
          </a:p>
          <a:p>
            <a:r>
              <a:rPr lang="en-US" sz="1600" dirty="0" smtClean="0"/>
              <a:t>(Tillman et al, 2002)</a:t>
            </a:r>
          </a:p>
          <a:p>
            <a:r>
              <a:rPr lang="en-US" sz="1600" dirty="0" smtClean="0"/>
              <a:t>Lists the benefits and costs of intensive </a:t>
            </a:r>
            <a:r>
              <a:rPr lang="en-US" sz="1600" dirty="0" err="1" smtClean="0"/>
              <a:t>agri</a:t>
            </a:r>
            <a:r>
              <a:rPr lang="en-US" sz="1600" dirty="0" smtClean="0"/>
              <a:t> practices that might be used to double food production</a:t>
            </a:r>
          </a:p>
          <a:p>
            <a:r>
              <a:rPr lang="en-US" sz="1600" dirty="0" smtClean="0"/>
              <a:t>Most of the best quality of farmland is already used for </a:t>
            </a:r>
            <a:r>
              <a:rPr lang="en-US" sz="1600" dirty="0" err="1" smtClean="0"/>
              <a:t>agri</a:t>
            </a:r>
            <a:r>
              <a:rPr lang="en-US" sz="1600" dirty="0" smtClean="0"/>
              <a:t> </a:t>
            </a:r>
          </a:p>
          <a:p>
            <a:r>
              <a:rPr lang="en-US" sz="1600" dirty="0" smtClean="0"/>
              <a:t>Drip and pivot irrigation isn’t economically viable for staple food crops. Increase in fertilizer use is unlikely to be very </a:t>
            </a:r>
            <a:r>
              <a:rPr lang="en-US" sz="1600" dirty="0" err="1" smtClean="0"/>
              <a:t>effectie</a:t>
            </a:r>
            <a:r>
              <a:rPr lang="en-US" sz="1600" dirty="0" smtClean="0"/>
              <a:t> because of diminishing returns; may need to improve nutrient use efficiency by applying precisely in time and space – but due to flat payoff function, not necessarily precisely in amount</a:t>
            </a:r>
          </a:p>
          <a:p>
            <a:endParaRPr lang="en-US" sz="1600" dirty="0"/>
          </a:p>
          <a:p>
            <a:r>
              <a:rPr lang="en-US" sz="1600" dirty="0" smtClean="0"/>
              <a:t>(</a:t>
            </a:r>
            <a:r>
              <a:rPr lang="en-US" sz="1600" dirty="0" err="1" smtClean="0"/>
              <a:t>d’Odorico</a:t>
            </a:r>
            <a:r>
              <a:rPr lang="en-US" sz="1600" dirty="0" smtClean="0"/>
              <a:t> et al, 2014)</a:t>
            </a:r>
          </a:p>
          <a:p>
            <a:r>
              <a:rPr lang="en-US" sz="1600" dirty="0" smtClean="0"/>
              <a:t>Brazil is self-sufficient </a:t>
            </a:r>
            <a:r>
              <a:rPr lang="en-US" sz="1600" dirty="0" err="1" smtClean="0"/>
              <a:t>wrt</a:t>
            </a:r>
            <a:r>
              <a:rPr lang="en-US" sz="1600" dirty="0" smtClean="0"/>
              <a:t> per capital food production. A map shows that it is a majorly net exporting country.</a:t>
            </a:r>
          </a:p>
          <a:p>
            <a:r>
              <a:rPr lang="en-US" sz="1600" dirty="0" smtClean="0"/>
              <a:t>This study looked a country scale food security through lens of trade – whether countries rely on imports for food. Recently many countries reached food sufficiency through trade, through some parts were not.</a:t>
            </a:r>
          </a:p>
          <a:p>
            <a:r>
              <a:rPr lang="en-US" sz="1600" dirty="0" smtClean="0"/>
              <a:t>23% of food is traded, so global </a:t>
            </a:r>
            <a:r>
              <a:rPr lang="en-US" sz="1600" b="1" dirty="0" smtClean="0"/>
              <a:t>food security can be threatened by price volatility and food market changes in addition to climate extremes</a:t>
            </a:r>
          </a:p>
          <a:p>
            <a:r>
              <a:rPr lang="en-US" sz="1600" b="1" dirty="0" smtClean="0"/>
              <a:t>Takeaway is that if we want to look at farmer productivity, need to consider not only climate but also economic perturbations. </a:t>
            </a:r>
            <a:endParaRPr lang="en-US" sz="1600" b="1" dirty="0"/>
          </a:p>
        </p:txBody>
      </p:sp>
    </p:spTree>
    <p:extLst>
      <p:ext uri="{BB962C8B-B14F-4D97-AF65-F5344CB8AC3E}">
        <p14:creationId xmlns:p14="http://schemas.microsoft.com/office/powerpoint/2010/main" val="129528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386" y="104588"/>
            <a:ext cx="9012614" cy="6001644"/>
          </a:xfrm>
          <a:prstGeom prst="rect">
            <a:avLst/>
          </a:prstGeom>
          <a:noFill/>
        </p:spPr>
        <p:txBody>
          <a:bodyPr wrap="square" rtlCol="0">
            <a:spAutoFit/>
          </a:bodyPr>
          <a:lstStyle/>
          <a:p>
            <a:r>
              <a:rPr lang="en-US" sz="1600" b="1" dirty="0"/>
              <a:t>D</a:t>
            </a:r>
            <a:r>
              <a:rPr lang="en-US" sz="1600" b="1" dirty="0" smtClean="0"/>
              <a:t>ynamic model lit</a:t>
            </a:r>
          </a:p>
          <a:p>
            <a:endParaRPr lang="en-US" sz="1600" b="1" dirty="0" smtClean="0"/>
          </a:p>
          <a:p>
            <a:pPr marL="285750" indent="-285750">
              <a:buFont typeface="Arial"/>
              <a:buChar char="•"/>
            </a:pPr>
            <a:r>
              <a:rPr lang="en-US" sz="1600" b="1" dirty="0"/>
              <a:t>D</a:t>
            </a:r>
            <a:r>
              <a:rPr lang="en-US" sz="1600" b="1" dirty="0" smtClean="0"/>
              <a:t>ynamic models: mostly about land use change, agent based models and </a:t>
            </a:r>
            <a:r>
              <a:rPr lang="en-US" sz="1600" b="1" dirty="0" err="1" smtClean="0"/>
              <a:t>crop+economic</a:t>
            </a:r>
            <a:r>
              <a:rPr lang="en-US" sz="1600" b="1" dirty="0" smtClean="0"/>
              <a:t> models</a:t>
            </a:r>
            <a:endParaRPr lang="en-US" sz="1600" b="1" dirty="0"/>
          </a:p>
          <a:p>
            <a:pPr marL="742950" lvl="1" indent="-285750">
              <a:buFont typeface="Arial"/>
              <a:buChar char="•"/>
            </a:pPr>
            <a:r>
              <a:rPr lang="en-US" sz="1600" dirty="0"/>
              <a:t>(Parker et al, 2003</a:t>
            </a:r>
            <a:r>
              <a:rPr lang="en-US" sz="1600" dirty="0" smtClean="0"/>
              <a:t>) MAS</a:t>
            </a:r>
            <a:r>
              <a:rPr lang="en-US" sz="1600" dirty="0"/>
              <a:t>/LUCC (Multi agent system/Land use cover change) models combine a cellular model that represents </a:t>
            </a:r>
            <a:r>
              <a:rPr lang="en-US" sz="1600" dirty="0" err="1"/>
              <a:t>biogeophysical</a:t>
            </a:r>
            <a:r>
              <a:rPr lang="en-US" sz="1600" dirty="0"/>
              <a:t> and ecological aspects of a modeled system, and an agent based model that represents human decision making</a:t>
            </a:r>
          </a:p>
          <a:p>
            <a:pPr marL="742950" lvl="1" indent="-285750">
              <a:buFont typeface="Arial"/>
              <a:buChar char="•"/>
            </a:pPr>
            <a:r>
              <a:rPr lang="en-US" sz="1600" dirty="0"/>
              <a:t>(Mena et al, 2011) Designed an agent based model </a:t>
            </a:r>
            <a:r>
              <a:rPr lang="en-US" sz="1600" dirty="0" smtClean="0"/>
              <a:t>at household level to </a:t>
            </a:r>
            <a:r>
              <a:rPr lang="en-US" sz="1600" dirty="0"/>
              <a:t>simulate land use change </a:t>
            </a:r>
            <a:r>
              <a:rPr lang="en-US" sz="1600" dirty="0" smtClean="0"/>
              <a:t>in </a:t>
            </a:r>
            <a:r>
              <a:rPr lang="en-US" sz="1600" dirty="0"/>
              <a:t>Northern Ecuadorian </a:t>
            </a:r>
            <a:r>
              <a:rPr lang="en-US" sz="1600" dirty="0" smtClean="0"/>
              <a:t>Amazon. Models </a:t>
            </a:r>
            <a:r>
              <a:rPr lang="en-US" sz="1600" dirty="0"/>
              <a:t>agriculture land use change and also models when people decide to exit </a:t>
            </a:r>
            <a:r>
              <a:rPr lang="en-US" sz="1600" dirty="0" smtClean="0"/>
              <a:t>farming</a:t>
            </a:r>
          </a:p>
          <a:p>
            <a:pPr marL="285750" indent="-285750">
              <a:buFont typeface="Arial"/>
              <a:buChar char="•"/>
            </a:pPr>
            <a:endParaRPr lang="en-US" sz="1600" dirty="0" smtClean="0"/>
          </a:p>
          <a:p>
            <a:pPr marL="285750" indent="-285750">
              <a:buFont typeface="Arial"/>
              <a:buChar char="•"/>
            </a:pPr>
            <a:r>
              <a:rPr lang="en-US" sz="1600" dirty="0" smtClean="0">
                <a:solidFill>
                  <a:schemeClr val="bg1">
                    <a:lumMod val="50000"/>
                  </a:schemeClr>
                </a:solidFill>
              </a:rPr>
              <a:t>Models to study land use change:</a:t>
            </a:r>
          </a:p>
          <a:p>
            <a:pPr marL="742950" lvl="1" indent="-285750">
              <a:buFont typeface="Arial"/>
              <a:buChar char="•"/>
            </a:pPr>
            <a:r>
              <a:rPr lang="en-US" sz="1600" dirty="0" smtClean="0">
                <a:solidFill>
                  <a:schemeClr val="bg1">
                    <a:lumMod val="50000"/>
                  </a:schemeClr>
                </a:solidFill>
              </a:rPr>
              <a:t>Economic </a:t>
            </a:r>
            <a:r>
              <a:rPr lang="en-US" sz="1600" dirty="0">
                <a:solidFill>
                  <a:schemeClr val="bg1">
                    <a:lumMod val="50000"/>
                  </a:schemeClr>
                </a:solidFill>
              </a:rPr>
              <a:t>models: AIM – NIES, Japan; ENISAGE – FAO/World Bank; FARM – USDA; GTEM – ABARES Australia; MAGNET – LEI-WUR; GLOBIOM – IIASA, Austria; IMPACT – IFPRI; and </a:t>
            </a:r>
            <a:r>
              <a:rPr lang="en-US" sz="1600" dirty="0" err="1">
                <a:solidFill>
                  <a:schemeClr val="bg1">
                    <a:lumMod val="50000"/>
                  </a:schemeClr>
                </a:solidFill>
              </a:rPr>
              <a:t>MagPIE</a:t>
            </a:r>
            <a:r>
              <a:rPr lang="en-US" sz="1600" dirty="0">
                <a:solidFill>
                  <a:schemeClr val="bg1">
                    <a:lumMod val="50000"/>
                  </a:schemeClr>
                </a:solidFill>
              </a:rPr>
              <a:t> – PIK, Germany. </a:t>
            </a:r>
            <a:endParaRPr lang="en-US" sz="1600" dirty="0" smtClean="0">
              <a:solidFill>
                <a:schemeClr val="bg1">
                  <a:lumMod val="50000"/>
                </a:schemeClr>
              </a:solidFill>
            </a:endParaRPr>
          </a:p>
          <a:p>
            <a:pPr marL="742950" lvl="1" indent="-285750">
              <a:buFont typeface="Arial"/>
              <a:buChar char="•"/>
            </a:pPr>
            <a:r>
              <a:rPr lang="en-US" sz="1600" dirty="0" smtClean="0">
                <a:solidFill>
                  <a:schemeClr val="bg1">
                    <a:lumMod val="50000"/>
                  </a:schemeClr>
                </a:solidFill>
              </a:rPr>
              <a:t>Crop </a:t>
            </a:r>
            <a:r>
              <a:rPr lang="en-US" sz="1600" dirty="0">
                <a:solidFill>
                  <a:schemeClr val="bg1">
                    <a:lumMod val="50000"/>
                  </a:schemeClr>
                </a:solidFill>
              </a:rPr>
              <a:t>models: Lund-Potsdam-</a:t>
            </a:r>
            <a:r>
              <a:rPr lang="en-US" sz="1600" dirty="0" err="1">
                <a:solidFill>
                  <a:schemeClr val="bg1">
                    <a:lumMod val="50000"/>
                  </a:schemeClr>
                </a:solidFill>
              </a:rPr>
              <a:t>Janga</a:t>
            </a:r>
            <a:r>
              <a:rPr lang="en-US" sz="1600" dirty="0">
                <a:solidFill>
                  <a:schemeClr val="bg1">
                    <a:lumMod val="50000"/>
                  </a:schemeClr>
                </a:solidFill>
              </a:rPr>
              <a:t> </a:t>
            </a:r>
            <a:r>
              <a:rPr lang="en-US" sz="1600" dirty="0" err="1">
                <a:solidFill>
                  <a:schemeClr val="bg1">
                    <a:lumMod val="50000"/>
                  </a:schemeClr>
                </a:solidFill>
              </a:rPr>
              <a:t>LPJmL</a:t>
            </a:r>
            <a:r>
              <a:rPr lang="en-US" sz="1600" dirty="0">
                <a:solidFill>
                  <a:schemeClr val="bg1">
                    <a:lumMod val="50000"/>
                  </a:schemeClr>
                </a:solidFill>
              </a:rPr>
              <a:t>; EPIC – Environmental Policy Integrated Climate Model; CROPGRO, Crop Environment Resource Synthesis; PEGASUS – Predicting Ecosystem Goods and Services Using Scenarios Model</a:t>
            </a:r>
            <a:r>
              <a:rPr lang="en-US" sz="1600" dirty="0" smtClean="0">
                <a:solidFill>
                  <a:schemeClr val="bg1">
                    <a:lumMod val="50000"/>
                  </a:schemeClr>
                </a:solidFill>
              </a:rPr>
              <a:t>.</a:t>
            </a:r>
          </a:p>
          <a:p>
            <a:pPr marL="285750" indent="-285750">
              <a:buFont typeface="Arial"/>
              <a:buChar char="•"/>
            </a:pPr>
            <a:endParaRPr lang="en-US" sz="1600" dirty="0" smtClean="0">
              <a:solidFill>
                <a:schemeClr val="bg1">
                  <a:lumMod val="50000"/>
                </a:schemeClr>
              </a:solidFill>
            </a:endParaRPr>
          </a:p>
          <a:p>
            <a:pPr marL="285750" indent="-285750">
              <a:buFont typeface="Arial"/>
              <a:buChar char="•"/>
            </a:pPr>
            <a:r>
              <a:rPr lang="en-US" sz="1600" dirty="0" smtClean="0">
                <a:solidFill>
                  <a:schemeClr val="bg1">
                    <a:lumMod val="50000"/>
                  </a:schemeClr>
                </a:solidFill>
              </a:rPr>
              <a:t>Integrative </a:t>
            </a:r>
            <a:r>
              <a:rPr lang="en-US" sz="1600" dirty="0">
                <a:solidFill>
                  <a:schemeClr val="bg1">
                    <a:lumMod val="50000"/>
                  </a:schemeClr>
                </a:solidFill>
              </a:rPr>
              <a:t>frameworks to understand land use/land cover changes: </a:t>
            </a:r>
            <a:endParaRPr lang="en-US" sz="1600" dirty="0" smtClean="0">
              <a:solidFill>
                <a:schemeClr val="bg1">
                  <a:lumMod val="50000"/>
                </a:schemeClr>
              </a:solidFill>
            </a:endParaRPr>
          </a:p>
          <a:p>
            <a:pPr marL="742950" lvl="1" indent="-285750">
              <a:buFont typeface="Arial"/>
              <a:buChar char="•"/>
            </a:pPr>
            <a:r>
              <a:rPr lang="en-US" sz="1600" dirty="0">
                <a:solidFill>
                  <a:schemeClr val="bg1">
                    <a:lumMod val="50000"/>
                  </a:schemeClr>
                </a:solidFill>
              </a:rPr>
              <a:t>A</a:t>
            </a:r>
            <a:r>
              <a:rPr lang="en-US" sz="1600" dirty="0" smtClean="0">
                <a:solidFill>
                  <a:schemeClr val="bg1">
                    <a:lumMod val="50000"/>
                  </a:schemeClr>
                </a:solidFill>
              </a:rPr>
              <a:t>gent</a:t>
            </a:r>
            <a:r>
              <a:rPr lang="en-US" sz="1600" dirty="0">
                <a:solidFill>
                  <a:schemeClr val="bg1">
                    <a:lumMod val="50000"/>
                  </a:schemeClr>
                </a:solidFill>
              </a:rPr>
              <a:t>-based perspective (microeconomic approaches that assume agents have the ability to make informed predictions and plans and that they are risk minimizers)</a:t>
            </a:r>
            <a:r>
              <a:rPr lang="en-US" sz="1600" dirty="0" smtClean="0">
                <a:solidFill>
                  <a:schemeClr val="bg1">
                    <a:lumMod val="50000"/>
                  </a:schemeClr>
                </a:solidFill>
              </a:rPr>
              <a:t>;</a:t>
            </a:r>
          </a:p>
          <a:p>
            <a:pPr marL="742950" lvl="1" indent="-285750">
              <a:buFont typeface="Arial"/>
              <a:buChar char="•"/>
            </a:pPr>
            <a:r>
              <a:rPr lang="en-US" sz="1600" dirty="0">
                <a:solidFill>
                  <a:schemeClr val="bg1">
                    <a:lumMod val="50000"/>
                  </a:schemeClr>
                </a:solidFill>
              </a:rPr>
              <a:t>S</a:t>
            </a:r>
            <a:r>
              <a:rPr lang="en-US" sz="1600" dirty="0" smtClean="0">
                <a:solidFill>
                  <a:schemeClr val="bg1">
                    <a:lumMod val="50000"/>
                  </a:schemeClr>
                </a:solidFill>
              </a:rPr>
              <a:t>ystems </a:t>
            </a:r>
            <a:r>
              <a:rPr lang="en-US" sz="1600" dirty="0">
                <a:solidFill>
                  <a:schemeClr val="bg1">
                    <a:lumMod val="50000"/>
                  </a:schemeClr>
                </a:solidFill>
              </a:rPr>
              <a:t>perspective (explains land use change through the organization and institutions of society, and copes with tech innovations, policy changes, rural-urban dynamics, and macroeconomic transformations</a:t>
            </a:r>
            <a:r>
              <a:rPr lang="en-US" sz="1600" dirty="0" smtClean="0">
                <a:solidFill>
                  <a:schemeClr val="bg1">
                    <a:lumMod val="50000"/>
                  </a:schemeClr>
                </a:solidFill>
              </a:rPr>
              <a:t>). </a:t>
            </a:r>
            <a:endParaRPr lang="en-US" sz="1600" dirty="0">
              <a:solidFill>
                <a:schemeClr val="bg1">
                  <a:lumMod val="50000"/>
                </a:schemeClr>
              </a:solidFill>
            </a:endParaRPr>
          </a:p>
        </p:txBody>
      </p:sp>
    </p:spTree>
    <p:extLst>
      <p:ext uri="{BB962C8B-B14F-4D97-AF65-F5344CB8AC3E}">
        <p14:creationId xmlns:p14="http://schemas.microsoft.com/office/powerpoint/2010/main" val="149303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05" y="1653437"/>
            <a:ext cx="2644588" cy="1077218"/>
          </a:xfrm>
          <a:prstGeom prst="rect">
            <a:avLst/>
          </a:prstGeom>
          <a:ln>
            <a:solidFill>
              <a:schemeClr val="tx1"/>
            </a:solidFill>
          </a:ln>
        </p:spPr>
        <p:txBody>
          <a:bodyPr wrap="square">
            <a:spAutoFit/>
          </a:bodyPr>
          <a:lstStyle/>
          <a:p>
            <a:r>
              <a:rPr lang="en-US" sz="1600" b="1" dirty="0"/>
              <a:t>Objective </a:t>
            </a:r>
            <a:r>
              <a:rPr lang="en-US" sz="1600" b="1" dirty="0" err="1"/>
              <a:t>fcn</a:t>
            </a:r>
            <a:endParaRPr lang="en-US" sz="1600" b="1" dirty="0"/>
          </a:p>
          <a:p>
            <a:pPr marL="285750" indent="-285750">
              <a:buFont typeface="Arial"/>
              <a:buChar char="•"/>
            </a:pPr>
            <a:r>
              <a:rPr lang="en-US" sz="1600" dirty="0" smtClean="0">
                <a:solidFill>
                  <a:schemeClr val="accent2"/>
                </a:solidFill>
              </a:rPr>
              <a:t>Ecosystem </a:t>
            </a:r>
            <a:r>
              <a:rPr lang="en-US" sz="1600" dirty="0">
                <a:solidFill>
                  <a:schemeClr val="accent2"/>
                </a:solidFill>
              </a:rPr>
              <a:t>services plus farmer </a:t>
            </a:r>
            <a:r>
              <a:rPr lang="en-US" sz="1600" dirty="0" smtClean="0">
                <a:solidFill>
                  <a:schemeClr val="accent2"/>
                </a:solidFill>
              </a:rPr>
              <a:t>profit over x years</a:t>
            </a:r>
          </a:p>
          <a:p>
            <a:pPr marL="285750" indent="-285750">
              <a:buFont typeface="Arial"/>
              <a:buChar char="•"/>
            </a:pPr>
            <a:r>
              <a:rPr lang="en-US" sz="1600" dirty="0" smtClean="0">
                <a:solidFill>
                  <a:schemeClr val="accent2"/>
                </a:solidFill>
              </a:rPr>
              <a:t>Farmer profit alone</a:t>
            </a:r>
            <a:endParaRPr lang="en-US" sz="1600" dirty="0">
              <a:solidFill>
                <a:schemeClr val="accent2"/>
              </a:solidFill>
            </a:endParaRPr>
          </a:p>
        </p:txBody>
      </p:sp>
      <p:sp>
        <p:nvSpPr>
          <p:cNvPr id="3" name="TextBox 2"/>
          <p:cNvSpPr txBox="1"/>
          <p:nvPr/>
        </p:nvSpPr>
        <p:spPr>
          <a:xfrm>
            <a:off x="0" y="0"/>
            <a:ext cx="9041532" cy="923330"/>
          </a:xfrm>
          <a:prstGeom prst="rect">
            <a:avLst/>
          </a:prstGeom>
          <a:noFill/>
        </p:spPr>
        <p:txBody>
          <a:bodyPr wrap="square" rtlCol="0">
            <a:spAutoFit/>
          </a:bodyPr>
          <a:lstStyle/>
          <a:p>
            <a:r>
              <a:rPr lang="en-US" b="1" dirty="0" smtClean="0">
                <a:solidFill>
                  <a:schemeClr val="accent1"/>
                </a:solidFill>
              </a:rPr>
              <a:t>OPTIMIZE PROFIT AND ECOSYSTEM SERVICES at farm level: </a:t>
            </a:r>
            <a:r>
              <a:rPr lang="en-US" dirty="0" smtClean="0">
                <a:solidFill>
                  <a:schemeClr val="accent1"/>
                </a:solidFill>
              </a:rPr>
              <a:t>does climate feedback portion affect a farmer’s optimal practice? Is the optimum a precise mix of practices, or is there a “flat payoff” – and what are the implications for decision making? </a:t>
            </a:r>
            <a:endParaRPr lang="en-US" dirty="0">
              <a:solidFill>
                <a:schemeClr val="accent1"/>
              </a:solidFill>
            </a:endParaRPr>
          </a:p>
        </p:txBody>
      </p:sp>
      <p:sp>
        <p:nvSpPr>
          <p:cNvPr id="5" name="TextBox 4"/>
          <p:cNvSpPr txBox="1"/>
          <p:nvPr/>
        </p:nvSpPr>
        <p:spPr>
          <a:xfrm>
            <a:off x="74705" y="3274560"/>
            <a:ext cx="2644588" cy="1323439"/>
          </a:xfrm>
          <a:prstGeom prst="rect">
            <a:avLst/>
          </a:prstGeom>
          <a:noFill/>
          <a:ln>
            <a:solidFill>
              <a:schemeClr val="tx1"/>
            </a:solidFill>
          </a:ln>
        </p:spPr>
        <p:txBody>
          <a:bodyPr wrap="square" rtlCol="0">
            <a:spAutoFit/>
          </a:bodyPr>
          <a:lstStyle/>
          <a:p>
            <a:r>
              <a:rPr lang="en-US" sz="1600" b="1" dirty="0" smtClean="0"/>
              <a:t>Scope</a:t>
            </a:r>
          </a:p>
          <a:p>
            <a:pPr marL="285750" indent="-285750">
              <a:buFont typeface="Arial"/>
              <a:buChar char="•"/>
            </a:pPr>
            <a:r>
              <a:rPr lang="en-US" sz="1600" dirty="0" smtClean="0">
                <a:solidFill>
                  <a:srgbClr val="C0504D"/>
                </a:solidFill>
              </a:rPr>
              <a:t>Spatial scope – household farm, or large agribusiness</a:t>
            </a:r>
          </a:p>
          <a:p>
            <a:pPr marL="285750" indent="-285750">
              <a:buFont typeface="Arial"/>
              <a:buChar char="•"/>
            </a:pPr>
            <a:r>
              <a:rPr lang="en-US" sz="1600" dirty="0" smtClean="0"/>
              <a:t>25 </a:t>
            </a:r>
            <a:r>
              <a:rPr lang="en-US" sz="1600" dirty="0" err="1" smtClean="0"/>
              <a:t>yrs</a:t>
            </a:r>
            <a:r>
              <a:rPr lang="en-US" sz="1600" dirty="0" smtClean="0"/>
              <a:t>?</a:t>
            </a:r>
          </a:p>
        </p:txBody>
      </p:sp>
      <p:sp>
        <p:nvSpPr>
          <p:cNvPr id="6" name="TextBox 5"/>
          <p:cNvSpPr txBox="1"/>
          <p:nvPr/>
        </p:nvSpPr>
        <p:spPr>
          <a:xfrm>
            <a:off x="6036236" y="1481240"/>
            <a:ext cx="3077882" cy="3785652"/>
          </a:xfrm>
          <a:prstGeom prst="rect">
            <a:avLst/>
          </a:prstGeom>
          <a:noFill/>
          <a:ln>
            <a:solidFill>
              <a:schemeClr val="tx1"/>
            </a:solidFill>
          </a:ln>
        </p:spPr>
        <p:txBody>
          <a:bodyPr wrap="square" rtlCol="0">
            <a:spAutoFit/>
          </a:bodyPr>
          <a:lstStyle/>
          <a:p>
            <a:r>
              <a:rPr lang="en-US" sz="1600" b="1" dirty="0" smtClean="0"/>
              <a:t>Constraints/background</a:t>
            </a:r>
          </a:p>
          <a:p>
            <a:pPr marL="285750" indent="-285750">
              <a:buFont typeface="Arial"/>
              <a:buChar char="•"/>
            </a:pPr>
            <a:r>
              <a:rPr lang="en-US" sz="1600" dirty="0" smtClean="0">
                <a:solidFill>
                  <a:srgbClr val="C0504D"/>
                </a:solidFill>
              </a:rPr>
              <a:t>Farmer cannot move around</a:t>
            </a:r>
          </a:p>
          <a:p>
            <a:pPr marL="285750" indent="-285750">
              <a:buFont typeface="Arial"/>
              <a:buChar char="•"/>
            </a:pPr>
            <a:r>
              <a:rPr lang="en-US" sz="1600" dirty="0" smtClean="0">
                <a:solidFill>
                  <a:srgbClr val="C0504D"/>
                </a:solidFill>
              </a:rPr>
              <a:t>Different </a:t>
            </a:r>
            <a:r>
              <a:rPr lang="en-US" sz="1600" dirty="0">
                <a:solidFill>
                  <a:srgbClr val="C0504D"/>
                </a:solidFill>
              </a:rPr>
              <a:t>levels of deforestation </a:t>
            </a:r>
            <a:r>
              <a:rPr lang="en-US" sz="1600" dirty="0" smtClean="0">
                <a:solidFill>
                  <a:srgbClr val="C0504D"/>
                </a:solidFill>
              </a:rPr>
              <a:t>in upwind areas</a:t>
            </a:r>
          </a:p>
          <a:p>
            <a:pPr marL="285750" indent="-285750">
              <a:buFont typeface="Arial"/>
              <a:buChar char="•"/>
            </a:pPr>
            <a:r>
              <a:rPr lang="en-US" sz="1600" dirty="0"/>
              <a:t>A</a:t>
            </a:r>
            <a:r>
              <a:rPr lang="en-US" sz="1600" dirty="0" smtClean="0"/>
              <a:t>gricultural</a:t>
            </a:r>
            <a:r>
              <a:rPr lang="en-US" sz="1600" dirty="0"/>
              <a:t>, biophysical and </a:t>
            </a:r>
            <a:r>
              <a:rPr lang="en-US" sz="1600" dirty="0" smtClean="0"/>
              <a:t>socioeconomic constraints </a:t>
            </a:r>
            <a:r>
              <a:rPr lang="en-US" sz="1600" dirty="0" smtClean="0">
                <a:solidFill>
                  <a:srgbClr val="C0504D"/>
                </a:solidFill>
              </a:rPr>
              <a:t>(farmer budget, land area, local climate, common crops)</a:t>
            </a:r>
          </a:p>
          <a:p>
            <a:pPr marL="285750" indent="-285750">
              <a:buFont typeface="Arial"/>
              <a:buChar char="•"/>
            </a:pPr>
            <a:r>
              <a:rPr lang="en-US" sz="1600" dirty="0"/>
              <a:t>Constant input prices and crop </a:t>
            </a:r>
            <a:r>
              <a:rPr lang="en-US" sz="1600" dirty="0" smtClean="0"/>
              <a:t>prices</a:t>
            </a:r>
          </a:p>
          <a:p>
            <a:pPr marL="285750" indent="-285750">
              <a:buFont typeface="Arial"/>
              <a:buChar char="•"/>
            </a:pPr>
            <a:r>
              <a:rPr lang="en-US" sz="1600" dirty="0" smtClean="0"/>
              <a:t>Operate under real or hypothetical domestic policies, economic perturbations, climate change scenarios, ENSO</a:t>
            </a:r>
          </a:p>
        </p:txBody>
      </p:sp>
      <p:sp>
        <p:nvSpPr>
          <p:cNvPr id="7" name="Rectangle 6"/>
          <p:cNvSpPr/>
          <p:nvPr/>
        </p:nvSpPr>
        <p:spPr>
          <a:xfrm>
            <a:off x="2868705" y="1890258"/>
            <a:ext cx="3033059" cy="2800766"/>
          </a:xfrm>
          <a:prstGeom prst="rect">
            <a:avLst/>
          </a:prstGeom>
          <a:ln>
            <a:solidFill>
              <a:schemeClr val="tx1"/>
            </a:solidFill>
          </a:ln>
        </p:spPr>
        <p:txBody>
          <a:bodyPr wrap="square">
            <a:spAutoFit/>
          </a:bodyPr>
          <a:lstStyle/>
          <a:p>
            <a:r>
              <a:rPr lang="en-US" sz="1600" b="1" dirty="0" smtClean="0"/>
              <a:t>Farm practices (variables)</a:t>
            </a:r>
          </a:p>
          <a:p>
            <a:pPr marL="285750" indent="-285750">
              <a:buFont typeface="Arial"/>
              <a:buChar char="•"/>
            </a:pPr>
            <a:r>
              <a:rPr lang="en-US" sz="1600" dirty="0" smtClean="0"/>
              <a:t>Planting date</a:t>
            </a:r>
          </a:p>
          <a:p>
            <a:pPr marL="285750" indent="-285750">
              <a:buFont typeface="Arial"/>
              <a:buChar char="•"/>
            </a:pPr>
            <a:r>
              <a:rPr lang="en-US" sz="1600" dirty="0" smtClean="0"/>
              <a:t>Crop type and varieties</a:t>
            </a:r>
            <a:endParaRPr lang="en-US" sz="1600" dirty="0"/>
          </a:p>
          <a:p>
            <a:pPr marL="285750" indent="-285750">
              <a:buFont typeface="Arial"/>
              <a:buChar char="•"/>
            </a:pPr>
            <a:r>
              <a:rPr lang="en-US" sz="1600" dirty="0" smtClean="0"/>
              <a:t>Irrigation, </a:t>
            </a:r>
            <a:r>
              <a:rPr lang="en-US" sz="1600" dirty="0" err="1" smtClean="0"/>
              <a:t>rainfed</a:t>
            </a:r>
            <a:r>
              <a:rPr lang="en-US" sz="1600" dirty="0" smtClean="0"/>
              <a:t>, “smart” </a:t>
            </a:r>
            <a:r>
              <a:rPr lang="en-US" sz="1600" dirty="0" err="1" smtClean="0"/>
              <a:t>rainfed</a:t>
            </a:r>
            <a:r>
              <a:rPr lang="en-US" sz="1600" dirty="0" smtClean="0"/>
              <a:t>, small dams</a:t>
            </a:r>
          </a:p>
          <a:p>
            <a:pPr marL="285750" indent="-285750">
              <a:buFont typeface="Arial"/>
              <a:buChar char="•"/>
            </a:pPr>
            <a:r>
              <a:rPr lang="en-US" sz="1600" dirty="0" smtClean="0"/>
              <a:t>Secondary forest, </a:t>
            </a:r>
            <a:r>
              <a:rPr lang="en-US" sz="1600" dirty="0"/>
              <a:t>agroforestry</a:t>
            </a:r>
            <a:endParaRPr lang="en-US" sz="1600" dirty="0" smtClean="0"/>
          </a:p>
          <a:p>
            <a:pPr marL="285750" indent="-285750">
              <a:buFont typeface="Arial"/>
              <a:buChar char="•"/>
            </a:pPr>
            <a:r>
              <a:rPr lang="en-US" sz="1600" dirty="0" smtClean="0"/>
              <a:t>slash </a:t>
            </a:r>
            <a:r>
              <a:rPr lang="en-US" sz="1600" dirty="0"/>
              <a:t>and </a:t>
            </a:r>
            <a:r>
              <a:rPr lang="en-US" sz="1600" dirty="0" smtClean="0"/>
              <a:t>burn</a:t>
            </a:r>
          </a:p>
          <a:p>
            <a:pPr marL="285750" indent="-285750">
              <a:buFont typeface="Arial"/>
              <a:buChar char="•"/>
            </a:pPr>
            <a:r>
              <a:rPr lang="en-US" sz="1600" dirty="0" smtClean="0"/>
              <a:t>intensive cropping</a:t>
            </a:r>
          </a:p>
          <a:p>
            <a:pPr marL="285750" indent="-285750">
              <a:buFont typeface="Arial"/>
              <a:buChar char="•"/>
            </a:pPr>
            <a:r>
              <a:rPr lang="en-US" sz="1600" dirty="0">
                <a:solidFill>
                  <a:srgbClr val="C0504D"/>
                </a:solidFill>
              </a:rPr>
              <a:t>Changes in farm enterprises – such as fraction used for biofuel, </a:t>
            </a:r>
            <a:r>
              <a:rPr lang="en-US" sz="1600" dirty="0" smtClean="0">
                <a:solidFill>
                  <a:srgbClr val="C0504D"/>
                </a:solidFill>
              </a:rPr>
              <a:t>feed</a:t>
            </a:r>
            <a:endParaRPr lang="en-US" sz="1600" dirty="0">
              <a:solidFill>
                <a:srgbClr val="C0504D"/>
              </a:solidFill>
            </a:endParaRPr>
          </a:p>
        </p:txBody>
      </p:sp>
      <p:sp>
        <p:nvSpPr>
          <p:cNvPr id="10" name="TextBox 9"/>
          <p:cNvSpPr txBox="1"/>
          <p:nvPr/>
        </p:nvSpPr>
        <p:spPr>
          <a:xfrm>
            <a:off x="117839" y="6167290"/>
            <a:ext cx="3195181" cy="369332"/>
          </a:xfrm>
          <a:prstGeom prst="rect">
            <a:avLst/>
          </a:prstGeom>
          <a:noFill/>
        </p:spPr>
        <p:txBody>
          <a:bodyPr wrap="none" rtlCol="0">
            <a:spAutoFit/>
          </a:bodyPr>
          <a:lstStyle/>
          <a:p>
            <a:r>
              <a:rPr lang="en-US" dirty="0" smtClean="0">
                <a:solidFill>
                  <a:srgbClr val="C0504D"/>
                </a:solidFill>
              </a:rPr>
              <a:t>Similar idea to dynamic model…</a:t>
            </a:r>
            <a:endParaRPr lang="en-US" dirty="0">
              <a:solidFill>
                <a:srgbClr val="C0504D"/>
              </a:solidFill>
            </a:endParaRPr>
          </a:p>
        </p:txBody>
      </p:sp>
    </p:spTree>
    <p:extLst>
      <p:ext uri="{BB962C8B-B14F-4D97-AF65-F5344CB8AC3E}">
        <p14:creationId xmlns:p14="http://schemas.microsoft.com/office/powerpoint/2010/main" val="381745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924" y="1292702"/>
            <a:ext cx="2823882" cy="4524316"/>
          </a:xfrm>
          <a:prstGeom prst="rect">
            <a:avLst/>
          </a:prstGeom>
          <a:ln>
            <a:solidFill>
              <a:schemeClr val="tx1"/>
            </a:solidFill>
          </a:ln>
        </p:spPr>
        <p:txBody>
          <a:bodyPr wrap="square">
            <a:spAutoFit/>
          </a:bodyPr>
          <a:lstStyle/>
          <a:p>
            <a:r>
              <a:rPr lang="en-US" sz="1600" b="1" dirty="0" smtClean="0"/>
              <a:t>Farm practices (variables)</a:t>
            </a:r>
          </a:p>
          <a:p>
            <a:pPr marL="285750" indent="-285750">
              <a:buFont typeface="Arial"/>
              <a:buChar char="•"/>
            </a:pPr>
            <a:r>
              <a:rPr lang="en-US" sz="1600" dirty="0" smtClean="0">
                <a:solidFill>
                  <a:srgbClr val="C0504D"/>
                </a:solidFill>
              </a:rPr>
              <a:t>Where </a:t>
            </a:r>
            <a:r>
              <a:rPr lang="en-US" sz="1600" dirty="0">
                <a:solidFill>
                  <a:srgbClr val="C0504D"/>
                </a:solidFill>
              </a:rPr>
              <a:t>in a country crops should </a:t>
            </a:r>
            <a:r>
              <a:rPr lang="en-US" sz="1600" dirty="0" smtClean="0">
                <a:solidFill>
                  <a:srgbClr val="C0504D"/>
                </a:solidFill>
              </a:rPr>
              <a:t>grow - tie </a:t>
            </a:r>
            <a:r>
              <a:rPr lang="en-US" sz="1600" dirty="0">
                <a:solidFill>
                  <a:srgbClr val="C0504D"/>
                </a:solidFill>
              </a:rPr>
              <a:t>into </a:t>
            </a:r>
            <a:r>
              <a:rPr lang="en-US" sz="1600" dirty="0" smtClean="0">
                <a:solidFill>
                  <a:srgbClr val="C0504D"/>
                </a:solidFill>
              </a:rPr>
              <a:t>upwind</a:t>
            </a:r>
            <a:r>
              <a:rPr lang="en-US" sz="1600" dirty="0">
                <a:solidFill>
                  <a:srgbClr val="C0504D"/>
                </a:solidFill>
              </a:rPr>
              <a:t>/downwind studies</a:t>
            </a:r>
            <a:r>
              <a:rPr lang="en-US" sz="1600" dirty="0" smtClean="0">
                <a:solidFill>
                  <a:srgbClr val="C0504D"/>
                </a:solidFill>
              </a:rPr>
              <a:t>.</a:t>
            </a:r>
          </a:p>
          <a:p>
            <a:pPr marL="285750" indent="-285750">
              <a:buFont typeface="Arial"/>
              <a:buChar char="•"/>
            </a:pPr>
            <a:r>
              <a:rPr lang="en-US" sz="1600" dirty="0" smtClean="0"/>
              <a:t>Planting date</a:t>
            </a:r>
          </a:p>
          <a:p>
            <a:pPr marL="285750" indent="-285750">
              <a:buFont typeface="Arial"/>
              <a:buChar char="•"/>
            </a:pPr>
            <a:r>
              <a:rPr lang="en-US" sz="1600" dirty="0" smtClean="0"/>
              <a:t>Crop type and varieties</a:t>
            </a:r>
            <a:endParaRPr lang="en-US" sz="1600" dirty="0"/>
          </a:p>
          <a:p>
            <a:pPr marL="285750" indent="-285750">
              <a:buFont typeface="Arial"/>
              <a:buChar char="•"/>
            </a:pPr>
            <a:r>
              <a:rPr lang="en-US" sz="1600" dirty="0" smtClean="0"/>
              <a:t>Irrigation, </a:t>
            </a:r>
            <a:r>
              <a:rPr lang="en-US" sz="1600" dirty="0" err="1" smtClean="0"/>
              <a:t>rainfed</a:t>
            </a:r>
            <a:r>
              <a:rPr lang="en-US" sz="1600" dirty="0" smtClean="0"/>
              <a:t>, “smart” </a:t>
            </a:r>
            <a:r>
              <a:rPr lang="en-US" sz="1600" dirty="0" err="1" smtClean="0"/>
              <a:t>rainfed</a:t>
            </a:r>
            <a:r>
              <a:rPr lang="en-US" sz="1600" dirty="0" smtClean="0"/>
              <a:t>, small dams</a:t>
            </a:r>
          </a:p>
          <a:p>
            <a:pPr marL="285750" indent="-285750">
              <a:buFont typeface="Arial"/>
              <a:buChar char="•"/>
            </a:pPr>
            <a:r>
              <a:rPr lang="en-US" sz="1600" dirty="0" smtClean="0"/>
              <a:t>Secondary forest, </a:t>
            </a:r>
            <a:r>
              <a:rPr lang="en-US" sz="1600" dirty="0"/>
              <a:t>agroforestry</a:t>
            </a:r>
            <a:endParaRPr lang="en-US" sz="1600" dirty="0" smtClean="0"/>
          </a:p>
          <a:p>
            <a:pPr marL="285750" indent="-285750">
              <a:buFont typeface="Arial"/>
              <a:buChar char="•"/>
            </a:pPr>
            <a:r>
              <a:rPr lang="en-US" sz="1600" dirty="0" smtClean="0"/>
              <a:t>slash </a:t>
            </a:r>
            <a:r>
              <a:rPr lang="en-US" sz="1600" dirty="0"/>
              <a:t>and </a:t>
            </a:r>
            <a:r>
              <a:rPr lang="en-US" sz="1600" dirty="0" smtClean="0"/>
              <a:t>burn</a:t>
            </a:r>
          </a:p>
          <a:p>
            <a:pPr marL="285750" indent="-285750">
              <a:buFont typeface="Arial"/>
              <a:buChar char="•"/>
            </a:pPr>
            <a:r>
              <a:rPr lang="en-US" sz="1600" dirty="0" smtClean="0"/>
              <a:t>intensive cropping</a:t>
            </a:r>
          </a:p>
          <a:p>
            <a:pPr marL="285750" indent="-285750">
              <a:buFont typeface="Arial"/>
              <a:buChar char="•"/>
            </a:pPr>
            <a:r>
              <a:rPr lang="en-US" sz="1600" dirty="0" smtClean="0"/>
              <a:t>Tech level</a:t>
            </a:r>
          </a:p>
          <a:p>
            <a:pPr marL="285750" indent="-285750">
              <a:buFont typeface="Arial"/>
              <a:buChar char="•"/>
            </a:pPr>
            <a:r>
              <a:rPr lang="en-US" sz="1600" dirty="0">
                <a:solidFill>
                  <a:srgbClr val="C0504D"/>
                </a:solidFill>
              </a:rPr>
              <a:t>Storage and transport after harvest </a:t>
            </a:r>
          </a:p>
          <a:p>
            <a:pPr marL="285750" indent="-285750">
              <a:buFont typeface="Arial"/>
              <a:buChar char="•"/>
            </a:pPr>
            <a:r>
              <a:rPr lang="en-US" sz="1600" dirty="0">
                <a:solidFill>
                  <a:srgbClr val="C0504D"/>
                </a:solidFill>
              </a:rPr>
              <a:t>Food waste on farm, transport and processing </a:t>
            </a:r>
            <a:endParaRPr lang="en-US" sz="1600" dirty="0">
              <a:solidFill>
                <a:schemeClr val="accent2"/>
              </a:solidFill>
            </a:endParaRPr>
          </a:p>
          <a:p>
            <a:pPr marL="285750" indent="-285750">
              <a:buFont typeface="Arial"/>
              <a:buChar char="•"/>
            </a:pPr>
            <a:endParaRPr lang="en-US" sz="1600" dirty="0" smtClean="0"/>
          </a:p>
        </p:txBody>
      </p:sp>
      <p:sp>
        <p:nvSpPr>
          <p:cNvPr id="4" name="TextBox 3"/>
          <p:cNvSpPr txBox="1"/>
          <p:nvPr/>
        </p:nvSpPr>
        <p:spPr>
          <a:xfrm>
            <a:off x="113984" y="1306042"/>
            <a:ext cx="2599765" cy="2308324"/>
          </a:xfrm>
          <a:prstGeom prst="rect">
            <a:avLst/>
          </a:prstGeom>
          <a:noFill/>
          <a:ln>
            <a:solidFill>
              <a:schemeClr val="tx1"/>
            </a:solidFill>
          </a:ln>
        </p:spPr>
        <p:txBody>
          <a:bodyPr wrap="square" rtlCol="0">
            <a:spAutoFit/>
          </a:bodyPr>
          <a:lstStyle/>
          <a:p>
            <a:r>
              <a:rPr lang="en-US" sz="1600" b="1" dirty="0" smtClean="0"/>
              <a:t>Objective </a:t>
            </a:r>
            <a:r>
              <a:rPr lang="en-US" sz="1600" b="1" dirty="0" err="1" smtClean="0"/>
              <a:t>fcn</a:t>
            </a:r>
            <a:endParaRPr lang="en-US" sz="1600" b="1" dirty="0" smtClean="0"/>
          </a:p>
          <a:p>
            <a:pPr marL="285750" indent="-285750">
              <a:buFont typeface="Arial"/>
              <a:buChar char="•"/>
            </a:pPr>
            <a:r>
              <a:rPr lang="en-US" sz="1600" dirty="0" smtClean="0">
                <a:solidFill>
                  <a:srgbClr val="C0504D"/>
                </a:solidFill>
              </a:rPr>
              <a:t>Surplus measure </a:t>
            </a:r>
            <a:r>
              <a:rPr lang="en-US" sz="1600" dirty="0" smtClean="0"/>
              <a:t>(consumers</a:t>
            </a:r>
            <a:r>
              <a:rPr lang="en-US" sz="1600" dirty="0"/>
              <a:t>’ surplus; producers’ surplus; foreign </a:t>
            </a:r>
            <a:r>
              <a:rPr lang="en-US" sz="1600" dirty="0" smtClean="0"/>
              <a:t>surplus)</a:t>
            </a:r>
          </a:p>
          <a:p>
            <a:pPr marL="285750" indent="-285750">
              <a:buFont typeface="Arial"/>
              <a:buChar char="•"/>
            </a:pPr>
            <a:r>
              <a:rPr lang="en-US" sz="1600" dirty="0" smtClean="0">
                <a:solidFill>
                  <a:srgbClr val="C0504D"/>
                </a:solidFill>
              </a:rPr>
              <a:t>National food availability </a:t>
            </a:r>
            <a:r>
              <a:rPr lang="en-US" sz="1600" dirty="0" smtClean="0"/>
              <a:t>= (imported + produced) – (used + exported + nonfood uses + waste)</a:t>
            </a:r>
            <a:endParaRPr lang="en-US" sz="1600" dirty="0"/>
          </a:p>
        </p:txBody>
      </p:sp>
      <p:sp>
        <p:nvSpPr>
          <p:cNvPr id="5" name="TextBox 4"/>
          <p:cNvSpPr txBox="1"/>
          <p:nvPr/>
        </p:nvSpPr>
        <p:spPr>
          <a:xfrm>
            <a:off x="5836491" y="1292702"/>
            <a:ext cx="3255137" cy="5016759"/>
          </a:xfrm>
          <a:prstGeom prst="rect">
            <a:avLst/>
          </a:prstGeom>
          <a:noFill/>
          <a:ln>
            <a:solidFill>
              <a:schemeClr val="tx1"/>
            </a:solidFill>
          </a:ln>
        </p:spPr>
        <p:txBody>
          <a:bodyPr wrap="square" rtlCol="0">
            <a:spAutoFit/>
          </a:bodyPr>
          <a:lstStyle/>
          <a:p>
            <a:r>
              <a:rPr lang="en-US" sz="1600" b="1" dirty="0" smtClean="0"/>
              <a:t>Constraints/background</a:t>
            </a:r>
          </a:p>
          <a:p>
            <a:pPr marL="285750" indent="-285750">
              <a:buFont typeface="Arial"/>
              <a:buChar char="•"/>
            </a:pPr>
            <a:r>
              <a:rPr lang="en-US" sz="1600" dirty="0" smtClean="0">
                <a:solidFill>
                  <a:srgbClr val="C0504D"/>
                </a:solidFill>
              </a:rPr>
              <a:t>Operate under different levels, locations </a:t>
            </a:r>
            <a:r>
              <a:rPr lang="en-US" sz="1600" dirty="0">
                <a:solidFill>
                  <a:srgbClr val="C0504D"/>
                </a:solidFill>
              </a:rPr>
              <a:t>of deforestation in the </a:t>
            </a:r>
            <a:r>
              <a:rPr lang="en-US" sz="1600" dirty="0" smtClean="0">
                <a:solidFill>
                  <a:srgbClr val="C0504D"/>
                </a:solidFill>
              </a:rPr>
              <a:t>country</a:t>
            </a:r>
          </a:p>
          <a:p>
            <a:pPr marL="285750" indent="-285750">
              <a:buFont typeface="Arial"/>
              <a:buChar char="•"/>
            </a:pPr>
            <a:r>
              <a:rPr lang="en-US" sz="1600" dirty="0" smtClean="0"/>
              <a:t>agricultural</a:t>
            </a:r>
            <a:r>
              <a:rPr lang="en-US" sz="1600" dirty="0"/>
              <a:t>, biophysical and </a:t>
            </a:r>
            <a:r>
              <a:rPr lang="en-US" sz="1600" dirty="0" smtClean="0"/>
              <a:t>socioeconomic constraints </a:t>
            </a:r>
            <a:r>
              <a:rPr lang="en-US" sz="1600" dirty="0" smtClean="0">
                <a:solidFill>
                  <a:srgbClr val="C0504D"/>
                </a:solidFill>
              </a:rPr>
              <a:t>(common crop types, budget for subsidies and tech, budget of farmers, environmental constraints)</a:t>
            </a:r>
          </a:p>
          <a:p>
            <a:pPr marL="285750" indent="-285750">
              <a:buFont typeface="Arial"/>
              <a:buChar char="•"/>
            </a:pPr>
            <a:r>
              <a:rPr lang="en-US" sz="1600" dirty="0" smtClean="0"/>
              <a:t>Operate under different international trade and land use domestic policies (real or hypothetical), economic perturbations, prices of inputs and outputs, socio economic development scenarios, climate change scenarios</a:t>
            </a:r>
          </a:p>
          <a:p>
            <a:pPr marL="285750" indent="-285750">
              <a:buFont typeface="Arial"/>
              <a:buChar char="•"/>
            </a:pPr>
            <a:r>
              <a:rPr lang="en-US" sz="1600" dirty="0" smtClean="0">
                <a:solidFill>
                  <a:schemeClr val="accent2"/>
                </a:solidFill>
              </a:rPr>
              <a:t>Constant fraction used for biofuel</a:t>
            </a:r>
            <a:r>
              <a:rPr lang="en-US" sz="1600" dirty="0">
                <a:solidFill>
                  <a:schemeClr val="accent2"/>
                </a:solidFill>
              </a:rPr>
              <a:t>, </a:t>
            </a:r>
            <a:r>
              <a:rPr lang="en-US" sz="1600" dirty="0" smtClean="0">
                <a:solidFill>
                  <a:schemeClr val="accent2"/>
                </a:solidFill>
              </a:rPr>
              <a:t>feed</a:t>
            </a:r>
          </a:p>
        </p:txBody>
      </p:sp>
      <p:sp>
        <p:nvSpPr>
          <p:cNvPr id="6" name="TextBox 5"/>
          <p:cNvSpPr txBox="1"/>
          <p:nvPr/>
        </p:nvSpPr>
        <p:spPr>
          <a:xfrm>
            <a:off x="99043" y="4216580"/>
            <a:ext cx="2614706" cy="830997"/>
          </a:xfrm>
          <a:prstGeom prst="rect">
            <a:avLst/>
          </a:prstGeom>
          <a:noFill/>
          <a:ln>
            <a:solidFill>
              <a:schemeClr val="tx1"/>
            </a:solidFill>
          </a:ln>
        </p:spPr>
        <p:txBody>
          <a:bodyPr wrap="square" rtlCol="0">
            <a:spAutoFit/>
          </a:bodyPr>
          <a:lstStyle/>
          <a:p>
            <a:r>
              <a:rPr lang="en-US" sz="1600" b="1" dirty="0" smtClean="0"/>
              <a:t>Scope</a:t>
            </a:r>
          </a:p>
          <a:p>
            <a:pPr marL="285750" indent="-285750">
              <a:buFont typeface="Arial"/>
              <a:buChar char="•"/>
            </a:pPr>
            <a:r>
              <a:rPr lang="en-US" sz="1600" dirty="0" smtClean="0">
                <a:solidFill>
                  <a:srgbClr val="C0504D"/>
                </a:solidFill>
              </a:rPr>
              <a:t>Spatial scope – national</a:t>
            </a:r>
          </a:p>
          <a:p>
            <a:pPr marL="285750" indent="-285750">
              <a:buFont typeface="Arial"/>
              <a:buChar char="•"/>
            </a:pPr>
            <a:r>
              <a:rPr lang="en-US" sz="1600" dirty="0" smtClean="0"/>
              <a:t>25 </a:t>
            </a:r>
            <a:r>
              <a:rPr lang="en-US" sz="1600" dirty="0" err="1" smtClean="0"/>
              <a:t>yrs</a:t>
            </a:r>
            <a:r>
              <a:rPr lang="en-US" sz="1600" dirty="0" smtClean="0"/>
              <a:t>?</a:t>
            </a:r>
          </a:p>
        </p:txBody>
      </p:sp>
      <p:sp>
        <p:nvSpPr>
          <p:cNvPr id="9" name="TextBox 8"/>
          <p:cNvSpPr txBox="1"/>
          <p:nvPr/>
        </p:nvSpPr>
        <p:spPr>
          <a:xfrm>
            <a:off x="0" y="0"/>
            <a:ext cx="9041532" cy="646331"/>
          </a:xfrm>
          <a:prstGeom prst="rect">
            <a:avLst/>
          </a:prstGeom>
          <a:noFill/>
        </p:spPr>
        <p:txBody>
          <a:bodyPr wrap="square" rtlCol="0">
            <a:spAutoFit/>
          </a:bodyPr>
          <a:lstStyle/>
          <a:p>
            <a:r>
              <a:rPr lang="en-US" b="1" dirty="0" smtClean="0">
                <a:solidFill>
                  <a:schemeClr val="accent1"/>
                </a:solidFill>
              </a:rPr>
              <a:t>OPTIMIZE FOOD AVAILABILITY at country/system level: </a:t>
            </a:r>
            <a:r>
              <a:rPr lang="en-US" dirty="0" smtClean="0">
                <a:solidFill>
                  <a:schemeClr val="accent1"/>
                </a:solidFill>
              </a:rPr>
              <a:t>does climate feedback portion affect optimal agricultural practice mix, and what are the implications for R&amp;D, policy?</a:t>
            </a:r>
            <a:endParaRPr lang="en-US" dirty="0">
              <a:solidFill>
                <a:schemeClr val="accent1"/>
              </a:solidFill>
            </a:endParaRPr>
          </a:p>
        </p:txBody>
      </p:sp>
    </p:spTree>
    <p:extLst>
      <p:ext uri="{BB962C8B-B14F-4D97-AF65-F5344CB8AC3E}">
        <p14:creationId xmlns:p14="http://schemas.microsoft.com/office/powerpoint/2010/main" val="161801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985" y="117691"/>
            <a:ext cx="8875756" cy="6740309"/>
          </a:xfrm>
          <a:prstGeom prst="rect">
            <a:avLst/>
          </a:prstGeom>
        </p:spPr>
        <p:txBody>
          <a:bodyPr wrap="square">
            <a:spAutoFit/>
          </a:bodyPr>
          <a:lstStyle/>
          <a:p>
            <a:r>
              <a:rPr lang="en-US" sz="1600" b="1" dirty="0"/>
              <a:t>Previous optimization work</a:t>
            </a:r>
            <a:r>
              <a:rPr lang="en-US" sz="1600" b="1" dirty="0" smtClean="0"/>
              <a:t>: focus on regional or household agriculture, variable is almost always land use for different crops vs. natural areas. Objective function is production efficiency, farmer profit, and/or ecosystem services.</a:t>
            </a:r>
          </a:p>
          <a:p>
            <a:endParaRPr lang="en-US" sz="1600" b="1" dirty="0"/>
          </a:p>
          <a:p>
            <a:pPr marL="742950" lvl="1" indent="-285750">
              <a:buFont typeface="Arial"/>
              <a:buChar char="•"/>
            </a:pPr>
            <a:r>
              <a:rPr lang="en-US" sz="1600" dirty="0"/>
              <a:t>(Butt et al, 2015) optimization variable: </a:t>
            </a:r>
            <a:r>
              <a:rPr lang="en-US" sz="1600" dirty="0">
                <a:solidFill>
                  <a:schemeClr val="accent1"/>
                </a:solidFill>
              </a:rPr>
              <a:t>crop mix</a:t>
            </a:r>
            <a:r>
              <a:rPr lang="en-US" sz="1600" dirty="0"/>
              <a:t>. Objective </a:t>
            </a:r>
            <a:r>
              <a:rPr lang="en-US" sz="1600" dirty="0" err="1"/>
              <a:t>fcn</a:t>
            </a:r>
            <a:r>
              <a:rPr lang="en-US" sz="1600" dirty="0"/>
              <a:t>: food production efficiency. Model: allowed farming adaptations to climate change by relaxing crop mix requirements </a:t>
            </a:r>
          </a:p>
          <a:p>
            <a:pPr marL="742950" lvl="1" indent="-285750">
              <a:buFont typeface="Arial"/>
              <a:buChar char="•"/>
            </a:pPr>
            <a:r>
              <a:rPr lang="en-US" sz="1600" dirty="0"/>
              <a:t>(</a:t>
            </a:r>
            <a:r>
              <a:rPr lang="en-US" sz="1600" dirty="0" err="1"/>
              <a:t>Podesta</a:t>
            </a:r>
            <a:r>
              <a:rPr lang="en-US" sz="1600" dirty="0"/>
              <a:t> et al, 2002) optimization variable: </a:t>
            </a:r>
            <a:r>
              <a:rPr lang="en-US" sz="1600" dirty="0">
                <a:solidFill>
                  <a:srgbClr val="4F81BD"/>
                </a:solidFill>
              </a:rPr>
              <a:t>combinations of fertilizer amount and planting date</a:t>
            </a:r>
            <a:r>
              <a:rPr lang="en-US" sz="1600" dirty="0"/>
              <a:t>. Objective </a:t>
            </a:r>
            <a:r>
              <a:rPr lang="en-US" sz="1600" dirty="0" err="1"/>
              <a:t>fcn</a:t>
            </a:r>
            <a:r>
              <a:rPr lang="en-US" sz="1600" dirty="0"/>
              <a:t>: net benefit to farmers. Model: simulated different combos of fertilizer </a:t>
            </a:r>
            <a:r>
              <a:rPr lang="en-US" sz="1600" dirty="0" err="1"/>
              <a:t>amt</a:t>
            </a:r>
            <a:r>
              <a:rPr lang="en-US" sz="1600" dirty="0"/>
              <a:t> and planting date, optimum was found by looking at the resulting surface</a:t>
            </a:r>
          </a:p>
          <a:p>
            <a:pPr marL="742950" lvl="1" indent="-285750">
              <a:buFont typeface="Arial"/>
              <a:buChar char="•"/>
            </a:pPr>
            <a:r>
              <a:rPr lang="en-US" sz="1600" dirty="0"/>
              <a:t>(Groot et al, 2006) optimization variable: </a:t>
            </a:r>
            <a:r>
              <a:rPr lang="en-US" sz="1600" dirty="0">
                <a:solidFill>
                  <a:srgbClr val="4F81BD"/>
                </a:solidFill>
              </a:rPr>
              <a:t>soil fertility, fertilizer application, harvesting regime, types of plants</a:t>
            </a:r>
            <a:r>
              <a:rPr lang="en-US" sz="1600" dirty="0"/>
              <a:t>. Objective </a:t>
            </a:r>
            <a:r>
              <a:rPr lang="en-US" sz="1600" dirty="0" err="1"/>
              <a:t>fcn</a:t>
            </a:r>
            <a:r>
              <a:rPr lang="en-US" sz="1600" dirty="0"/>
              <a:t>: nature conservation, </a:t>
            </a:r>
            <a:r>
              <a:rPr lang="en-US" sz="1600" dirty="0" err="1"/>
              <a:t>ag</a:t>
            </a:r>
            <a:r>
              <a:rPr lang="en-US" sz="1600" dirty="0"/>
              <a:t> profits and landscape quality. Model: Landscape IMAGES method for spatially explicit exploration. This is closer to optimizing agricultural practice than to changing land use, so their optimization variables look similar to ours.</a:t>
            </a:r>
          </a:p>
          <a:p>
            <a:pPr marL="742950" lvl="1" indent="-285750">
              <a:buFont typeface="Arial"/>
              <a:buChar char="•"/>
            </a:pPr>
            <a:r>
              <a:rPr lang="en-US" sz="1600" dirty="0"/>
              <a:t>(Kennedy et al, 2016 )optimization variable: three options for </a:t>
            </a:r>
            <a:r>
              <a:rPr lang="en-US" sz="1600" dirty="0">
                <a:solidFill>
                  <a:srgbClr val="4F81BD"/>
                </a:solidFill>
              </a:rPr>
              <a:t>land use: cattle ranching, sugarcane production, and natural habitat</a:t>
            </a:r>
            <a:r>
              <a:rPr lang="en-US" sz="1600" dirty="0"/>
              <a:t>. Objective </a:t>
            </a:r>
            <a:r>
              <a:rPr lang="en-US" sz="1600" dirty="0" err="1"/>
              <a:t>fcn</a:t>
            </a:r>
            <a:r>
              <a:rPr lang="en-US" sz="1600" dirty="0" smtClean="0"/>
              <a:t>: jointly </a:t>
            </a:r>
            <a:r>
              <a:rPr lang="en-US" sz="1600" dirty="0"/>
              <a:t>optimize agricultural profit (sugarcane and cattle), biodiversity (birds and mammals), and freshwater quality (nitrogen, phosphorus and sediment retention). Model: integrated spatially explicit economic and biophysical models in the Brazilian </a:t>
            </a:r>
            <a:r>
              <a:rPr lang="en-US" sz="1600" dirty="0" err="1"/>
              <a:t>Cerrado</a:t>
            </a:r>
            <a:r>
              <a:rPr lang="en-US" sz="1600" dirty="0"/>
              <a:t>. Add in the climate feedback portion to this study?</a:t>
            </a:r>
          </a:p>
          <a:p>
            <a:pPr marL="742950" lvl="1" indent="-285750">
              <a:buFont typeface="Arial"/>
              <a:buChar char="•"/>
            </a:pPr>
            <a:r>
              <a:rPr lang="en-US" sz="1600" dirty="0"/>
              <a:t>(</a:t>
            </a:r>
            <a:r>
              <a:rPr lang="en-US" sz="1600" dirty="0" err="1"/>
              <a:t>Sadeghi</a:t>
            </a:r>
            <a:r>
              <a:rPr lang="en-US" sz="1600" dirty="0"/>
              <a:t> et al, 2008) optimization variable: </a:t>
            </a:r>
            <a:r>
              <a:rPr lang="en-US" sz="1600" dirty="0">
                <a:solidFill>
                  <a:srgbClr val="4F81BD"/>
                </a:solidFill>
              </a:rPr>
              <a:t>land use for </a:t>
            </a:r>
            <a:r>
              <a:rPr lang="en-US" sz="1600" dirty="0" smtClean="0">
                <a:solidFill>
                  <a:srgbClr val="4F81BD"/>
                </a:solidFill>
              </a:rPr>
              <a:t>orchard, range</a:t>
            </a:r>
            <a:r>
              <a:rPr lang="en-US" sz="1600" dirty="0">
                <a:solidFill>
                  <a:srgbClr val="4F81BD"/>
                </a:solidFill>
              </a:rPr>
              <a:t>, irrigated and dry farming</a:t>
            </a:r>
            <a:r>
              <a:rPr lang="en-US" sz="1600" dirty="0"/>
              <a:t>. objective </a:t>
            </a:r>
            <a:r>
              <a:rPr lang="en-US" sz="1600" dirty="0" err="1"/>
              <a:t>fcn</a:t>
            </a:r>
            <a:r>
              <a:rPr lang="en-US" sz="1600" dirty="0"/>
              <a:t>: minimize soil erosion and maximize economic benefit. model: </a:t>
            </a:r>
            <a:r>
              <a:rPr lang="en-US" sz="1600" dirty="0" err="1"/>
              <a:t>multiobjective</a:t>
            </a:r>
            <a:r>
              <a:rPr lang="en-US" sz="1600" dirty="0"/>
              <a:t> linear optimization problem, simplex method</a:t>
            </a:r>
            <a:r>
              <a:rPr lang="en-US" sz="1600" dirty="0" smtClean="0"/>
              <a:t>.</a:t>
            </a:r>
          </a:p>
          <a:p>
            <a:pPr marL="742950" lvl="1" indent="-285750">
              <a:buFont typeface="Arial"/>
              <a:buChar char="•"/>
            </a:pPr>
            <a:r>
              <a:rPr lang="en-US" sz="1600" dirty="0"/>
              <a:t>(</a:t>
            </a:r>
            <a:r>
              <a:rPr lang="en-US" sz="1600" dirty="0" err="1"/>
              <a:t>Sante-Riveira</a:t>
            </a:r>
            <a:r>
              <a:rPr lang="en-US" sz="1600" dirty="0"/>
              <a:t> et al, 2008</a:t>
            </a:r>
            <a:r>
              <a:rPr lang="en-US" sz="1600" dirty="0" smtClean="0"/>
              <a:t>)</a:t>
            </a:r>
            <a:r>
              <a:rPr lang="en-US" sz="1600" dirty="0"/>
              <a:t> </a:t>
            </a:r>
            <a:r>
              <a:rPr lang="en-US" sz="1600" dirty="0" smtClean="0"/>
              <a:t>optimization variables: </a:t>
            </a:r>
            <a:r>
              <a:rPr lang="en-US" sz="1600" dirty="0" smtClean="0">
                <a:solidFill>
                  <a:srgbClr val="4F81BD"/>
                </a:solidFill>
              </a:rPr>
              <a:t>land use</a:t>
            </a:r>
            <a:r>
              <a:rPr lang="en-US" sz="1600" dirty="0" smtClean="0"/>
              <a:t>. Objective function: </a:t>
            </a:r>
            <a:r>
              <a:rPr lang="en-US" sz="1600" dirty="0"/>
              <a:t>economic, social and environmental </a:t>
            </a:r>
            <a:r>
              <a:rPr lang="en-US" sz="1600" dirty="0" smtClean="0"/>
              <a:t>aspects. model: </a:t>
            </a:r>
            <a:r>
              <a:rPr lang="en-US" sz="1600" dirty="0" err="1" smtClean="0"/>
              <a:t>multiobjective</a:t>
            </a:r>
            <a:r>
              <a:rPr lang="en-US" sz="1600" dirty="0" smtClean="0"/>
              <a:t> </a:t>
            </a:r>
            <a:r>
              <a:rPr lang="en-US" sz="1600" dirty="0"/>
              <a:t>linear </a:t>
            </a:r>
            <a:r>
              <a:rPr lang="en-US" sz="1600" dirty="0" smtClean="0"/>
              <a:t>programming</a:t>
            </a:r>
            <a:endParaRPr lang="en-US" sz="1600" dirty="0"/>
          </a:p>
          <a:p>
            <a:pPr marL="742950" lvl="1" indent="-285750">
              <a:buFont typeface="Arial"/>
              <a:buChar char="•"/>
            </a:pPr>
            <a:endParaRPr lang="en-US" sz="1600" b="1" dirty="0" smtClean="0"/>
          </a:p>
          <a:p>
            <a:pPr marL="742950" lvl="1" indent="-285750">
              <a:buFont typeface="Arial"/>
              <a:buChar char="•"/>
            </a:pPr>
            <a:r>
              <a:rPr lang="en-US" sz="1600" b="1" dirty="0" smtClean="0">
                <a:solidFill>
                  <a:srgbClr val="C0504D"/>
                </a:solidFill>
              </a:rPr>
              <a:t>There are more studies about optimization </a:t>
            </a:r>
            <a:r>
              <a:rPr lang="en-US" sz="1600" b="1" dirty="0">
                <a:solidFill>
                  <a:srgbClr val="C0504D"/>
                </a:solidFill>
              </a:rPr>
              <a:t>of land use </a:t>
            </a:r>
            <a:r>
              <a:rPr lang="en-US" sz="1600" b="1" dirty="0" smtClean="0">
                <a:solidFill>
                  <a:srgbClr val="C0504D"/>
                </a:solidFill>
              </a:rPr>
              <a:t>than about fixing </a:t>
            </a:r>
            <a:r>
              <a:rPr lang="en-US" sz="1600" b="1" dirty="0">
                <a:solidFill>
                  <a:srgbClr val="C0504D"/>
                </a:solidFill>
              </a:rPr>
              <a:t>land use and optimizing farm practices. </a:t>
            </a:r>
            <a:r>
              <a:rPr lang="en-US" sz="1600" b="1" dirty="0" smtClean="0">
                <a:solidFill>
                  <a:srgbClr val="C0504D"/>
                </a:solidFill>
              </a:rPr>
              <a:t>Much harder to study specific farm practices? </a:t>
            </a:r>
            <a:endParaRPr lang="en-US" sz="1600" b="1" dirty="0">
              <a:solidFill>
                <a:srgbClr val="C0504D"/>
              </a:solidFill>
            </a:endParaRPr>
          </a:p>
        </p:txBody>
      </p:sp>
    </p:spTree>
    <p:extLst>
      <p:ext uri="{BB962C8B-B14F-4D97-AF65-F5344CB8AC3E}">
        <p14:creationId xmlns:p14="http://schemas.microsoft.com/office/powerpoint/2010/main" val="55505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81" y="1522268"/>
            <a:ext cx="8648838" cy="646331"/>
          </a:xfrm>
          <a:prstGeom prst="rect">
            <a:avLst/>
          </a:prstGeom>
          <a:noFill/>
        </p:spPr>
        <p:txBody>
          <a:bodyPr wrap="square" rtlCol="0">
            <a:spAutoFit/>
          </a:bodyPr>
          <a:lstStyle/>
          <a:p>
            <a:r>
              <a:rPr lang="en-US" dirty="0" smtClean="0">
                <a:solidFill>
                  <a:srgbClr val="4F81BD"/>
                </a:solidFill>
              </a:rPr>
              <a:t>Add soil </a:t>
            </a:r>
            <a:r>
              <a:rPr lang="en-US" dirty="0">
                <a:solidFill>
                  <a:srgbClr val="4F81BD"/>
                </a:solidFill>
              </a:rPr>
              <a:t>moisture and ET to the statistical model of the </a:t>
            </a:r>
            <a:r>
              <a:rPr lang="en-US" dirty="0" err="1">
                <a:solidFill>
                  <a:srgbClr val="4F81BD"/>
                </a:solidFill>
              </a:rPr>
              <a:t>hydroclimate</a:t>
            </a:r>
            <a:r>
              <a:rPr lang="en-US" dirty="0">
                <a:solidFill>
                  <a:srgbClr val="4F81BD"/>
                </a:solidFill>
              </a:rPr>
              <a:t> metrics. Are they a better predictor than precipitation, temperature</a:t>
            </a:r>
            <a:r>
              <a:rPr lang="en-US" dirty="0" smtClean="0">
                <a:solidFill>
                  <a:srgbClr val="4F81BD"/>
                </a:solidFill>
              </a:rPr>
              <a:t>?</a:t>
            </a:r>
            <a:endParaRPr lang="en-US" dirty="0">
              <a:solidFill>
                <a:srgbClr val="4F81BD"/>
              </a:solidFill>
            </a:endParaRPr>
          </a:p>
        </p:txBody>
      </p:sp>
      <p:sp>
        <p:nvSpPr>
          <p:cNvPr id="3" name="TextBox 2"/>
          <p:cNvSpPr txBox="1"/>
          <p:nvPr/>
        </p:nvSpPr>
        <p:spPr>
          <a:xfrm>
            <a:off x="254081" y="2693211"/>
            <a:ext cx="4237057" cy="369332"/>
          </a:xfrm>
          <a:prstGeom prst="rect">
            <a:avLst/>
          </a:prstGeom>
          <a:noFill/>
        </p:spPr>
        <p:txBody>
          <a:bodyPr wrap="none" rtlCol="0">
            <a:spAutoFit/>
          </a:bodyPr>
          <a:lstStyle/>
          <a:p>
            <a:r>
              <a:rPr lang="en-US" dirty="0" smtClean="0">
                <a:solidFill>
                  <a:srgbClr val="4F81BD"/>
                </a:solidFill>
              </a:rPr>
              <a:t>Downwind</a:t>
            </a:r>
            <a:r>
              <a:rPr lang="en-US" dirty="0">
                <a:solidFill>
                  <a:srgbClr val="4F81BD"/>
                </a:solidFill>
              </a:rPr>
              <a:t>/upwind </a:t>
            </a:r>
            <a:r>
              <a:rPr lang="en-US" dirty="0" smtClean="0">
                <a:solidFill>
                  <a:srgbClr val="4F81BD"/>
                </a:solidFill>
              </a:rPr>
              <a:t>land </a:t>
            </a:r>
            <a:r>
              <a:rPr lang="en-US" dirty="0">
                <a:solidFill>
                  <a:srgbClr val="4F81BD"/>
                </a:solidFill>
              </a:rPr>
              <a:t>use change </a:t>
            </a:r>
            <a:r>
              <a:rPr lang="en-US" dirty="0" smtClean="0">
                <a:solidFill>
                  <a:srgbClr val="4F81BD"/>
                </a:solidFill>
              </a:rPr>
              <a:t>effects</a:t>
            </a:r>
            <a:endParaRPr lang="en-US" dirty="0">
              <a:solidFill>
                <a:srgbClr val="4F81BD"/>
              </a:solidFill>
            </a:endParaRPr>
          </a:p>
        </p:txBody>
      </p:sp>
      <p:sp>
        <p:nvSpPr>
          <p:cNvPr id="4" name="TextBox 3"/>
          <p:cNvSpPr txBox="1"/>
          <p:nvPr/>
        </p:nvSpPr>
        <p:spPr>
          <a:xfrm>
            <a:off x="240294" y="3703117"/>
            <a:ext cx="6110941" cy="923330"/>
          </a:xfrm>
          <a:prstGeom prst="rect">
            <a:avLst/>
          </a:prstGeom>
          <a:noFill/>
        </p:spPr>
        <p:txBody>
          <a:bodyPr wrap="square" rtlCol="0">
            <a:spAutoFit/>
          </a:bodyPr>
          <a:lstStyle/>
          <a:p>
            <a:r>
              <a:rPr lang="en-US" dirty="0" smtClean="0">
                <a:solidFill>
                  <a:srgbClr val="4F81BD"/>
                </a:solidFill>
              </a:rPr>
              <a:t>Impact of small scale land use on </a:t>
            </a:r>
            <a:r>
              <a:rPr lang="en-US" dirty="0" err="1" smtClean="0">
                <a:solidFill>
                  <a:srgbClr val="4F81BD"/>
                </a:solidFill>
              </a:rPr>
              <a:t>hydroclimate</a:t>
            </a:r>
            <a:r>
              <a:rPr lang="en-US" dirty="0" smtClean="0">
                <a:solidFill>
                  <a:srgbClr val="4F81BD"/>
                </a:solidFill>
              </a:rPr>
              <a:t> metrics</a:t>
            </a:r>
          </a:p>
          <a:p>
            <a:pPr marL="742950" lvl="1" indent="-285750">
              <a:buFont typeface="Arial"/>
              <a:buChar char="•"/>
            </a:pPr>
            <a:r>
              <a:rPr lang="en-US" dirty="0" smtClean="0">
                <a:solidFill>
                  <a:srgbClr val="4F81BD"/>
                </a:solidFill>
              </a:rPr>
              <a:t>Irrigation practices</a:t>
            </a:r>
          </a:p>
          <a:p>
            <a:pPr marL="742950" lvl="1" indent="-285750">
              <a:buFont typeface="Arial"/>
              <a:buChar char="•"/>
            </a:pPr>
            <a:r>
              <a:rPr lang="en-US" dirty="0" smtClean="0">
                <a:solidFill>
                  <a:srgbClr val="4F81BD"/>
                </a:solidFill>
              </a:rPr>
              <a:t>Small </a:t>
            </a:r>
            <a:r>
              <a:rPr lang="en-US" dirty="0">
                <a:solidFill>
                  <a:srgbClr val="4F81BD"/>
                </a:solidFill>
              </a:rPr>
              <a:t>farm </a:t>
            </a:r>
            <a:r>
              <a:rPr lang="en-US" dirty="0" smtClean="0">
                <a:solidFill>
                  <a:srgbClr val="4F81BD"/>
                </a:solidFill>
              </a:rPr>
              <a:t>dams</a:t>
            </a:r>
            <a:endParaRPr lang="en-US" dirty="0">
              <a:solidFill>
                <a:srgbClr val="4F81BD"/>
              </a:solidFill>
            </a:endParaRPr>
          </a:p>
        </p:txBody>
      </p:sp>
      <p:sp>
        <p:nvSpPr>
          <p:cNvPr id="5" name="TextBox 4"/>
          <p:cNvSpPr txBox="1"/>
          <p:nvPr/>
        </p:nvSpPr>
        <p:spPr>
          <a:xfrm>
            <a:off x="268941" y="239059"/>
            <a:ext cx="2852063" cy="369332"/>
          </a:xfrm>
          <a:prstGeom prst="rect">
            <a:avLst/>
          </a:prstGeom>
          <a:noFill/>
        </p:spPr>
        <p:txBody>
          <a:bodyPr wrap="none" rtlCol="0">
            <a:spAutoFit/>
          </a:bodyPr>
          <a:lstStyle/>
          <a:p>
            <a:r>
              <a:rPr lang="en-US" dirty="0" smtClean="0"/>
              <a:t>Other fall &amp; beyond projects</a:t>
            </a:r>
            <a:endParaRPr lang="en-US" dirty="0"/>
          </a:p>
        </p:txBody>
      </p:sp>
      <p:sp>
        <p:nvSpPr>
          <p:cNvPr id="6" name="TextBox 5"/>
          <p:cNvSpPr txBox="1"/>
          <p:nvPr/>
        </p:nvSpPr>
        <p:spPr>
          <a:xfrm>
            <a:off x="268941" y="5871882"/>
            <a:ext cx="2920165" cy="369332"/>
          </a:xfrm>
          <a:prstGeom prst="rect">
            <a:avLst/>
          </a:prstGeom>
          <a:noFill/>
        </p:spPr>
        <p:txBody>
          <a:bodyPr wrap="none" rtlCol="0">
            <a:spAutoFit/>
          </a:bodyPr>
          <a:lstStyle/>
          <a:p>
            <a:r>
              <a:rPr lang="en-US" dirty="0" smtClean="0"/>
              <a:t>Which are the most feasible?</a:t>
            </a:r>
            <a:endParaRPr lang="en-US" dirty="0"/>
          </a:p>
        </p:txBody>
      </p:sp>
    </p:spTree>
    <p:extLst>
      <p:ext uri="{BB962C8B-B14F-4D97-AF65-F5344CB8AC3E}">
        <p14:creationId xmlns:p14="http://schemas.microsoft.com/office/powerpoint/2010/main" val="16776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294" y="164353"/>
            <a:ext cx="8830235" cy="3970318"/>
          </a:xfrm>
          <a:prstGeom prst="rect">
            <a:avLst/>
          </a:prstGeom>
          <a:noFill/>
        </p:spPr>
        <p:txBody>
          <a:bodyPr wrap="square" rtlCol="0">
            <a:spAutoFit/>
          </a:bodyPr>
          <a:lstStyle/>
          <a:p>
            <a:r>
              <a:rPr lang="en-US" b="1" dirty="0" smtClean="0"/>
              <a:t>Questions</a:t>
            </a:r>
            <a:endParaRPr lang="en-US" b="1" dirty="0" smtClean="0"/>
          </a:p>
          <a:p>
            <a:endParaRPr lang="en-US" b="1" dirty="0" smtClean="0"/>
          </a:p>
          <a:p>
            <a:pPr marL="285750" indent="-285750">
              <a:buFont typeface="Arial"/>
              <a:buChar char="•"/>
            </a:pPr>
            <a:r>
              <a:rPr lang="en-US" dirty="0">
                <a:solidFill>
                  <a:srgbClr val="C0504D"/>
                </a:solidFill>
              </a:rPr>
              <a:t>CUAHSI – </a:t>
            </a:r>
            <a:r>
              <a:rPr lang="en-US" dirty="0" smtClean="0">
                <a:solidFill>
                  <a:srgbClr val="C0504D"/>
                </a:solidFill>
              </a:rPr>
              <a:t>submit abstract?</a:t>
            </a:r>
          </a:p>
          <a:p>
            <a:pPr marL="285750" indent="-285750">
              <a:buFont typeface="Arial"/>
              <a:buChar char="•"/>
            </a:pPr>
            <a:r>
              <a:rPr lang="en-US" dirty="0" smtClean="0">
                <a:solidFill>
                  <a:srgbClr val="C0504D"/>
                </a:solidFill>
              </a:rPr>
              <a:t>Dave meeting 12pm on 3/21?</a:t>
            </a:r>
            <a:endParaRPr lang="en-US" dirty="0">
              <a:solidFill>
                <a:srgbClr val="C0504D"/>
              </a:solidFill>
            </a:endParaRPr>
          </a:p>
          <a:p>
            <a:endParaRPr lang="en-US" dirty="0" smtClean="0"/>
          </a:p>
          <a:p>
            <a:pPr marL="285750" indent="-285750">
              <a:buFont typeface="Arial"/>
              <a:buChar char="•"/>
            </a:pPr>
            <a:r>
              <a:rPr lang="en-US" dirty="0" smtClean="0"/>
              <a:t>We’re </a:t>
            </a:r>
            <a:r>
              <a:rPr lang="en-US" dirty="0"/>
              <a:t>not including CO2 in our climate feedback, but doesn’t it need to be included if we want to account for climate change’s impact on agribusiness?</a:t>
            </a:r>
          </a:p>
          <a:p>
            <a:endParaRPr lang="en-US" b="1" dirty="0" smtClean="0"/>
          </a:p>
          <a:p>
            <a:pPr marL="285750" indent="-285750">
              <a:buFont typeface="Arial"/>
              <a:buChar char="•"/>
            </a:pPr>
            <a:r>
              <a:rPr lang="en-US" dirty="0" smtClean="0"/>
              <a:t>How </a:t>
            </a:r>
            <a:r>
              <a:rPr lang="en-US" dirty="0"/>
              <a:t>is land </a:t>
            </a:r>
            <a:r>
              <a:rPr lang="en-US" dirty="0" smtClean="0"/>
              <a:t>use change defined for us? </a:t>
            </a:r>
          </a:p>
          <a:p>
            <a:pPr marL="742950" lvl="1" indent="-285750">
              <a:buFont typeface="Arial"/>
              <a:buChar char="•"/>
            </a:pPr>
            <a:r>
              <a:rPr lang="en-US" dirty="0" smtClean="0"/>
              <a:t>Just </a:t>
            </a:r>
            <a:r>
              <a:rPr lang="en-US" dirty="0"/>
              <a:t>deforestation </a:t>
            </a:r>
            <a:r>
              <a:rPr lang="en-US" dirty="0" smtClean="0"/>
              <a:t>for soybean, bean-maize, cattle? </a:t>
            </a:r>
          </a:p>
          <a:p>
            <a:pPr marL="742950" lvl="1" indent="-285750">
              <a:buFont typeface="Arial"/>
              <a:buChar char="•"/>
            </a:pPr>
            <a:r>
              <a:rPr lang="en-US" dirty="0" smtClean="0"/>
              <a:t>How about specific agricultural practices</a:t>
            </a:r>
            <a:r>
              <a:rPr lang="en-US" dirty="0" smtClean="0"/>
              <a:t>?</a:t>
            </a:r>
            <a:endParaRPr lang="en-US" dirty="0" smtClean="0"/>
          </a:p>
          <a:p>
            <a:endParaRPr lang="en-US" dirty="0"/>
          </a:p>
          <a:p>
            <a:pPr marL="285750" indent="-285750">
              <a:buFont typeface="Arial"/>
              <a:buChar char="•"/>
            </a:pPr>
            <a:r>
              <a:rPr lang="en-US" dirty="0"/>
              <a:t>Besides Earth </a:t>
            </a:r>
            <a:r>
              <a:rPr lang="en-US" dirty="0" smtClean="0"/>
              <a:t>Engine </a:t>
            </a:r>
            <a:r>
              <a:rPr lang="en-US" dirty="0"/>
              <a:t>and Python, any statistics that I need to learn? </a:t>
            </a:r>
            <a:r>
              <a:rPr lang="en-US" dirty="0" smtClean="0"/>
              <a:t>What about regional climate knowledge like convection moisture pump, temperature gradient, </a:t>
            </a:r>
            <a:r>
              <a:rPr lang="en-US" dirty="0" err="1" smtClean="0"/>
              <a:t>etc</a:t>
            </a:r>
            <a:r>
              <a:rPr lang="en-US" dirty="0" smtClean="0"/>
              <a:t>?</a:t>
            </a:r>
            <a:endParaRPr lang="en-US" dirty="0" smtClean="0"/>
          </a:p>
        </p:txBody>
      </p:sp>
    </p:spTree>
    <p:extLst>
      <p:ext uri="{BB962C8B-B14F-4D97-AF65-F5344CB8AC3E}">
        <p14:creationId xmlns:p14="http://schemas.microsoft.com/office/powerpoint/2010/main" val="309170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077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8872</TotalTime>
  <Words>6381</Words>
  <Application>Microsoft Macintosh PowerPoint</Application>
  <PresentationFormat>On-screen Show (4:3)</PresentationFormat>
  <Paragraphs>263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AgroServe fall project ideas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74</cp:revision>
  <dcterms:created xsi:type="dcterms:W3CDTF">2018-03-06T21:59:47Z</dcterms:created>
  <dcterms:modified xsi:type="dcterms:W3CDTF">2018-03-14T20:45:32Z</dcterms:modified>
</cp:coreProperties>
</file>