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7" r:id="rId4"/>
    <p:sldId id="266" r:id="rId5"/>
    <p:sldId id="270" r:id="rId6"/>
    <p:sldId id="260" r:id="rId7"/>
    <p:sldId id="268" r:id="rId8"/>
    <p:sldId id="273" r:id="rId9"/>
    <p:sldId id="272" r:id="rId10"/>
    <p:sldId id="27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213" autoAdjust="0"/>
  </p:normalViewPr>
  <p:slideViewPr>
    <p:cSldViewPr snapToGrid="0" snapToObjects="1">
      <p:cViewPr>
        <p:scale>
          <a:sx n="90" d="100"/>
          <a:sy n="90" d="100"/>
        </p:scale>
        <p:origin x="-80" y="1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AF509F-5B8D-F548-B439-E4794F84118D}" type="datetimeFigureOut">
              <a:rPr lang="en-US" smtClean="0"/>
              <a:t>3/13/18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B60A3-BE96-FC42-9F3C-06ED32D5323E}" type="slidenum">
              <a:rPr lang="en-US" smtClean="0"/>
              <a:t>‹#›</a:t>
            </a:fld>
            <a:endParaRPr lang="en-US"/>
          </a:p>
        </p:txBody>
      </p:sp>
    </p:spTree>
    <p:extLst>
      <p:ext uri="{BB962C8B-B14F-4D97-AF65-F5344CB8AC3E}">
        <p14:creationId xmlns:p14="http://schemas.microsoft.com/office/powerpoint/2010/main" val="18980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F509F-5B8D-F548-B439-E4794F84118D}" type="datetimeFigureOut">
              <a:rPr lang="en-US" smtClean="0"/>
              <a:t>3/13/18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B60A3-BE96-FC42-9F3C-06ED32D5323E}" type="slidenum">
              <a:rPr lang="en-US" smtClean="0"/>
              <a:t>‹#›</a:t>
            </a:fld>
            <a:endParaRPr lang="en-US"/>
          </a:p>
        </p:txBody>
      </p:sp>
    </p:spTree>
    <p:extLst>
      <p:ext uri="{BB962C8B-B14F-4D97-AF65-F5344CB8AC3E}">
        <p14:creationId xmlns:p14="http://schemas.microsoft.com/office/powerpoint/2010/main" val="235889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F509F-5B8D-F548-B439-E4794F84118D}" type="datetimeFigureOut">
              <a:rPr lang="en-US" smtClean="0"/>
              <a:t>3/13/18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B60A3-BE96-FC42-9F3C-06ED32D5323E}" type="slidenum">
              <a:rPr lang="en-US" smtClean="0"/>
              <a:t>‹#›</a:t>
            </a:fld>
            <a:endParaRPr lang="en-US"/>
          </a:p>
        </p:txBody>
      </p:sp>
    </p:spTree>
    <p:extLst>
      <p:ext uri="{BB962C8B-B14F-4D97-AF65-F5344CB8AC3E}">
        <p14:creationId xmlns:p14="http://schemas.microsoft.com/office/powerpoint/2010/main" val="259369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F509F-5B8D-F548-B439-E4794F84118D}" type="datetimeFigureOut">
              <a:rPr lang="en-US" smtClean="0"/>
              <a:t>3/13/18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B60A3-BE96-FC42-9F3C-06ED32D5323E}" type="slidenum">
              <a:rPr lang="en-US" smtClean="0"/>
              <a:t>‹#›</a:t>
            </a:fld>
            <a:endParaRPr lang="en-US"/>
          </a:p>
        </p:txBody>
      </p:sp>
    </p:spTree>
    <p:extLst>
      <p:ext uri="{BB962C8B-B14F-4D97-AF65-F5344CB8AC3E}">
        <p14:creationId xmlns:p14="http://schemas.microsoft.com/office/powerpoint/2010/main" val="2447490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AF509F-5B8D-F548-B439-E4794F84118D}" type="datetimeFigureOut">
              <a:rPr lang="en-US" smtClean="0"/>
              <a:t>3/13/18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B60A3-BE96-FC42-9F3C-06ED32D5323E}" type="slidenum">
              <a:rPr lang="en-US" smtClean="0"/>
              <a:t>‹#›</a:t>
            </a:fld>
            <a:endParaRPr lang="en-US"/>
          </a:p>
        </p:txBody>
      </p:sp>
    </p:spTree>
    <p:extLst>
      <p:ext uri="{BB962C8B-B14F-4D97-AF65-F5344CB8AC3E}">
        <p14:creationId xmlns:p14="http://schemas.microsoft.com/office/powerpoint/2010/main" val="336911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AF509F-5B8D-F548-B439-E4794F84118D}" type="datetimeFigureOut">
              <a:rPr lang="en-US" smtClean="0"/>
              <a:t>3/13/18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B60A3-BE96-FC42-9F3C-06ED32D5323E}" type="slidenum">
              <a:rPr lang="en-US" smtClean="0"/>
              <a:t>‹#›</a:t>
            </a:fld>
            <a:endParaRPr lang="en-US"/>
          </a:p>
        </p:txBody>
      </p:sp>
    </p:spTree>
    <p:extLst>
      <p:ext uri="{BB962C8B-B14F-4D97-AF65-F5344CB8AC3E}">
        <p14:creationId xmlns:p14="http://schemas.microsoft.com/office/powerpoint/2010/main" val="343402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AF509F-5B8D-F548-B439-E4794F84118D}" type="datetimeFigureOut">
              <a:rPr lang="en-US" smtClean="0"/>
              <a:t>3/13/18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B60A3-BE96-FC42-9F3C-06ED32D5323E}" type="slidenum">
              <a:rPr lang="en-US" smtClean="0"/>
              <a:t>‹#›</a:t>
            </a:fld>
            <a:endParaRPr lang="en-US"/>
          </a:p>
        </p:txBody>
      </p:sp>
    </p:spTree>
    <p:extLst>
      <p:ext uri="{BB962C8B-B14F-4D97-AF65-F5344CB8AC3E}">
        <p14:creationId xmlns:p14="http://schemas.microsoft.com/office/powerpoint/2010/main" val="4170983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AF509F-5B8D-F548-B439-E4794F84118D}" type="datetimeFigureOut">
              <a:rPr lang="en-US" smtClean="0"/>
              <a:t>3/13/18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B60A3-BE96-FC42-9F3C-06ED32D5323E}" type="slidenum">
              <a:rPr lang="en-US" smtClean="0"/>
              <a:t>‹#›</a:t>
            </a:fld>
            <a:endParaRPr lang="en-US"/>
          </a:p>
        </p:txBody>
      </p:sp>
    </p:spTree>
    <p:extLst>
      <p:ext uri="{BB962C8B-B14F-4D97-AF65-F5344CB8AC3E}">
        <p14:creationId xmlns:p14="http://schemas.microsoft.com/office/powerpoint/2010/main" val="57539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F509F-5B8D-F548-B439-E4794F84118D}" type="datetimeFigureOut">
              <a:rPr lang="en-US" smtClean="0"/>
              <a:t>3/13/18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B60A3-BE96-FC42-9F3C-06ED32D5323E}" type="slidenum">
              <a:rPr lang="en-US" smtClean="0"/>
              <a:t>‹#›</a:t>
            </a:fld>
            <a:endParaRPr lang="en-US"/>
          </a:p>
        </p:txBody>
      </p:sp>
    </p:spTree>
    <p:extLst>
      <p:ext uri="{BB962C8B-B14F-4D97-AF65-F5344CB8AC3E}">
        <p14:creationId xmlns:p14="http://schemas.microsoft.com/office/powerpoint/2010/main" val="421380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AF509F-5B8D-F548-B439-E4794F84118D}" type="datetimeFigureOut">
              <a:rPr lang="en-US" smtClean="0"/>
              <a:t>3/13/18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B60A3-BE96-FC42-9F3C-06ED32D5323E}" type="slidenum">
              <a:rPr lang="en-US" smtClean="0"/>
              <a:t>‹#›</a:t>
            </a:fld>
            <a:endParaRPr lang="en-US"/>
          </a:p>
        </p:txBody>
      </p:sp>
    </p:spTree>
    <p:extLst>
      <p:ext uri="{BB962C8B-B14F-4D97-AF65-F5344CB8AC3E}">
        <p14:creationId xmlns:p14="http://schemas.microsoft.com/office/powerpoint/2010/main" val="191928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AF509F-5B8D-F548-B439-E4794F84118D}" type="datetimeFigureOut">
              <a:rPr lang="en-US" smtClean="0"/>
              <a:t>3/13/18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B60A3-BE96-FC42-9F3C-06ED32D5323E}" type="slidenum">
              <a:rPr lang="en-US" smtClean="0"/>
              <a:t>‹#›</a:t>
            </a:fld>
            <a:endParaRPr lang="en-US"/>
          </a:p>
        </p:txBody>
      </p:sp>
    </p:spTree>
    <p:extLst>
      <p:ext uri="{BB962C8B-B14F-4D97-AF65-F5344CB8AC3E}">
        <p14:creationId xmlns:p14="http://schemas.microsoft.com/office/powerpoint/2010/main" val="35139500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F509F-5B8D-F548-B439-E4794F84118D}" type="datetimeFigureOut">
              <a:rPr lang="en-US" smtClean="0"/>
              <a:t>3/13/18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B60A3-BE96-FC42-9F3C-06ED32D5323E}" type="slidenum">
              <a:rPr lang="en-US" smtClean="0"/>
              <a:t>‹#›</a:t>
            </a:fld>
            <a:endParaRPr lang="en-US"/>
          </a:p>
        </p:txBody>
      </p:sp>
    </p:spTree>
    <p:extLst>
      <p:ext uri="{BB962C8B-B14F-4D97-AF65-F5344CB8AC3E}">
        <p14:creationId xmlns:p14="http://schemas.microsoft.com/office/powerpoint/2010/main" val="124808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s.google.com/earth-engine/edu" TargetMode="External"/><Relationship Id="rId4" Type="http://schemas.openxmlformats.org/officeDocument/2006/relationships/hyperlink" Target="https://developers.google.com/earth-engine/" TargetMode="External"/><Relationship Id="rId1" Type="http://schemas.openxmlformats.org/officeDocument/2006/relationships/slideLayout" Target="../slideLayouts/slideLayout7.xml"/><Relationship Id="rId2" Type="http://schemas.openxmlformats.org/officeDocument/2006/relationships/hyperlink" Target="https://developers.google.com/earth-engine/tutorial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Dry season step fitting and power recession fitting</a:t>
            </a:r>
            <a:endParaRPr lang="en-US" dirty="0"/>
          </a:p>
        </p:txBody>
      </p:sp>
      <p:sp>
        <p:nvSpPr>
          <p:cNvPr id="3" name="Subtitle 2"/>
          <p:cNvSpPr>
            <a:spLocks noGrp="1"/>
          </p:cNvSpPr>
          <p:nvPr>
            <p:ph type="subTitle" idx="1"/>
          </p:nvPr>
        </p:nvSpPr>
        <p:spPr/>
        <p:txBody>
          <a:bodyPr/>
          <a:lstStyle/>
          <a:p>
            <a:r>
              <a:rPr lang="en-US" dirty="0" smtClean="0"/>
              <a:t>March 21, 2018</a:t>
            </a:r>
            <a:endParaRPr lang="en-US" dirty="0"/>
          </a:p>
        </p:txBody>
      </p:sp>
    </p:spTree>
    <p:extLst>
      <p:ext uri="{BB962C8B-B14F-4D97-AF65-F5344CB8AC3E}">
        <p14:creationId xmlns:p14="http://schemas.microsoft.com/office/powerpoint/2010/main" val="266701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0997"/>
          </a:xfrm>
          <a:prstGeom prst="rect">
            <a:avLst/>
          </a:prstGeom>
        </p:spPr>
        <p:txBody>
          <a:bodyPr wrap="square">
            <a:spAutoFit/>
          </a:bodyPr>
          <a:lstStyle/>
          <a:p>
            <a:r>
              <a:rPr lang="en-US" sz="1600" dirty="0" smtClean="0"/>
              <a:t>Power law fitting: this was done by SANN, but it requires an initial guess. Compare guessing a = b= 1 to guessing an a, b pair from log fitting. </a:t>
            </a:r>
            <a:r>
              <a:rPr lang="en-US" sz="1600" b="1" dirty="0" smtClean="0"/>
              <a:t>Using log fit doesn’t always give a better answer. And when there IS an improvement, it isn’t very much.</a:t>
            </a:r>
            <a:endParaRPr lang="en-US" sz="1600" b="1" dirty="0" smtClean="0"/>
          </a:p>
        </p:txBody>
      </p:sp>
      <p:sp>
        <p:nvSpPr>
          <p:cNvPr id="3" name="TextBox 2"/>
          <p:cNvSpPr txBox="1"/>
          <p:nvPr/>
        </p:nvSpPr>
        <p:spPr>
          <a:xfrm>
            <a:off x="0" y="830997"/>
            <a:ext cx="2465263" cy="369332"/>
          </a:xfrm>
          <a:prstGeom prst="rect">
            <a:avLst/>
          </a:prstGeom>
          <a:noFill/>
        </p:spPr>
        <p:txBody>
          <a:bodyPr wrap="none" rtlCol="0">
            <a:spAutoFit/>
          </a:bodyPr>
          <a:lstStyle/>
          <a:p>
            <a:r>
              <a:rPr lang="en-US" dirty="0" smtClean="0"/>
              <a:t>Guesses of a and b are 1</a:t>
            </a:r>
            <a:endParaRPr lang="en-US" dirty="0"/>
          </a:p>
        </p:txBody>
      </p:sp>
      <p:sp>
        <p:nvSpPr>
          <p:cNvPr id="4" name="TextBox 3"/>
          <p:cNvSpPr txBox="1"/>
          <p:nvPr/>
        </p:nvSpPr>
        <p:spPr>
          <a:xfrm>
            <a:off x="4788458" y="830997"/>
            <a:ext cx="4355542" cy="369332"/>
          </a:xfrm>
          <a:prstGeom prst="rect">
            <a:avLst/>
          </a:prstGeom>
          <a:noFill/>
        </p:spPr>
        <p:txBody>
          <a:bodyPr wrap="none" rtlCol="0">
            <a:spAutoFit/>
          </a:bodyPr>
          <a:lstStyle/>
          <a:p>
            <a:r>
              <a:rPr lang="en-US" dirty="0" smtClean="0"/>
              <a:t>Log fitting to guess a and b for </a:t>
            </a:r>
            <a:r>
              <a:rPr lang="en-US" dirty="0" err="1" smtClean="0"/>
              <a:t>sim</a:t>
            </a:r>
            <a:r>
              <a:rPr lang="en-US" dirty="0" smtClean="0"/>
              <a:t> annealing</a:t>
            </a:r>
            <a:endParaRPr lang="en-US" dirty="0"/>
          </a:p>
        </p:txBody>
      </p:sp>
      <p:pic>
        <p:nvPicPr>
          <p:cNvPr id="5" name="Picture 4"/>
          <p:cNvPicPr>
            <a:picLocks noChangeAspect="1"/>
          </p:cNvPicPr>
          <p:nvPr/>
        </p:nvPicPr>
        <p:blipFill>
          <a:blip r:embed="rId2"/>
          <a:stretch>
            <a:fillRect/>
          </a:stretch>
        </p:blipFill>
        <p:spPr>
          <a:xfrm>
            <a:off x="5661674" y="1200329"/>
            <a:ext cx="2953198" cy="2876544"/>
          </a:xfrm>
          <a:prstGeom prst="rect">
            <a:avLst/>
          </a:prstGeom>
        </p:spPr>
      </p:pic>
      <p:pic>
        <p:nvPicPr>
          <p:cNvPr id="6" name="Picture 5"/>
          <p:cNvPicPr>
            <a:picLocks noChangeAspect="1"/>
          </p:cNvPicPr>
          <p:nvPr/>
        </p:nvPicPr>
        <p:blipFill>
          <a:blip r:embed="rId3"/>
          <a:stretch>
            <a:fillRect/>
          </a:stretch>
        </p:blipFill>
        <p:spPr>
          <a:xfrm>
            <a:off x="-14575" y="1224665"/>
            <a:ext cx="3083520" cy="2991475"/>
          </a:xfrm>
          <a:prstGeom prst="rect">
            <a:avLst/>
          </a:prstGeom>
        </p:spPr>
      </p:pic>
      <p:pic>
        <p:nvPicPr>
          <p:cNvPr id="7" name="Picture 6"/>
          <p:cNvPicPr>
            <a:picLocks noChangeAspect="1"/>
          </p:cNvPicPr>
          <p:nvPr/>
        </p:nvPicPr>
        <p:blipFill>
          <a:blip r:embed="rId4"/>
          <a:stretch>
            <a:fillRect/>
          </a:stretch>
        </p:blipFill>
        <p:spPr>
          <a:xfrm>
            <a:off x="291022" y="4076873"/>
            <a:ext cx="2876890" cy="2781127"/>
          </a:xfrm>
          <a:prstGeom prst="rect">
            <a:avLst/>
          </a:prstGeom>
        </p:spPr>
      </p:pic>
      <p:pic>
        <p:nvPicPr>
          <p:cNvPr id="8" name="Picture 7"/>
          <p:cNvPicPr>
            <a:picLocks noChangeAspect="1"/>
          </p:cNvPicPr>
          <p:nvPr/>
        </p:nvPicPr>
        <p:blipFill>
          <a:blip r:embed="rId5"/>
          <a:stretch>
            <a:fillRect/>
          </a:stretch>
        </p:blipFill>
        <p:spPr>
          <a:xfrm>
            <a:off x="5811179" y="3971036"/>
            <a:ext cx="2936525" cy="2886964"/>
          </a:xfrm>
          <a:prstGeom prst="rect">
            <a:avLst/>
          </a:prstGeom>
        </p:spPr>
      </p:pic>
    </p:spTree>
    <p:extLst>
      <p:ext uri="{BB962C8B-B14F-4D97-AF65-F5344CB8AC3E}">
        <p14:creationId xmlns:p14="http://schemas.microsoft.com/office/powerpoint/2010/main" val="208644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55" y="274577"/>
            <a:ext cx="8659505" cy="2308324"/>
          </a:xfrm>
          <a:prstGeom prst="rect">
            <a:avLst/>
          </a:prstGeom>
          <a:noFill/>
        </p:spPr>
        <p:txBody>
          <a:bodyPr wrap="square" rtlCol="0">
            <a:spAutoFit/>
          </a:bodyPr>
          <a:lstStyle/>
          <a:p>
            <a:r>
              <a:rPr lang="en-US" b="1" dirty="0" smtClean="0"/>
              <a:t>Questions for Dave:</a:t>
            </a:r>
          </a:p>
          <a:p>
            <a:endParaRPr lang="en-US" dirty="0"/>
          </a:p>
          <a:p>
            <a:pPr marL="285750" indent="-285750">
              <a:buFont typeface="Arial"/>
              <a:buChar char="•"/>
            </a:pPr>
            <a:r>
              <a:rPr lang="en-US" dirty="0" smtClean="0"/>
              <a:t>How to get started now. Earth Engine group? Relevant lit on summer work?</a:t>
            </a:r>
          </a:p>
          <a:p>
            <a:pPr marL="285750" indent="-285750">
              <a:buFont typeface="Arial"/>
              <a:buChar char="•"/>
            </a:pPr>
            <a:r>
              <a:rPr lang="en-US" dirty="0"/>
              <a:t>W</a:t>
            </a:r>
            <a:r>
              <a:rPr lang="en-US" dirty="0" smtClean="0"/>
              <a:t>orkflows</a:t>
            </a:r>
            <a:r>
              <a:rPr lang="en-US" dirty="0"/>
              <a:t>, </a:t>
            </a:r>
            <a:r>
              <a:rPr lang="en-US" dirty="0" smtClean="0"/>
              <a:t>dataset access, </a:t>
            </a:r>
            <a:r>
              <a:rPr lang="en-US" dirty="0"/>
              <a:t>statistical </a:t>
            </a:r>
            <a:r>
              <a:rPr lang="en-US" dirty="0" smtClean="0"/>
              <a:t>models</a:t>
            </a:r>
            <a:endParaRPr lang="en-US" dirty="0"/>
          </a:p>
          <a:p>
            <a:pPr marL="285750" indent="-285750">
              <a:buFont typeface="Arial"/>
              <a:buChar char="•"/>
            </a:pPr>
            <a:r>
              <a:rPr lang="en-US" dirty="0" smtClean="0"/>
              <a:t>Summer work: right now have </a:t>
            </a:r>
            <a:r>
              <a:rPr lang="en-US" dirty="0" err="1" smtClean="0"/>
              <a:t>hydroclimatic</a:t>
            </a:r>
            <a:r>
              <a:rPr lang="en-US" dirty="0" smtClean="0"/>
              <a:t> metric = f(</a:t>
            </a:r>
            <a:r>
              <a:rPr lang="en-US" dirty="0" err="1" smtClean="0"/>
              <a:t>precip</a:t>
            </a:r>
            <a:r>
              <a:rPr lang="en-US" dirty="0" smtClean="0"/>
              <a:t>, T, land use), but </a:t>
            </a:r>
            <a:r>
              <a:rPr lang="en-US" dirty="0"/>
              <a:t>a</a:t>
            </a:r>
            <a:r>
              <a:rPr lang="en-US" dirty="0" smtClean="0"/>
              <a:t>dd </a:t>
            </a:r>
            <a:r>
              <a:rPr lang="en-US" dirty="0"/>
              <a:t>in soil moisture and ET to the statistical </a:t>
            </a:r>
            <a:r>
              <a:rPr lang="en-US" dirty="0" smtClean="0"/>
              <a:t>model. </a:t>
            </a:r>
            <a:r>
              <a:rPr lang="en-US" dirty="0"/>
              <a:t>Are they a better predictor than precipitation, temperature</a:t>
            </a:r>
            <a:r>
              <a:rPr lang="en-US" dirty="0" smtClean="0"/>
              <a:t>? How to incorporate into process network diagram? Or will there be some other task that’s more needed this summer?</a:t>
            </a:r>
            <a:endParaRPr lang="en-US" dirty="0"/>
          </a:p>
        </p:txBody>
      </p:sp>
      <p:sp>
        <p:nvSpPr>
          <p:cNvPr id="5" name="TextBox 4"/>
          <p:cNvSpPr txBox="1"/>
          <p:nvPr/>
        </p:nvSpPr>
        <p:spPr>
          <a:xfrm>
            <a:off x="68655" y="3044566"/>
            <a:ext cx="9075345" cy="1754327"/>
          </a:xfrm>
          <a:prstGeom prst="rect">
            <a:avLst/>
          </a:prstGeom>
          <a:noFill/>
        </p:spPr>
        <p:txBody>
          <a:bodyPr wrap="square" rtlCol="0">
            <a:spAutoFit/>
          </a:bodyPr>
          <a:lstStyle/>
          <a:p>
            <a:r>
              <a:rPr lang="en-US" b="1" dirty="0" smtClean="0"/>
              <a:t>For </a:t>
            </a:r>
            <a:r>
              <a:rPr lang="en-US" b="1" dirty="0"/>
              <a:t>A</a:t>
            </a:r>
            <a:r>
              <a:rPr lang="en-US" b="1" dirty="0" smtClean="0"/>
              <a:t>very:</a:t>
            </a:r>
          </a:p>
          <a:p>
            <a:endParaRPr lang="en-US" b="1" dirty="0" smtClean="0"/>
          </a:p>
          <a:p>
            <a:pPr marL="285750" indent="-285750">
              <a:buFont typeface="Arial"/>
              <a:buChar char="•"/>
            </a:pPr>
            <a:r>
              <a:rPr lang="en-US" dirty="0" smtClean="0"/>
              <a:t>Toy dynamic model that explores different prescribed/static land use changes (x) in a watershed and use </a:t>
            </a:r>
            <a:r>
              <a:rPr lang="en-US" dirty="0" err="1" smtClean="0"/>
              <a:t>AgroServe</a:t>
            </a:r>
            <a:r>
              <a:rPr lang="en-US" dirty="0" smtClean="0"/>
              <a:t> knowledge to predict how climate, like P, T, Q, drainage change, and ultimately how the  yield is affected. What are appropriate ways to relate climate </a:t>
            </a:r>
            <a:r>
              <a:rPr lang="en-US" dirty="0" err="1" smtClean="0"/>
              <a:t>indeces</a:t>
            </a:r>
            <a:r>
              <a:rPr lang="en-US" dirty="0" smtClean="0"/>
              <a:t> to yield?</a:t>
            </a:r>
            <a:endParaRPr lang="en-US" dirty="0"/>
          </a:p>
        </p:txBody>
      </p:sp>
    </p:spTree>
    <p:extLst>
      <p:ext uri="{BB962C8B-B14F-4D97-AF65-F5344CB8AC3E}">
        <p14:creationId xmlns:p14="http://schemas.microsoft.com/office/powerpoint/2010/main" val="419908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738237"/>
            <a:ext cx="3174709" cy="3119762"/>
          </a:xfrm>
          <a:prstGeom prst="rect">
            <a:avLst/>
          </a:prstGeom>
        </p:spPr>
      </p:pic>
      <p:sp>
        <p:nvSpPr>
          <p:cNvPr id="3" name="TextBox 2"/>
          <p:cNvSpPr txBox="1"/>
          <p:nvPr/>
        </p:nvSpPr>
        <p:spPr>
          <a:xfrm>
            <a:off x="0" y="6550222"/>
            <a:ext cx="3303408" cy="307777"/>
          </a:xfrm>
          <a:prstGeom prst="rect">
            <a:avLst/>
          </a:prstGeom>
          <a:noFill/>
        </p:spPr>
        <p:txBody>
          <a:bodyPr wrap="none" rtlCol="0">
            <a:spAutoFit/>
          </a:bodyPr>
          <a:lstStyle/>
          <a:p>
            <a:r>
              <a:rPr lang="en-US" sz="1400" dirty="0" smtClean="0"/>
              <a:t>R code: power law recession Marc’s </a:t>
            </a:r>
            <a:r>
              <a:rPr lang="en-US" sz="1400" dirty="0" err="1" smtClean="0"/>
              <a:t>Way.R</a:t>
            </a:r>
            <a:endParaRPr lang="en-US" sz="1400" dirty="0"/>
          </a:p>
        </p:txBody>
      </p:sp>
      <p:sp>
        <p:nvSpPr>
          <p:cNvPr id="4" name="TextBox 3"/>
          <p:cNvSpPr txBox="1"/>
          <p:nvPr/>
        </p:nvSpPr>
        <p:spPr>
          <a:xfrm>
            <a:off x="414064" y="2751331"/>
            <a:ext cx="8257907" cy="646331"/>
          </a:xfrm>
          <a:prstGeom prst="rect">
            <a:avLst/>
          </a:prstGeom>
          <a:noFill/>
        </p:spPr>
        <p:txBody>
          <a:bodyPr wrap="square" rtlCol="0">
            <a:spAutoFit/>
          </a:bodyPr>
          <a:lstStyle/>
          <a:p>
            <a:r>
              <a:rPr lang="en-US" dirty="0" smtClean="0">
                <a:solidFill>
                  <a:srgbClr val="FF0000"/>
                </a:solidFill>
              </a:rPr>
              <a:t>Some years just don’t seem appropriate for separating a dry vs. wet season. Can we ignore them?</a:t>
            </a:r>
            <a:endParaRPr lang="en-US" dirty="0">
              <a:solidFill>
                <a:srgbClr val="FF0000"/>
              </a:solidFill>
            </a:endParaRPr>
          </a:p>
        </p:txBody>
      </p:sp>
      <p:pic>
        <p:nvPicPr>
          <p:cNvPr id="8" name="Picture 7"/>
          <p:cNvPicPr>
            <a:picLocks noChangeAspect="1"/>
          </p:cNvPicPr>
          <p:nvPr/>
        </p:nvPicPr>
        <p:blipFill>
          <a:blip r:embed="rId3"/>
          <a:stretch>
            <a:fillRect/>
          </a:stretch>
        </p:blipFill>
        <p:spPr>
          <a:xfrm>
            <a:off x="6165621" y="3760564"/>
            <a:ext cx="2978379" cy="2905834"/>
          </a:xfrm>
          <a:prstGeom prst="rect">
            <a:avLst/>
          </a:prstGeom>
        </p:spPr>
      </p:pic>
      <p:pic>
        <p:nvPicPr>
          <p:cNvPr id="9" name="Picture 8"/>
          <p:cNvPicPr>
            <a:picLocks noChangeAspect="1"/>
          </p:cNvPicPr>
          <p:nvPr/>
        </p:nvPicPr>
        <p:blipFill>
          <a:blip r:embed="rId4"/>
          <a:stretch>
            <a:fillRect/>
          </a:stretch>
        </p:blipFill>
        <p:spPr>
          <a:xfrm>
            <a:off x="3174710" y="3716235"/>
            <a:ext cx="2990911" cy="2950163"/>
          </a:xfrm>
          <a:prstGeom prst="rect">
            <a:avLst/>
          </a:prstGeom>
        </p:spPr>
      </p:pic>
      <p:sp>
        <p:nvSpPr>
          <p:cNvPr id="11" name="Rectangle 10"/>
          <p:cNvSpPr/>
          <p:nvPr/>
        </p:nvSpPr>
        <p:spPr>
          <a:xfrm>
            <a:off x="1684476" y="823450"/>
            <a:ext cx="5901410" cy="923330"/>
          </a:xfrm>
          <a:prstGeom prst="rect">
            <a:avLst/>
          </a:prstGeom>
        </p:spPr>
        <p:txBody>
          <a:bodyPr wrap="square">
            <a:spAutoFit/>
          </a:bodyPr>
          <a:lstStyle/>
          <a:p>
            <a:pPr marL="285750" indent="-285750">
              <a:buFont typeface="Arial"/>
              <a:buChar char="•"/>
            </a:pPr>
            <a:r>
              <a:rPr lang="en-US" dirty="0" smtClean="0">
                <a:solidFill>
                  <a:schemeClr val="tx1"/>
                </a:solidFill>
              </a:rPr>
              <a:t>min </a:t>
            </a:r>
            <a:r>
              <a:rPr lang="en-US" dirty="0" err="1" smtClean="0">
                <a:solidFill>
                  <a:schemeClr val="tx1"/>
                </a:solidFill>
              </a:rPr>
              <a:t>nonrainy</a:t>
            </a:r>
            <a:r>
              <a:rPr lang="en-US" dirty="0" smtClean="0">
                <a:solidFill>
                  <a:schemeClr val="tx1"/>
                </a:solidFill>
              </a:rPr>
              <a:t> = 60 days</a:t>
            </a:r>
          </a:p>
          <a:p>
            <a:pPr marL="285750" indent="-285750">
              <a:buFont typeface="Arial"/>
              <a:buChar char="•"/>
            </a:pPr>
            <a:r>
              <a:rPr lang="en-US" dirty="0" smtClean="0">
                <a:solidFill>
                  <a:schemeClr val="tx1"/>
                </a:solidFill>
              </a:rPr>
              <a:t>dry start options: 99 to (300- min </a:t>
            </a:r>
            <a:r>
              <a:rPr lang="en-US" dirty="0" err="1" smtClean="0">
                <a:solidFill>
                  <a:schemeClr val="tx1"/>
                </a:solidFill>
              </a:rPr>
              <a:t>nonrainy</a:t>
            </a:r>
            <a:r>
              <a:rPr lang="en-US" dirty="0" smtClean="0">
                <a:solidFill>
                  <a:schemeClr val="tx1"/>
                </a:solidFill>
              </a:rPr>
              <a:t>)</a:t>
            </a:r>
          </a:p>
          <a:p>
            <a:pPr marL="285750" indent="-285750">
              <a:buFont typeface="Arial"/>
              <a:buChar char="•"/>
            </a:pPr>
            <a:r>
              <a:rPr lang="en-US" dirty="0" smtClean="0">
                <a:solidFill>
                  <a:schemeClr val="tx1"/>
                </a:solidFill>
              </a:rPr>
              <a:t>dry end options: (dry start + min </a:t>
            </a:r>
            <a:r>
              <a:rPr lang="en-US" dirty="0" err="1" smtClean="0">
                <a:solidFill>
                  <a:schemeClr val="tx1"/>
                </a:solidFill>
              </a:rPr>
              <a:t>nonrainy</a:t>
            </a:r>
            <a:r>
              <a:rPr lang="en-US" dirty="0" smtClean="0">
                <a:solidFill>
                  <a:schemeClr val="tx1"/>
                </a:solidFill>
              </a:rPr>
              <a:t>) to 300</a:t>
            </a:r>
            <a:endParaRPr lang="en-US" dirty="0" smtClean="0">
              <a:solidFill>
                <a:schemeClr val="tx1"/>
              </a:solidFill>
            </a:endParaRPr>
          </a:p>
        </p:txBody>
      </p:sp>
      <p:sp>
        <p:nvSpPr>
          <p:cNvPr id="12" name="Rectangle 11"/>
          <p:cNvSpPr/>
          <p:nvPr/>
        </p:nvSpPr>
        <p:spPr>
          <a:xfrm>
            <a:off x="1236467" y="330879"/>
            <a:ext cx="6349419" cy="369332"/>
          </a:xfrm>
          <a:prstGeom prst="rect">
            <a:avLst/>
          </a:prstGeom>
        </p:spPr>
        <p:txBody>
          <a:bodyPr wrap="square">
            <a:spAutoFit/>
          </a:bodyPr>
          <a:lstStyle/>
          <a:p>
            <a:pPr>
              <a:defRPr/>
            </a:pPr>
            <a:r>
              <a:rPr lang="en-US" dirty="0">
                <a:solidFill>
                  <a:srgbClr val="FF0000"/>
                </a:solidFill>
              </a:rPr>
              <a:t>Range of possible dry start and end dates: How did Marc decide? </a:t>
            </a:r>
          </a:p>
        </p:txBody>
      </p:sp>
      <p:sp>
        <p:nvSpPr>
          <p:cNvPr id="13" name="TextBox 12"/>
          <p:cNvSpPr txBox="1"/>
          <p:nvPr/>
        </p:nvSpPr>
        <p:spPr>
          <a:xfrm>
            <a:off x="190976" y="1746780"/>
            <a:ext cx="8752516" cy="369332"/>
          </a:xfrm>
          <a:prstGeom prst="rect">
            <a:avLst/>
          </a:prstGeom>
          <a:noFill/>
        </p:spPr>
        <p:txBody>
          <a:bodyPr wrap="none" rtlCol="0">
            <a:spAutoFit/>
          </a:bodyPr>
          <a:lstStyle/>
          <a:p>
            <a:r>
              <a:rPr lang="en-US" dirty="0" smtClean="0"/>
              <a:t>Using different ranges will lead to inclusion of a lot of Decembers (the following wet season)</a:t>
            </a:r>
            <a:endParaRPr lang="en-US" dirty="0"/>
          </a:p>
        </p:txBody>
      </p:sp>
    </p:spTree>
    <p:extLst>
      <p:ext uri="{BB962C8B-B14F-4D97-AF65-F5344CB8AC3E}">
        <p14:creationId xmlns:p14="http://schemas.microsoft.com/office/powerpoint/2010/main" val="265957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954" y="0"/>
            <a:ext cx="9082046" cy="1323439"/>
          </a:xfrm>
          <a:prstGeom prst="rect">
            <a:avLst/>
          </a:prstGeom>
          <a:noFill/>
        </p:spPr>
        <p:txBody>
          <a:bodyPr wrap="square" rtlCol="0">
            <a:spAutoFit/>
          </a:bodyPr>
          <a:lstStyle/>
          <a:p>
            <a:r>
              <a:rPr lang="en-US" sz="1600" dirty="0" smtClean="0"/>
              <a:t>Power law fitting: this was done by SANN, but it requires an initial guess. Compare guessing a = b= 1 to guessing an a, b pair from log fitting. </a:t>
            </a:r>
            <a:r>
              <a:rPr lang="en-US" sz="1600" b="1" dirty="0" smtClean="0"/>
              <a:t>Using log fit doesn’t always give a better answer; sometimes it gets much worse. And when there IS an improvement, it isn’t very much.</a:t>
            </a:r>
          </a:p>
          <a:p>
            <a:r>
              <a:rPr lang="en-US" sz="1600" dirty="0" smtClean="0">
                <a:solidFill>
                  <a:srgbClr val="000000"/>
                </a:solidFill>
              </a:rPr>
              <a:t>For SANN fitting, added large penalty in the objective function whenever a &lt;0 or b &lt;0 so negative a and b parameters are never chosen as the optimizer.</a:t>
            </a:r>
            <a:endParaRPr lang="en-US" sz="1600" dirty="0">
              <a:solidFill>
                <a:srgbClr val="000000"/>
              </a:solidFill>
            </a:endParaRPr>
          </a:p>
        </p:txBody>
      </p:sp>
      <p:sp>
        <p:nvSpPr>
          <p:cNvPr id="11" name="TextBox 10"/>
          <p:cNvSpPr txBox="1"/>
          <p:nvPr/>
        </p:nvSpPr>
        <p:spPr>
          <a:xfrm>
            <a:off x="245753" y="1323439"/>
            <a:ext cx="2465263" cy="369332"/>
          </a:xfrm>
          <a:prstGeom prst="rect">
            <a:avLst/>
          </a:prstGeom>
          <a:noFill/>
        </p:spPr>
        <p:txBody>
          <a:bodyPr wrap="none" rtlCol="0">
            <a:spAutoFit/>
          </a:bodyPr>
          <a:lstStyle/>
          <a:p>
            <a:r>
              <a:rPr lang="en-US" dirty="0" smtClean="0"/>
              <a:t>Guesses of a and b are 1</a:t>
            </a:r>
            <a:endParaRPr lang="en-US" dirty="0"/>
          </a:p>
        </p:txBody>
      </p:sp>
      <p:sp>
        <p:nvSpPr>
          <p:cNvPr id="12" name="TextBox 11"/>
          <p:cNvSpPr txBox="1"/>
          <p:nvPr/>
        </p:nvSpPr>
        <p:spPr>
          <a:xfrm>
            <a:off x="4658207" y="1323439"/>
            <a:ext cx="4355542" cy="369332"/>
          </a:xfrm>
          <a:prstGeom prst="rect">
            <a:avLst/>
          </a:prstGeom>
          <a:noFill/>
        </p:spPr>
        <p:txBody>
          <a:bodyPr wrap="none" rtlCol="0">
            <a:spAutoFit/>
          </a:bodyPr>
          <a:lstStyle/>
          <a:p>
            <a:r>
              <a:rPr lang="en-US" dirty="0" smtClean="0"/>
              <a:t>Log fitting to guess a and b for </a:t>
            </a:r>
            <a:r>
              <a:rPr lang="en-US" dirty="0" err="1" smtClean="0"/>
              <a:t>sim</a:t>
            </a:r>
            <a:r>
              <a:rPr lang="en-US" dirty="0" smtClean="0"/>
              <a:t> annealing</a:t>
            </a:r>
            <a:endParaRPr lang="en-US" dirty="0"/>
          </a:p>
        </p:txBody>
      </p:sp>
      <p:pic>
        <p:nvPicPr>
          <p:cNvPr id="13" name="Picture 12"/>
          <p:cNvPicPr>
            <a:picLocks noChangeAspect="1"/>
          </p:cNvPicPr>
          <p:nvPr/>
        </p:nvPicPr>
        <p:blipFill>
          <a:blip r:embed="rId2"/>
          <a:stretch>
            <a:fillRect/>
          </a:stretch>
        </p:blipFill>
        <p:spPr>
          <a:xfrm>
            <a:off x="384278" y="1684534"/>
            <a:ext cx="2611486" cy="2580807"/>
          </a:xfrm>
          <a:prstGeom prst="rect">
            <a:avLst/>
          </a:prstGeom>
        </p:spPr>
      </p:pic>
      <p:pic>
        <p:nvPicPr>
          <p:cNvPr id="14" name="Picture 13"/>
          <p:cNvPicPr>
            <a:picLocks noChangeAspect="1"/>
          </p:cNvPicPr>
          <p:nvPr/>
        </p:nvPicPr>
        <p:blipFill>
          <a:blip r:embed="rId3"/>
          <a:stretch>
            <a:fillRect/>
          </a:stretch>
        </p:blipFill>
        <p:spPr>
          <a:xfrm>
            <a:off x="5737618" y="1692771"/>
            <a:ext cx="2615187" cy="2572570"/>
          </a:xfrm>
          <a:prstGeom prst="rect">
            <a:avLst/>
          </a:prstGeom>
        </p:spPr>
      </p:pic>
      <p:pic>
        <p:nvPicPr>
          <p:cNvPr id="29" name="Picture 28"/>
          <p:cNvPicPr>
            <a:picLocks noChangeAspect="1"/>
          </p:cNvPicPr>
          <p:nvPr/>
        </p:nvPicPr>
        <p:blipFill>
          <a:blip r:embed="rId4"/>
          <a:stretch>
            <a:fillRect/>
          </a:stretch>
        </p:blipFill>
        <p:spPr>
          <a:xfrm>
            <a:off x="0" y="3899068"/>
            <a:ext cx="2995764" cy="2958931"/>
          </a:xfrm>
          <a:prstGeom prst="rect">
            <a:avLst/>
          </a:prstGeom>
        </p:spPr>
      </p:pic>
      <p:pic>
        <p:nvPicPr>
          <p:cNvPr id="30" name="Picture 29"/>
          <p:cNvPicPr>
            <a:picLocks noChangeAspect="1"/>
          </p:cNvPicPr>
          <p:nvPr/>
        </p:nvPicPr>
        <p:blipFill>
          <a:blip r:embed="rId5"/>
          <a:stretch>
            <a:fillRect/>
          </a:stretch>
        </p:blipFill>
        <p:spPr>
          <a:xfrm>
            <a:off x="5542242" y="3899068"/>
            <a:ext cx="2964849" cy="2958931"/>
          </a:xfrm>
          <a:prstGeom prst="rect">
            <a:avLst/>
          </a:prstGeom>
        </p:spPr>
      </p:pic>
      <p:sp>
        <p:nvSpPr>
          <p:cNvPr id="31" name="TextBox 30"/>
          <p:cNvSpPr txBox="1"/>
          <p:nvPr/>
        </p:nvSpPr>
        <p:spPr>
          <a:xfrm>
            <a:off x="2995764" y="4428192"/>
            <a:ext cx="2963685" cy="2062103"/>
          </a:xfrm>
          <a:prstGeom prst="rect">
            <a:avLst/>
          </a:prstGeom>
          <a:noFill/>
        </p:spPr>
        <p:txBody>
          <a:bodyPr wrap="square" rtlCol="0">
            <a:spAutoFit/>
          </a:bodyPr>
          <a:lstStyle/>
          <a:p>
            <a:pPr marL="285750" indent="-285750">
              <a:buFont typeface="Arial"/>
              <a:buChar char="•"/>
            </a:pPr>
            <a:r>
              <a:rPr lang="en-US" sz="1600" dirty="0" smtClean="0">
                <a:solidFill>
                  <a:srgbClr val="FF0000"/>
                </a:solidFill>
              </a:rPr>
              <a:t>A negative b happened even with the penalty. </a:t>
            </a:r>
          </a:p>
          <a:p>
            <a:pPr marL="285750" indent="-285750">
              <a:buFont typeface="Arial"/>
              <a:buChar char="•"/>
            </a:pPr>
            <a:r>
              <a:rPr lang="en-US" sz="1600" dirty="0" smtClean="0">
                <a:solidFill>
                  <a:srgbClr val="FF0000"/>
                </a:solidFill>
              </a:rPr>
              <a:t>Another run with identical code gave a much more reasonable fit. </a:t>
            </a:r>
          </a:p>
          <a:p>
            <a:pPr marL="285750" indent="-285750">
              <a:buFont typeface="Arial"/>
              <a:buChar char="•"/>
            </a:pPr>
            <a:r>
              <a:rPr lang="en-US" sz="1600" b="1" dirty="0" smtClean="0">
                <a:solidFill>
                  <a:srgbClr val="FF0000"/>
                </a:solidFill>
              </a:rPr>
              <a:t>Take average of many SANN runs and get rid of outliers? Find a better </a:t>
            </a:r>
            <a:r>
              <a:rPr lang="en-US" sz="1600" b="1" dirty="0" err="1" smtClean="0">
                <a:solidFill>
                  <a:srgbClr val="FF0000"/>
                </a:solidFill>
              </a:rPr>
              <a:t>optim</a:t>
            </a:r>
            <a:r>
              <a:rPr lang="en-US" sz="1600" b="1" dirty="0" smtClean="0">
                <a:solidFill>
                  <a:srgbClr val="FF0000"/>
                </a:solidFill>
              </a:rPr>
              <a:t> method?</a:t>
            </a:r>
            <a:endParaRPr lang="en-US" sz="1600" b="1" dirty="0">
              <a:solidFill>
                <a:srgbClr val="FF0000"/>
              </a:solidFill>
            </a:endParaRPr>
          </a:p>
        </p:txBody>
      </p:sp>
    </p:spTree>
    <p:extLst>
      <p:ext uri="{BB962C8B-B14F-4D97-AF65-F5344CB8AC3E}">
        <p14:creationId xmlns:p14="http://schemas.microsoft.com/office/powerpoint/2010/main" val="359300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004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8757" y="1353799"/>
            <a:ext cx="8801277" cy="1323439"/>
          </a:xfrm>
          <a:prstGeom prst="rect">
            <a:avLst/>
          </a:prstGeom>
        </p:spPr>
        <p:txBody>
          <a:bodyPr wrap="square">
            <a:spAutoFit/>
          </a:bodyPr>
          <a:lstStyle/>
          <a:p>
            <a:pPr lvl="0"/>
            <a:r>
              <a:rPr lang="en-US" sz="1600" dirty="0"/>
              <a:t>For </a:t>
            </a:r>
            <a:r>
              <a:rPr lang="en-US" sz="1600" dirty="0" smtClean="0"/>
              <a:t>power recession TO DO</a:t>
            </a:r>
            <a:endParaRPr lang="en-US" sz="1600" dirty="0"/>
          </a:p>
          <a:p>
            <a:pPr marL="742950" lvl="1" indent="-285750">
              <a:buFont typeface="Arial"/>
              <a:buChar char="•"/>
            </a:pPr>
            <a:r>
              <a:rPr lang="en-US" sz="1600" dirty="0" smtClean="0">
                <a:solidFill>
                  <a:srgbClr val="C0504D"/>
                </a:solidFill>
              </a:rPr>
              <a:t>Read </a:t>
            </a:r>
            <a:r>
              <a:rPr lang="en-US" sz="1600" dirty="0">
                <a:solidFill>
                  <a:srgbClr val="C0504D"/>
                </a:solidFill>
              </a:rPr>
              <a:t>Dave’s a, b careful paper for more information. </a:t>
            </a:r>
            <a:endParaRPr lang="en-US" sz="1600" dirty="0" smtClean="0">
              <a:solidFill>
                <a:srgbClr val="C0504D"/>
              </a:solidFill>
            </a:endParaRPr>
          </a:p>
          <a:p>
            <a:pPr marL="742950" lvl="1" indent="-285750">
              <a:buFont typeface="Arial"/>
              <a:buChar char="•"/>
            </a:pPr>
            <a:r>
              <a:rPr lang="en-US" sz="1600" dirty="0" smtClean="0">
                <a:solidFill>
                  <a:srgbClr val="C0504D"/>
                </a:solidFill>
              </a:rPr>
              <a:t>Look at Marc’s code – see if can run them because they would make a good double check/validation of my code</a:t>
            </a:r>
            <a:endParaRPr lang="en-US" sz="1600" dirty="0">
              <a:solidFill>
                <a:srgbClr val="C0504D"/>
              </a:solidFill>
            </a:endParaRPr>
          </a:p>
          <a:p>
            <a:pPr marL="742950" lvl="1" indent="-285750">
              <a:buFont typeface="Arial"/>
              <a:buChar char="•"/>
            </a:pPr>
            <a:r>
              <a:rPr lang="en-US" sz="1600" dirty="0" smtClean="0"/>
              <a:t>Might need to ignore the “chunks” of constant Q which are probably sensor error.</a:t>
            </a:r>
          </a:p>
        </p:txBody>
      </p:sp>
      <p:sp>
        <p:nvSpPr>
          <p:cNvPr id="5" name="Rectangle 4"/>
          <p:cNvSpPr/>
          <p:nvPr/>
        </p:nvSpPr>
        <p:spPr>
          <a:xfrm>
            <a:off x="208757" y="2561380"/>
            <a:ext cx="8801277" cy="2062103"/>
          </a:xfrm>
          <a:prstGeom prst="rect">
            <a:avLst/>
          </a:prstGeom>
        </p:spPr>
        <p:txBody>
          <a:bodyPr wrap="square">
            <a:spAutoFit/>
          </a:bodyPr>
          <a:lstStyle/>
          <a:p>
            <a:pPr lvl="0"/>
            <a:r>
              <a:rPr lang="en-US" sz="1600" dirty="0" smtClean="0"/>
              <a:t>NSE TO DO</a:t>
            </a:r>
          </a:p>
          <a:p>
            <a:pPr marL="285750" lvl="0" indent="-285750">
              <a:buFont typeface="Arial"/>
              <a:buChar char="•"/>
            </a:pPr>
            <a:r>
              <a:rPr lang="en-US" sz="1600" dirty="0" smtClean="0">
                <a:solidFill>
                  <a:srgbClr val="C0504D"/>
                </a:solidFill>
              </a:rPr>
              <a:t>For NSE </a:t>
            </a:r>
            <a:r>
              <a:rPr lang="en-US" sz="1600" dirty="0" err="1" smtClean="0">
                <a:solidFill>
                  <a:srgbClr val="C0504D"/>
                </a:solidFill>
              </a:rPr>
              <a:t>calcs</a:t>
            </a:r>
            <a:r>
              <a:rPr lang="en-US" sz="1600" dirty="0" smtClean="0">
                <a:solidFill>
                  <a:srgbClr val="C0504D"/>
                </a:solidFill>
              </a:rPr>
              <a:t> between data CDF and analytic CDF: take out the first (smallest flow) bin to compare to the dataset that doesn’t have zero flows – to make comparison fair</a:t>
            </a:r>
          </a:p>
          <a:p>
            <a:pPr marL="285750" lvl="0" indent="-285750">
              <a:buFont typeface="Arial"/>
              <a:buChar char="•"/>
            </a:pPr>
            <a:r>
              <a:rPr lang="en-US" sz="1600" dirty="0" smtClean="0">
                <a:solidFill>
                  <a:srgbClr val="C0504D"/>
                </a:solidFill>
              </a:rPr>
              <a:t>Note how Marc found </a:t>
            </a:r>
            <a:r>
              <a:rPr lang="en-US" sz="1600" smtClean="0">
                <a:solidFill>
                  <a:srgbClr val="C0504D"/>
                </a:solidFill>
              </a:rPr>
              <a:t>NSE – check his code</a:t>
            </a:r>
            <a:endParaRPr lang="en-US" sz="1600" dirty="0" smtClean="0">
              <a:solidFill>
                <a:srgbClr val="C0504D"/>
              </a:solidFill>
            </a:endParaRPr>
          </a:p>
          <a:p>
            <a:pPr marL="285750" indent="-285750">
              <a:buFont typeface="Arial"/>
              <a:buChar char="•"/>
            </a:pPr>
            <a:r>
              <a:rPr lang="en-US" sz="1600" dirty="0" smtClean="0">
                <a:solidFill>
                  <a:schemeClr val="accent2"/>
                </a:solidFill>
              </a:rPr>
              <a:t>NOTE how Marc found NSE in his paper: the evaluation metric he uses is NSC for FDC applied to the flow </a:t>
            </a:r>
            <a:r>
              <a:rPr lang="en-US" sz="1600" dirty="0" err="1" smtClean="0">
                <a:solidFill>
                  <a:schemeClr val="accent2"/>
                </a:solidFill>
              </a:rPr>
              <a:t>quantiles</a:t>
            </a:r>
            <a:r>
              <a:rPr lang="en-US" sz="1600" dirty="0" smtClean="0">
                <a:solidFill>
                  <a:schemeClr val="accent2"/>
                </a:solidFill>
              </a:rPr>
              <a:t> (350 in all? Or what? – look at </a:t>
            </a:r>
            <a:r>
              <a:rPr lang="en-US" sz="1600" dirty="0" err="1" smtClean="0">
                <a:solidFill>
                  <a:schemeClr val="accent2"/>
                </a:solidFill>
              </a:rPr>
              <a:t>Eqn</a:t>
            </a:r>
            <a:r>
              <a:rPr lang="en-US" sz="1600" dirty="0" smtClean="0">
                <a:solidFill>
                  <a:schemeClr val="accent2"/>
                </a:solidFill>
              </a:rPr>
              <a:t> 24). Took log of the flow </a:t>
            </a:r>
            <a:r>
              <a:rPr lang="en-US" sz="1600" dirty="0" err="1" smtClean="0">
                <a:solidFill>
                  <a:schemeClr val="accent2"/>
                </a:solidFill>
              </a:rPr>
              <a:t>quantiles</a:t>
            </a:r>
            <a:r>
              <a:rPr lang="en-US" sz="1600" dirty="0" smtClean="0">
                <a:solidFill>
                  <a:schemeClr val="accent2"/>
                </a:solidFill>
              </a:rPr>
              <a:t> before finding NSC to remove effect of very large floods. Used error-duration curves (</a:t>
            </a:r>
            <a:r>
              <a:rPr lang="en-US" sz="1600" dirty="0" err="1" smtClean="0">
                <a:solidFill>
                  <a:schemeClr val="accent2"/>
                </a:solidFill>
              </a:rPr>
              <a:t>Pugliese</a:t>
            </a:r>
            <a:r>
              <a:rPr lang="en-US" sz="1600" dirty="0" smtClean="0">
                <a:solidFill>
                  <a:schemeClr val="accent2"/>
                </a:solidFill>
              </a:rPr>
              <a:t> et al, 2013) to assess the repartition of errors across flow </a:t>
            </a:r>
            <a:r>
              <a:rPr lang="en-US" sz="1600" dirty="0" err="1" smtClean="0">
                <a:solidFill>
                  <a:schemeClr val="accent2"/>
                </a:solidFill>
              </a:rPr>
              <a:t>quantiles</a:t>
            </a:r>
            <a:endParaRPr lang="en-US" sz="1600" dirty="0" smtClean="0">
              <a:solidFill>
                <a:schemeClr val="accent2"/>
              </a:solidFill>
            </a:endParaRPr>
          </a:p>
        </p:txBody>
      </p:sp>
      <p:sp>
        <p:nvSpPr>
          <p:cNvPr id="6" name="Rectangle 5"/>
          <p:cNvSpPr/>
          <p:nvPr/>
        </p:nvSpPr>
        <p:spPr>
          <a:xfrm>
            <a:off x="208757" y="769023"/>
            <a:ext cx="8801276" cy="584776"/>
          </a:xfrm>
          <a:prstGeom prst="rect">
            <a:avLst/>
          </a:prstGeom>
        </p:spPr>
        <p:txBody>
          <a:bodyPr wrap="square">
            <a:spAutoFit/>
          </a:bodyPr>
          <a:lstStyle/>
          <a:p>
            <a:r>
              <a:rPr lang="en-US" sz="1600" dirty="0" smtClean="0"/>
              <a:t>Things to check</a:t>
            </a:r>
          </a:p>
          <a:p>
            <a:pPr marL="285750" indent="-285750">
              <a:buFont typeface="Arial"/>
              <a:buChar char="•"/>
            </a:pPr>
            <a:r>
              <a:rPr lang="en-US" sz="1600" dirty="0" smtClean="0">
                <a:solidFill>
                  <a:schemeClr val="accent2"/>
                </a:solidFill>
              </a:rPr>
              <a:t>Make table of parameters and relevant files for running Marc’s stuff</a:t>
            </a:r>
            <a:endParaRPr lang="en-US" sz="1600" dirty="0" smtClean="0">
              <a:solidFill>
                <a:schemeClr val="accent2"/>
              </a:solidFill>
            </a:endParaRPr>
          </a:p>
        </p:txBody>
      </p:sp>
      <p:sp>
        <p:nvSpPr>
          <p:cNvPr id="7" name="Rectangle 6"/>
          <p:cNvSpPr/>
          <p:nvPr/>
        </p:nvSpPr>
        <p:spPr>
          <a:xfrm>
            <a:off x="174172" y="184247"/>
            <a:ext cx="5874486" cy="584776"/>
          </a:xfrm>
          <a:prstGeom prst="rect">
            <a:avLst/>
          </a:prstGeom>
        </p:spPr>
        <p:txBody>
          <a:bodyPr wrap="square">
            <a:spAutoFit/>
          </a:bodyPr>
          <a:lstStyle/>
          <a:p>
            <a:r>
              <a:rPr lang="en-US" sz="1600" dirty="0" smtClean="0"/>
              <a:t>TO DO</a:t>
            </a:r>
          </a:p>
          <a:p>
            <a:r>
              <a:rPr lang="en-US" sz="1600" dirty="0" smtClean="0">
                <a:solidFill>
                  <a:srgbClr val="C0504D"/>
                </a:solidFill>
              </a:rPr>
              <a:t>Draft abstract for CUAHSI on Botter suitability and submit</a:t>
            </a:r>
            <a:endParaRPr lang="en-US" sz="1600" dirty="0" smtClean="0">
              <a:solidFill>
                <a:srgbClr val="C0504D"/>
              </a:solidFill>
            </a:endParaRPr>
          </a:p>
        </p:txBody>
      </p:sp>
      <p:sp>
        <p:nvSpPr>
          <p:cNvPr id="8" name="Rectangle 7"/>
          <p:cNvSpPr/>
          <p:nvPr/>
        </p:nvSpPr>
        <p:spPr>
          <a:xfrm>
            <a:off x="208757" y="4063602"/>
            <a:ext cx="8733009" cy="4770537"/>
          </a:xfrm>
          <a:prstGeom prst="rect">
            <a:avLst/>
          </a:prstGeom>
        </p:spPr>
        <p:txBody>
          <a:bodyPr wrap="square">
            <a:spAutoFit/>
          </a:bodyPr>
          <a:lstStyle/>
          <a:p>
            <a:r>
              <a:rPr lang="en-US" sz="1600" b="1" dirty="0" err="1" smtClean="0">
                <a:solidFill>
                  <a:srgbClr val="000000"/>
                </a:solidFill>
              </a:rPr>
              <a:t>AgroServe</a:t>
            </a:r>
            <a:r>
              <a:rPr lang="en-US" sz="1600" b="1" dirty="0" smtClean="0">
                <a:solidFill>
                  <a:srgbClr val="000000"/>
                </a:solidFill>
              </a:rPr>
              <a:t> TO DO</a:t>
            </a:r>
          </a:p>
          <a:p>
            <a:endParaRPr lang="en-US" sz="1600" dirty="0" smtClean="0">
              <a:solidFill>
                <a:srgbClr val="000000"/>
              </a:solidFill>
            </a:endParaRPr>
          </a:p>
          <a:p>
            <a:pPr marL="285750" indent="-285750">
              <a:buFont typeface="Arial"/>
              <a:buChar char="•"/>
            </a:pPr>
            <a:r>
              <a:rPr lang="en-US" sz="1600" dirty="0" smtClean="0">
                <a:solidFill>
                  <a:srgbClr val="000000"/>
                </a:solidFill>
              </a:rPr>
              <a:t>Learn Python, Google Earth Engine</a:t>
            </a:r>
          </a:p>
          <a:p>
            <a:r>
              <a:rPr lang="en-US" sz="1600" dirty="0" smtClean="0">
                <a:hlinkClick r:id="rId2"/>
              </a:rPr>
              <a:t>https://developers.google.com/earth-engine/tutorials</a:t>
            </a:r>
            <a:endParaRPr lang="en-US" sz="1600" dirty="0"/>
          </a:p>
          <a:p>
            <a:r>
              <a:rPr lang="en-US" sz="1600" dirty="0" smtClean="0">
                <a:hlinkClick r:id="rId3"/>
              </a:rPr>
              <a:t>https://developers.google.com/earth-engine/edu</a:t>
            </a:r>
            <a:endParaRPr lang="en-US" sz="1600" dirty="0" smtClean="0"/>
          </a:p>
          <a:p>
            <a:r>
              <a:rPr lang="en-US" sz="1600" dirty="0" smtClean="0">
                <a:hlinkClick r:id="rId4"/>
              </a:rPr>
              <a:t>https://developers.google.com/earth-engine/</a:t>
            </a:r>
            <a:endParaRPr lang="en-US" sz="1600" dirty="0" smtClean="0"/>
          </a:p>
          <a:p>
            <a:endParaRPr lang="en-US" sz="1600" dirty="0"/>
          </a:p>
          <a:p>
            <a:pPr marL="285750" indent="-285750">
              <a:buFont typeface="Arial"/>
              <a:buChar char="•"/>
            </a:pPr>
            <a:r>
              <a:rPr lang="en-US" sz="1600" dirty="0" smtClean="0"/>
              <a:t>Learn crop model from Jake</a:t>
            </a:r>
          </a:p>
          <a:p>
            <a:pPr marL="285750" indent="-285750">
              <a:buFont typeface="Arial"/>
              <a:buChar char="•"/>
            </a:pPr>
            <a:r>
              <a:rPr lang="en-US" sz="1600" dirty="0" smtClean="0"/>
              <a:t>Ready </a:t>
            </a:r>
            <a:r>
              <a:rPr lang="en-US" sz="1600" dirty="0" err="1" smtClean="0"/>
              <a:t>sociohydrology</a:t>
            </a:r>
            <a:r>
              <a:rPr lang="en-US" sz="1600" dirty="0" smtClean="0"/>
              <a:t> papers and read Avery’s forest to T to </a:t>
            </a:r>
            <a:r>
              <a:rPr lang="en-US" sz="1600" dirty="0" err="1" smtClean="0"/>
              <a:t>agri</a:t>
            </a:r>
            <a:r>
              <a:rPr lang="en-US" sz="1600" dirty="0" smtClean="0"/>
              <a:t> prod paper (check Slack) – sensitivity analysis of his work; also adapt his code into R</a:t>
            </a:r>
          </a:p>
          <a:p>
            <a:pPr marL="285750" indent="-285750">
              <a:buFont typeface="Arial"/>
              <a:buChar char="•"/>
            </a:pPr>
            <a:r>
              <a:rPr lang="en-US" sz="1600" dirty="0" smtClean="0"/>
              <a:t>Overall goal: figure out the land use vs. yield curve by applying crop model to lots of land use </a:t>
            </a:r>
            <a:r>
              <a:rPr lang="en-US" sz="1600" dirty="0" err="1" smtClean="0"/>
              <a:t>caes</a:t>
            </a:r>
            <a:endParaRPr lang="en-US" sz="1600" dirty="0" smtClean="0"/>
          </a:p>
          <a:p>
            <a:pPr marL="742950" lvl="1" indent="-285750">
              <a:buFont typeface="Arial"/>
              <a:buChar char="•"/>
            </a:pPr>
            <a:r>
              <a:rPr lang="en-US" sz="1600" dirty="0"/>
              <a:t>in Earth Engine, find </a:t>
            </a:r>
            <a:r>
              <a:rPr lang="en-US" sz="1600" dirty="0" err="1"/>
              <a:t>mapbiomas</a:t>
            </a:r>
            <a:r>
              <a:rPr lang="en-US" sz="1600" dirty="0"/>
              <a:t> dataset. Over the space of Brazil, choose different pixels (around size 1km; aggregate if </a:t>
            </a:r>
            <a:r>
              <a:rPr lang="en-US" sz="1600" dirty="0" err="1"/>
              <a:t>mapbiomas</a:t>
            </a:r>
            <a:r>
              <a:rPr lang="en-US" sz="1600" dirty="0"/>
              <a:t> pixels are smaller). For each pixel, add 2km and 4km rings (called neighborhood 1 and neighborhood 2). For each pixel and ring shaped neighborhood, look at four cases: 0 to 25% soy; 36-50% soy; 51-75% soy; 76-100% soy. Classify each pixel and its neighborhoods in one of these 64 cases. </a:t>
            </a:r>
            <a:endParaRPr lang="en-US" sz="1600" dirty="0" smtClean="0"/>
          </a:p>
          <a:p>
            <a:pPr marL="742950" lvl="1" indent="-285750">
              <a:buFont typeface="Arial"/>
              <a:buChar char="•"/>
            </a:pPr>
            <a:r>
              <a:rPr lang="en-US" sz="1600" dirty="0"/>
              <a:t>run the crop model in Google Earth Engine to get an estimate of productivity for all the 64 cases. For me, it will be either natural vegetation or soy. The result of this crop model run is to produce a LC vs. yield graph which will help with the toy model. </a:t>
            </a:r>
          </a:p>
        </p:txBody>
      </p:sp>
    </p:spTree>
    <p:extLst>
      <p:ext uri="{BB962C8B-B14F-4D97-AF65-F5344CB8AC3E}">
        <p14:creationId xmlns:p14="http://schemas.microsoft.com/office/powerpoint/2010/main" val="357751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588" y="164353"/>
            <a:ext cx="3339376" cy="369332"/>
          </a:xfrm>
          <a:prstGeom prst="rect">
            <a:avLst/>
          </a:prstGeom>
          <a:noFill/>
        </p:spPr>
        <p:txBody>
          <a:bodyPr wrap="none" rtlCol="0">
            <a:spAutoFit/>
          </a:bodyPr>
          <a:lstStyle/>
          <a:p>
            <a:r>
              <a:rPr lang="en-US" dirty="0" smtClean="0"/>
              <a:t>Marc’s seasonally dry parameters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27449627"/>
              </p:ext>
            </p:extLst>
          </p:nvPr>
        </p:nvGraphicFramePr>
        <p:xfrm>
          <a:off x="-1" y="650669"/>
          <a:ext cx="9144000" cy="5994400"/>
        </p:xfrm>
        <a:graphic>
          <a:graphicData uri="http://schemas.openxmlformats.org/drawingml/2006/table">
            <a:tbl>
              <a:tblPr firstRow="1" bandRow="1">
                <a:tableStyleId>{5C22544A-7EE6-4342-B048-85BDC9FD1C3A}</a:tableStyleId>
              </a:tblPr>
              <a:tblGrid>
                <a:gridCol w="1186340"/>
                <a:gridCol w="1503810"/>
                <a:gridCol w="1654191"/>
                <a:gridCol w="4799659"/>
              </a:tblGrid>
              <a:tr h="370840">
                <a:tc>
                  <a:txBody>
                    <a:bodyPr/>
                    <a:lstStyle/>
                    <a:p>
                      <a:r>
                        <a:rPr lang="en-US" sz="1600" dirty="0" smtClean="0"/>
                        <a:t>Parameter</a:t>
                      </a:r>
                      <a:endParaRPr lang="en-US" sz="1600" dirty="0"/>
                    </a:p>
                  </a:txBody>
                  <a:tcPr/>
                </a:tc>
                <a:tc>
                  <a:txBody>
                    <a:bodyPr/>
                    <a:lstStyle/>
                    <a:p>
                      <a:r>
                        <a:rPr lang="en-US" sz="1600" dirty="0" smtClean="0"/>
                        <a:t>calculation</a:t>
                      </a:r>
                      <a:endParaRPr lang="en-US" sz="1600" dirty="0"/>
                    </a:p>
                  </a:txBody>
                  <a:tcPr/>
                </a:tc>
                <a:tc>
                  <a:txBody>
                    <a:bodyPr/>
                    <a:lstStyle/>
                    <a:p>
                      <a:r>
                        <a:rPr lang="en-US" sz="1600" dirty="0" smtClean="0"/>
                        <a:t>file</a:t>
                      </a:r>
                      <a:endParaRPr lang="en-US" sz="1600" dirty="0"/>
                    </a:p>
                  </a:txBody>
                  <a:tcPr/>
                </a:tc>
                <a:tc>
                  <a:txBody>
                    <a:bodyPr/>
                    <a:lstStyle/>
                    <a:p>
                      <a:r>
                        <a:rPr lang="en-US" sz="1600" dirty="0" smtClean="0"/>
                        <a:t>notes</a:t>
                      </a:r>
                      <a:endParaRPr lang="en-US" sz="1600" dirty="0"/>
                    </a:p>
                  </a:txBody>
                  <a:tcPr/>
                </a:tc>
              </a:tr>
              <a:tr h="370840">
                <a:tc>
                  <a:txBody>
                    <a:bodyPr/>
                    <a:lstStyle/>
                    <a:p>
                      <a:r>
                        <a:rPr lang="en-US" sz="1600" dirty="0" smtClean="0"/>
                        <a:t>a, b power law recession</a:t>
                      </a:r>
                      <a:endParaRPr lang="en-US" sz="1600" dirty="0"/>
                    </a:p>
                  </a:txBody>
                  <a:tcPr/>
                </a:tc>
                <a:tc>
                  <a:txBody>
                    <a:bodyPr/>
                    <a:lstStyle/>
                    <a:p>
                      <a:r>
                        <a:rPr lang="en-US" sz="1600" dirty="0" smtClean="0"/>
                        <a:t>Calibration</a:t>
                      </a:r>
                      <a:r>
                        <a:rPr lang="en-US" sz="1600" baseline="0" dirty="0" smtClean="0"/>
                        <a:t> by s</a:t>
                      </a:r>
                      <a:r>
                        <a:rPr lang="en-US" sz="1600" dirty="0" smtClean="0"/>
                        <a:t>imulated annealing</a:t>
                      </a:r>
                      <a:endParaRPr lang="en-US" sz="1600" dirty="0"/>
                    </a:p>
                  </a:txBody>
                  <a:tcPr/>
                </a:tc>
                <a:tc>
                  <a:txBody>
                    <a:bodyPr/>
                    <a:lstStyle/>
                    <a:p>
                      <a:r>
                        <a:rPr lang="en-US" sz="1600" dirty="0" smtClean="0"/>
                        <a:t>Power law recession Marc’s </a:t>
                      </a:r>
                      <a:r>
                        <a:rPr lang="en-US" sz="1600" dirty="0" err="1" smtClean="0"/>
                        <a:t>Way.R</a:t>
                      </a:r>
                      <a:endParaRPr lang="en-US" sz="1600" dirty="0"/>
                    </a:p>
                  </a:txBody>
                  <a:tcPr/>
                </a:tc>
                <a:tc>
                  <a:txBody>
                    <a:bodyPr/>
                    <a:lstStyle/>
                    <a:p>
                      <a:r>
                        <a:rPr lang="en-US" sz="1600" dirty="0" smtClean="0"/>
                        <a:t>Involves Td </a:t>
                      </a:r>
                      <a:r>
                        <a:rPr lang="en-US" sz="1600" dirty="0" err="1" smtClean="0"/>
                        <a:t>calc</a:t>
                      </a:r>
                      <a:r>
                        <a:rPr lang="en-US" sz="1600" dirty="0" smtClean="0"/>
                        <a:t>,</a:t>
                      </a:r>
                      <a:r>
                        <a:rPr lang="en-US" sz="1600" baseline="0" dirty="0" smtClean="0"/>
                        <a:t> </a:t>
                      </a:r>
                      <a:r>
                        <a:rPr lang="en-US" sz="1600" baseline="0" dirty="0" err="1" smtClean="0"/>
                        <a:t>baseflow</a:t>
                      </a:r>
                      <a:r>
                        <a:rPr lang="en-US" sz="1600" baseline="0" dirty="0" smtClean="0"/>
                        <a:t> </a:t>
                      </a:r>
                      <a:r>
                        <a:rPr lang="en-US" sz="1600" baseline="0" dirty="0" err="1" smtClean="0"/>
                        <a:t>sep.</a:t>
                      </a:r>
                      <a:r>
                        <a:rPr lang="en-US" sz="1600" baseline="0" dirty="0" smtClean="0"/>
                        <a:t> guessed a and b values using log fit before simulated annealing.</a:t>
                      </a:r>
                      <a:endParaRPr lang="en-US" sz="1600" dirty="0"/>
                    </a:p>
                  </a:txBody>
                  <a:tcPr/>
                </a:tc>
              </a:tr>
              <a:tr h="370840">
                <a:tc>
                  <a:txBody>
                    <a:bodyPr/>
                    <a:lstStyle/>
                    <a:p>
                      <a:r>
                        <a:rPr lang="en-US" sz="1600" dirty="0" smtClean="0"/>
                        <a:t>Td (for power law recession)</a:t>
                      </a:r>
                      <a:endParaRPr lang="en-US" sz="1600" dirty="0"/>
                    </a:p>
                  </a:txBody>
                  <a:tcPr/>
                </a:tc>
                <a:tc>
                  <a:txBody>
                    <a:bodyPr/>
                    <a:lstStyle/>
                    <a:p>
                      <a:r>
                        <a:rPr lang="en-US" sz="1600" dirty="0" smtClean="0"/>
                        <a:t>Calculated per individual calendar</a:t>
                      </a:r>
                      <a:r>
                        <a:rPr lang="en-US" sz="1600" baseline="0" dirty="0" smtClean="0"/>
                        <a:t> year</a:t>
                      </a:r>
                      <a:endParaRPr lang="en-US" sz="1600" dirty="0"/>
                    </a:p>
                  </a:txBody>
                  <a:tcPr/>
                </a:tc>
                <a:tc>
                  <a:txBody>
                    <a:bodyPr/>
                    <a:lstStyle/>
                    <a:p>
                      <a:r>
                        <a:rPr lang="en-US" sz="1600" dirty="0" smtClean="0"/>
                        <a:t>Power law recession Marc’s </a:t>
                      </a:r>
                      <a:r>
                        <a:rPr lang="en-US" sz="1600" dirty="0" err="1" smtClean="0"/>
                        <a:t>Way.R</a:t>
                      </a:r>
                      <a:r>
                        <a:rPr lang="en-US" sz="1600" dirty="0" smtClean="0"/>
                        <a:t> and </a:t>
                      </a:r>
                      <a:r>
                        <a:rPr lang="en-US" sz="1600" dirty="0" err="1" smtClean="0"/>
                        <a:t>FCN_findDrySeason_stepfit.R</a:t>
                      </a:r>
                      <a:endParaRPr lang="en-US" sz="1600" dirty="0"/>
                    </a:p>
                  </a:txBody>
                  <a:tcPr/>
                </a:tc>
                <a:tc>
                  <a:txBody>
                    <a:bodyPr/>
                    <a:lstStyle/>
                    <a:p>
                      <a:r>
                        <a:rPr lang="en-US" sz="1600" dirty="0" smtClean="0"/>
                        <a:t>Here, Td is not only step fit of individual year, but is also adjusted</a:t>
                      </a:r>
                      <a:r>
                        <a:rPr lang="en-US" sz="1600" baseline="0" dirty="0" smtClean="0"/>
                        <a:t> to account for the fact that last peak of wet season doesn’t exactly fall on this step fit result. Td here is for Q, not rain.</a:t>
                      </a:r>
                      <a:endParaRPr lang="en-US" sz="1600" dirty="0" smtClean="0"/>
                    </a:p>
                    <a:p>
                      <a:r>
                        <a:rPr lang="en-US" sz="1600" dirty="0" smtClean="0"/>
                        <a:t>Assumed wet season starts on Jan 1 – i.e. didn’t go beyond calendar year. Should be ok because last peak of wet season unlikely</a:t>
                      </a:r>
                      <a:r>
                        <a:rPr lang="en-US" sz="1600" baseline="0" dirty="0" smtClean="0"/>
                        <a:t> before Jan 1.</a:t>
                      </a:r>
                      <a:endParaRPr lang="en-US" sz="1600" dirty="0"/>
                    </a:p>
                  </a:txBody>
                  <a:tcPr/>
                </a:tc>
              </a:tr>
              <a:tr h="370840">
                <a:tc>
                  <a:txBody>
                    <a:bodyPr/>
                    <a:lstStyle/>
                    <a:p>
                      <a:r>
                        <a:rPr lang="en-US" sz="1600" dirty="0" smtClean="0"/>
                        <a:t>Last wet season peak</a:t>
                      </a:r>
                      <a:endParaRPr lang="en-US" sz="1600" dirty="0"/>
                    </a:p>
                  </a:txBody>
                  <a:tcPr/>
                </a:tc>
                <a:tc>
                  <a:txBody>
                    <a:bodyPr/>
                    <a:lstStyle/>
                    <a:p>
                      <a:endParaRPr lang="en-US" sz="1600" dirty="0"/>
                    </a:p>
                  </a:txBody>
                  <a:tcPr/>
                </a:tc>
                <a:tc>
                  <a:txBody>
                    <a:bodyPr/>
                    <a:lstStyle/>
                    <a:p>
                      <a:r>
                        <a:rPr lang="en-US" sz="1600" dirty="0" err="1" smtClean="0"/>
                        <a:t>FCN_findLast</a:t>
                      </a:r>
                      <a:r>
                        <a:rPr lang="en-US" sz="1600" baseline="0" dirty="0" err="1" smtClean="0"/>
                        <a:t>SeasonPeak.R</a:t>
                      </a:r>
                      <a:endParaRPr lang="en-US" sz="1600" dirty="0"/>
                    </a:p>
                  </a:txBody>
                  <a:tcPr/>
                </a:tc>
                <a:tc>
                  <a:txBody>
                    <a:bodyPr/>
                    <a:lstStyle/>
                    <a:p>
                      <a:r>
                        <a:rPr lang="en-US" sz="1600" dirty="0" smtClean="0"/>
                        <a:t>This was calculated from start of wet season, not calendar year</a:t>
                      </a:r>
                      <a:endParaRPr lang="en-US" sz="1600" dirty="0"/>
                    </a:p>
                  </a:txBody>
                  <a:tcPr/>
                </a:tc>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tr>
              <a:tr h="370840">
                <a:tc>
                  <a:txBody>
                    <a:bodyPr/>
                    <a:lstStyle/>
                    <a:p>
                      <a:r>
                        <a:rPr lang="en-US" sz="1600" dirty="0" smtClean="0"/>
                        <a:t>Td</a:t>
                      </a:r>
                      <a:r>
                        <a:rPr lang="en-US" sz="1600" baseline="0" dirty="0" smtClean="0"/>
                        <a:t> (overall)</a:t>
                      </a:r>
                      <a:endParaRPr lang="en-US" sz="1600" dirty="0"/>
                    </a:p>
                  </a:txBody>
                  <a:tcPr/>
                </a:tc>
                <a:tc>
                  <a:txBody>
                    <a:bodyPr/>
                    <a:lstStyle/>
                    <a:p>
                      <a:r>
                        <a:rPr lang="en-US" sz="1600" dirty="0" smtClean="0"/>
                        <a:t>Step fitting of all years’ data</a:t>
                      </a:r>
                      <a:endParaRPr lang="en-US" sz="1600" dirty="0"/>
                    </a:p>
                  </a:txBody>
                  <a:tcPr/>
                </a:tc>
                <a:tc>
                  <a:txBody>
                    <a:bodyPr/>
                    <a:lstStyle/>
                    <a:p>
                      <a:r>
                        <a:rPr lang="en-US" sz="1600" dirty="0" smtClean="0"/>
                        <a:t>Calculate Dry </a:t>
                      </a:r>
                      <a:r>
                        <a:rPr lang="en-US" sz="1600" dirty="0" err="1" smtClean="0"/>
                        <a:t>Season.R</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Rainfall</a:t>
                      </a:r>
                      <a:r>
                        <a:rPr lang="en-US" sz="1600" baseline="0" dirty="0" smtClean="0"/>
                        <a:t> and Q season separation using all years simultaneously. </a:t>
                      </a:r>
                      <a:r>
                        <a:rPr lang="en-US" sz="1600" dirty="0" smtClean="0">
                          <a:solidFill>
                            <a:schemeClr val="tx1"/>
                          </a:solidFill>
                        </a:rPr>
                        <a:t>Made sure the Td used in Testing Marc Seasonally Dry v2.R corresponds to flow wet/dry delineation, not rainfall wet/dry delineation.</a:t>
                      </a:r>
                      <a:endParaRPr lang="en-US" sz="1600" dirty="0" smtClean="0">
                        <a:solidFill>
                          <a:schemeClr val="accent2"/>
                        </a:solidFill>
                      </a:endParaRPr>
                    </a:p>
                  </a:txBody>
                  <a:tcPr/>
                </a:tc>
              </a:tr>
            </a:tbl>
          </a:graphicData>
        </a:graphic>
      </p:graphicFrame>
    </p:spTree>
    <p:extLst>
      <p:ext uri="{BB962C8B-B14F-4D97-AF65-F5344CB8AC3E}">
        <p14:creationId xmlns:p14="http://schemas.microsoft.com/office/powerpoint/2010/main" val="320418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562" y="22248"/>
            <a:ext cx="8665712" cy="1077218"/>
          </a:xfrm>
          <a:prstGeom prst="rect">
            <a:avLst/>
          </a:prstGeom>
          <a:noFill/>
        </p:spPr>
        <p:txBody>
          <a:bodyPr wrap="square" rtlCol="0">
            <a:spAutoFit/>
          </a:bodyPr>
          <a:lstStyle/>
          <a:p>
            <a:r>
              <a:rPr lang="en-US" sz="1600" dirty="0" smtClean="0"/>
              <a:t>To find last wet season peak, had to first step fit for individual years to find start/stop of dry season. In the end, after trying my own edits on his method, his method works best. Main edit was following his potential start and end dates instead of my own broader range. This helped create dry seasons that didn’t experience increase in streamflow over time.	</a:t>
            </a:r>
            <a:endParaRPr lang="en-US" sz="1600"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18564381"/>
              </p:ext>
            </p:extLst>
          </p:nvPr>
        </p:nvGraphicFramePr>
        <p:xfrm>
          <a:off x="52912" y="1209207"/>
          <a:ext cx="9003438" cy="5151119"/>
        </p:xfrm>
        <a:graphic>
          <a:graphicData uri="http://schemas.openxmlformats.org/drawingml/2006/table">
            <a:tbl>
              <a:tblPr firstRow="1" bandRow="1">
                <a:tableStyleId>{5C22544A-7EE6-4342-B048-85BDC9FD1C3A}</a:tableStyleId>
              </a:tblPr>
              <a:tblGrid>
                <a:gridCol w="1740767"/>
                <a:gridCol w="3462868"/>
                <a:gridCol w="3799803"/>
              </a:tblGrid>
              <a:tr h="370840">
                <a:tc>
                  <a:txBody>
                    <a:bodyPr/>
                    <a:lstStyle/>
                    <a:p>
                      <a:r>
                        <a:rPr lang="en-US" sz="1600" dirty="0" smtClean="0"/>
                        <a:t>Part</a:t>
                      </a:r>
                      <a:endParaRPr lang="en-US" sz="1600" dirty="0"/>
                    </a:p>
                  </a:txBody>
                  <a:tcPr/>
                </a:tc>
                <a:tc>
                  <a:txBody>
                    <a:bodyPr/>
                    <a:lstStyle/>
                    <a:p>
                      <a:r>
                        <a:rPr lang="en-US" sz="1600" dirty="0" smtClean="0"/>
                        <a:t>Marc’s Way</a:t>
                      </a:r>
                    </a:p>
                    <a:p>
                      <a:endParaRPr lang="en-US" sz="1600" dirty="0" smtClean="0"/>
                    </a:p>
                    <a:p>
                      <a:r>
                        <a:rPr lang="en-US" sz="1600" dirty="0" err="1" smtClean="0"/>
                        <a:t>FCN_findDrySeason_stepfit.R</a:t>
                      </a:r>
                      <a:endParaRPr lang="en-US" sz="1600" dirty="0"/>
                    </a:p>
                  </a:txBody>
                  <a:tcPr/>
                </a:tc>
                <a:tc>
                  <a:txBody>
                    <a:bodyPr/>
                    <a:lstStyle/>
                    <a:p>
                      <a:r>
                        <a:rPr lang="en-US" sz="1600" dirty="0" smtClean="0"/>
                        <a:t>My edit on Marc’s way</a:t>
                      </a:r>
                    </a:p>
                    <a:p>
                      <a:endParaRPr lang="en-US" sz="1600" dirty="0" smtClean="0"/>
                    </a:p>
                    <a:p>
                      <a:r>
                        <a:rPr lang="en-US" sz="1600" dirty="0" err="1" smtClean="0"/>
                        <a:t>FCN_findDrySeason_stepfit_mean.R</a:t>
                      </a:r>
                      <a:endParaRPr lang="en-US" sz="1600" dirty="0"/>
                    </a:p>
                  </a:txBody>
                  <a:tcPr/>
                </a:tc>
              </a:tr>
              <a:tr h="370840">
                <a:tc>
                  <a:txBody>
                    <a:bodyPr/>
                    <a:lstStyle/>
                    <a:p>
                      <a:r>
                        <a:rPr lang="en-US" sz="1600" dirty="0" smtClean="0"/>
                        <a:t>What we optimize in order to determine which pair of start/end dry season dates is best</a:t>
                      </a:r>
                      <a:endParaRPr lang="en-US" sz="1600" dirty="0"/>
                    </a:p>
                  </a:txBody>
                  <a:tcPr/>
                </a:tc>
                <a:tc>
                  <a:txBody>
                    <a:bodyPr/>
                    <a:lstStyle/>
                    <a:p>
                      <a:r>
                        <a:rPr lang="en-US" sz="1600" dirty="0" smtClean="0"/>
                        <a:t>Minimize:</a:t>
                      </a:r>
                    </a:p>
                    <a:p>
                      <a:r>
                        <a:rPr lang="en-US" sz="1600" dirty="0" err="1" smtClean="0"/>
                        <a:t>resid</a:t>
                      </a:r>
                      <a:r>
                        <a:rPr lang="en-US" sz="1600" dirty="0" smtClean="0"/>
                        <a:t>&lt;-</a:t>
                      </a:r>
                      <a:r>
                        <a:rPr lang="en-US" sz="1600" dirty="0" err="1" smtClean="0"/>
                        <a:t>data$Timeseries-nonrainy</a:t>
                      </a:r>
                      <a:r>
                        <a:rPr lang="en-US" sz="1600" dirty="0" smtClean="0"/>
                        <a:t>*</a:t>
                      </a:r>
                      <a:r>
                        <a:rPr lang="en-US" sz="1600" dirty="0" err="1" smtClean="0"/>
                        <a:t>dry.y</a:t>
                      </a:r>
                      <a:r>
                        <a:rPr lang="en-US" sz="1600" dirty="0" smtClean="0"/>
                        <a:t>-(1-nonrainy)*</a:t>
                      </a:r>
                      <a:r>
                        <a:rPr lang="en-US" sz="1600" dirty="0" err="1" smtClean="0"/>
                        <a:t>wet.y</a:t>
                      </a:r>
                      <a:endParaRPr lang="en-US" sz="1600" dirty="0" smtClean="0"/>
                    </a:p>
                    <a:p>
                      <a:r>
                        <a:rPr lang="en-US" sz="1600" dirty="0" err="1" smtClean="0"/>
                        <a:t>ssr</a:t>
                      </a:r>
                      <a:r>
                        <a:rPr lang="en-US" sz="1600" dirty="0" smtClean="0"/>
                        <a:t>&lt;-</a:t>
                      </a:r>
                      <a:r>
                        <a:rPr lang="en-US" sz="1600" dirty="0" err="1" smtClean="0"/>
                        <a:t>crossprod</a:t>
                      </a:r>
                      <a:r>
                        <a:rPr lang="en-US" sz="1600" dirty="0" smtClean="0"/>
                        <a:t>(</a:t>
                      </a:r>
                      <a:r>
                        <a:rPr lang="en-US" sz="1600" dirty="0" err="1" smtClean="0"/>
                        <a:t>resid</a:t>
                      </a:r>
                      <a:r>
                        <a:rPr lang="en-US" sz="1600" dirty="0" smtClean="0"/>
                        <a:t>)</a:t>
                      </a:r>
                    </a:p>
                    <a:p>
                      <a:r>
                        <a:rPr lang="en-US" sz="1600" dirty="0" smtClean="0"/>
                        <a:t>	</a:t>
                      </a:r>
                    </a:p>
                    <a:p>
                      <a:r>
                        <a:rPr lang="en-US" sz="1600" dirty="0" smtClean="0"/>
                        <a:t>importantly, based on tests using practice vectors, </a:t>
                      </a:r>
                      <a:r>
                        <a:rPr lang="en-US" sz="1600" dirty="0" err="1" smtClean="0"/>
                        <a:t>crossprod</a:t>
                      </a:r>
                      <a:r>
                        <a:rPr lang="en-US" sz="1600" dirty="0" smtClean="0"/>
                        <a:t> seems to calculate a dot product…</a:t>
                      </a:r>
                    </a:p>
                    <a:p>
                      <a:endParaRPr lang="en-US" sz="1600" dirty="0" smtClean="0"/>
                    </a:p>
                    <a:p>
                      <a:r>
                        <a:rPr lang="en-US" sz="1600" b="1" dirty="0" smtClean="0"/>
                        <a:t>Use this in the end, it’s better</a:t>
                      </a:r>
                      <a:endParaRPr lang="en-US" sz="16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Maximize:</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 the difference between mean dry and mean wet streamflow in.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This gives the same dry season start and end as Marc’s more complicated method for most years, but sometimes it screws up a LOT. In the end, since Marc’s step fit method does better than the mean method, stick with his method. </a:t>
                      </a: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Range of possible dry start</a:t>
                      </a:r>
                      <a:r>
                        <a:rPr lang="en-US" sz="1600" baseline="0" dirty="0" smtClean="0">
                          <a:solidFill>
                            <a:srgbClr val="FF0000"/>
                          </a:solidFill>
                        </a:rPr>
                        <a:t> and end dates: </a:t>
                      </a:r>
                      <a:r>
                        <a:rPr lang="en-US" sz="1600" dirty="0" smtClean="0">
                          <a:solidFill>
                            <a:srgbClr val="FF0000"/>
                          </a:solidFill>
                        </a:rPr>
                        <a:t>How did Marc decide? This</a:t>
                      </a:r>
                      <a:r>
                        <a:rPr lang="en-US" sz="1600" baseline="0" dirty="0" smtClean="0">
                          <a:solidFill>
                            <a:srgbClr val="FF0000"/>
                          </a:solidFill>
                        </a:rPr>
                        <a:t> seems kind of arbitrary</a:t>
                      </a:r>
                      <a:endParaRPr lang="en-US" sz="1600" dirty="0" smtClean="0">
                        <a:solidFill>
                          <a:srgbClr val="FF0000"/>
                        </a:solidFill>
                      </a:endParaRPr>
                    </a:p>
                    <a:p>
                      <a:endParaRPr lang="en-US" sz="1600" dirty="0"/>
                    </a:p>
                  </a:txBody>
                  <a:tcPr/>
                </a:tc>
                <a:tc>
                  <a:txBody>
                    <a:bodyPr/>
                    <a:lstStyle/>
                    <a:p>
                      <a:r>
                        <a:rPr lang="en-US" sz="1600" dirty="0" smtClean="0">
                          <a:solidFill>
                            <a:schemeClr val="tx1"/>
                          </a:solidFill>
                        </a:rPr>
                        <a:t>min </a:t>
                      </a:r>
                      <a:r>
                        <a:rPr lang="en-US" sz="1600" dirty="0" err="1" smtClean="0">
                          <a:solidFill>
                            <a:schemeClr val="tx1"/>
                          </a:solidFill>
                        </a:rPr>
                        <a:t>nonrainy</a:t>
                      </a:r>
                      <a:r>
                        <a:rPr lang="en-US" sz="1600" dirty="0" smtClean="0">
                          <a:solidFill>
                            <a:schemeClr val="tx1"/>
                          </a:solidFill>
                        </a:rPr>
                        <a:t> = 60</a:t>
                      </a:r>
                    </a:p>
                    <a:p>
                      <a:r>
                        <a:rPr lang="en-US" sz="1600" dirty="0" smtClean="0">
                          <a:solidFill>
                            <a:schemeClr val="tx1"/>
                          </a:solidFill>
                        </a:rPr>
                        <a:t>dry start options: 99 to (300- min </a:t>
                      </a:r>
                      <a:r>
                        <a:rPr lang="en-US" sz="1600" dirty="0" err="1" smtClean="0">
                          <a:solidFill>
                            <a:schemeClr val="tx1"/>
                          </a:solidFill>
                        </a:rPr>
                        <a:t>nonrainy</a:t>
                      </a:r>
                      <a:r>
                        <a:rPr lang="en-US" sz="1600" dirty="0" smtClean="0">
                          <a:solidFill>
                            <a:schemeClr val="tx1"/>
                          </a:solidFill>
                        </a:rPr>
                        <a:t>)</a:t>
                      </a:r>
                    </a:p>
                    <a:p>
                      <a:r>
                        <a:rPr lang="en-US" sz="1600" dirty="0" smtClean="0">
                          <a:solidFill>
                            <a:schemeClr val="tx1"/>
                          </a:solidFill>
                        </a:rPr>
                        <a:t>dry end options: (dry start + min </a:t>
                      </a:r>
                      <a:r>
                        <a:rPr lang="en-US" sz="1600" dirty="0" err="1" smtClean="0">
                          <a:solidFill>
                            <a:schemeClr val="tx1"/>
                          </a:solidFill>
                        </a:rPr>
                        <a:t>nonrainy</a:t>
                      </a:r>
                      <a:r>
                        <a:rPr lang="en-US" sz="1600" dirty="0" smtClean="0">
                          <a:solidFill>
                            <a:schemeClr val="tx1"/>
                          </a:solidFill>
                        </a:rPr>
                        <a:t>) to 300</a:t>
                      </a:r>
                    </a:p>
                    <a:p>
                      <a:endParaRPr lang="en-US" sz="1600" dirty="0" smtClean="0">
                        <a:solidFill>
                          <a:schemeClr val="tx1"/>
                        </a:solidFill>
                      </a:endParaRPr>
                    </a:p>
                    <a:p>
                      <a:r>
                        <a:rPr lang="en-US" sz="1600" b="1" dirty="0" smtClean="0">
                          <a:solidFill>
                            <a:schemeClr val="tx1"/>
                          </a:solidFill>
                        </a:rPr>
                        <a:t>Use this in the end, it’s better</a:t>
                      </a:r>
                      <a:endParaRPr lang="en-US" sz="1600" b="1" dirty="0">
                        <a:solidFill>
                          <a:schemeClr val="tx1"/>
                        </a:solidFill>
                      </a:endParaRPr>
                    </a:p>
                  </a:txBody>
                  <a:tcPr/>
                </a:tc>
                <a:tc>
                  <a:txBody>
                    <a:bodyPr/>
                    <a:lstStyle/>
                    <a:p>
                      <a:r>
                        <a:rPr lang="en-US" sz="1600" dirty="0" smtClean="0">
                          <a:solidFill>
                            <a:schemeClr val="tx1"/>
                          </a:solidFill>
                        </a:rPr>
                        <a:t>min </a:t>
                      </a:r>
                      <a:r>
                        <a:rPr lang="en-US" sz="1600" dirty="0" err="1" smtClean="0">
                          <a:solidFill>
                            <a:schemeClr val="tx1"/>
                          </a:solidFill>
                        </a:rPr>
                        <a:t>nonrainy</a:t>
                      </a:r>
                      <a:r>
                        <a:rPr lang="en-US" sz="1600" dirty="0" smtClean="0">
                          <a:solidFill>
                            <a:schemeClr val="tx1"/>
                          </a:solidFill>
                        </a:rPr>
                        <a:t> = 60 (minimum dry season length)</a:t>
                      </a:r>
                    </a:p>
                    <a:p>
                      <a:r>
                        <a:rPr lang="en-US" sz="1600" dirty="0" smtClean="0">
                          <a:solidFill>
                            <a:schemeClr val="tx1"/>
                          </a:solidFill>
                        </a:rPr>
                        <a:t>dry start options = min </a:t>
                      </a:r>
                      <a:r>
                        <a:rPr lang="en-US" sz="1600" dirty="0" err="1" smtClean="0">
                          <a:solidFill>
                            <a:schemeClr val="tx1"/>
                          </a:solidFill>
                        </a:rPr>
                        <a:t>nonrainy</a:t>
                      </a:r>
                      <a:r>
                        <a:rPr lang="en-US" sz="1600" dirty="0" smtClean="0">
                          <a:solidFill>
                            <a:schemeClr val="tx1"/>
                          </a:solidFill>
                        </a:rPr>
                        <a:t> to (365 – min </a:t>
                      </a:r>
                      <a:r>
                        <a:rPr lang="en-US" sz="1600" dirty="0" err="1" smtClean="0">
                          <a:solidFill>
                            <a:schemeClr val="tx1"/>
                          </a:solidFill>
                        </a:rPr>
                        <a:t>nonrainy</a:t>
                      </a:r>
                      <a:r>
                        <a:rPr lang="en-US" sz="1600" dirty="0" smtClean="0">
                          <a:solidFill>
                            <a:schemeClr val="tx1"/>
                          </a:solidFill>
                        </a:rPr>
                        <a:t>)</a:t>
                      </a:r>
                    </a:p>
                    <a:p>
                      <a:r>
                        <a:rPr lang="en-US" sz="1600" dirty="0" smtClean="0">
                          <a:solidFill>
                            <a:schemeClr val="tx1"/>
                          </a:solidFill>
                        </a:rPr>
                        <a:t>dry end options =( dry start + min </a:t>
                      </a:r>
                      <a:r>
                        <a:rPr lang="en-US" sz="1600" dirty="0" err="1" smtClean="0">
                          <a:solidFill>
                            <a:schemeClr val="tx1"/>
                          </a:solidFill>
                        </a:rPr>
                        <a:t>nonrainy</a:t>
                      </a:r>
                      <a:r>
                        <a:rPr lang="en-US" sz="1600" dirty="0" smtClean="0">
                          <a:solidFill>
                            <a:schemeClr val="tx1"/>
                          </a:solidFill>
                        </a:rPr>
                        <a:t>) to 365</a:t>
                      </a:r>
                    </a:p>
                    <a:p>
                      <a:endParaRPr lang="en-US" sz="1600" dirty="0">
                        <a:solidFill>
                          <a:schemeClr val="tx1"/>
                        </a:solidFill>
                      </a:endParaRPr>
                    </a:p>
                  </a:txBody>
                  <a:tcPr/>
                </a:tc>
              </a:tr>
            </a:tbl>
          </a:graphicData>
        </a:graphic>
      </p:graphicFrame>
      <p:sp>
        <p:nvSpPr>
          <p:cNvPr id="6" name="TextBox 5"/>
          <p:cNvSpPr txBox="1"/>
          <p:nvPr/>
        </p:nvSpPr>
        <p:spPr>
          <a:xfrm>
            <a:off x="0" y="6570972"/>
            <a:ext cx="3303408" cy="307777"/>
          </a:xfrm>
          <a:prstGeom prst="rect">
            <a:avLst/>
          </a:prstGeom>
          <a:noFill/>
        </p:spPr>
        <p:txBody>
          <a:bodyPr wrap="none" rtlCol="0">
            <a:spAutoFit/>
          </a:bodyPr>
          <a:lstStyle/>
          <a:p>
            <a:r>
              <a:rPr lang="en-US" sz="1400" dirty="0" smtClean="0"/>
              <a:t>R code: power law recession Marc’s </a:t>
            </a:r>
            <a:r>
              <a:rPr lang="en-US" sz="1400" dirty="0" err="1" smtClean="0"/>
              <a:t>Way.R</a:t>
            </a:r>
            <a:endParaRPr lang="en-US" sz="1400" dirty="0"/>
          </a:p>
        </p:txBody>
      </p:sp>
    </p:spTree>
    <p:extLst>
      <p:ext uri="{BB962C8B-B14F-4D97-AF65-F5344CB8AC3E}">
        <p14:creationId xmlns:p14="http://schemas.microsoft.com/office/powerpoint/2010/main" val="60222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471" y="43479"/>
            <a:ext cx="8669674" cy="369332"/>
          </a:xfrm>
          <a:prstGeom prst="rect">
            <a:avLst/>
          </a:prstGeom>
          <a:noFill/>
        </p:spPr>
        <p:txBody>
          <a:bodyPr wrap="none" rtlCol="0">
            <a:spAutoFit/>
          </a:bodyPr>
          <a:lstStyle/>
          <a:p>
            <a:r>
              <a:rPr lang="en-US" dirty="0" err="1" smtClean="0"/>
              <a:t>Stepfitting</a:t>
            </a:r>
            <a:r>
              <a:rPr lang="en-US" dirty="0" smtClean="0"/>
              <a:t>: Marc’s “objective function” for finding the dry season start/stop dates is better</a:t>
            </a:r>
            <a:endParaRPr lang="en-US" dirty="0"/>
          </a:p>
        </p:txBody>
      </p:sp>
      <p:sp>
        <p:nvSpPr>
          <p:cNvPr id="3" name="TextBox 2"/>
          <p:cNvSpPr txBox="1"/>
          <p:nvPr/>
        </p:nvSpPr>
        <p:spPr>
          <a:xfrm>
            <a:off x="24865" y="6529813"/>
            <a:ext cx="3303408" cy="307777"/>
          </a:xfrm>
          <a:prstGeom prst="rect">
            <a:avLst/>
          </a:prstGeom>
          <a:noFill/>
        </p:spPr>
        <p:txBody>
          <a:bodyPr wrap="none" rtlCol="0">
            <a:spAutoFit/>
          </a:bodyPr>
          <a:lstStyle/>
          <a:p>
            <a:r>
              <a:rPr lang="en-US" sz="1400" dirty="0" smtClean="0"/>
              <a:t>R code: power law recession Marc’s </a:t>
            </a:r>
            <a:r>
              <a:rPr lang="en-US" sz="1400" dirty="0" err="1" smtClean="0"/>
              <a:t>Way.R</a:t>
            </a:r>
            <a:endParaRPr lang="en-US" sz="1400" dirty="0"/>
          </a:p>
        </p:txBody>
      </p:sp>
      <p:sp>
        <p:nvSpPr>
          <p:cNvPr id="5" name="TextBox 4"/>
          <p:cNvSpPr txBox="1"/>
          <p:nvPr/>
        </p:nvSpPr>
        <p:spPr>
          <a:xfrm>
            <a:off x="1083120" y="743499"/>
            <a:ext cx="1611589" cy="369332"/>
          </a:xfrm>
          <a:prstGeom prst="rect">
            <a:avLst/>
          </a:prstGeom>
          <a:noFill/>
        </p:spPr>
        <p:txBody>
          <a:bodyPr wrap="none" rtlCol="0">
            <a:spAutoFit/>
          </a:bodyPr>
          <a:lstStyle/>
          <a:p>
            <a:r>
              <a:rPr lang="en-US" dirty="0" smtClean="0"/>
              <a:t>Marc’s method</a:t>
            </a:r>
            <a:endParaRPr lang="en-US" dirty="0"/>
          </a:p>
        </p:txBody>
      </p:sp>
      <p:pic>
        <p:nvPicPr>
          <p:cNvPr id="8" name="Picture 7"/>
          <p:cNvPicPr>
            <a:picLocks noChangeAspect="1"/>
          </p:cNvPicPr>
          <p:nvPr/>
        </p:nvPicPr>
        <p:blipFill>
          <a:blip r:embed="rId2"/>
          <a:stretch>
            <a:fillRect/>
          </a:stretch>
        </p:blipFill>
        <p:spPr>
          <a:xfrm>
            <a:off x="440075" y="1247954"/>
            <a:ext cx="2687352" cy="2655982"/>
          </a:xfrm>
          <a:prstGeom prst="rect">
            <a:avLst/>
          </a:prstGeom>
        </p:spPr>
      </p:pic>
      <p:pic>
        <p:nvPicPr>
          <p:cNvPr id="10" name="Picture 9"/>
          <p:cNvPicPr>
            <a:picLocks noChangeAspect="1"/>
          </p:cNvPicPr>
          <p:nvPr/>
        </p:nvPicPr>
        <p:blipFill>
          <a:blip r:embed="rId3"/>
          <a:stretch>
            <a:fillRect/>
          </a:stretch>
        </p:blipFill>
        <p:spPr>
          <a:xfrm>
            <a:off x="5332443" y="1112831"/>
            <a:ext cx="2824135" cy="2791105"/>
          </a:xfrm>
          <a:prstGeom prst="rect">
            <a:avLst/>
          </a:prstGeom>
        </p:spPr>
      </p:pic>
      <p:sp>
        <p:nvSpPr>
          <p:cNvPr id="11" name="TextBox 10"/>
          <p:cNvSpPr txBox="1"/>
          <p:nvPr/>
        </p:nvSpPr>
        <p:spPr>
          <a:xfrm>
            <a:off x="4576961" y="672794"/>
            <a:ext cx="4292141" cy="369332"/>
          </a:xfrm>
          <a:prstGeom prst="rect">
            <a:avLst/>
          </a:prstGeom>
          <a:noFill/>
        </p:spPr>
        <p:txBody>
          <a:bodyPr wrap="square" rtlCol="0">
            <a:spAutoFit/>
          </a:bodyPr>
          <a:lstStyle/>
          <a:p>
            <a:r>
              <a:rPr lang="en-US" dirty="0" smtClean="0"/>
              <a:t>Maximizing abs(</a:t>
            </a:r>
            <a:r>
              <a:rPr lang="en-US" dirty="0" err="1" smtClean="0"/>
              <a:t>dry_mean</a:t>
            </a:r>
            <a:r>
              <a:rPr lang="en-US" dirty="0" smtClean="0"/>
              <a:t> – </a:t>
            </a:r>
            <a:r>
              <a:rPr lang="en-US" dirty="0" err="1" smtClean="0"/>
              <a:t>wet_mean</a:t>
            </a:r>
            <a:r>
              <a:rPr lang="en-US" dirty="0" smtClean="0"/>
              <a:t>)</a:t>
            </a:r>
          </a:p>
        </p:txBody>
      </p:sp>
      <p:pic>
        <p:nvPicPr>
          <p:cNvPr id="12" name="Picture 11"/>
          <p:cNvPicPr>
            <a:picLocks noChangeAspect="1"/>
          </p:cNvPicPr>
          <p:nvPr/>
        </p:nvPicPr>
        <p:blipFill>
          <a:blip r:embed="rId4"/>
          <a:stretch>
            <a:fillRect/>
          </a:stretch>
        </p:blipFill>
        <p:spPr>
          <a:xfrm>
            <a:off x="440075" y="3903936"/>
            <a:ext cx="2918880" cy="2907654"/>
          </a:xfrm>
          <a:prstGeom prst="rect">
            <a:avLst/>
          </a:prstGeom>
        </p:spPr>
      </p:pic>
      <p:pic>
        <p:nvPicPr>
          <p:cNvPr id="13" name="Picture 12"/>
          <p:cNvPicPr>
            <a:picLocks noChangeAspect="1"/>
          </p:cNvPicPr>
          <p:nvPr/>
        </p:nvPicPr>
        <p:blipFill>
          <a:blip r:embed="rId5"/>
          <a:stretch>
            <a:fillRect/>
          </a:stretch>
        </p:blipFill>
        <p:spPr>
          <a:xfrm>
            <a:off x="5332443" y="3903936"/>
            <a:ext cx="3018410" cy="2954064"/>
          </a:xfrm>
          <a:prstGeom prst="rect">
            <a:avLst/>
          </a:prstGeom>
        </p:spPr>
      </p:pic>
      <p:sp>
        <p:nvSpPr>
          <p:cNvPr id="14" name="TextBox 13"/>
          <p:cNvSpPr txBox="1"/>
          <p:nvPr/>
        </p:nvSpPr>
        <p:spPr>
          <a:xfrm>
            <a:off x="440075" y="334240"/>
            <a:ext cx="8275222" cy="338554"/>
          </a:xfrm>
          <a:prstGeom prst="rect">
            <a:avLst/>
          </a:prstGeom>
          <a:noFill/>
        </p:spPr>
        <p:txBody>
          <a:bodyPr wrap="none" rtlCol="0">
            <a:spAutoFit/>
          </a:bodyPr>
          <a:lstStyle/>
          <a:p>
            <a:r>
              <a:rPr lang="en-US" sz="1600" dirty="0" smtClean="0"/>
              <a:t>Note that these use my setting for possible dry start and end dates so they might not be accurate</a:t>
            </a:r>
            <a:endParaRPr lang="en-US" sz="1600" dirty="0"/>
          </a:p>
        </p:txBody>
      </p:sp>
      <p:sp>
        <p:nvSpPr>
          <p:cNvPr id="15" name="Rectangle 14"/>
          <p:cNvSpPr/>
          <p:nvPr/>
        </p:nvSpPr>
        <p:spPr>
          <a:xfrm>
            <a:off x="6799300" y="4171248"/>
            <a:ext cx="1357278" cy="1384995"/>
          </a:xfrm>
          <a:prstGeom prst="rect">
            <a:avLst/>
          </a:prstGeom>
        </p:spPr>
        <p:txBody>
          <a:bodyPr wrap="square">
            <a:spAutoFit/>
          </a:bodyPr>
          <a:lstStyle/>
          <a:p>
            <a:r>
              <a:rPr lang="en-US" sz="1200" dirty="0" smtClean="0">
                <a:solidFill>
                  <a:srgbClr val="000000"/>
                </a:solidFill>
              </a:rPr>
              <a:t>Usually it’s the same as Marc’s method, but not always. When they are different, Marc’s way is better. </a:t>
            </a:r>
            <a:endParaRPr lang="en-US" sz="1200" dirty="0" smtClean="0">
              <a:solidFill>
                <a:srgbClr val="000000"/>
              </a:solidFill>
            </a:endParaRPr>
          </a:p>
        </p:txBody>
      </p:sp>
    </p:spTree>
    <p:extLst>
      <p:ext uri="{BB962C8B-B14F-4D97-AF65-F5344CB8AC3E}">
        <p14:creationId xmlns:p14="http://schemas.microsoft.com/office/powerpoint/2010/main" val="239056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12927</TotalTime>
  <Words>1500</Words>
  <Application>Microsoft Macintosh PowerPoint</Application>
  <PresentationFormat>On-screen Show (4:3)</PresentationFormat>
  <Paragraphs>108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Dry season step fitting and power recession fitting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54</cp:revision>
  <dcterms:created xsi:type="dcterms:W3CDTF">2018-03-13T16:32:17Z</dcterms:created>
  <dcterms:modified xsi:type="dcterms:W3CDTF">2018-03-22T16:00:07Z</dcterms:modified>
</cp:coreProperties>
</file>