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80" r:id="rId4"/>
    <p:sldId id="278" r:id="rId5"/>
    <p:sldId id="279" r:id="rId6"/>
    <p:sldId id="290" r:id="rId7"/>
    <p:sldId id="275" r:id="rId8"/>
    <p:sldId id="276" r:id="rId9"/>
    <p:sldId id="289" r:id="rId10"/>
    <p:sldId id="282" r:id="rId11"/>
    <p:sldId id="283" r:id="rId12"/>
    <p:sldId id="284" r:id="rId13"/>
    <p:sldId id="285" r:id="rId14"/>
    <p:sldId id="286" r:id="rId15"/>
    <p:sldId id="287" r:id="rId16"/>
    <p:sldId id="28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79" autoAdjust="0"/>
  </p:normalViewPr>
  <p:slideViewPr>
    <p:cSldViewPr snapToGrid="0" snapToObjects="1">
      <p:cViewPr>
        <p:scale>
          <a:sx n="85" d="100"/>
          <a:sy n="85" d="100"/>
        </p:scale>
        <p:origin x="-296"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18B470-1CCE-6F42-84FD-2361FDFECACD}" type="datetimeFigureOut">
              <a:rPr lang="en-US" smtClean="0"/>
              <a:t>3/4/18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FB84B-011C-C943-A794-116C4D215017}" type="slidenum">
              <a:rPr lang="en-US" smtClean="0"/>
              <a:t>‹#›</a:t>
            </a:fld>
            <a:endParaRPr lang="en-US"/>
          </a:p>
        </p:txBody>
      </p:sp>
    </p:spTree>
    <p:extLst>
      <p:ext uri="{BB962C8B-B14F-4D97-AF65-F5344CB8AC3E}">
        <p14:creationId xmlns:p14="http://schemas.microsoft.com/office/powerpoint/2010/main" val="345422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18B470-1CCE-6F42-84FD-2361FDFECACD}" type="datetimeFigureOut">
              <a:rPr lang="en-US" smtClean="0"/>
              <a:t>3/4/18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FB84B-011C-C943-A794-116C4D215017}" type="slidenum">
              <a:rPr lang="en-US" smtClean="0"/>
              <a:t>‹#›</a:t>
            </a:fld>
            <a:endParaRPr lang="en-US"/>
          </a:p>
        </p:txBody>
      </p:sp>
    </p:spTree>
    <p:extLst>
      <p:ext uri="{BB962C8B-B14F-4D97-AF65-F5344CB8AC3E}">
        <p14:creationId xmlns:p14="http://schemas.microsoft.com/office/powerpoint/2010/main" val="332340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18B470-1CCE-6F42-84FD-2361FDFECACD}" type="datetimeFigureOut">
              <a:rPr lang="en-US" smtClean="0"/>
              <a:t>3/4/18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FB84B-011C-C943-A794-116C4D215017}" type="slidenum">
              <a:rPr lang="en-US" smtClean="0"/>
              <a:t>‹#›</a:t>
            </a:fld>
            <a:endParaRPr lang="en-US"/>
          </a:p>
        </p:txBody>
      </p:sp>
    </p:spTree>
    <p:extLst>
      <p:ext uri="{BB962C8B-B14F-4D97-AF65-F5344CB8AC3E}">
        <p14:creationId xmlns:p14="http://schemas.microsoft.com/office/powerpoint/2010/main" val="84966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18B470-1CCE-6F42-84FD-2361FDFECACD}" type="datetimeFigureOut">
              <a:rPr lang="en-US" smtClean="0"/>
              <a:t>3/4/18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FB84B-011C-C943-A794-116C4D215017}" type="slidenum">
              <a:rPr lang="en-US" smtClean="0"/>
              <a:t>‹#›</a:t>
            </a:fld>
            <a:endParaRPr lang="en-US"/>
          </a:p>
        </p:txBody>
      </p:sp>
    </p:spTree>
    <p:extLst>
      <p:ext uri="{BB962C8B-B14F-4D97-AF65-F5344CB8AC3E}">
        <p14:creationId xmlns:p14="http://schemas.microsoft.com/office/powerpoint/2010/main" val="311950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18B470-1CCE-6F42-84FD-2361FDFECACD}" type="datetimeFigureOut">
              <a:rPr lang="en-US" smtClean="0"/>
              <a:t>3/4/18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FB84B-011C-C943-A794-116C4D215017}" type="slidenum">
              <a:rPr lang="en-US" smtClean="0"/>
              <a:t>‹#›</a:t>
            </a:fld>
            <a:endParaRPr lang="en-US"/>
          </a:p>
        </p:txBody>
      </p:sp>
    </p:spTree>
    <p:extLst>
      <p:ext uri="{BB962C8B-B14F-4D97-AF65-F5344CB8AC3E}">
        <p14:creationId xmlns:p14="http://schemas.microsoft.com/office/powerpoint/2010/main" val="195561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18B470-1CCE-6F42-84FD-2361FDFECACD}" type="datetimeFigureOut">
              <a:rPr lang="en-US" smtClean="0"/>
              <a:t>3/4/18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FB84B-011C-C943-A794-116C4D215017}" type="slidenum">
              <a:rPr lang="en-US" smtClean="0"/>
              <a:t>‹#›</a:t>
            </a:fld>
            <a:endParaRPr lang="en-US"/>
          </a:p>
        </p:txBody>
      </p:sp>
    </p:spTree>
    <p:extLst>
      <p:ext uri="{BB962C8B-B14F-4D97-AF65-F5344CB8AC3E}">
        <p14:creationId xmlns:p14="http://schemas.microsoft.com/office/powerpoint/2010/main" val="3663974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18B470-1CCE-6F42-84FD-2361FDFECACD}" type="datetimeFigureOut">
              <a:rPr lang="en-US" smtClean="0"/>
              <a:t>3/4/18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2FB84B-011C-C943-A794-116C4D215017}" type="slidenum">
              <a:rPr lang="en-US" smtClean="0"/>
              <a:t>‹#›</a:t>
            </a:fld>
            <a:endParaRPr lang="en-US"/>
          </a:p>
        </p:txBody>
      </p:sp>
    </p:spTree>
    <p:extLst>
      <p:ext uri="{BB962C8B-B14F-4D97-AF65-F5344CB8AC3E}">
        <p14:creationId xmlns:p14="http://schemas.microsoft.com/office/powerpoint/2010/main" val="3221156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18B470-1CCE-6F42-84FD-2361FDFECACD}" type="datetimeFigureOut">
              <a:rPr lang="en-US" smtClean="0"/>
              <a:t>3/4/18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2FB84B-011C-C943-A794-116C4D215017}" type="slidenum">
              <a:rPr lang="en-US" smtClean="0"/>
              <a:t>‹#›</a:t>
            </a:fld>
            <a:endParaRPr lang="en-US"/>
          </a:p>
        </p:txBody>
      </p:sp>
    </p:spTree>
    <p:extLst>
      <p:ext uri="{BB962C8B-B14F-4D97-AF65-F5344CB8AC3E}">
        <p14:creationId xmlns:p14="http://schemas.microsoft.com/office/powerpoint/2010/main" val="4294052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18B470-1CCE-6F42-84FD-2361FDFECACD}" type="datetimeFigureOut">
              <a:rPr lang="en-US" smtClean="0"/>
              <a:t>3/4/18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2FB84B-011C-C943-A794-116C4D215017}" type="slidenum">
              <a:rPr lang="en-US" smtClean="0"/>
              <a:t>‹#›</a:t>
            </a:fld>
            <a:endParaRPr lang="en-US"/>
          </a:p>
        </p:txBody>
      </p:sp>
    </p:spTree>
    <p:extLst>
      <p:ext uri="{BB962C8B-B14F-4D97-AF65-F5344CB8AC3E}">
        <p14:creationId xmlns:p14="http://schemas.microsoft.com/office/powerpoint/2010/main" val="263876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18B470-1CCE-6F42-84FD-2361FDFECACD}" type="datetimeFigureOut">
              <a:rPr lang="en-US" smtClean="0"/>
              <a:t>3/4/18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FB84B-011C-C943-A794-116C4D215017}" type="slidenum">
              <a:rPr lang="en-US" smtClean="0"/>
              <a:t>‹#›</a:t>
            </a:fld>
            <a:endParaRPr lang="en-US"/>
          </a:p>
        </p:txBody>
      </p:sp>
    </p:spTree>
    <p:extLst>
      <p:ext uri="{BB962C8B-B14F-4D97-AF65-F5344CB8AC3E}">
        <p14:creationId xmlns:p14="http://schemas.microsoft.com/office/powerpoint/2010/main" val="322391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18B470-1CCE-6F42-84FD-2361FDFECACD}" type="datetimeFigureOut">
              <a:rPr lang="en-US" smtClean="0"/>
              <a:t>3/4/18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FB84B-011C-C943-A794-116C4D215017}" type="slidenum">
              <a:rPr lang="en-US" smtClean="0"/>
              <a:t>‹#›</a:t>
            </a:fld>
            <a:endParaRPr lang="en-US"/>
          </a:p>
        </p:txBody>
      </p:sp>
    </p:spTree>
    <p:extLst>
      <p:ext uri="{BB962C8B-B14F-4D97-AF65-F5344CB8AC3E}">
        <p14:creationId xmlns:p14="http://schemas.microsoft.com/office/powerpoint/2010/main" val="12899692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18B470-1CCE-6F42-84FD-2361FDFECACD}" type="datetimeFigureOut">
              <a:rPr lang="en-US" smtClean="0"/>
              <a:t>3/4/18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2FB84B-011C-C943-A794-116C4D215017}" type="slidenum">
              <a:rPr lang="en-US" smtClean="0"/>
              <a:t>‹#›</a:t>
            </a:fld>
            <a:endParaRPr lang="en-US"/>
          </a:p>
        </p:txBody>
      </p:sp>
    </p:spTree>
    <p:extLst>
      <p:ext uri="{BB962C8B-B14F-4D97-AF65-F5344CB8AC3E}">
        <p14:creationId xmlns:p14="http://schemas.microsoft.com/office/powerpoint/2010/main" val="1051307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s.google.com/earth-engine/edu" TargetMode="External"/><Relationship Id="rId4" Type="http://schemas.openxmlformats.org/officeDocument/2006/relationships/hyperlink" Target="https://developers.google.com/earth-engine/" TargetMode="External"/><Relationship Id="rId1" Type="http://schemas.openxmlformats.org/officeDocument/2006/relationships/slideLayout" Target="../slideLayouts/slideLayout7.xml"/><Relationship Id="rId2" Type="http://schemas.openxmlformats.org/officeDocument/2006/relationships/hyperlink" Target="https://developers.google.com/earth-engine/tutorial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AgroServe</a:t>
            </a:r>
            <a:endParaRPr lang="en-US" dirty="0"/>
          </a:p>
        </p:txBody>
      </p:sp>
      <p:sp>
        <p:nvSpPr>
          <p:cNvPr id="3" name="Subtitle 2"/>
          <p:cNvSpPr>
            <a:spLocks noGrp="1"/>
          </p:cNvSpPr>
          <p:nvPr>
            <p:ph type="subTitle" idx="1"/>
          </p:nvPr>
        </p:nvSpPr>
        <p:spPr/>
        <p:txBody>
          <a:bodyPr/>
          <a:lstStyle/>
          <a:p>
            <a:r>
              <a:rPr lang="en-US" dirty="0" smtClean="0"/>
              <a:t>February 28, 2018</a:t>
            </a:r>
            <a:endParaRPr lang="en-US" dirty="0"/>
          </a:p>
        </p:txBody>
      </p:sp>
    </p:spTree>
    <p:extLst>
      <p:ext uri="{BB962C8B-B14F-4D97-AF65-F5344CB8AC3E}">
        <p14:creationId xmlns:p14="http://schemas.microsoft.com/office/powerpoint/2010/main" val="1078871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765" y="268941"/>
            <a:ext cx="8979647" cy="3416320"/>
          </a:xfrm>
          <a:prstGeom prst="rect">
            <a:avLst/>
          </a:prstGeom>
          <a:noFill/>
        </p:spPr>
        <p:txBody>
          <a:bodyPr wrap="square" rtlCol="0">
            <a:spAutoFit/>
          </a:bodyPr>
          <a:lstStyle/>
          <a:p>
            <a:r>
              <a:rPr lang="en-US" dirty="0" smtClean="0"/>
              <a:t>(Wang et al, 2018)</a:t>
            </a:r>
          </a:p>
          <a:p>
            <a:pPr marL="285750" indent="-285750">
              <a:buFont typeface="Arial"/>
              <a:buChar char="•"/>
            </a:pPr>
            <a:r>
              <a:rPr lang="en-US" dirty="0" smtClean="0"/>
              <a:t>Looked at downwind impacts on water availability from land use changes</a:t>
            </a:r>
          </a:p>
          <a:p>
            <a:pPr marL="285750" indent="-285750">
              <a:buFont typeface="Arial"/>
              <a:buChar char="•"/>
            </a:pPr>
            <a:r>
              <a:rPr lang="en-US" dirty="0" smtClean="0"/>
              <a:t>Some areas are more sensitive to LUC because of land-atmosphere coupling strength. They used a moisture recycling tracking algorithm (WAM-2layers model) to explore spatial changes in how LUC impacts runoff and ET. (</a:t>
            </a:r>
            <a:r>
              <a:rPr lang="en-US" dirty="0" err="1" smtClean="0"/>
              <a:t>ie</a:t>
            </a:r>
            <a:r>
              <a:rPr lang="en-US" dirty="0" smtClean="0"/>
              <a:t>. They identified an LUC at a moisture source, and examined sensitive moisture sinks downwind of the LUC)</a:t>
            </a:r>
          </a:p>
          <a:p>
            <a:pPr marL="285750" indent="-285750">
              <a:buFont typeface="Arial"/>
              <a:buChar char="•"/>
            </a:pPr>
            <a:r>
              <a:rPr lang="en-US" dirty="0" err="1" smtClean="0"/>
              <a:t>Precipitationshed</a:t>
            </a:r>
            <a:r>
              <a:rPr lang="en-US" dirty="0" smtClean="0"/>
              <a:t> = upwind surface areas providing ET to a specific area’s precipitation</a:t>
            </a:r>
          </a:p>
          <a:p>
            <a:pPr marL="285750" indent="-285750">
              <a:buFont typeface="Arial"/>
              <a:buChar char="•"/>
            </a:pPr>
            <a:r>
              <a:rPr lang="en-US" dirty="0" smtClean="0"/>
              <a:t>Sensitive areas must: (1) be highly dependent on aerial rivers; (2) extent of source regions are small, so strong effects are seen in small LUCs.</a:t>
            </a:r>
          </a:p>
          <a:p>
            <a:pPr marL="285750" indent="-285750">
              <a:buFont typeface="Arial"/>
              <a:buChar char="•"/>
            </a:pPr>
            <a:r>
              <a:rPr lang="en-US" dirty="0" smtClean="0"/>
              <a:t>Have we determined our “sensitive areas” and the source areas where small scale LUCs create strong effects? What if the sensitive area is outside of our geographic/economic scope?</a:t>
            </a:r>
          </a:p>
        </p:txBody>
      </p:sp>
    </p:spTree>
    <p:extLst>
      <p:ext uri="{BB962C8B-B14F-4D97-AF65-F5344CB8AC3E}">
        <p14:creationId xmlns:p14="http://schemas.microsoft.com/office/powerpoint/2010/main" val="3114412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470" y="29882"/>
            <a:ext cx="9009529" cy="4031873"/>
          </a:xfrm>
          <a:prstGeom prst="rect">
            <a:avLst/>
          </a:prstGeom>
          <a:noFill/>
        </p:spPr>
        <p:txBody>
          <a:bodyPr wrap="square" rtlCol="0">
            <a:spAutoFit/>
          </a:bodyPr>
          <a:lstStyle/>
          <a:p>
            <a:r>
              <a:rPr lang="en-US" sz="1600" dirty="0" smtClean="0"/>
              <a:t>(Badger and </a:t>
            </a:r>
            <a:r>
              <a:rPr lang="en-US" sz="1600" dirty="0" err="1" smtClean="0"/>
              <a:t>Dirmeyer</a:t>
            </a:r>
            <a:r>
              <a:rPr lang="en-US" sz="1600" dirty="0" smtClean="0"/>
              <a:t>, 2015)</a:t>
            </a:r>
          </a:p>
          <a:p>
            <a:r>
              <a:rPr lang="en-US" sz="1600" dirty="0" smtClean="0"/>
              <a:t>Modeled climate response to the LUC of forest to heterogeneous crop cover</a:t>
            </a:r>
          </a:p>
          <a:p>
            <a:r>
              <a:rPr lang="en-US" sz="1600" dirty="0" smtClean="0"/>
              <a:t>Used coupled Earth system model called NCAR’s CESM to replace forests with six types of crops, and also studied irrigation</a:t>
            </a:r>
          </a:p>
          <a:p>
            <a:r>
              <a:rPr lang="en-US" sz="1600" dirty="0" smtClean="0"/>
              <a:t>In general, found a warmer and drier climate; the LUC also changes coupling strength between land and atmosphere.</a:t>
            </a:r>
          </a:p>
          <a:p>
            <a:r>
              <a:rPr lang="en-US" sz="1600" dirty="0" smtClean="0"/>
              <a:t>Coupling strength metrics: (1) correlation between a land surface state variable like soil moisture and surface flux like latent heat (2) correlation between surface flux like sensible heat and atmospheric property like PBL height. If metric is positive, means the land surface is controlling the feedback. </a:t>
            </a:r>
          </a:p>
          <a:p>
            <a:r>
              <a:rPr lang="en-US" sz="1600" dirty="0" smtClean="0"/>
              <a:t>They found an increase in land-surface coupling after deforestation due to shallower roots, but irrigation damps this increase in coupling.</a:t>
            </a:r>
          </a:p>
          <a:p>
            <a:endParaRPr lang="en-US" sz="1600" dirty="0"/>
          </a:p>
          <a:p>
            <a:r>
              <a:rPr lang="en-US" sz="1600" dirty="0" smtClean="0"/>
              <a:t>Can read more about papers they cited about how irrigation impacts land-surface coupling. However, this considers irrigation as a LUC and not as an agribusiness response to LUC-induced climate variations. Is there a way to study the feedback mechanisms between irrigation as a LUC and the LUC’s impact on the need for more irrigation? Or is irrigation firmly on either the LUC side of the agribusiness impact side?</a:t>
            </a:r>
            <a:endParaRPr lang="en-US" sz="1600" dirty="0"/>
          </a:p>
        </p:txBody>
      </p:sp>
      <p:sp>
        <p:nvSpPr>
          <p:cNvPr id="3" name="TextBox 2"/>
          <p:cNvSpPr txBox="1"/>
          <p:nvPr/>
        </p:nvSpPr>
        <p:spPr>
          <a:xfrm>
            <a:off x="74706" y="4347882"/>
            <a:ext cx="8815294" cy="1323439"/>
          </a:xfrm>
          <a:prstGeom prst="rect">
            <a:avLst/>
          </a:prstGeom>
          <a:noFill/>
        </p:spPr>
        <p:txBody>
          <a:bodyPr wrap="square" rtlCol="0">
            <a:spAutoFit/>
          </a:bodyPr>
          <a:lstStyle/>
          <a:p>
            <a:r>
              <a:rPr lang="en-US" sz="1600" dirty="0" smtClean="0"/>
              <a:t>(Marengo et al, 2009)</a:t>
            </a:r>
          </a:p>
          <a:p>
            <a:r>
              <a:rPr lang="en-US" sz="1600" dirty="0" smtClean="0"/>
              <a:t>The regional climate model in South America is CREAS. This paper discusses the HadRM3P model, which is part of the PRECIS model. HadRM3P is an RCM that is part of CREAS. It makes guesses about possible vulnerabilities and impacts to water resources in South America and studied changes in climate extreme </a:t>
            </a:r>
            <a:r>
              <a:rPr lang="en-US" sz="1600" dirty="0" err="1" smtClean="0"/>
              <a:t>indeces</a:t>
            </a:r>
            <a:r>
              <a:rPr lang="en-US" sz="1600" dirty="0" smtClean="0"/>
              <a:t> (like max dry days, very cold days)</a:t>
            </a:r>
          </a:p>
        </p:txBody>
      </p:sp>
    </p:spTree>
    <p:extLst>
      <p:ext uri="{BB962C8B-B14F-4D97-AF65-F5344CB8AC3E}">
        <p14:creationId xmlns:p14="http://schemas.microsoft.com/office/powerpoint/2010/main" val="2480130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588" y="179294"/>
            <a:ext cx="8934824" cy="5355313"/>
          </a:xfrm>
          <a:prstGeom prst="rect">
            <a:avLst/>
          </a:prstGeom>
          <a:noFill/>
        </p:spPr>
        <p:txBody>
          <a:bodyPr wrap="square" rtlCol="0">
            <a:spAutoFit/>
          </a:bodyPr>
          <a:lstStyle/>
          <a:p>
            <a:r>
              <a:rPr lang="en-US" dirty="0" smtClean="0"/>
              <a:t>(</a:t>
            </a:r>
            <a:r>
              <a:rPr lang="en-US" dirty="0" err="1" smtClean="0"/>
              <a:t>Schlenker</a:t>
            </a:r>
            <a:r>
              <a:rPr lang="en-US" dirty="0" smtClean="0"/>
              <a:t> and Roberts, 2006)</a:t>
            </a:r>
          </a:p>
          <a:p>
            <a:r>
              <a:rPr lang="en-US" dirty="0" smtClean="0"/>
              <a:t>Looked at effect of weather on corn yields in US</a:t>
            </a:r>
          </a:p>
          <a:p>
            <a:r>
              <a:rPr lang="en-US" dirty="0" smtClean="0"/>
              <a:t>Determines this relationship using regression between weather and yields – used detailed temperature data that allowed them to look at nonlinearities. See paper for their statistical model and note especially how they roll temperature into time.</a:t>
            </a:r>
          </a:p>
          <a:p>
            <a:r>
              <a:rPr lang="en-US" dirty="0" smtClean="0"/>
              <a:t>Our goal is to collect more papers like this, or to formulate our own relationships between weather and yield? And then, use these relationships to tie </a:t>
            </a:r>
            <a:r>
              <a:rPr lang="en-US" dirty="0" err="1" smtClean="0"/>
              <a:t>hydroclimate</a:t>
            </a:r>
            <a:r>
              <a:rPr lang="en-US" dirty="0" smtClean="0"/>
              <a:t> </a:t>
            </a:r>
            <a:r>
              <a:rPr lang="en-US" dirty="0" err="1" smtClean="0"/>
              <a:t>indeces</a:t>
            </a:r>
            <a:r>
              <a:rPr lang="en-US" dirty="0" smtClean="0"/>
              <a:t> to agribusiness?</a:t>
            </a:r>
          </a:p>
          <a:p>
            <a:endParaRPr lang="en-US" dirty="0"/>
          </a:p>
          <a:p>
            <a:r>
              <a:rPr lang="en-US" dirty="0" smtClean="0"/>
              <a:t>(</a:t>
            </a:r>
            <a:r>
              <a:rPr lang="en-US" dirty="0" err="1" smtClean="0"/>
              <a:t>Schlenker</a:t>
            </a:r>
            <a:r>
              <a:rPr lang="en-US" dirty="0" smtClean="0"/>
              <a:t> and Roberts, 2008)</a:t>
            </a:r>
          </a:p>
          <a:p>
            <a:r>
              <a:rPr lang="en-US" dirty="0" smtClean="0"/>
              <a:t>Temperature effects indicate damage to US crop yield under climate change because above some threshold, high temperatures are harmful.</a:t>
            </a:r>
          </a:p>
          <a:p>
            <a:r>
              <a:rPr lang="en-US" dirty="0" smtClean="0"/>
              <a:t>Decision Support System for </a:t>
            </a:r>
            <a:r>
              <a:rPr lang="en-US" dirty="0" err="1" smtClean="0"/>
              <a:t>Agrotechnology</a:t>
            </a:r>
            <a:r>
              <a:rPr lang="en-US" dirty="0" smtClean="0"/>
              <a:t> Transfer</a:t>
            </a:r>
          </a:p>
          <a:p>
            <a:r>
              <a:rPr lang="en-US" dirty="0" smtClean="0"/>
              <a:t>Talks about omitted variables bias – like soil type, distance to cities, irrigation systems – all are spatially correlated.</a:t>
            </a:r>
          </a:p>
          <a:p>
            <a:r>
              <a:rPr lang="en-US" dirty="0" smtClean="0"/>
              <a:t>Think about making a more “complex” statistical model that takes into account previously omitted variables, especially irrigation in my case? Or will we go the simulation approach and model crop response to water, soil, radiation, </a:t>
            </a:r>
            <a:r>
              <a:rPr lang="en-US" dirty="0" err="1" smtClean="0"/>
              <a:t>etc</a:t>
            </a:r>
            <a:r>
              <a:rPr lang="en-US" dirty="0" smtClean="0"/>
              <a:t>?</a:t>
            </a:r>
            <a:br>
              <a:rPr lang="en-US" dirty="0" smtClean="0"/>
            </a:br>
            <a:endParaRPr lang="en-US" dirty="0"/>
          </a:p>
        </p:txBody>
      </p:sp>
    </p:spTree>
    <p:extLst>
      <p:ext uri="{BB962C8B-B14F-4D97-AF65-F5344CB8AC3E}">
        <p14:creationId xmlns:p14="http://schemas.microsoft.com/office/powerpoint/2010/main" val="2528410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411" y="239059"/>
            <a:ext cx="8800353" cy="6340199"/>
          </a:xfrm>
          <a:prstGeom prst="rect">
            <a:avLst/>
          </a:prstGeom>
          <a:noFill/>
        </p:spPr>
        <p:txBody>
          <a:bodyPr wrap="square" rtlCol="0">
            <a:spAutoFit/>
          </a:bodyPr>
          <a:lstStyle/>
          <a:p>
            <a:r>
              <a:rPr lang="en-US" sz="1600" dirty="0" smtClean="0"/>
              <a:t>(</a:t>
            </a:r>
            <a:r>
              <a:rPr lang="en-US" sz="1600" dirty="0" err="1" smtClean="0"/>
              <a:t>Frich</a:t>
            </a:r>
            <a:r>
              <a:rPr lang="en-US" sz="1600" dirty="0" smtClean="0"/>
              <a:t> et al, 2002)</a:t>
            </a:r>
          </a:p>
          <a:p>
            <a:r>
              <a:rPr lang="en-US" sz="1600" dirty="0" smtClean="0"/>
              <a:t>Looked at 1950-2000’s change in extreme climate indicators, and saw spatial patterns of significant changes</a:t>
            </a:r>
          </a:p>
          <a:p>
            <a:r>
              <a:rPr lang="en-US" sz="1600" dirty="0" smtClean="0"/>
              <a:t>However, their analyses missed South America</a:t>
            </a:r>
          </a:p>
          <a:p>
            <a:r>
              <a:rPr lang="en-US" sz="1600" dirty="0" smtClean="0"/>
              <a:t>Used station data, not gridded data – and therefore had to thin the network to remove bias on places with highly concentrated stations.</a:t>
            </a:r>
          </a:p>
          <a:p>
            <a:endParaRPr lang="en-US" sz="1600" dirty="0"/>
          </a:p>
          <a:p>
            <a:r>
              <a:rPr lang="en-US" sz="1600" dirty="0" smtClean="0"/>
              <a:t>(</a:t>
            </a:r>
            <a:r>
              <a:rPr lang="en-US" sz="1600" dirty="0" err="1" smtClean="0"/>
              <a:t>Langenbrunner</a:t>
            </a:r>
            <a:r>
              <a:rPr lang="en-US" sz="1600" dirty="0" smtClean="0"/>
              <a:t> and </a:t>
            </a:r>
            <a:r>
              <a:rPr lang="en-US" sz="1600" dirty="0" err="1" smtClean="0"/>
              <a:t>Neelin</a:t>
            </a:r>
            <a:r>
              <a:rPr lang="en-US" sz="1600" dirty="0" smtClean="0"/>
              <a:t>, 2007)</a:t>
            </a:r>
          </a:p>
          <a:p>
            <a:r>
              <a:rPr lang="en-US" sz="1600" dirty="0" smtClean="0"/>
              <a:t>Different subsets of global climate models perform well under different objective functions, and these tradeoffs are difficult to weigh</a:t>
            </a:r>
          </a:p>
          <a:p>
            <a:r>
              <a:rPr lang="en-US" sz="1600" dirty="0" smtClean="0"/>
              <a:t>To this end, the authors identified a set of </a:t>
            </a:r>
            <a:r>
              <a:rPr lang="en-US" sz="1600" dirty="0" err="1" smtClean="0"/>
              <a:t>pareto</a:t>
            </a:r>
            <a:r>
              <a:rPr lang="en-US" sz="1600" dirty="0" smtClean="0"/>
              <a:t>-optimal </a:t>
            </a:r>
            <a:r>
              <a:rPr lang="en-US" sz="1600" dirty="0" err="1" smtClean="0"/>
              <a:t>subensembles</a:t>
            </a:r>
            <a:r>
              <a:rPr lang="en-US" sz="1600" dirty="0" smtClean="0"/>
              <a:t> across 3 measures, and used these </a:t>
            </a:r>
            <a:r>
              <a:rPr lang="en-US" sz="1600" dirty="0" err="1" smtClean="0"/>
              <a:t>subensembles</a:t>
            </a:r>
            <a:r>
              <a:rPr lang="en-US" sz="1600" dirty="0" smtClean="0"/>
              <a:t> to constrain end-of-century CA wet season precipitation changes.</a:t>
            </a:r>
          </a:p>
          <a:p>
            <a:r>
              <a:rPr lang="en-US" sz="1600" dirty="0" smtClean="0"/>
              <a:t>Useful for picking RCMs that will feed into the </a:t>
            </a:r>
            <a:r>
              <a:rPr lang="en-US" sz="1600" dirty="0" err="1" smtClean="0"/>
              <a:t>hydroclimate</a:t>
            </a:r>
            <a:r>
              <a:rPr lang="en-US" sz="1600" dirty="0" smtClean="0"/>
              <a:t> </a:t>
            </a:r>
            <a:r>
              <a:rPr lang="en-US" sz="1600" dirty="0" err="1" smtClean="0"/>
              <a:t>indeces</a:t>
            </a:r>
            <a:r>
              <a:rPr lang="en-US" sz="1600" dirty="0" smtClean="0"/>
              <a:t>?</a:t>
            </a:r>
          </a:p>
          <a:p>
            <a:endParaRPr lang="en-US" sz="1600" dirty="0"/>
          </a:p>
          <a:p>
            <a:r>
              <a:rPr lang="en-US" sz="1600" dirty="0" smtClean="0"/>
              <a:t>(Wright et al, 2017)</a:t>
            </a:r>
          </a:p>
          <a:p>
            <a:r>
              <a:rPr lang="en-US" sz="1600" dirty="0" smtClean="0"/>
              <a:t>Used satellite data to show that rainforest transpiration enables an increase in shallow convection that moistens and destabilizes the atmosphere during initial stages of dry-to-wet season transition.</a:t>
            </a:r>
          </a:p>
          <a:p>
            <a:r>
              <a:rPr lang="en-US" sz="1600" dirty="0" smtClean="0"/>
              <a:t>This shallow convection moisture pump (SCMP) preconditions the atmosphere at the regional scale for a rapid increase in rain-bearing deep convection.</a:t>
            </a:r>
          </a:p>
          <a:p>
            <a:r>
              <a:rPr lang="en-US" sz="1600" dirty="0" smtClean="0"/>
              <a:t>Aerosols </a:t>
            </a:r>
            <a:r>
              <a:rPr lang="en-US" sz="1600" dirty="0" err="1" smtClean="0"/>
              <a:t>duringbiomass</a:t>
            </a:r>
            <a:r>
              <a:rPr lang="en-US" sz="1600" dirty="0" smtClean="0"/>
              <a:t> burning may alter efficiency of SCMP</a:t>
            </a:r>
          </a:p>
          <a:p>
            <a:r>
              <a:rPr lang="en-US" sz="1600" dirty="0" smtClean="0"/>
              <a:t>Land surface processes and biomass burning may alter timing of wet season onset and helps explain why deforestation extends the dry season and enhances regional vulnerability to drought.</a:t>
            </a:r>
          </a:p>
          <a:p>
            <a:r>
              <a:rPr lang="en-US" sz="1600" dirty="0" smtClean="0"/>
              <a:t>Deforestation could sharpen the land-ocean temperature gradient, accelerating wet season onset under a conventional onset mechanism; but also reduces surface moisture fluxes, thereby delaying wet season onset under an ET-initiated onset mechanism.</a:t>
            </a:r>
            <a:endParaRPr lang="en-US" sz="1600" dirty="0"/>
          </a:p>
        </p:txBody>
      </p:sp>
    </p:spTree>
    <p:extLst>
      <p:ext uri="{BB962C8B-B14F-4D97-AF65-F5344CB8AC3E}">
        <p14:creationId xmlns:p14="http://schemas.microsoft.com/office/powerpoint/2010/main" val="2574609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86964" y="2226734"/>
            <a:ext cx="5179624" cy="6858000"/>
          </a:xfrm>
          <a:prstGeom prst="rect">
            <a:avLst/>
          </a:prstGeom>
        </p:spPr>
      </p:pic>
      <p:sp>
        <p:nvSpPr>
          <p:cNvPr id="3" name="TextBox 2"/>
          <p:cNvSpPr txBox="1"/>
          <p:nvPr/>
        </p:nvSpPr>
        <p:spPr>
          <a:xfrm>
            <a:off x="74706" y="209176"/>
            <a:ext cx="8919882" cy="1754327"/>
          </a:xfrm>
          <a:prstGeom prst="rect">
            <a:avLst/>
          </a:prstGeom>
          <a:noFill/>
        </p:spPr>
        <p:txBody>
          <a:bodyPr wrap="square" rtlCol="0">
            <a:spAutoFit/>
          </a:bodyPr>
          <a:lstStyle/>
          <a:p>
            <a:r>
              <a:rPr lang="en-US" dirty="0" smtClean="0"/>
              <a:t>(</a:t>
            </a:r>
            <a:r>
              <a:rPr lang="en-US" dirty="0" err="1" smtClean="0"/>
              <a:t>Khanna</a:t>
            </a:r>
            <a:r>
              <a:rPr lang="en-US" dirty="0" smtClean="0"/>
              <a:t> et al, 2017)</a:t>
            </a:r>
          </a:p>
          <a:p>
            <a:r>
              <a:rPr lang="en-US" dirty="0" smtClean="0"/>
              <a:t>Amazon deforestation leads to dry season climate change.</a:t>
            </a:r>
          </a:p>
          <a:p>
            <a:r>
              <a:rPr lang="en-US" dirty="0" smtClean="0"/>
              <a:t>Deforestation is sufficiently advanced to have caused a shift from a thermally to a dynamically driven </a:t>
            </a:r>
            <a:r>
              <a:rPr lang="en-US" dirty="0" err="1" smtClean="0"/>
              <a:t>hydroclimatic</a:t>
            </a:r>
            <a:r>
              <a:rPr lang="en-US" dirty="0" smtClean="0"/>
              <a:t> regime – see figure. Used satellite data to confirm this.</a:t>
            </a:r>
          </a:p>
          <a:p>
            <a:r>
              <a:rPr lang="en-US" dirty="0" smtClean="0"/>
              <a:t>They showed that cloud and precipitation “dipole” shapes increased over time. Downwind of deforested areas, experience wetting; whereas upwind areas experience drying.</a:t>
            </a:r>
          </a:p>
        </p:txBody>
      </p:sp>
    </p:spTree>
    <p:extLst>
      <p:ext uri="{BB962C8B-B14F-4D97-AF65-F5344CB8AC3E}">
        <p14:creationId xmlns:p14="http://schemas.microsoft.com/office/powerpoint/2010/main" val="2529512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588" y="179294"/>
            <a:ext cx="8890000" cy="5755423"/>
          </a:xfrm>
          <a:prstGeom prst="rect">
            <a:avLst/>
          </a:prstGeom>
          <a:noFill/>
        </p:spPr>
        <p:txBody>
          <a:bodyPr wrap="square" rtlCol="0">
            <a:spAutoFit/>
          </a:bodyPr>
          <a:lstStyle/>
          <a:p>
            <a:r>
              <a:rPr lang="en-US" sz="1600" dirty="0" smtClean="0"/>
              <a:t>(</a:t>
            </a:r>
            <a:r>
              <a:rPr lang="en-US" sz="1600" dirty="0" err="1" smtClean="0"/>
              <a:t>Huntingford</a:t>
            </a:r>
            <a:r>
              <a:rPr lang="en-US" sz="1600" dirty="0" smtClean="0"/>
              <a:t> et al, 2013)</a:t>
            </a:r>
          </a:p>
          <a:p>
            <a:r>
              <a:rPr lang="en-US" sz="1600" dirty="0" smtClean="0"/>
              <a:t>Simulated resilience of tropical rainforests to CO2-induced climate change.</a:t>
            </a:r>
          </a:p>
          <a:p>
            <a:r>
              <a:rPr lang="en-US" sz="1600" dirty="0" smtClean="0"/>
              <a:t>There are three </a:t>
            </a:r>
            <a:r>
              <a:rPr lang="en-US" sz="1600" dirty="0" err="1" smtClean="0"/>
              <a:t>forcings</a:t>
            </a:r>
            <a:r>
              <a:rPr lang="en-US" sz="1600" dirty="0" smtClean="0"/>
              <a:t> that affect forest biomass: (1) precipitation change causes slight decrease in biomass (2) temperature causes decrease in biomass (3) carbon dioxide causes high increase in biomass. Overall, carbon dioxide effect is greatest and therefore biomass increases</a:t>
            </a:r>
          </a:p>
          <a:p>
            <a:r>
              <a:rPr lang="en-US" sz="1600" dirty="0" smtClean="0"/>
              <a:t>Forest biomass has increased with increasing atmospheric carbon dioxide, and is projected to continue this trend</a:t>
            </a:r>
          </a:p>
          <a:p>
            <a:endParaRPr lang="en-US" sz="1600" dirty="0"/>
          </a:p>
          <a:p>
            <a:r>
              <a:rPr lang="en-US" sz="1600" dirty="0" smtClean="0"/>
              <a:t>We have to look at all three </a:t>
            </a:r>
            <a:r>
              <a:rPr lang="en-US" sz="1600" dirty="0" err="1" smtClean="0"/>
              <a:t>forcings</a:t>
            </a:r>
            <a:r>
              <a:rPr lang="en-US" sz="1600" dirty="0" smtClean="0"/>
              <a:t> and their effect on our </a:t>
            </a:r>
            <a:r>
              <a:rPr lang="en-US" sz="1600" dirty="0" err="1" smtClean="0"/>
              <a:t>hydroclimatic</a:t>
            </a:r>
            <a:r>
              <a:rPr lang="en-US" sz="1600" dirty="0" smtClean="0"/>
              <a:t> </a:t>
            </a:r>
            <a:r>
              <a:rPr lang="en-US" sz="1600" dirty="0" err="1" smtClean="0"/>
              <a:t>indeces</a:t>
            </a:r>
            <a:r>
              <a:rPr lang="en-US" sz="1600" dirty="0" smtClean="0"/>
              <a:t>?</a:t>
            </a:r>
          </a:p>
          <a:p>
            <a:endParaRPr lang="en-US" sz="1600" dirty="0"/>
          </a:p>
          <a:p>
            <a:r>
              <a:rPr lang="en-US" sz="1600" dirty="0" smtClean="0"/>
              <a:t>(Guan et al, 2018)</a:t>
            </a:r>
          </a:p>
          <a:p>
            <a:r>
              <a:rPr lang="en-US" sz="1600" dirty="0" smtClean="0"/>
              <a:t>Looked at sensitivity of African ecosystem to rainfall frequency, intensity, and rainy season length</a:t>
            </a:r>
          </a:p>
          <a:p>
            <a:r>
              <a:rPr lang="en-US" sz="1600" dirty="0" smtClean="0"/>
              <a:t>Rainy season length was the biggest impact on “gross primary production”, more than frequency and intensity of rain were</a:t>
            </a:r>
          </a:p>
          <a:p>
            <a:r>
              <a:rPr lang="en-US" sz="1600" dirty="0" smtClean="0"/>
              <a:t>Three different productivity responses to seasonal rainfall variability: (1) chronic water stress in the savannas, (2) acute water stress in the woodlands; (3) minimum water stress in tropical forests</a:t>
            </a:r>
          </a:p>
          <a:p>
            <a:r>
              <a:rPr lang="en-US" sz="1600" dirty="0" smtClean="0"/>
              <a:t>Used a vegetation model and stochastic rainfall generator to study how different biomes respond to shifts in the rainfall parameters</a:t>
            </a:r>
          </a:p>
          <a:p>
            <a:endParaRPr lang="en-US" sz="1600" dirty="0"/>
          </a:p>
          <a:p>
            <a:r>
              <a:rPr lang="en-US" sz="1600" dirty="0" smtClean="0"/>
              <a:t>(</a:t>
            </a:r>
            <a:r>
              <a:rPr lang="en-US" sz="1600" dirty="0" err="1" smtClean="0"/>
              <a:t>Arvor</a:t>
            </a:r>
            <a:r>
              <a:rPr lang="en-US" sz="1600" dirty="0" smtClean="0"/>
              <a:t> et al, 2014)</a:t>
            </a:r>
          </a:p>
          <a:p>
            <a:r>
              <a:rPr lang="en-US" sz="1600" dirty="0" smtClean="0"/>
              <a:t>Used TRMM precipitation and agricultural maps to prove that adoption of intensive agricultural practices such as double cropping systems is partly the result of adaptation of local climate conditions</a:t>
            </a:r>
          </a:p>
          <a:p>
            <a:r>
              <a:rPr lang="en-US" sz="1600" dirty="0" smtClean="0"/>
              <a:t>Look at this paper for an agriculturally relevant way to define the dry season.</a:t>
            </a:r>
            <a:endParaRPr lang="en-US" sz="1600" dirty="0"/>
          </a:p>
        </p:txBody>
      </p:sp>
    </p:spTree>
    <p:extLst>
      <p:ext uri="{BB962C8B-B14F-4D97-AF65-F5344CB8AC3E}">
        <p14:creationId xmlns:p14="http://schemas.microsoft.com/office/powerpoint/2010/main" val="1508513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412" y="209176"/>
            <a:ext cx="8740588" cy="4801315"/>
          </a:xfrm>
          <a:prstGeom prst="rect">
            <a:avLst/>
          </a:prstGeom>
          <a:noFill/>
        </p:spPr>
        <p:txBody>
          <a:bodyPr wrap="square" rtlCol="0">
            <a:spAutoFit/>
          </a:bodyPr>
          <a:lstStyle/>
          <a:p>
            <a:r>
              <a:rPr lang="en-US" dirty="0" smtClean="0"/>
              <a:t>(</a:t>
            </a:r>
            <a:r>
              <a:rPr lang="en-US" dirty="0" err="1" smtClean="0"/>
              <a:t>Duveiller</a:t>
            </a:r>
            <a:r>
              <a:rPr lang="en-US" dirty="0" smtClean="0"/>
              <a:t> et al, 2018)</a:t>
            </a:r>
          </a:p>
          <a:p>
            <a:r>
              <a:rPr lang="en-US" dirty="0" smtClean="0"/>
              <a:t>Changing vegetation cover alters surface energy balance and can lead to either warming or cooling. Conversion of forests to grasslands increases albedo but decreases ET, which can lead to warming or cooling depending on which process dominates</a:t>
            </a:r>
            <a:endParaRPr lang="en-US" dirty="0"/>
          </a:p>
          <a:p>
            <a:r>
              <a:rPr lang="en-US" dirty="0" smtClean="0"/>
              <a:t>Temperature increases due to agricultural expansion in the tropics, where surface brightening decreases net radiation but doesn’t counter balance the increase in temperature associated with a decrease in transpiration.</a:t>
            </a:r>
          </a:p>
          <a:p>
            <a:r>
              <a:rPr lang="en-US" dirty="0" smtClean="0"/>
              <a:t>The paper has a huge chart of potential change in T and surface energy balance depending on various transitions in vegetation type. Can’t we just use this to talk about the heat index part? Do we need to pinpoint specific locations?</a:t>
            </a:r>
          </a:p>
          <a:p>
            <a:r>
              <a:rPr lang="en-US" dirty="0" smtClean="0"/>
              <a:t>Is this land use -&gt; climate project an exercise in lit review of existing methods and applying them, or coming up with our own stat model?</a:t>
            </a:r>
          </a:p>
          <a:p>
            <a:r>
              <a:rPr lang="en-US" dirty="0" smtClean="0"/>
              <a:t>Are we trying to calculate the </a:t>
            </a:r>
            <a:r>
              <a:rPr lang="en-US" dirty="0" err="1" smtClean="0"/>
              <a:t>hydroclimate</a:t>
            </a:r>
            <a:r>
              <a:rPr lang="en-US" dirty="0" smtClean="0"/>
              <a:t> metrics before and after land use change?</a:t>
            </a:r>
          </a:p>
          <a:p>
            <a:endParaRPr lang="en-US" dirty="0"/>
          </a:p>
          <a:p>
            <a:r>
              <a:rPr lang="en-US" dirty="0" smtClean="0"/>
              <a:t>(Li and Fu, 2003)</a:t>
            </a:r>
          </a:p>
          <a:p>
            <a:r>
              <a:rPr lang="en-US" dirty="0" smtClean="0"/>
              <a:t>Describes the transition from dry to wet season in Amazonia in very scientific language; didn’t understand but seems to have good background about climate in the region</a:t>
            </a:r>
            <a:endParaRPr lang="en-US" dirty="0"/>
          </a:p>
        </p:txBody>
      </p:sp>
    </p:spTree>
    <p:extLst>
      <p:ext uri="{BB962C8B-B14F-4D97-AF65-F5344CB8AC3E}">
        <p14:creationId xmlns:p14="http://schemas.microsoft.com/office/powerpoint/2010/main" val="111080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22327"/>
          <a:stretch/>
        </p:blipFill>
        <p:spPr>
          <a:xfrm>
            <a:off x="0" y="597648"/>
            <a:ext cx="9144000" cy="4805290"/>
          </a:xfrm>
          <a:prstGeom prst="rect">
            <a:avLst/>
          </a:prstGeom>
        </p:spPr>
      </p:pic>
    </p:spTree>
    <p:extLst>
      <p:ext uri="{BB962C8B-B14F-4D97-AF65-F5344CB8AC3E}">
        <p14:creationId xmlns:p14="http://schemas.microsoft.com/office/powerpoint/2010/main" val="251353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8405"/>
            <a:ext cx="9144000" cy="2554545"/>
          </a:xfrm>
          <a:prstGeom prst="rect">
            <a:avLst/>
          </a:prstGeom>
        </p:spPr>
        <p:txBody>
          <a:bodyPr wrap="square">
            <a:spAutoFit/>
          </a:bodyPr>
          <a:lstStyle/>
          <a:p>
            <a:r>
              <a:rPr lang="en-US" sz="1600" b="1" dirty="0" smtClean="0"/>
              <a:t>For summer</a:t>
            </a:r>
            <a:r>
              <a:rPr lang="en-US" sz="1600" b="1" dirty="0"/>
              <a:t>: </a:t>
            </a:r>
            <a:r>
              <a:rPr lang="en-US" sz="1600" b="1" dirty="0" smtClean="0"/>
              <a:t>Output 2.1 by Aug 1?</a:t>
            </a:r>
          </a:p>
          <a:p>
            <a:r>
              <a:rPr lang="en-US" sz="1600" b="1" dirty="0" smtClean="0"/>
              <a:t> </a:t>
            </a:r>
          </a:p>
          <a:p>
            <a:pPr marL="285750" indent="-285750">
              <a:buFont typeface="Arial"/>
              <a:buChar char="•"/>
            </a:pPr>
            <a:r>
              <a:rPr lang="en-US" sz="1600" dirty="0"/>
              <a:t>M</a:t>
            </a:r>
            <a:r>
              <a:rPr lang="en-US" sz="1600" dirty="0" smtClean="0"/>
              <a:t>ake the function </a:t>
            </a:r>
            <a:r>
              <a:rPr lang="en-US" sz="1600" dirty="0" err="1" smtClean="0"/>
              <a:t>hydroclimatic</a:t>
            </a:r>
            <a:r>
              <a:rPr lang="en-US" sz="1600" dirty="0" smtClean="0"/>
              <a:t> metric = f(</a:t>
            </a:r>
            <a:r>
              <a:rPr lang="en-US" sz="1600" dirty="0" err="1" smtClean="0"/>
              <a:t>precip</a:t>
            </a:r>
            <a:r>
              <a:rPr lang="en-US" sz="1600" dirty="0" smtClean="0"/>
              <a:t>, T, land use)</a:t>
            </a:r>
          </a:p>
          <a:p>
            <a:pPr marL="742950" lvl="1" indent="-285750">
              <a:buFont typeface="Arial"/>
              <a:buChar char="•"/>
            </a:pPr>
            <a:r>
              <a:rPr lang="en-US" sz="1600" dirty="0" smtClean="0"/>
              <a:t>Will this function include global climate change scenarios?</a:t>
            </a:r>
          </a:p>
          <a:p>
            <a:pPr marL="285750" indent="-285750">
              <a:buFont typeface="Arial"/>
              <a:buChar char="•"/>
            </a:pPr>
            <a:r>
              <a:rPr lang="en-US" sz="1600" dirty="0" smtClean="0"/>
              <a:t>Which metric to focus on? </a:t>
            </a:r>
          </a:p>
          <a:p>
            <a:pPr marL="742950" lvl="1" indent="-285750">
              <a:buFont typeface="Arial"/>
              <a:buChar char="•"/>
            </a:pPr>
            <a:r>
              <a:rPr lang="en-US" sz="1600" dirty="0" smtClean="0"/>
              <a:t>rainy season and surface water dynamics ones are better connected to catchment classification stuff</a:t>
            </a:r>
          </a:p>
          <a:p>
            <a:pPr marL="285750" indent="-285750">
              <a:buFont typeface="Arial"/>
              <a:buChar char="•"/>
            </a:pPr>
            <a:r>
              <a:rPr lang="en-US" sz="1600" dirty="0" smtClean="0"/>
              <a:t>Do </a:t>
            </a:r>
            <a:r>
              <a:rPr lang="en-US" sz="1600" dirty="0"/>
              <a:t>this using statistical model only? </a:t>
            </a:r>
            <a:r>
              <a:rPr lang="en-US" sz="1600" dirty="0" smtClean="0"/>
              <a:t>Base the statistical model on literature?</a:t>
            </a:r>
          </a:p>
          <a:p>
            <a:pPr marL="285750" indent="-285750">
              <a:buFont typeface="Arial"/>
              <a:buChar char="•"/>
            </a:pPr>
            <a:r>
              <a:rPr lang="en-US" sz="1600" dirty="0" smtClean="0"/>
              <a:t>Geographic and temporal scope </a:t>
            </a:r>
            <a:r>
              <a:rPr lang="en-US" sz="1600" dirty="0"/>
              <a:t>of summer </a:t>
            </a:r>
            <a:r>
              <a:rPr lang="en-US" sz="1600" dirty="0" smtClean="0"/>
              <a:t>work? Downwind/downstream effects?</a:t>
            </a:r>
          </a:p>
          <a:p>
            <a:pPr marL="285750" indent="-285750">
              <a:buFont typeface="Arial"/>
              <a:buChar char="•"/>
            </a:pPr>
            <a:r>
              <a:rPr lang="en-US" sz="1600" dirty="0"/>
              <a:t>Are we trying to calculate the </a:t>
            </a:r>
            <a:r>
              <a:rPr lang="en-US" sz="1600" dirty="0" err="1"/>
              <a:t>hydroclimate</a:t>
            </a:r>
            <a:r>
              <a:rPr lang="en-US" sz="1600" dirty="0"/>
              <a:t> metrics </a:t>
            </a:r>
            <a:r>
              <a:rPr lang="en-US" sz="1600" dirty="0" smtClean="0"/>
              <a:t>both before </a:t>
            </a:r>
            <a:r>
              <a:rPr lang="en-US" sz="1600" dirty="0"/>
              <a:t>and after land use change</a:t>
            </a:r>
            <a:r>
              <a:rPr lang="en-US" sz="1600" dirty="0" smtClean="0"/>
              <a:t>?</a:t>
            </a:r>
            <a:endParaRPr lang="en-US" sz="1600" dirty="0"/>
          </a:p>
        </p:txBody>
      </p:sp>
      <p:pic>
        <p:nvPicPr>
          <p:cNvPr id="3" name="Picture 2"/>
          <p:cNvPicPr>
            <a:picLocks noChangeAspect="1"/>
          </p:cNvPicPr>
          <p:nvPr/>
        </p:nvPicPr>
        <p:blipFill>
          <a:blip r:embed="rId2"/>
          <a:stretch>
            <a:fillRect/>
          </a:stretch>
        </p:blipFill>
        <p:spPr>
          <a:xfrm>
            <a:off x="0" y="2940728"/>
            <a:ext cx="9144000" cy="3917272"/>
          </a:xfrm>
          <a:prstGeom prst="rect">
            <a:avLst/>
          </a:prstGeom>
        </p:spPr>
      </p:pic>
    </p:spTree>
    <p:extLst>
      <p:ext uri="{BB962C8B-B14F-4D97-AF65-F5344CB8AC3E}">
        <p14:creationId xmlns:p14="http://schemas.microsoft.com/office/powerpoint/2010/main" val="3175284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294" y="164353"/>
            <a:ext cx="8830235" cy="5909311"/>
          </a:xfrm>
          <a:prstGeom prst="rect">
            <a:avLst/>
          </a:prstGeom>
          <a:noFill/>
        </p:spPr>
        <p:txBody>
          <a:bodyPr wrap="square" rtlCol="0">
            <a:spAutoFit/>
          </a:bodyPr>
          <a:lstStyle/>
          <a:p>
            <a:r>
              <a:rPr lang="en-US" b="1" dirty="0" smtClean="0"/>
              <a:t>General clarifications</a:t>
            </a:r>
          </a:p>
          <a:p>
            <a:endParaRPr lang="en-US" b="1" dirty="0" smtClean="0"/>
          </a:p>
          <a:p>
            <a:pPr marL="285750" indent="-285750">
              <a:buFont typeface="Arial"/>
              <a:buChar char="•"/>
            </a:pPr>
            <a:r>
              <a:rPr lang="en-US" dirty="0" smtClean="0"/>
              <a:t>How </a:t>
            </a:r>
            <a:r>
              <a:rPr lang="en-US" dirty="0"/>
              <a:t>is land </a:t>
            </a:r>
            <a:r>
              <a:rPr lang="en-US" dirty="0" smtClean="0"/>
              <a:t>use change defined for us? </a:t>
            </a:r>
          </a:p>
          <a:p>
            <a:pPr marL="742950" lvl="1" indent="-285750">
              <a:buFont typeface="Arial"/>
              <a:buChar char="•"/>
            </a:pPr>
            <a:r>
              <a:rPr lang="en-US" dirty="0" smtClean="0"/>
              <a:t>Just </a:t>
            </a:r>
            <a:r>
              <a:rPr lang="en-US" dirty="0"/>
              <a:t>deforestation </a:t>
            </a:r>
            <a:r>
              <a:rPr lang="en-US" dirty="0" smtClean="0"/>
              <a:t>for soybean, bean-maize, cattle? </a:t>
            </a:r>
          </a:p>
          <a:p>
            <a:pPr marL="742950" lvl="1" indent="-285750">
              <a:buFont typeface="Arial"/>
              <a:buChar char="•"/>
            </a:pPr>
            <a:r>
              <a:rPr lang="en-US" dirty="0" smtClean="0"/>
              <a:t>How about specific agricultural practices?</a:t>
            </a:r>
          </a:p>
          <a:p>
            <a:pPr marL="285750" indent="-285750">
              <a:buFont typeface="Arial"/>
              <a:buChar char="•"/>
            </a:pPr>
            <a:r>
              <a:rPr lang="en-US" dirty="0"/>
              <a:t>How were the </a:t>
            </a:r>
            <a:r>
              <a:rPr lang="en-US" dirty="0" err="1"/>
              <a:t>hydroclimatic</a:t>
            </a:r>
            <a:r>
              <a:rPr lang="en-US" dirty="0"/>
              <a:t> metrics determined</a:t>
            </a:r>
            <a:r>
              <a:rPr lang="en-US" dirty="0" smtClean="0"/>
              <a:t>?</a:t>
            </a:r>
          </a:p>
          <a:p>
            <a:pPr marL="285750" indent="-285750">
              <a:buFont typeface="Arial"/>
              <a:buChar char="•"/>
            </a:pPr>
            <a:r>
              <a:rPr lang="en-US" dirty="0" smtClean="0"/>
              <a:t>How </a:t>
            </a:r>
            <a:r>
              <a:rPr lang="en-US" dirty="0"/>
              <a:t>to combine global climate change with </a:t>
            </a:r>
            <a:r>
              <a:rPr lang="en-US" dirty="0" smtClean="0"/>
              <a:t>land use effects in the statistical model?</a:t>
            </a:r>
          </a:p>
          <a:p>
            <a:pPr marL="285750" indent="-285750">
              <a:buFont typeface="Arial"/>
              <a:buChar char="•"/>
            </a:pPr>
            <a:r>
              <a:rPr lang="en-US" dirty="0"/>
              <a:t>How will the impacts of the </a:t>
            </a:r>
            <a:r>
              <a:rPr lang="en-US" dirty="0" err="1"/>
              <a:t>hydroclimate</a:t>
            </a:r>
            <a:r>
              <a:rPr lang="en-US" dirty="0"/>
              <a:t> metrics to agricultural production be modeled? Will it be based on lit review? </a:t>
            </a:r>
            <a:endParaRPr lang="en-US" dirty="0" smtClean="0"/>
          </a:p>
          <a:p>
            <a:pPr marL="285750" indent="-285750">
              <a:buFont typeface="Arial"/>
              <a:buChar char="•"/>
            </a:pPr>
            <a:r>
              <a:rPr lang="en-US" dirty="0"/>
              <a:t>S</a:t>
            </a:r>
            <a:r>
              <a:rPr lang="en-US" dirty="0" smtClean="0"/>
              <a:t>cope</a:t>
            </a:r>
          </a:p>
          <a:p>
            <a:pPr marL="742950" lvl="1" indent="-285750">
              <a:buFont typeface="Arial"/>
              <a:buChar char="•"/>
            </a:pPr>
            <a:r>
              <a:rPr lang="en-US" dirty="0" smtClean="0"/>
              <a:t>Consider downwind </a:t>
            </a:r>
            <a:r>
              <a:rPr lang="en-US" dirty="0"/>
              <a:t>impacts on water availability from land use changes? What’s the physical area of the places we’re studying</a:t>
            </a:r>
            <a:r>
              <a:rPr lang="en-US" dirty="0" smtClean="0"/>
              <a:t>?</a:t>
            </a:r>
          </a:p>
          <a:p>
            <a:pPr marL="742950" lvl="1" indent="-285750">
              <a:buFont typeface="Arial"/>
              <a:buChar char="•"/>
            </a:pPr>
            <a:r>
              <a:rPr lang="en-US" dirty="0"/>
              <a:t>T</a:t>
            </a:r>
            <a:r>
              <a:rPr lang="en-US" dirty="0" smtClean="0"/>
              <a:t>ime scope – </a:t>
            </a:r>
            <a:r>
              <a:rPr lang="en-US" dirty="0"/>
              <a:t>i.e. will the project make predictions, and up to what year? </a:t>
            </a:r>
            <a:endParaRPr lang="en-US" dirty="0" smtClean="0"/>
          </a:p>
          <a:p>
            <a:pPr marL="285750" indent="-285750">
              <a:buFont typeface="Arial"/>
              <a:buChar char="•"/>
            </a:pPr>
            <a:r>
              <a:rPr lang="en-US" dirty="0" smtClean="0"/>
              <a:t>Will </a:t>
            </a:r>
            <a:r>
              <a:rPr lang="en-US" dirty="0"/>
              <a:t>there be a lot of data gathering in addition to data analysis</a:t>
            </a:r>
            <a:r>
              <a:rPr lang="en-US" dirty="0" smtClean="0"/>
              <a:t>?</a:t>
            </a:r>
            <a:endParaRPr lang="en-US" dirty="0"/>
          </a:p>
          <a:p>
            <a:pPr marL="285750" indent="-285750">
              <a:buFont typeface="Arial"/>
              <a:buChar char="•"/>
            </a:pPr>
            <a:r>
              <a:rPr lang="en-US" dirty="0"/>
              <a:t>Who’s doing output 2.1, ii) statistical models skillful at predicting soy, maize, cattle system responses to climate perturbations</a:t>
            </a:r>
            <a:r>
              <a:rPr lang="en-US" dirty="0" smtClean="0"/>
              <a:t>?</a:t>
            </a:r>
            <a:endParaRPr lang="en-US" dirty="0"/>
          </a:p>
          <a:p>
            <a:endParaRPr lang="en-US" dirty="0"/>
          </a:p>
          <a:p>
            <a:pPr marL="285750" indent="-285750">
              <a:buFont typeface="Arial"/>
              <a:buChar char="•"/>
            </a:pPr>
            <a:r>
              <a:rPr lang="en-US" dirty="0"/>
              <a:t>Besides Earth </a:t>
            </a:r>
            <a:r>
              <a:rPr lang="en-US" dirty="0" smtClean="0"/>
              <a:t>Engine </a:t>
            </a:r>
            <a:r>
              <a:rPr lang="en-US" dirty="0"/>
              <a:t>and Python, any statistics that I need to learn? </a:t>
            </a:r>
            <a:r>
              <a:rPr lang="en-US" dirty="0" smtClean="0"/>
              <a:t>What about regional climate knowledge like convection moisture pump, temperature gradient, </a:t>
            </a:r>
            <a:r>
              <a:rPr lang="en-US" dirty="0" err="1" smtClean="0"/>
              <a:t>etc</a:t>
            </a:r>
            <a:r>
              <a:rPr lang="en-US" dirty="0" smtClean="0"/>
              <a:t>?</a:t>
            </a:r>
          </a:p>
          <a:p>
            <a:pPr marL="285750" indent="-285750">
              <a:buFont typeface="Arial"/>
              <a:buChar char="•"/>
            </a:pPr>
            <a:r>
              <a:rPr lang="en-US" dirty="0"/>
              <a:t>UCB is doing sensitivity analysis in Output 2.2 – is this the most feasible option </a:t>
            </a:r>
            <a:r>
              <a:rPr lang="en-US" dirty="0" smtClean="0"/>
              <a:t>for the fall?</a:t>
            </a:r>
            <a:endParaRPr lang="en-US" dirty="0"/>
          </a:p>
        </p:txBody>
      </p:sp>
    </p:spTree>
    <p:extLst>
      <p:ext uri="{BB962C8B-B14F-4D97-AF65-F5344CB8AC3E}">
        <p14:creationId xmlns:p14="http://schemas.microsoft.com/office/powerpoint/2010/main" val="43793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175" y="104587"/>
            <a:ext cx="8800353" cy="3139321"/>
          </a:xfrm>
          <a:prstGeom prst="rect">
            <a:avLst/>
          </a:prstGeom>
          <a:noFill/>
        </p:spPr>
        <p:txBody>
          <a:bodyPr wrap="square" rtlCol="0">
            <a:spAutoFit/>
          </a:bodyPr>
          <a:lstStyle/>
          <a:p>
            <a:r>
              <a:rPr lang="en-US" b="1" dirty="0" smtClean="0"/>
              <a:t>For fall &amp; beyond</a:t>
            </a:r>
          </a:p>
          <a:p>
            <a:endParaRPr lang="en-US" dirty="0" smtClean="0"/>
          </a:p>
          <a:p>
            <a:pPr marL="285750" indent="-285750">
              <a:buFont typeface="Arial"/>
              <a:buChar char="•"/>
            </a:pPr>
            <a:r>
              <a:rPr lang="en-US" dirty="0">
                <a:solidFill>
                  <a:srgbClr val="8064A2"/>
                </a:solidFill>
              </a:rPr>
              <a:t>Add in soil moisture and ET to the statistical model </a:t>
            </a:r>
            <a:r>
              <a:rPr lang="en-US" dirty="0" smtClean="0">
                <a:solidFill>
                  <a:srgbClr val="8064A2"/>
                </a:solidFill>
              </a:rPr>
              <a:t>of </a:t>
            </a:r>
            <a:r>
              <a:rPr lang="en-US" dirty="0">
                <a:solidFill>
                  <a:srgbClr val="8064A2"/>
                </a:solidFill>
              </a:rPr>
              <a:t>the </a:t>
            </a:r>
            <a:r>
              <a:rPr lang="en-US" dirty="0" err="1">
                <a:solidFill>
                  <a:srgbClr val="8064A2"/>
                </a:solidFill>
              </a:rPr>
              <a:t>hydroclimate</a:t>
            </a:r>
            <a:r>
              <a:rPr lang="en-US" dirty="0">
                <a:solidFill>
                  <a:srgbClr val="8064A2"/>
                </a:solidFill>
              </a:rPr>
              <a:t> metrics. Are they a better predictor than precipitation, temperature?</a:t>
            </a:r>
          </a:p>
          <a:p>
            <a:pPr marL="285750" indent="-285750">
              <a:buFont typeface="Arial"/>
              <a:buChar char="•"/>
            </a:pPr>
            <a:r>
              <a:rPr lang="en-US" dirty="0">
                <a:solidFill>
                  <a:srgbClr val="4F81BD"/>
                </a:solidFill>
              </a:rPr>
              <a:t>Smaller-scale </a:t>
            </a:r>
            <a:r>
              <a:rPr lang="en-US" dirty="0" smtClean="0">
                <a:solidFill>
                  <a:srgbClr val="4F81BD"/>
                </a:solidFill>
              </a:rPr>
              <a:t>land use changes </a:t>
            </a:r>
            <a:r>
              <a:rPr lang="en-US" dirty="0">
                <a:solidFill>
                  <a:srgbClr val="4F81BD"/>
                </a:solidFill>
              </a:rPr>
              <a:t>that can impact </a:t>
            </a:r>
            <a:r>
              <a:rPr lang="en-US" dirty="0" err="1">
                <a:solidFill>
                  <a:srgbClr val="4F81BD"/>
                </a:solidFill>
              </a:rPr>
              <a:t>hydroclimatic</a:t>
            </a:r>
            <a:r>
              <a:rPr lang="en-US" dirty="0">
                <a:solidFill>
                  <a:srgbClr val="4F81BD"/>
                </a:solidFill>
              </a:rPr>
              <a:t> metrics</a:t>
            </a:r>
          </a:p>
          <a:p>
            <a:pPr marL="742950" lvl="1" indent="-285750">
              <a:buFont typeface="Arial"/>
              <a:buChar char="•"/>
            </a:pPr>
            <a:r>
              <a:rPr lang="en-US" dirty="0">
                <a:solidFill>
                  <a:srgbClr val="4F81BD"/>
                </a:solidFill>
              </a:rPr>
              <a:t>Irrigation practices, other agricultural practices – how they impact blue and green water resources</a:t>
            </a:r>
          </a:p>
          <a:p>
            <a:pPr marL="742950" lvl="1" indent="-285750">
              <a:buFont typeface="Arial"/>
              <a:buChar char="•"/>
            </a:pPr>
            <a:r>
              <a:rPr lang="en-US" dirty="0">
                <a:solidFill>
                  <a:srgbClr val="4F81BD"/>
                </a:solidFill>
              </a:rPr>
              <a:t>Small farm dams and its effect on </a:t>
            </a:r>
            <a:r>
              <a:rPr lang="en-US" dirty="0" smtClean="0">
                <a:solidFill>
                  <a:srgbClr val="4F81BD"/>
                </a:solidFill>
              </a:rPr>
              <a:t>evaporation</a:t>
            </a:r>
            <a:endParaRPr lang="en-US" dirty="0" smtClean="0">
              <a:solidFill>
                <a:schemeClr val="accent2"/>
              </a:solidFill>
            </a:endParaRPr>
          </a:p>
          <a:p>
            <a:pPr marL="285750" indent="-285750">
              <a:buFont typeface="Arial"/>
              <a:buChar char="•"/>
            </a:pPr>
            <a:r>
              <a:rPr lang="en-US" dirty="0" smtClean="0">
                <a:solidFill>
                  <a:schemeClr val="accent2"/>
                </a:solidFill>
              </a:rPr>
              <a:t>How do changes in </a:t>
            </a:r>
            <a:r>
              <a:rPr lang="en-US" dirty="0">
                <a:solidFill>
                  <a:schemeClr val="accent2"/>
                </a:solidFill>
              </a:rPr>
              <a:t>regional </a:t>
            </a:r>
            <a:r>
              <a:rPr lang="en-US" dirty="0" err="1">
                <a:solidFill>
                  <a:schemeClr val="accent2"/>
                </a:solidFill>
              </a:rPr>
              <a:t>hydroclimatic</a:t>
            </a:r>
            <a:r>
              <a:rPr lang="en-US" dirty="0">
                <a:solidFill>
                  <a:schemeClr val="accent2"/>
                </a:solidFill>
              </a:rPr>
              <a:t> </a:t>
            </a:r>
            <a:r>
              <a:rPr lang="en-US" dirty="0" smtClean="0">
                <a:solidFill>
                  <a:schemeClr val="accent2"/>
                </a:solidFill>
              </a:rPr>
              <a:t>metrics affect irrigation needs? </a:t>
            </a:r>
          </a:p>
          <a:p>
            <a:pPr marL="285750" indent="-285750">
              <a:buFont typeface="Arial"/>
              <a:buChar char="•"/>
            </a:pPr>
            <a:r>
              <a:rPr lang="en-US" dirty="0" smtClean="0">
                <a:solidFill>
                  <a:srgbClr val="9BBB59"/>
                </a:solidFill>
              </a:rPr>
              <a:t>Study </a:t>
            </a:r>
            <a:r>
              <a:rPr lang="en-US" dirty="0">
                <a:solidFill>
                  <a:srgbClr val="9BBB59"/>
                </a:solidFill>
              </a:rPr>
              <a:t>the </a:t>
            </a:r>
            <a:r>
              <a:rPr lang="en-US" dirty="0" smtClean="0">
                <a:solidFill>
                  <a:srgbClr val="9BBB59"/>
                </a:solidFill>
              </a:rPr>
              <a:t>potential feedback </a:t>
            </a:r>
            <a:r>
              <a:rPr lang="en-US" dirty="0">
                <a:solidFill>
                  <a:srgbClr val="9BBB59"/>
                </a:solidFill>
              </a:rPr>
              <a:t>mechanisms between irrigation as a LUC and the LUC’s impact on the need for more </a:t>
            </a:r>
            <a:r>
              <a:rPr lang="en-US" dirty="0" smtClean="0">
                <a:solidFill>
                  <a:srgbClr val="9BBB59"/>
                </a:solidFill>
              </a:rPr>
              <a:t>irrigation, on yield</a:t>
            </a:r>
            <a:endParaRPr lang="en-US" dirty="0">
              <a:solidFill>
                <a:srgbClr val="9BBB59"/>
              </a:solidFill>
            </a:endParaRPr>
          </a:p>
        </p:txBody>
      </p:sp>
      <p:sp>
        <p:nvSpPr>
          <p:cNvPr id="3" name="TextBox 2"/>
          <p:cNvSpPr txBox="1"/>
          <p:nvPr/>
        </p:nvSpPr>
        <p:spPr>
          <a:xfrm>
            <a:off x="0" y="4299031"/>
            <a:ext cx="1075765" cy="646331"/>
          </a:xfrm>
          <a:prstGeom prst="rect">
            <a:avLst/>
          </a:prstGeom>
          <a:noFill/>
        </p:spPr>
        <p:txBody>
          <a:bodyPr wrap="square" rtlCol="0">
            <a:spAutoFit/>
          </a:bodyPr>
          <a:lstStyle/>
          <a:p>
            <a:r>
              <a:rPr lang="en-US" dirty="0" smtClean="0"/>
              <a:t>Land use change</a:t>
            </a:r>
            <a:endParaRPr lang="en-US" dirty="0"/>
          </a:p>
        </p:txBody>
      </p:sp>
      <p:sp>
        <p:nvSpPr>
          <p:cNvPr id="4" name="TextBox 3"/>
          <p:cNvSpPr txBox="1"/>
          <p:nvPr/>
        </p:nvSpPr>
        <p:spPr>
          <a:xfrm>
            <a:off x="2300941" y="4299032"/>
            <a:ext cx="1748118" cy="646331"/>
          </a:xfrm>
          <a:prstGeom prst="rect">
            <a:avLst/>
          </a:prstGeom>
          <a:noFill/>
        </p:spPr>
        <p:txBody>
          <a:bodyPr wrap="square" rtlCol="0">
            <a:spAutoFit/>
          </a:bodyPr>
          <a:lstStyle/>
          <a:p>
            <a:r>
              <a:rPr lang="en-US" dirty="0" err="1" smtClean="0"/>
              <a:t>Hydroclimate</a:t>
            </a:r>
            <a:r>
              <a:rPr lang="en-US" dirty="0" smtClean="0"/>
              <a:t> metrics</a:t>
            </a:r>
            <a:endParaRPr lang="en-US" dirty="0"/>
          </a:p>
        </p:txBody>
      </p:sp>
      <p:sp>
        <p:nvSpPr>
          <p:cNvPr id="5" name="TextBox 4"/>
          <p:cNvSpPr txBox="1"/>
          <p:nvPr/>
        </p:nvSpPr>
        <p:spPr>
          <a:xfrm>
            <a:off x="5500682" y="4299031"/>
            <a:ext cx="1432024" cy="646331"/>
          </a:xfrm>
          <a:prstGeom prst="rect">
            <a:avLst/>
          </a:prstGeom>
          <a:noFill/>
        </p:spPr>
        <p:txBody>
          <a:bodyPr wrap="square" rtlCol="0">
            <a:spAutoFit/>
          </a:bodyPr>
          <a:lstStyle/>
          <a:p>
            <a:r>
              <a:rPr lang="en-US" dirty="0" smtClean="0"/>
              <a:t>Agribusiness outcomes</a:t>
            </a:r>
            <a:endParaRPr lang="en-US" dirty="0"/>
          </a:p>
        </p:txBody>
      </p:sp>
      <p:cxnSp>
        <p:nvCxnSpPr>
          <p:cNvPr id="7" name="Straight Arrow Connector 6"/>
          <p:cNvCxnSpPr>
            <a:stCxn id="3" idx="3"/>
            <a:endCxn id="4" idx="1"/>
          </p:cNvCxnSpPr>
          <p:nvPr/>
        </p:nvCxnSpPr>
        <p:spPr>
          <a:xfrm>
            <a:off x="1075765" y="4622197"/>
            <a:ext cx="1225176" cy="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4" idx="3"/>
            <a:endCxn id="5" idx="1"/>
          </p:cNvCxnSpPr>
          <p:nvPr/>
        </p:nvCxnSpPr>
        <p:spPr>
          <a:xfrm flipV="1">
            <a:off x="4049059" y="4622197"/>
            <a:ext cx="1451623" cy="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9030" y="4948386"/>
            <a:ext cx="2121647" cy="1569660"/>
          </a:xfrm>
          <a:prstGeom prst="rect">
            <a:avLst/>
          </a:prstGeom>
          <a:noFill/>
        </p:spPr>
        <p:txBody>
          <a:bodyPr wrap="square" rtlCol="0">
            <a:spAutoFit/>
          </a:bodyPr>
          <a:lstStyle/>
          <a:p>
            <a:r>
              <a:rPr lang="en-US" sz="1600" dirty="0">
                <a:solidFill>
                  <a:schemeClr val="accent4"/>
                </a:solidFill>
              </a:rPr>
              <a:t>Develop the statistical model to include more variables (s, ET)</a:t>
            </a:r>
          </a:p>
          <a:p>
            <a:endParaRPr lang="en-US" sz="1600" dirty="0" smtClean="0">
              <a:solidFill>
                <a:schemeClr val="accent1"/>
              </a:solidFill>
            </a:endParaRPr>
          </a:p>
          <a:p>
            <a:r>
              <a:rPr lang="en-US" sz="1600" dirty="0" smtClean="0">
                <a:solidFill>
                  <a:schemeClr val="accent1"/>
                </a:solidFill>
              </a:rPr>
              <a:t>Add in other LUCs that can impact metrics</a:t>
            </a:r>
          </a:p>
        </p:txBody>
      </p:sp>
      <p:sp>
        <p:nvSpPr>
          <p:cNvPr id="14" name="TextBox 13"/>
          <p:cNvSpPr txBox="1"/>
          <p:nvPr/>
        </p:nvSpPr>
        <p:spPr>
          <a:xfrm>
            <a:off x="3931858" y="4930421"/>
            <a:ext cx="1568824" cy="830997"/>
          </a:xfrm>
          <a:prstGeom prst="rect">
            <a:avLst/>
          </a:prstGeom>
          <a:noFill/>
        </p:spPr>
        <p:txBody>
          <a:bodyPr wrap="square" rtlCol="0">
            <a:spAutoFit/>
          </a:bodyPr>
          <a:lstStyle/>
          <a:p>
            <a:r>
              <a:rPr lang="en-US" sz="1600" dirty="0">
                <a:solidFill>
                  <a:srgbClr val="C0504D"/>
                </a:solidFill>
              </a:rPr>
              <a:t>H</a:t>
            </a:r>
            <a:r>
              <a:rPr lang="en-US" sz="1600" dirty="0" smtClean="0">
                <a:solidFill>
                  <a:srgbClr val="C0504D"/>
                </a:solidFill>
              </a:rPr>
              <a:t>ow metrics impact </a:t>
            </a:r>
            <a:r>
              <a:rPr lang="en-US" sz="1600" dirty="0" err="1" smtClean="0">
                <a:solidFill>
                  <a:srgbClr val="C0504D"/>
                </a:solidFill>
              </a:rPr>
              <a:t>irrig</a:t>
            </a:r>
            <a:r>
              <a:rPr lang="en-US" sz="1600" dirty="0" smtClean="0">
                <a:solidFill>
                  <a:srgbClr val="C0504D"/>
                </a:solidFill>
              </a:rPr>
              <a:t> needs</a:t>
            </a:r>
            <a:endParaRPr lang="en-US" sz="1600" dirty="0">
              <a:solidFill>
                <a:srgbClr val="C0504D"/>
              </a:solidFill>
            </a:endParaRPr>
          </a:p>
        </p:txBody>
      </p:sp>
      <p:cxnSp>
        <p:nvCxnSpPr>
          <p:cNvPr id="15" name="Straight Arrow Connector 14"/>
          <p:cNvCxnSpPr>
            <a:stCxn id="5" idx="3"/>
            <a:endCxn id="34" idx="1"/>
          </p:cNvCxnSpPr>
          <p:nvPr/>
        </p:nvCxnSpPr>
        <p:spPr>
          <a:xfrm flipV="1">
            <a:off x="6932706" y="4607256"/>
            <a:ext cx="1030941" cy="1494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7963647" y="4284090"/>
            <a:ext cx="1225176" cy="646331"/>
          </a:xfrm>
          <a:prstGeom prst="rect">
            <a:avLst/>
          </a:prstGeom>
          <a:noFill/>
        </p:spPr>
        <p:txBody>
          <a:bodyPr wrap="square" rtlCol="0">
            <a:spAutoFit/>
          </a:bodyPr>
          <a:lstStyle/>
          <a:p>
            <a:r>
              <a:rPr lang="en-US" dirty="0" smtClean="0"/>
              <a:t>Dynamic model</a:t>
            </a:r>
            <a:endParaRPr lang="en-US" dirty="0"/>
          </a:p>
        </p:txBody>
      </p:sp>
      <p:sp>
        <p:nvSpPr>
          <p:cNvPr id="36" name="TextBox 35"/>
          <p:cNvSpPr txBox="1"/>
          <p:nvPr/>
        </p:nvSpPr>
        <p:spPr>
          <a:xfrm>
            <a:off x="7739529" y="4993209"/>
            <a:ext cx="1404472" cy="830997"/>
          </a:xfrm>
          <a:prstGeom prst="rect">
            <a:avLst/>
          </a:prstGeom>
          <a:noFill/>
        </p:spPr>
        <p:txBody>
          <a:bodyPr wrap="square" rtlCol="0">
            <a:spAutoFit/>
          </a:bodyPr>
          <a:lstStyle/>
          <a:p>
            <a:r>
              <a:rPr lang="en-US" sz="1600" dirty="0" smtClean="0">
                <a:solidFill>
                  <a:srgbClr val="9BBB59"/>
                </a:solidFill>
              </a:rPr>
              <a:t>Possible to work on this for irrigation?</a:t>
            </a:r>
            <a:endParaRPr lang="en-US" sz="1600" dirty="0">
              <a:solidFill>
                <a:srgbClr val="9BBB59"/>
              </a:solidFill>
            </a:endParaRPr>
          </a:p>
        </p:txBody>
      </p:sp>
    </p:spTree>
    <p:extLst>
      <p:ext uri="{BB962C8B-B14F-4D97-AF65-F5344CB8AC3E}">
        <p14:creationId xmlns:p14="http://schemas.microsoft.com/office/powerpoint/2010/main" val="42101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473" y="418353"/>
            <a:ext cx="8919882" cy="5632312"/>
          </a:xfrm>
          <a:prstGeom prst="rect">
            <a:avLst/>
          </a:prstGeom>
          <a:noFill/>
        </p:spPr>
        <p:txBody>
          <a:bodyPr wrap="square" rtlCol="0">
            <a:spAutoFit/>
          </a:bodyPr>
          <a:lstStyle/>
          <a:p>
            <a:r>
              <a:rPr lang="en-US" b="1" dirty="0"/>
              <a:t>For fall &amp; beyond</a:t>
            </a:r>
          </a:p>
          <a:p>
            <a:endParaRPr lang="en-US" dirty="0" smtClean="0"/>
          </a:p>
          <a:p>
            <a:endParaRPr lang="en-US" dirty="0" smtClean="0"/>
          </a:p>
          <a:p>
            <a:r>
              <a:rPr lang="en-US" dirty="0"/>
              <a:t>Compare </a:t>
            </a:r>
            <a:r>
              <a:rPr lang="en-US" dirty="0" smtClean="0"/>
              <a:t>potential </a:t>
            </a:r>
            <a:r>
              <a:rPr lang="en-US" dirty="0"/>
              <a:t>agricultural expansion practices (irrigation, crop intensification, deforestation, expansion into pastureland, rainwater harvesting) and their effect on green/blue water </a:t>
            </a:r>
            <a:r>
              <a:rPr lang="en-US" dirty="0" smtClean="0"/>
              <a:t>resources in the Amazon. </a:t>
            </a:r>
            <a:r>
              <a:rPr lang="en-US" dirty="0"/>
              <a:t>Then, link changes in green/blue water resources to a change in yield </a:t>
            </a:r>
            <a:r>
              <a:rPr lang="en-US" dirty="0" smtClean="0"/>
              <a:t>(downstream/downwind?) under </a:t>
            </a:r>
            <a:r>
              <a:rPr lang="en-US" dirty="0"/>
              <a:t>different global climate conditions.</a:t>
            </a:r>
          </a:p>
          <a:p>
            <a:endParaRPr lang="en-US" dirty="0" smtClean="0"/>
          </a:p>
          <a:p>
            <a:endParaRPr lang="en-US" dirty="0" smtClean="0"/>
          </a:p>
          <a:p>
            <a:r>
              <a:rPr lang="en-US" dirty="0" smtClean="0"/>
              <a:t>Optimize </a:t>
            </a:r>
            <a:r>
              <a:rPr lang="en-US" dirty="0"/>
              <a:t>some measure of food security using various global climate scenarios, our knowledge about the </a:t>
            </a:r>
            <a:r>
              <a:rPr lang="en-US" dirty="0" smtClean="0"/>
              <a:t>economic and environmental </a:t>
            </a:r>
            <a:r>
              <a:rPr lang="en-US" dirty="0"/>
              <a:t>tradeoffs of deforestation, major food transportation networks, and constrained by feasible agribusiness practices in South America (or elsewhere</a:t>
            </a:r>
            <a:r>
              <a:rPr lang="en-US" dirty="0" smtClean="0"/>
              <a:t>). For a given country, crop, budget, population, environmental policy – what is the optimal agribusiness practice “mix” in each “region”?</a:t>
            </a:r>
          </a:p>
          <a:p>
            <a:endParaRPr lang="en-US" dirty="0"/>
          </a:p>
          <a:p>
            <a:endParaRPr lang="en-US" dirty="0"/>
          </a:p>
          <a:p>
            <a:r>
              <a:rPr lang="en-US" dirty="0" smtClean="0"/>
              <a:t>Use the </a:t>
            </a:r>
            <a:r>
              <a:rPr lang="en-US" smtClean="0"/>
              <a:t>gathered data to look </a:t>
            </a:r>
            <a:r>
              <a:rPr lang="en-US" dirty="0" smtClean="0"/>
              <a:t>at historical spatial and temporal patterns in agricultural practice in South America (doesn’t have to be irrigation). Calculate some “social benefit” index across the studied area, accounting for the economic factors, expected yield, food security, environmental impact.</a:t>
            </a:r>
          </a:p>
        </p:txBody>
      </p:sp>
    </p:spTree>
    <p:extLst>
      <p:ext uri="{BB962C8B-B14F-4D97-AF65-F5344CB8AC3E}">
        <p14:creationId xmlns:p14="http://schemas.microsoft.com/office/powerpoint/2010/main" val="1267777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531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090" y="384366"/>
            <a:ext cx="8885966" cy="2308324"/>
          </a:xfrm>
          <a:prstGeom prst="rect">
            <a:avLst/>
          </a:prstGeom>
          <a:noFill/>
        </p:spPr>
        <p:txBody>
          <a:bodyPr wrap="none" rtlCol="0">
            <a:spAutoFit/>
          </a:bodyPr>
          <a:lstStyle/>
          <a:p>
            <a:r>
              <a:rPr lang="en-US" dirty="0" smtClean="0"/>
              <a:t>Learn </a:t>
            </a:r>
            <a:r>
              <a:rPr lang="en-US" dirty="0" smtClean="0"/>
              <a:t>Python, Google Earth </a:t>
            </a:r>
            <a:r>
              <a:rPr lang="en-US" dirty="0" smtClean="0"/>
              <a:t>Engine</a:t>
            </a:r>
          </a:p>
          <a:p>
            <a:r>
              <a:rPr lang="en-US" dirty="0">
                <a:hlinkClick r:id="rId2"/>
              </a:rPr>
              <a:t>https://developers.google.com/earth-engine/</a:t>
            </a:r>
            <a:r>
              <a:rPr lang="en-US" dirty="0" smtClean="0">
                <a:hlinkClick r:id="rId2"/>
              </a:rPr>
              <a:t>tutorials</a:t>
            </a:r>
            <a:endParaRPr lang="en-US" dirty="0" smtClean="0"/>
          </a:p>
          <a:p>
            <a:r>
              <a:rPr lang="en-US" dirty="0">
                <a:hlinkClick r:id="rId3"/>
              </a:rPr>
              <a:t>https://developers.google.com/earth-engine/</a:t>
            </a:r>
            <a:r>
              <a:rPr lang="en-US" dirty="0" smtClean="0">
                <a:hlinkClick r:id="rId3"/>
              </a:rPr>
              <a:t>edu</a:t>
            </a:r>
            <a:endParaRPr lang="en-US" dirty="0" smtClean="0"/>
          </a:p>
          <a:p>
            <a:r>
              <a:rPr lang="en-US" dirty="0">
                <a:hlinkClick r:id="rId4"/>
              </a:rPr>
              <a:t>https://developers.google.com/earth-engine</a:t>
            </a:r>
            <a:r>
              <a:rPr lang="en-US" dirty="0" smtClean="0">
                <a:hlinkClick r:id="rId4"/>
              </a:rPr>
              <a:t>/</a:t>
            </a:r>
            <a:endParaRPr lang="en-US" dirty="0" smtClean="0"/>
          </a:p>
          <a:p>
            <a:endParaRPr lang="en-US" dirty="0" smtClean="0"/>
          </a:p>
          <a:p>
            <a:r>
              <a:rPr lang="en-US" dirty="0" smtClean="0"/>
              <a:t>Provide Avery Cohn timeline of development of ideas (i.e. when to get rough draft of papers)</a:t>
            </a:r>
          </a:p>
          <a:p>
            <a:r>
              <a:rPr lang="en-US" dirty="0" smtClean="0"/>
              <a:t>Dave – ask about workflows, datasets, statistical models, potential project ideas</a:t>
            </a:r>
          </a:p>
          <a:p>
            <a:r>
              <a:rPr lang="en-US" dirty="0" smtClean="0"/>
              <a:t>Prospectus for </a:t>
            </a:r>
            <a:r>
              <a:rPr lang="en-US" dirty="0" err="1" smtClean="0"/>
              <a:t>qual</a:t>
            </a:r>
            <a:r>
              <a:rPr lang="en-US" dirty="0" smtClean="0"/>
              <a:t> and connecting PhD to future project</a:t>
            </a:r>
            <a:endParaRPr lang="en-US" dirty="0"/>
          </a:p>
        </p:txBody>
      </p:sp>
    </p:spTree>
    <p:extLst>
      <p:ext uri="{BB962C8B-B14F-4D97-AF65-F5344CB8AC3E}">
        <p14:creationId xmlns:p14="http://schemas.microsoft.com/office/powerpoint/2010/main" val="19915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0887" y="3410900"/>
            <a:ext cx="9144000" cy="6485641"/>
          </a:xfrm>
          <a:prstGeom prst="rect">
            <a:avLst/>
          </a:prstGeom>
        </p:spPr>
      </p:pic>
      <p:sp>
        <p:nvSpPr>
          <p:cNvPr id="3" name="TextBox 2"/>
          <p:cNvSpPr txBox="1"/>
          <p:nvPr/>
        </p:nvSpPr>
        <p:spPr>
          <a:xfrm>
            <a:off x="89647" y="104588"/>
            <a:ext cx="2412064" cy="369332"/>
          </a:xfrm>
          <a:prstGeom prst="rect">
            <a:avLst/>
          </a:prstGeom>
          <a:noFill/>
        </p:spPr>
        <p:txBody>
          <a:bodyPr wrap="none" rtlCol="0">
            <a:spAutoFit/>
          </a:bodyPr>
          <a:lstStyle/>
          <a:p>
            <a:r>
              <a:rPr lang="en-US" dirty="0" smtClean="0"/>
              <a:t>(</a:t>
            </a:r>
            <a:r>
              <a:rPr lang="en-US" dirty="0" err="1" smtClean="0"/>
              <a:t>Lathuilliere</a:t>
            </a:r>
            <a:r>
              <a:rPr lang="en-US" dirty="0" smtClean="0"/>
              <a:t> et al, 2016)</a:t>
            </a:r>
            <a:endParaRPr lang="en-US" dirty="0"/>
          </a:p>
        </p:txBody>
      </p:sp>
      <p:sp>
        <p:nvSpPr>
          <p:cNvPr id="4" name="TextBox 3"/>
          <p:cNvSpPr txBox="1"/>
          <p:nvPr/>
        </p:nvSpPr>
        <p:spPr>
          <a:xfrm>
            <a:off x="89647" y="610134"/>
            <a:ext cx="9054353" cy="2800766"/>
          </a:xfrm>
          <a:prstGeom prst="rect">
            <a:avLst/>
          </a:prstGeom>
          <a:noFill/>
        </p:spPr>
        <p:txBody>
          <a:bodyPr wrap="square" rtlCol="0">
            <a:spAutoFit/>
          </a:bodyPr>
          <a:lstStyle/>
          <a:p>
            <a:pPr marL="285750" indent="-285750">
              <a:buFont typeface="Arial"/>
              <a:buChar char="•"/>
            </a:pPr>
            <a:r>
              <a:rPr lang="en-US" sz="1600" dirty="0" smtClean="0"/>
              <a:t>Looked at blue and green water for </a:t>
            </a:r>
            <a:r>
              <a:rPr lang="en-US" sz="1600" dirty="0" err="1" smtClean="0"/>
              <a:t>ag</a:t>
            </a:r>
            <a:r>
              <a:rPr lang="en-US" sz="1600" dirty="0" smtClean="0"/>
              <a:t> production. Precipitation recycling is important for blue and green water considerations; ET from upwind becomes precipitation downwind. This forms an “atmospheric watershed”, and green water sources recharge this watershed. Deforestation can decrease transpiration and therefore increase runoff. The expansion of irrigation can increase transpiration, so net change in ET is only slightly negative.</a:t>
            </a:r>
          </a:p>
          <a:p>
            <a:pPr marL="285750" indent="-285750">
              <a:buFont typeface="Arial"/>
              <a:buChar char="•"/>
            </a:pPr>
            <a:r>
              <a:rPr lang="en-US" sz="1600" dirty="0" smtClean="0"/>
              <a:t>“vapor shift”: is decreasing unproductive green water (evaporation) and increasing transpiration (which is productive green water).</a:t>
            </a:r>
          </a:p>
          <a:p>
            <a:pPr marL="285750" indent="-285750">
              <a:buFont typeface="Arial"/>
              <a:buChar char="•"/>
            </a:pPr>
            <a:r>
              <a:rPr lang="en-US" sz="1600" dirty="0" smtClean="0"/>
              <a:t>Looks at green and blue water tradeoffs in Amazonia. </a:t>
            </a:r>
          </a:p>
          <a:p>
            <a:pPr marL="285750" indent="-285750">
              <a:buFont typeface="Arial"/>
              <a:buChar char="•"/>
            </a:pPr>
            <a:r>
              <a:rPr lang="en-US" sz="1600" dirty="0" smtClean="0"/>
              <a:t>Land use change also affects radiation partitioning and surface temperature.</a:t>
            </a:r>
          </a:p>
          <a:p>
            <a:pPr marL="285750" indent="-285750">
              <a:buFont typeface="Arial"/>
              <a:buChar char="•"/>
            </a:pPr>
            <a:r>
              <a:rPr lang="en-US" sz="1600" dirty="0" smtClean="0"/>
              <a:t>They modeled 5 ways agriculture and irrigation could be expanded, like rainwater harvesting and vapor shift, and looked at tradeoffs with blue water users downstream. </a:t>
            </a:r>
          </a:p>
        </p:txBody>
      </p:sp>
    </p:spTree>
    <p:extLst>
      <p:ext uri="{BB962C8B-B14F-4D97-AF65-F5344CB8AC3E}">
        <p14:creationId xmlns:p14="http://schemas.microsoft.com/office/powerpoint/2010/main" val="1551629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5897</TotalTime>
  <Words>2297</Words>
  <Application>Microsoft Macintosh PowerPoint</Application>
  <PresentationFormat>On-screen Show (4:3)</PresentationFormat>
  <Paragraphs>139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AgroServe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Zhang</dc:creator>
  <cp:lastModifiedBy>Ming Zhang</cp:lastModifiedBy>
  <cp:revision>85</cp:revision>
  <dcterms:created xsi:type="dcterms:W3CDTF">2018-02-20T21:21:57Z</dcterms:created>
  <dcterms:modified xsi:type="dcterms:W3CDTF">2018-03-07T21:24:41Z</dcterms:modified>
</cp:coreProperties>
</file>