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2" r:id="rId5"/>
    <p:sldId id="259" r:id="rId6"/>
    <p:sldId id="263" r:id="rId7"/>
    <p:sldId id="264" r:id="rId8"/>
    <p:sldId id="26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68" autoAdjust="0"/>
  </p:normalViewPr>
  <p:slideViewPr>
    <p:cSldViewPr snapToGrid="0" snapToObjects="1">
      <p:cViewPr varScale="1">
        <p:scale>
          <a:sx n="77" d="100"/>
          <a:sy n="77" d="100"/>
        </p:scale>
        <p:origin x="-17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9B76B2-D341-3941-8AD9-F32E2D289912}" type="datetimeFigureOut">
              <a:rPr lang="en-US" smtClean="0"/>
              <a:t>9/21/18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335E-4163-294E-98AA-7E713FB3E80F}" type="slidenum">
              <a:rPr lang="en-US" smtClean="0"/>
              <a:t>‹#›</a:t>
            </a:fld>
            <a:endParaRPr lang="en-US"/>
          </a:p>
        </p:txBody>
      </p:sp>
    </p:spTree>
    <p:extLst>
      <p:ext uri="{BB962C8B-B14F-4D97-AF65-F5344CB8AC3E}">
        <p14:creationId xmlns:p14="http://schemas.microsoft.com/office/powerpoint/2010/main" val="4194334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1</a:t>
            </a:fld>
            <a:endParaRPr lang="en-US"/>
          </a:p>
        </p:txBody>
      </p:sp>
    </p:spTree>
    <p:extLst>
      <p:ext uri="{BB962C8B-B14F-4D97-AF65-F5344CB8AC3E}">
        <p14:creationId xmlns:p14="http://schemas.microsoft.com/office/powerpoint/2010/main" val="24353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 working on estimating soybean planting and harvest dates at the field scale across Brazil</a:t>
            </a:r>
          </a:p>
          <a:p>
            <a:pPr marL="171450" indent="-171450">
              <a:buFont typeface="Arial"/>
              <a:buChar char="•"/>
            </a:pPr>
            <a:r>
              <a:rPr lang="en-US" dirty="0" smtClean="0"/>
              <a:t>Show a map of either peak dates or planting dates (if available) and talk about it was created, validate, and future improvements and analyses to do on it</a:t>
            </a:r>
          </a:p>
          <a:p>
            <a:pPr marL="171450" indent="-171450">
              <a:buFont typeface="Arial"/>
              <a:buChar char="•"/>
            </a:pPr>
            <a:r>
              <a:rPr lang="en-US" dirty="0" smtClean="0"/>
              <a:t>There are many ways a planting/harvest date map (i.e., knowing spatial and temporal trends in planting/harvest date) would be useful</a:t>
            </a:r>
          </a:p>
          <a:p>
            <a:pPr marL="171450" indent="-171450">
              <a:buFont typeface="Arial"/>
              <a:buChar char="•"/>
            </a:pPr>
            <a:r>
              <a:rPr lang="en-US" dirty="0" smtClean="0"/>
              <a:t>First, planting and harvesting dates mediate the weather experienced by a crop during its growing season, and are therefore crucial to accurate crop modeling. Robust models of soy yield are especially important in Brazil, whose soy production accounts for 30% of the world’s supply but is vulnerable both to global climate change and to regional climate change induced by widespread deforestation.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Second, we can trace the effect of changes in climate, econ, institution change, </a:t>
            </a:r>
            <a:r>
              <a:rPr lang="en-US" dirty="0" err="1" smtClean="0"/>
              <a:t>etc</a:t>
            </a:r>
            <a:r>
              <a:rPr lang="en-US" dirty="0" smtClean="0"/>
              <a:t> (but especially weather) on farmer decisions (i.e. when to plant is largely impacted by onset of rainy season) - this is important because </a:t>
            </a:r>
            <a:r>
              <a:rPr lang="en-US" dirty="0" err="1" smtClean="0"/>
              <a:t>agri</a:t>
            </a:r>
            <a:r>
              <a:rPr lang="en-US" dirty="0" smtClean="0"/>
              <a:t> impacts climate, which impacts when to plant, which impacts yield. The crop timing maps produced with this method are essential for tracing spatial and temporal changes in farmer behavior in response to weather </a:t>
            </a:r>
            <a:r>
              <a:rPr lang="en-US" dirty="0" err="1" smtClean="0"/>
              <a:t>forcings</a:t>
            </a:r>
            <a:r>
              <a:rPr lang="en-US" dirty="0" smtClean="0"/>
              <a:t>, and thus help predict how farmers will shift planting and harvesting in response to anomalies in future climate.</a:t>
            </a:r>
          </a:p>
          <a:p>
            <a:pPr marL="171450" indent="-171450">
              <a:buFont typeface="Arial"/>
              <a:buChar char="•"/>
            </a:pPr>
            <a:r>
              <a:rPr lang="en-US" dirty="0" smtClean="0"/>
              <a:t>Show some kind of cycle of factors that affect each other, and where plant/harvest date decisions lie in this (as motivation to understand how land use change -&gt; climate -&gt; yields)</a:t>
            </a:r>
          </a:p>
          <a:p>
            <a:pPr marL="171450" indent="-171450">
              <a:buFont typeface="Arial"/>
              <a:buChar char="•"/>
            </a:pPr>
            <a:r>
              <a:rPr lang="en-US" dirty="0" smtClean="0"/>
              <a:t>Unfortunately, field-level soybean planting and harvest data over Brazil are scarce because data collection requires extensive survey work, becoming impractical at scale. </a:t>
            </a:r>
          </a:p>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a:t>
            </a:fld>
            <a:endParaRPr lang="en-US"/>
          </a:p>
        </p:txBody>
      </p:sp>
    </p:spTree>
    <p:extLst>
      <p:ext uri="{BB962C8B-B14F-4D97-AF65-F5344CB8AC3E}">
        <p14:creationId xmlns:p14="http://schemas.microsoft.com/office/powerpoint/2010/main" val="349501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Characterize timing of soy by using EVI </a:t>
            </a:r>
            <a:r>
              <a:rPr lang="en-US" dirty="0" err="1" smtClean="0"/>
              <a:t>timeseries</a:t>
            </a:r>
            <a:r>
              <a:rPr lang="en-US" dirty="0" smtClean="0"/>
              <a:t> calculated from MODIS</a:t>
            </a:r>
          </a:p>
          <a:p>
            <a:pPr marL="171450" indent="-171450">
              <a:buFont typeface="Arial"/>
              <a:buChar char="•"/>
            </a:pPr>
            <a:r>
              <a:rPr lang="en-US" dirty="0" smtClean="0"/>
              <a:t>Show example of cloud filtered but not smoothed EVI </a:t>
            </a:r>
            <a:r>
              <a:rPr lang="en-US" dirty="0" err="1" smtClean="0"/>
              <a:t>timeseries</a:t>
            </a:r>
            <a:endParaRPr lang="en-US" dirty="0" smtClean="0"/>
          </a:p>
          <a:p>
            <a:pPr marL="171450" indent="-171450">
              <a:buFont typeface="Arial"/>
              <a:buChar char="•"/>
            </a:pPr>
            <a:r>
              <a:rPr lang="en-US" dirty="0" smtClean="0"/>
              <a:t>First thing is to smooth and find peak time and quarter period</a:t>
            </a:r>
          </a:p>
          <a:p>
            <a:pPr marL="171450" indent="-171450">
              <a:buFont typeface="Arial"/>
              <a:buChar char="•"/>
            </a:pPr>
            <a:r>
              <a:rPr lang="en-US" dirty="0" smtClean="0"/>
              <a:t>Show example of smoothed EVI, smoothed first derivative, and quarter period</a:t>
            </a:r>
          </a:p>
          <a:p>
            <a:pPr marL="171450" indent="-171450">
              <a:buFont typeface="Arial"/>
              <a:buChar char="•"/>
            </a:pPr>
            <a:r>
              <a:rPr lang="en-US" dirty="0" smtClean="0"/>
              <a:t>Do this for every pixel across Brazil and use a land use map to highlight only the single or double cropped soy areas</a:t>
            </a:r>
          </a:p>
          <a:p>
            <a:pPr marL="171450" indent="-171450">
              <a:buFont typeface="Arial"/>
              <a:buChar char="•"/>
            </a:pPr>
            <a:r>
              <a:rPr lang="en-US" dirty="0" smtClean="0"/>
              <a:t>Show GEE peak timing explorer sample results to get a sense of spatial and temporal spread</a:t>
            </a:r>
          </a:p>
          <a:p>
            <a:pPr marL="171450" indent="-171450">
              <a:buFont typeface="Arial"/>
              <a:buChar char="•"/>
            </a:pPr>
            <a:r>
              <a:rPr lang="en-US" dirty="0" smtClean="0"/>
              <a:t>The peak estimates are quite robust but the quarter periods are not</a:t>
            </a:r>
          </a:p>
          <a:p>
            <a:pPr marL="171450" indent="-171450">
              <a:buFont typeface="Arial"/>
              <a:buChar char="•"/>
            </a:pPr>
            <a:r>
              <a:rPr lang="en-US" dirty="0" smtClean="0"/>
              <a:t>Tried different combos of peak and quarter period</a:t>
            </a:r>
          </a:p>
          <a:p>
            <a:pPr marL="171450" indent="-171450">
              <a:buFont typeface="Arial"/>
              <a:buChar char="•"/>
            </a:pPr>
            <a:r>
              <a:rPr lang="en-US" dirty="0" smtClean="0"/>
              <a:t>Show graphic of where the best estimate for plant/harvest lie </a:t>
            </a:r>
            <a:r>
              <a:rPr lang="en-US" dirty="0" err="1" smtClean="0"/>
              <a:t>wrt</a:t>
            </a:r>
            <a:r>
              <a:rPr lang="en-US" dirty="0" smtClean="0"/>
              <a:t> EVI curve</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3</a:t>
            </a:fld>
            <a:endParaRPr lang="en-US"/>
          </a:p>
        </p:txBody>
      </p:sp>
    </p:spTree>
    <p:extLst>
      <p:ext uri="{BB962C8B-B14F-4D97-AF65-F5344CB8AC3E}">
        <p14:creationId xmlns:p14="http://schemas.microsoft.com/office/powerpoint/2010/main" val="377489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Validated with a 10-year survey dataset comprising 90 soy farms in the soy “hotspot” of </a:t>
            </a:r>
            <a:r>
              <a:rPr lang="en-US" dirty="0" err="1" smtClean="0"/>
              <a:t>Mapitoba</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4</a:t>
            </a:fld>
            <a:endParaRPr lang="en-US"/>
          </a:p>
        </p:txBody>
      </p:sp>
    </p:spTree>
    <p:extLst>
      <p:ext uri="{BB962C8B-B14F-4D97-AF65-F5344CB8AC3E}">
        <p14:creationId xmlns:p14="http://schemas.microsoft.com/office/powerpoint/2010/main" val="336995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Initial method evaluation suggests RMSE of about 10 days for both planting date and harvest date estimates. </a:t>
            </a:r>
          </a:p>
          <a:p>
            <a:pPr marL="171450" indent="-171450">
              <a:buFont typeface="Arial"/>
              <a:buChar char="•"/>
            </a:pPr>
            <a:r>
              <a:rPr lang="en-US" dirty="0" smtClean="0"/>
              <a:t>Show side by side charts to compare my validation to estimations in literature</a:t>
            </a:r>
          </a:p>
          <a:p>
            <a:pPr marL="171450" indent="-171450">
              <a:buFont typeface="Arial"/>
              <a:buChar char="•"/>
            </a:pPr>
            <a:r>
              <a:rPr lang="en-US" dirty="0" smtClean="0"/>
              <a:t>Example of results (i.e. apply peak timing maps/charts to an initial plant/harvest estimate?)</a:t>
            </a:r>
          </a:p>
          <a:p>
            <a:pPr marL="171450" indent="-171450">
              <a:buFont typeface="Arial"/>
              <a:buChar char="•"/>
            </a:pPr>
            <a:r>
              <a:rPr lang="en-US" dirty="0" smtClean="0"/>
              <a:t>Take an interesting example to show spatial or temporal variation in plant/harvest date; perhaps overlay with a drought year?</a:t>
            </a:r>
          </a:p>
          <a:p>
            <a:pPr marL="171450" indent="-171450">
              <a:buFont typeface="Arial"/>
              <a:buChar char="•"/>
            </a:pPr>
            <a:r>
              <a:rPr lang="en-US" dirty="0" smtClean="0"/>
              <a:t>Remember,</a:t>
            </a:r>
            <a:r>
              <a:rPr lang="en-US" baseline="0" dirty="0" smtClean="0"/>
              <a:t> it’s simultaneously easier and harder to get a good estimate in my case. It’s easier because I’m just targeting a range, whereas they targeted a single day in a field; but my polygons include a lot of natural vegetation, which other studies didn’t have.</a:t>
            </a:r>
            <a:endParaRPr lang="en-US" dirty="0" smtClean="0"/>
          </a:p>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5</a:t>
            </a:fld>
            <a:endParaRPr lang="en-US"/>
          </a:p>
        </p:txBody>
      </p:sp>
    </p:spTree>
    <p:extLst>
      <p:ext uri="{BB962C8B-B14F-4D97-AF65-F5344CB8AC3E}">
        <p14:creationId xmlns:p14="http://schemas.microsoft.com/office/powerpoint/2010/main" val="39574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Use more satellite data to “triangulate” an answer (this is because MODIS EVI is an imperfect indicator of plant status - not direct indicator of photosynthetic activity - and also the 500m resolution probably includes natural vegetation) - so use SIF and Landsat fusion</a:t>
            </a:r>
          </a:p>
          <a:p>
            <a:pPr marL="171450" indent="-171450">
              <a:buFont typeface="Arial"/>
              <a:buChar char="•"/>
            </a:pPr>
            <a:r>
              <a:rPr lang="en-US" dirty="0" smtClean="0"/>
              <a:t>First, MODIS has low spatial resolution but higher temporal resolution; Landsat has higher spatial resolution but lower temporal resolution, so combine the strengths by fusing them into a new product.</a:t>
            </a:r>
          </a:p>
          <a:p>
            <a:pPr marL="171450" indent="-171450">
              <a:buFont typeface="Arial"/>
              <a:buChar char="•"/>
            </a:pPr>
            <a:r>
              <a:rPr lang="en-US" dirty="0" smtClean="0"/>
              <a:t>EVI has</a:t>
            </a:r>
            <a:r>
              <a:rPr lang="en-US" baseline="0" dirty="0" smtClean="0"/>
              <a:t> quasi-linear relationship with </a:t>
            </a:r>
            <a:r>
              <a:rPr lang="en-US" baseline="0" dirty="0" err="1" smtClean="0"/>
              <a:t>fPAR</a:t>
            </a:r>
            <a:r>
              <a:rPr lang="en-US" baseline="0" dirty="0" smtClean="0"/>
              <a:t> and are physically interpreted as unstressed canopy-level photosynthesis capacity or aboveground biomass, and correlations have been found between some forms of Vis and LAI. However, it has limitations; doesn’t directly measure photosynthesis capacity.</a:t>
            </a:r>
            <a:endParaRPr lang="en-US" dirty="0" smtClean="0"/>
          </a:p>
          <a:p>
            <a:pPr marL="171450" indent="-171450">
              <a:buFont typeface="Arial"/>
              <a:buChar char="•"/>
            </a:pPr>
            <a:r>
              <a:rPr lang="en-US" dirty="0" smtClean="0"/>
              <a:t>SIF: from</a:t>
            </a:r>
            <a:r>
              <a:rPr lang="en-US" baseline="0" dirty="0" smtClean="0"/>
              <a:t> GOME-2 (Solar induced fluorescence is the energy emitted from the canopy chlorophyll during photosynthesis, so in theory it contains more info about vegetation photosynthetic activity than Vis)</a:t>
            </a:r>
          </a:p>
          <a:p>
            <a:pPr marL="171450" indent="-171450">
              <a:buFont typeface="Arial"/>
              <a:buChar char="•"/>
            </a:pPr>
            <a:r>
              <a:rPr lang="en-US" baseline="0" dirty="0" err="1" smtClean="0"/>
              <a:t>QuikSCAT</a:t>
            </a:r>
            <a:r>
              <a:rPr lang="en-US" baseline="0" dirty="0" smtClean="0"/>
              <a:t> backscatter: radar backscattering signals in Ku band (12- 18 GHz or 1.7 – 2.5 cm) are sensitive to canopy water content and biomass, and has been used to study vegetation phenology.</a:t>
            </a:r>
            <a:endParaRPr lang="en-US" dirty="0" smtClean="0"/>
          </a:p>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8</a:t>
            </a:fld>
            <a:endParaRPr lang="en-US"/>
          </a:p>
        </p:txBody>
      </p:sp>
    </p:spTree>
    <p:extLst>
      <p:ext uri="{BB962C8B-B14F-4D97-AF65-F5344CB8AC3E}">
        <p14:creationId xmlns:p14="http://schemas.microsoft.com/office/powerpoint/2010/main" val="196520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Trace the impact of weather fluctuations on plant/harvest dates</a:t>
            </a:r>
          </a:p>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9</a:t>
            </a:fld>
            <a:endParaRPr lang="en-US"/>
          </a:p>
        </p:txBody>
      </p:sp>
    </p:spTree>
    <p:extLst>
      <p:ext uri="{BB962C8B-B14F-4D97-AF65-F5344CB8AC3E}">
        <p14:creationId xmlns:p14="http://schemas.microsoft.com/office/powerpoint/2010/main" val="204107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D4E677-36CA-1A40-951E-EDCCCF3CAEA3}"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28991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4E677-36CA-1A40-951E-EDCCCF3CAEA3}"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418578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4E677-36CA-1A40-951E-EDCCCF3CAEA3}"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396300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4E677-36CA-1A40-951E-EDCCCF3CAEA3}"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211444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D4E677-36CA-1A40-951E-EDCCCF3CAEA3}" type="datetimeFigureOut">
              <a:rPr lang="en-US" smtClean="0"/>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83718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D4E677-36CA-1A40-951E-EDCCCF3CAEA3}"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243305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D4E677-36CA-1A40-951E-EDCCCF3CAEA3}" type="datetimeFigureOut">
              <a:rPr lang="en-US" smtClean="0"/>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160892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D4E677-36CA-1A40-951E-EDCCCF3CAEA3}" type="datetimeFigureOut">
              <a:rPr lang="en-US" smtClean="0"/>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197101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4E677-36CA-1A40-951E-EDCCCF3CAEA3}" type="datetimeFigureOut">
              <a:rPr lang="en-US" smtClean="0"/>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35397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4E677-36CA-1A40-951E-EDCCCF3CAEA3}"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63449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4E677-36CA-1A40-951E-EDCCCF3CAEA3}" type="datetimeFigureOut">
              <a:rPr lang="en-US" smtClean="0"/>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1DD4-46B3-2A45-8695-7DF7878C2BC6}" type="slidenum">
              <a:rPr lang="en-US" smtClean="0"/>
              <a:t>‹#›</a:t>
            </a:fld>
            <a:endParaRPr lang="en-US"/>
          </a:p>
        </p:txBody>
      </p:sp>
    </p:spTree>
    <p:extLst>
      <p:ext uri="{BB962C8B-B14F-4D97-AF65-F5344CB8AC3E}">
        <p14:creationId xmlns:p14="http://schemas.microsoft.com/office/powerpoint/2010/main" val="7127206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4E677-36CA-1A40-951E-EDCCCF3CAEA3}" type="datetimeFigureOut">
              <a:rPr lang="en-US" smtClean="0"/>
              <a:t>9/21/18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1DD4-46B3-2A45-8695-7DF7878C2BC6}" type="slidenum">
              <a:rPr lang="en-US" smtClean="0"/>
              <a:t>‹#›</a:t>
            </a:fld>
            <a:endParaRPr lang="en-US"/>
          </a:p>
        </p:txBody>
      </p:sp>
    </p:spTree>
    <p:extLst>
      <p:ext uri="{BB962C8B-B14F-4D97-AF65-F5344CB8AC3E}">
        <p14:creationId xmlns:p14="http://schemas.microsoft.com/office/powerpoint/2010/main" val="251932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6950"/>
            <a:ext cx="7772400" cy="1470025"/>
          </a:xfrm>
        </p:spPr>
        <p:txBody>
          <a:bodyPr/>
          <a:lstStyle/>
          <a:p>
            <a:r>
              <a:rPr lang="en-US" dirty="0" smtClean="0"/>
              <a:t>Soybean plant and harvest times in Brazil</a:t>
            </a:r>
            <a:endParaRPr lang="en-US" dirty="0"/>
          </a:p>
        </p:txBody>
      </p:sp>
      <p:sp>
        <p:nvSpPr>
          <p:cNvPr id="3" name="Subtitle 2"/>
          <p:cNvSpPr>
            <a:spLocks noGrp="1"/>
          </p:cNvSpPr>
          <p:nvPr>
            <p:ph type="subTitle" idx="1"/>
          </p:nvPr>
        </p:nvSpPr>
        <p:spPr>
          <a:xfrm>
            <a:off x="1371600" y="2873050"/>
            <a:ext cx="6400800" cy="711676"/>
          </a:xfrm>
        </p:spPr>
        <p:txBody>
          <a:bodyPr/>
          <a:lstStyle/>
          <a:p>
            <a:r>
              <a:rPr lang="en-US" dirty="0" smtClean="0"/>
              <a:t>August 15, 2018</a:t>
            </a:r>
            <a:endParaRPr lang="en-US" dirty="0"/>
          </a:p>
        </p:txBody>
      </p:sp>
      <p:pic>
        <p:nvPicPr>
          <p:cNvPr id="4" name="Picture 3" descr="dry soy.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16182" y="3630871"/>
            <a:ext cx="4610184" cy="3227129"/>
          </a:xfrm>
          <a:prstGeom prst="rect">
            <a:avLst/>
          </a:prstGeom>
        </p:spPr>
      </p:pic>
    </p:spTree>
    <p:extLst>
      <p:ext uri="{BB962C8B-B14F-4D97-AF65-F5344CB8AC3E}">
        <p14:creationId xmlns:p14="http://schemas.microsoft.com/office/powerpoint/2010/main" val="10158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537" y="46219"/>
            <a:ext cx="8513418" cy="830997"/>
          </a:xfrm>
          <a:prstGeom prst="rect">
            <a:avLst/>
          </a:prstGeom>
          <a:noFill/>
        </p:spPr>
        <p:txBody>
          <a:bodyPr wrap="none" rtlCol="0">
            <a:spAutoFit/>
          </a:bodyPr>
          <a:lstStyle/>
          <a:p>
            <a:pPr algn="ctr"/>
            <a:r>
              <a:rPr lang="en-US" sz="2400" dirty="0" smtClean="0"/>
              <a:t>Goal: </a:t>
            </a:r>
            <a:endParaRPr lang="en-US" sz="2400" dirty="0"/>
          </a:p>
          <a:p>
            <a:pPr algn="ctr"/>
            <a:r>
              <a:rPr lang="en-US" sz="2400" dirty="0"/>
              <a:t>M</a:t>
            </a:r>
            <a:r>
              <a:rPr lang="en-US" sz="2400" dirty="0" smtClean="0"/>
              <a:t>ap of field-scale soybean planting and harvest dates across Brazil </a:t>
            </a:r>
            <a:endParaRPr lang="en-US" sz="2400" dirty="0"/>
          </a:p>
        </p:txBody>
      </p:sp>
      <p:sp>
        <p:nvSpPr>
          <p:cNvPr id="5" name="TextBox 4"/>
          <p:cNvSpPr txBox="1"/>
          <p:nvPr/>
        </p:nvSpPr>
        <p:spPr>
          <a:xfrm>
            <a:off x="5434576" y="1406855"/>
            <a:ext cx="3265598" cy="4893647"/>
          </a:xfrm>
          <a:prstGeom prst="rect">
            <a:avLst/>
          </a:prstGeom>
          <a:noFill/>
          <a:ln>
            <a:solidFill>
              <a:schemeClr val="bg1">
                <a:lumMod val="75000"/>
              </a:schemeClr>
            </a:solidFill>
          </a:ln>
        </p:spPr>
        <p:txBody>
          <a:bodyPr wrap="square" rtlCol="0">
            <a:spAutoFit/>
          </a:bodyPr>
          <a:lstStyle/>
          <a:p>
            <a:r>
              <a:rPr lang="en-US" sz="2400" dirty="0" smtClean="0"/>
              <a:t>Crop timing information:</a:t>
            </a:r>
          </a:p>
          <a:p>
            <a:endParaRPr lang="en-US" sz="2400" dirty="0" smtClean="0"/>
          </a:p>
          <a:p>
            <a:pPr marL="285750" indent="-285750">
              <a:buFont typeface="Arial"/>
              <a:buChar char="•"/>
            </a:pPr>
            <a:r>
              <a:rPr lang="en-US" sz="2400" dirty="0" smtClean="0"/>
              <a:t>Is an important input to crop models</a:t>
            </a:r>
          </a:p>
          <a:p>
            <a:endParaRPr lang="en-US" sz="2400" dirty="0" smtClean="0"/>
          </a:p>
          <a:p>
            <a:pPr marL="285750" indent="-285750">
              <a:buFont typeface="Arial"/>
              <a:buChar char="•"/>
            </a:pPr>
            <a:r>
              <a:rPr lang="en-US" sz="2400" dirty="0" smtClean="0"/>
              <a:t>Traces farmer response to climate perturbations</a:t>
            </a:r>
          </a:p>
          <a:p>
            <a:pPr marL="285750" indent="-285750">
              <a:buFont typeface="Arial"/>
              <a:buChar char="•"/>
            </a:pPr>
            <a:endParaRPr lang="en-US" sz="2400" dirty="0"/>
          </a:p>
          <a:p>
            <a:pPr marL="285750" indent="-285750">
              <a:buFont typeface="Arial"/>
              <a:buChar char="•"/>
            </a:pPr>
            <a:r>
              <a:rPr lang="en-US" sz="2400" dirty="0" smtClean="0"/>
              <a:t>Is scarce but much needed in Brazil, which produces 30% of global soy</a:t>
            </a:r>
            <a:endParaRPr lang="en-US" sz="2400" dirty="0"/>
          </a:p>
        </p:txBody>
      </p:sp>
      <p:grpSp>
        <p:nvGrpSpPr>
          <p:cNvPr id="11" name="Group 10"/>
          <p:cNvGrpSpPr/>
          <p:nvPr/>
        </p:nvGrpSpPr>
        <p:grpSpPr>
          <a:xfrm>
            <a:off x="67802" y="1237822"/>
            <a:ext cx="4973787" cy="5268286"/>
            <a:chOff x="0" y="460392"/>
            <a:chExt cx="4973787" cy="5268286"/>
          </a:xfrm>
        </p:grpSpPr>
        <p:pic>
          <p:nvPicPr>
            <p:cNvPr id="10" name="Picture 9"/>
            <p:cNvPicPr>
              <a:picLocks noChangeAspect="1"/>
            </p:cNvPicPr>
            <p:nvPr/>
          </p:nvPicPr>
          <p:blipFill rotWithShape="1">
            <a:blip r:embed="rId3"/>
            <a:srcRect r="8375"/>
            <a:stretch/>
          </p:blipFill>
          <p:spPr>
            <a:xfrm>
              <a:off x="0" y="482250"/>
              <a:ext cx="4955111" cy="5246428"/>
            </a:xfrm>
            <a:prstGeom prst="rect">
              <a:avLst/>
            </a:prstGeom>
          </p:spPr>
        </p:pic>
        <p:pic>
          <p:nvPicPr>
            <p:cNvPr id="9" name="Picture 8"/>
            <p:cNvPicPr>
              <a:picLocks noChangeAspect="1"/>
            </p:cNvPicPr>
            <p:nvPr/>
          </p:nvPicPr>
          <p:blipFill>
            <a:blip r:embed="rId4"/>
            <a:stretch>
              <a:fillRect/>
            </a:stretch>
          </p:blipFill>
          <p:spPr>
            <a:xfrm>
              <a:off x="1962886" y="460392"/>
              <a:ext cx="3010901" cy="649612"/>
            </a:xfrm>
            <a:prstGeom prst="rect">
              <a:avLst/>
            </a:prstGeom>
          </p:spPr>
        </p:pic>
      </p:grpSp>
      <p:sp>
        <p:nvSpPr>
          <p:cNvPr id="12" name="TextBox 11"/>
          <p:cNvSpPr txBox="1"/>
          <p:nvPr/>
        </p:nvSpPr>
        <p:spPr>
          <a:xfrm>
            <a:off x="1213909" y="6488668"/>
            <a:ext cx="2633248" cy="369332"/>
          </a:xfrm>
          <a:prstGeom prst="rect">
            <a:avLst/>
          </a:prstGeom>
          <a:noFill/>
        </p:spPr>
        <p:txBody>
          <a:bodyPr wrap="square" rtlCol="0">
            <a:spAutoFit/>
          </a:bodyPr>
          <a:lstStyle/>
          <a:p>
            <a:r>
              <a:rPr lang="en-US" dirty="0" smtClean="0"/>
              <a:t>(an intermediary product)</a:t>
            </a:r>
            <a:endParaRPr lang="en-US" dirty="0"/>
          </a:p>
        </p:txBody>
      </p:sp>
    </p:spTree>
    <p:extLst>
      <p:ext uri="{BB962C8B-B14F-4D97-AF65-F5344CB8AC3E}">
        <p14:creationId xmlns:p14="http://schemas.microsoft.com/office/powerpoint/2010/main" val="103385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299" y="156891"/>
            <a:ext cx="8258240" cy="461665"/>
          </a:xfrm>
          <a:prstGeom prst="rect">
            <a:avLst/>
          </a:prstGeom>
          <a:noFill/>
        </p:spPr>
        <p:txBody>
          <a:bodyPr wrap="none" rtlCol="0">
            <a:spAutoFit/>
          </a:bodyPr>
          <a:lstStyle/>
          <a:p>
            <a:r>
              <a:rPr lang="en-US" sz="2400" dirty="0" smtClean="0"/>
              <a:t>Estimate plant/harvest using remotely sensed vegetation indices </a:t>
            </a:r>
            <a:endParaRPr lang="en-US" sz="2400" dirty="0"/>
          </a:p>
        </p:txBody>
      </p:sp>
      <p:pic>
        <p:nvPicPr>
          <p:cNvPr id="3" name="Picture 2" descr="soy emergen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73" y="3828155"/>
            <a:ext cx="3390913" cy="2199855"/>
          </a:xfrm>
          <a:prstGeom prst="rect">
            <a:avLst/>
          </a:prstGeom>
        </p:spPr>
      </p:pic>
      <p:pic>
        <p:nvPicPr>
          <p:cNvPr id="4" name="Picture 3" descr="soy harvest.jpg"/>
          <p:cNvPicPr>
            <a:picLocks noChangeAspect="1"/>
          </p:cNvPicPr>
          <p:nvPr/>
        </p:nvPicPr>
        <p:blipFill rotWithShape="1">
          <a:blip r:embed="rId4">
            <a:extLst>
              <a:ext uri="{28A0092B-C50C-407E-A947-70E740481C1C}">
                <a14:useLocalDpi xmlns:a14="http://schemas.microsoft.com/office/drawing/2010/main" val="0"/>
              </a:ext>
            </a:extLst>
          </a:blip>
          <a:srcRect l="14093"/>
          <a:stretch/>
        </p:blipFill>
        <p:spPr>
          <a:xfrm>
            <a:off x="4469112" y="3805637"/>
            <a:ext cx="3390913" cy="2222373"/>
          </a:xfrm>
          <a:prstGeom prst="rect">
            <a:avLst/>
          </a:prstGeom>
        </p:spPr>
      </p:pic>
      <p:pic>
        <p:nvPicPr>
          <p:cNvPr id="10" name="Picture 9"/>
          <p:cNvPicPr>
            <a:picLocks noChangeAspect="1"/>
          </p:cNvPicPr>
          <p:nvPr/>
        </p:nvPicPr>
        <p:blipFill rotWithShape="1">
          <a:blip r:embed="rId5"/>
          <a:srcRect r="8587"/>
          <a:stretch/>
        </p:blipFill>
        <p:spPr>
          <a:xfrm>
            <a:off x="643245" y="618556"/>
            <a:ext cx="6077573" cy="2886210"/>
          </a:xfrm>
          <a:prstGeom prst="rect">
            <a:avLst/>
          </a:prstGeom>
        </p:spPr>
      </p:pic>
      <p:sp>
        <p:nvSpPr>
          <p:cNvPr id="11" name="TextBox 10"/>
          <p:cNvSpPr txBox="1"/>
          <p:nvPr/>
        </p:nvSpPr>
        <p:spPr>
          <a:xfrm rot="16200000">
            <a:off x="215325" y="1604974"/>
            <a:ext cx="486506" cy="369332"/>
          </a:xfrm>
          <a:prstGeom prst="rect">
            <a:avLst/>
          </a:prstGeom>
          <a:noFill/>
        </p:spPr>
        <p:txBody>
          <a:bodyPr wrap="none" rtlCol="0">
            <a:spAutoFit/>
          </a:bodyPr>
          <a:lstStyle/>
          <a:p>
            <a:r>
              <a:rPr lang="en-US" dirty="0" smtClean="0"/>
              <a:t>EVI</a:t>
            </a:r>
            <a:endParaRPr lang="en-US" dirty="0"/>
          </a:p>
        </p:txBody>
      </p:sp>
      <p:cxnSp>
        <p:nvCxnSpPr>
          <p:cNvPr id="13" name="Straight Arrow Connector 12"/>
          <p:cNvCxnSpPr/>
          <p:nvPr/>
        </p:nvCxnSpPr>
        <p:spPr>
          <a:xfrm>
            <a:off x="2929690" y="2898095"/>
            <a:ext cx="0" cy="93006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272655" y="2898095"/>
            <a:ext cx="0" cy="93006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11253" y="6071750"/>
            <a:ext cx="7289175" cy="707886"/>
          </a:xfrm>
          <a:prstGeom prst="rect">
            <a:avLst/>
          </a:prstGeom>
          <a:noFill/>
        </p:spPr>
        <p:txBody>
          <a:bodyPr wrap="none" rtlCol="0">
            <a:spAutoFit/>
          </a:bodyPr>
          <a:lstStyle/>
          <a:p>
            <a:pPr marL="285750" indent="-285750">
              <a:buFont typeface="Arial"/>
              <a:buChar char="•"/>
            </a:pPr>
            <a:r>
              <a:rPr lang="en-US" sz="2000" dirty="0" smtClean="0"/>
              <a:t>Growth stages of plants are estimated through </a:t>
            </a:r>
            <a:r>
              <a:rPr lang="en-US" sz="2000" dirty="0" err="1" smtClean="0"/>
              <a:t>timeseries</a:t>
            </a:r>
            <a:r>
              <a:rPr lang="en-US" sz="2000" dirty="0" smtClean="0"/>
              <a:t> analysis</a:t>
            </a:r>
          </a:p>
          <a:p>
            <a:pPr marL="285750" indent="-285750">
              <a:buFont typeface="Arial"/>
              <a:buChar char="•"/>
            </a:pPr>
            <a:r>
              <a:rPr lang="en-US" sz="2000" dirty="0" smtClean="0"/>
              <a:t>Planting/harvest dates are related to these growth stages</a:t>
            </a:r>
            <a:endParaRPr lang="en-US" sz="2000" dirty="0"/>
          </a:p>
        </p:txBody>
      </p:sp>
      <p:sp>
        <p:nvSpPr>
          <p:cNvPr id="18" name="TextBox 17"/>
          <p:cNvSpPr txBox="1"/>
          <p:nvPr/>
        </p:nvSpPr>
        <p:spPr>
          <a:xfrm>
            <a:off x="576573" y="3458823"/>
            <a:ext cx="1788207" cy="369332"/>
          </a:xfrm>
          <a:prstGeom prst="rect">
            <a:avLst/>
          </a:prstGeom>
          <a:noFill/>
        </p:spPr>
        <p:txBody>
          <a:bodyPr wrap="none" rtlCol="0">
            <a:spAutoFit/>
          </a:bodyPr>
          <a:lstStyle/>
          <a:p>
            <a:r>
              <a:rPr lang="en-US" dirty="0" smtClean="0"/>
              <a:t>Emergence stage</a:t>
            </a:r>
            <a:endParaRPr lang="en-US" dirty="0"/>
          </a:p>
        </p:txBody>
      </p:sp>
      <p:sp>
        <p:nvSpPr>
          <p:cNvPr id="19" name="TextBox 18"/>
          <p:cNvSpPr txBox="1"/>
          <p:nvPr/>
        </p:nvSpPr>
        <p:spPr>
          <a:xfrm>
            <a:off x="6419644" y="3436305"/>
            <a:ext cx="1440381" cy="369332"/>
          </a:xfrm>
          <a:prstGeom prst="rect">
            <a:avLst/>
          </a:prstGeom>
          <a:noFill/>
        </p:spPr>
        <p:txBody>
          <a:bodyPr wrap="none" rtlCol="0">
            <a:spAutoFit/>
          </a:bodyPr>
          <a:lstStyle/>
          <a:p>
            <a:r>
              <a:rPr lang="en-US" dirty="0" smtClean="0"/>
              <a:t>Mature stage</a:t>
            </a:r>
            <a:endParaRPr lang="en-US" dirty="0"/>
          </a:p>
        </p:txBody>
      </p:sp>
      <p:cxnSp>
        <p:nvCxnSpPr>
          <p:cNvPr id="23" name="Straight Connector 22"/>
          <p:cNvCxnSpPr/>
          <p:nvPr/>
        </p:nvCxnSpPr>
        <p:spPr>
          <a:xfrm>
            <a:off x="6711772" y="1723506"/>
            <a:ext cx="394554" cy="0"/>
          </a:xfrm>
          <a:prstGeom prst="line">
            <a:avLst/>
          </a:prstGeom>
          <a:ln w="50800"/>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11772" y="2261501"/>
            <a:ext cx="394554" cy="0"/>
          </a:xfrm>
          <a:prstGeom prst="line">
            <a:avLst/>
          </a:prstGeom>
          <a:ln w="508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086369" y="1520166"/>
            <a:ext cx="1975759" cy="369332"/>
          </a:xfrm>
          <a:prstGeom prst="rect">
            <a:avLst/>
          </a:prstGeom>
          <a:noFill/>
        </p:spPr>
        <p:txBody>
          <a:bodyPr wrap="none" rtlCol="0">
            <a:spAutoFit/>
          </a:bodyPr>
          <a:lstStyle/>
          <a:p>
            <a:r>
              <a:rPr lang="en-US" dirty="0" smtClean="0"/>
              <a:t>MODIS-derived EVI</a:t>
            </a:r>
            <a:endParaRPr lang="en-US" dirty="0"/>
          </a:p>
        </p:txBody>
      </p:sp>
      <p:sp>
        <p:nvSpPr>
          <p:cNvPr id="27" name="TextBox 26"/>
          <p:cNvSpPr txBox="1"/>
          <p:nvPr/>
        </p:nvSpPr>
        <p:spPr>
          <a:xfrm>
            <a:off x="7077323" y="2039487"/>
            <a:ext cx="2041357" cy="369332"/>
          </a:xfrm>
          <a:prstGeom prst="rect">
            <a:avLst/>
          </a:prstGeom>
          <a:noFill/>
        </p:spPr>
        <p:txBody>
          <a:bodyPr wrap="none" rtlCol="0">
            <a:spAutoFit/>
          </a:bodyPr>
          <a:lstStyle/>
          <a:p>
            <a:r>
              <a:rPr lang="en-US" dirty="0" smtClean="0"/>
              <a:t>Moving average EVI</a:t>
            </a:r>
            <a:endParaRPr lang="en-US" dirty="0"/>
          </a:p>
        </p:txBody>
      </p:sp>
    </p:spTree>
    <p:extLst>
      <p:ext uri="{BB962C8B-B14F-4D97-AF65-F5344CB8AC3E}">
        <p14:creationId xmlns:p14="http://schemas.microsoft.com/office/powerpoint/2010/main" val="270817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299" y="156891"/>
            <a:ext cx="8258240" cy="461665"/>
          </a:xfrm>
          <a:prstGeom prst="rect">
            <a:avLst/>
          </a:prstGeom>
          <a:noFill/>
        </p:spPr>
        <p:txBody>
          <a:bodyPr wrap="none" rtlCol="0">
            <a:spAutoFit/>
          </a:bodyPr>
          <a:lstStyle/>
          <a:p>
            <a:r>
              <a:rPr lang="en-US" sz="2400" dirty="0" smtClean="0"/>
              <a:t>Estimate plant/harvest using remotely sensed vegetation indices </a:t>
            </a:r>
            <a:endParaRPr lang="en-US" sz="2400" dirty="0"/>
          </a:p>
        </p:txBody>
      </p:sp>
      <p:sp>
        <p:nvSpPr>
          <p:cNvPr id="4" name="TextBox 3"/>
          <p:cNvSpPr txBox="1"/>
          <p:nvPr/>
        </p:nvSpPr>
        <p:spPr>
          <a:xfrm>
            <a:off x="5043761" y="618556"/>
            <a:ext cx="1799478" cy="646331"/>
          </a:xfrm>
          <a:prstGeom prst="rect">
            <a:avLst/>
          </a:prstGeom>
          <a:noFill/>
        </p:spPr>
        <p:txBody>
          <a:bodyPr wrap="none" rtlCol="0">
            <a:spAutoFit/>
          </a:bodyPr>
          <a:lstStyle/>
          <a:p>
            <a:r>
              <a:rPr lang="en-US" dirty="0" smtClean="0"/>
              <a:t>2. Peak time,</a:t>
            </a:r>
          </a:p>
          <a:p>
            <a:r>
              <a:rPr lang="en-US" dirty="0" smtClean="0"/>
              <a:t>Crop cycle length</a:t>
            </a:r>
          </a:p>
        </p:txBody>
      </p:sp>
      <p:sp>
        <p:nvSpPr>
          <p:cNvPr id="9" name="TextBox 8"/>
          <p:cNvSpPr txBox="1"/>
          <p:nvPr/>
        </p:nvSpPr>
        <p:spPr>
          <a:xfrm>
            <a:off x="5572075" y="4776363"/>
            <a:ext cx="3095785" cy="646331"/>
          </a:xfrm>
          <a:prstGeom prst="rect">
            <a:avLst/>
          </a:prstGeom>
          <a:noFill/>
        </p:spPr>
        <p:txBody>
          <a:bodyPr wrap="square" rtlCol="0">
            <a:spAutoFit/>
          </a:bodyPr>
          <a:lstStyle/>
          <a:p>
            <a:r>
              <a:rPr lang="en-US" dirty="0" smtClean="0"/>
              <a:t>Picture of </a:t>
            </a:r>
            <a:r>
              <a:rPr lang="en-US" dirty="0" err="1" smtClean="0"/>
              <a:t>Matopiba</a:t>
            </a:r>
            <a:r>
              <a:rPr lang="en-US" dirty="0" smtClean="0"/>
              <a:t> polygons and their agricultural area?</a:t>
            </a:r>
            <a:endParaRPr lang="en-US" dirty="0"/>
          </a:p>
        </p:txBody>
      </p:sp>
      <p:sp>
        <p:nvSpPr>
          <p:cNvPr id="10" name="TextBox 9"/>
          <p:cNvSpPr txBox="1"/>
          <p:nvPr/>
        </p:nvSpPr>
        <p:spPr>
          <a:xfrm>
            <a:off x="461299" y="618556"/>
            <a:ext cx="3724096" cy="369332"/>
          </a:xfrm>
          <a:prstGeom prst="rect">
            <a:avLst/>
          </a:prstGeom>
          <a:noFill/>
        </p:spPr>
        <p:txBody>
          <a:bodyPr wrap="none" rtlCol="0">
            <a:spAutoFit/>
          </a:bodyPr>
          <a:lstStyle/>
          <a:p>
            <a:r>
              <a:rPr lang="en-US" dirty="0" smtClean="0"/>
              <a:t>1. Smoothed and fitted EVI </a:t>
            </a:r>
            <a:r>
              <a:rPr lang="en-US" dirty="0" err="1" smtClean="0"/>
              <a:t>timeseries</a:t>
            </a:r>
            <a:endParaRPr lang="en-US" dirty="0"/>
          </a:p>
        </p:txBody>
      </p:sp>
      <p:sp>
        <p:nvSpPr>
          <p:cNvPr id="11" name="TextBox 10"/>
          <p:cNvSpPr txBox="1"/>
          <p:nvPr/>
        </p:nvSpPr>
        <p:spPr>
          <a:xfrm>
            <a:off x="9328038" y="2081578"/>
            <a:ext cx="3062266" cy="1200329"/>
          </a:xfrm>
          <a:prstGeom prst="rect">
            <a:avLst/>
          </a:prstGeom>
          <a:noFill/>
        </p:spPr>
        <p:txBody>
          <a:bodyPr wrap="square" rtlCol="0">
            <a:spAutoFit/>
          </a:bodyPr>
          <a:lstStyle/>
          <a:p>
            <a:r>
              <a:rPr lang="en-US" dirty="0" smtClean="0"/>
              <a:t>Picture of derivatives and fitted harmonic function, and example of the corresponding peak time, cycle length</a:t>
            </a:r>
            <a:endParaRPr lang="en-US" dirty="0"/>
          </a:p>
        </p:txBody>
      </p:sp>
      <p:sp>
        <p:nvSpPr>
          <p:cNvPr id="12" name="TextBox 11"/>
          <p:cNvSpPr txBox="1"/>
          <p:nvPr/>
        </p:nvSpPr>
        <p:spPr>
          <a:xfrm>
            <a:off x="279381" y="3490740"/>
            <a:ext cx="3639200" cy="923330"/>
          </a:xfrm>
          <a:prstGeom prst="rect">
            <a:avLst/>
          </a:prstGeom>
          <a:noFill/>
        </p:spPr>
        <p:txBody>
          <a:bodyPr wrap="square" rtlCol="0">
            <a:spAutoFit/>
          </a:bodyPr>
          <a:lstStyle/>
          <a:p>
            <a:r>
              <a:rPr lang="en-US" dirty="0" smtClean="0"/>
              <a:t>3. Testing different methods/ combos of peak time, cycle length to get plant/harvest</a:t>
            </a:r>
            <a:endParaRPr lang="en-US" dirty="0"/>
          </a:p>
        </p:txBody>
      </p:sp>
      <p:sp>
        <p:nvSpPr>
          <p:cNvPr id="19" name="TextBox 18"/>
          <p:cNvSpPr txBox="1"/>
          <p:nvPr/>
        </p:nvSpPr>
        <p:spPr>
          <a:xfrm>
            <a:off x="5572075" y="3782686"/>
            <a:ext cx="3089570" cy="369332"/>
          </a:xfrm>
          <a:prstGeom prst="rect">
            <a:avLst/>
          </a:prstGeom>
          <a:noFill/>
        </p:spPr>
        <p:txBody>
          <a:bodyPr wrap="none" rtlCol="0">
            <a:spAutoFit/>
          </a:bodyPr>
          <a:lstStyle/>
          <a:p>
            <a:r>
              <a:rPr lang="en-US" dirty="0" smtClean="0"/>
              <a:t>4. Validate with </a:t>
            </a:r>
            <a:r>
              <a:rPr lang="en-US" dirty="0" err="1" smtClean="0"/>
              <a:t>Matopiba</a:t>
            </a:r>
            <a:r>
              <a:rPr lang="en-US" dirty="0" smtClean="0"/>
              <a:t> data</a:t>
            </a:r>
            <a:endParaRPr lang="en-US" dirty="0"/>
          </a:p>
        </p:txBody>
      </p:sp>
      <p:pic>
        <p:nvPicPr>
          <p:cNvPr id="13" name="Picture 12"/>
          <p:cNvPicPr>
            <a:picLocks noChangeAspect="1"/>
          </p:cNvPicPr>
          <p:nvPr/>
        </p:nvPicPr>
        <p:blipFill>
          <a:blip r:embed="rId3"/>
          <a:stretch>
            <a:fillRect/>
          </a:stretch>
        </p:blipFill>
        <p:spPr>
          <a:xfrm>
            <a:off x="461299" y="4555430"/>
            <a:ext cx="3575712" cy="1897703"/>
          </a:xfrm>
          <a:prstGeom prst="rect">
            <a:avLst/>
          </a:prstGeom>
        </p:spPr>
      </p:pic>
      <p:pic>
        <p:nvPicPr>
          <p:cNvPr id="5" name="Picture 4"/>
          <p:cNvPicPr>
            <a:picLocks noChangeAspect="1"/>
          </p:cNvPicPr>
          <p:nvPr/>
        </p:nvPicPr>
        <p:blipFill>
          <a:blip r:embed="rId4"/>
          <a:stretch>
            <a:fillRect/>
          </a:stretch>
        </p:blipFill>
        <p:spPr>
          <a:xfrm>
            <a:off x="158396" y="987888"/>
            <a:ext cx="4885365" cy="2289716"/>
          </a:xfrm>
          <a:prstGeom prst="rect">
            <a:avLst/>
          </a:prstGeom>
        </p:spPr>
      </p:pic>
      <p:pic>
        <p:nvPicPr>
          <p:cNvPr id="7" name="Picture 6"/>
          <p:cNvPicPr>
            <a:picLocks noChangeAspect="1"/>
          </p:cNvPicPr>
          <p:nvPr/>
        </p:nvPicPr>
        <p:blipFill>
          <a:blip r:embed="rId5"/>
          <a:stretch>
            <a:fillRect/>
          </a:stretch>
        </p:blipFill>
        <p:spPr>
          <a:xfrm>
            <a:off x="4850592" y="1092201"/>
            <a:ext cx="4293408" cy="2185404"/>
          </a:xfrm>
          <a:prstGeom prst="rect">
            <a:avLst/>
          </a:prstGeom>
        </p:spPr>
      </p:pic>
      <p:pic>
        <p:nvPicPr>
          <p:cNvPr id="8" name="Picture 7"/>
          <p:cNvPicPr>
            <a:picLocks noChangeAspect="1"/>
          </p:cNvPicPr>
          <p:nvPr/>
        </p:nvPicPr>
        <p:blipFill>
          <a:blip r:embed="rId6"/>
          <a:stretch>
            <a:fillRect/>
          </a:stretch>
        </p:blipFill>
        <p:spPr>
          <a:xfrm>
            <a:off x="8576978" y="4357740"/>
            <a:ext cx="3514965" cy="3024360"/>
          </a:xfrm>
          <a:prstGeom prst="rect">
            <a:avLst/>
          </a:prstGeom>
        </p:spPr>
      </p:pic>
    </p:spTree>
    <p:extLst>
      <p:ext uri="{BB962C8B-B14F-4D97-AF65-F5344CB8AC3E}">
        <p14:creationId xmlns:p14="http://schemas.microsoft.com/office/powerpoint/2010/main" val="297076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8442" y="185382"/>
            <a:ext cx="6185558" cy="461665"/>
          </a:xfrm>
          <a:prstGeom prst="rect">
            <a:avLst/>
          </a:prstGeom>
          <a:noFill/>
        </p:spPr>
        <p:txBody>
          <a:bodyPr wrap="none" rtlCol="0">
            <a:spAutoFit/>
          </a:bodyPr>
          <a:lstStyle/>
          <a:p>
            <a:r>
              <a:rPr lang="en-US" sz="2400" dirty="0" smtClean="0"/>
              <a:t>Estimate performance is similar to other studies</a:t>
            </a:r>
            <a:endParaRPr lang="en-US" sz="2400" dirty="0"/>
          </a:p>
        </p:txBody>
      </p:sp>
      <p:pic>
        <p:nvPicPr>
          <p:cNvPr id="10" name="Picture 9"/>
          <p:cNvPicPr>
            <a:picLocks noChangeAspect="1"/>
          </p:cNvPicPr>
          <p:nvPr/>
        </p:nvPicPr>
        <p:blipFill>
          <a:blip r:embed="rId3"/>
          <a:stretch>
            <a:fillRect/>
          </a:stretch>
        </p:blipFill>
        <p:spPr>
          <a:xfrm>
            <a:off x="0" y="1851362"/>
            <a:ext cx="5192889" cy="2752789"/>
          </a:xfrm>
          <a:prstGeom prst="rect">
            <a:avLst/>
          </a:prstGeom>
        </p:spPr>
      </p:pic>
      <p:sp>
        <p:nvSpPr>
          <p:cNvPr id="12" name="Rectangle 11"/>
          <p:cNvSpPr/>
          <p:nvPr/>
        </p:nvSpPr>
        <p:spPr>
          <a:xfrm>
            <a:off x="1990462" y="4604151"/>
            <a:ext cx="2299803" cy="369332"/>
          </a:xfrm>
          <a:prstGeom prst="rect">
            <a:avLst/>
          </a:prstGeom>
        </p:spPr>
        <p:txBody>
          <a:bodyPr wrap="none">
            <a:spAutoFit/>
          </a:bodyPr>
          <a:lstStyle/>
          <a:p>
            <a:r>
              <a:rPr lang="en-US" dirty="0" smtClean="0"/>
              <a:t>(Sakamoto et al, 2005)</a:t>
            </a:r>
          </a:p>
        </p:txBody>
      </p:sp>
      <p:sp>
        <p:nvSpPr>
          <p:cNvPr id="13" name="TextBox 12"/>
          <p:cNvSpPr txBox="1"/>
          <p:nvPr/>
        </p:nvSpPr>
        <p:spPr>
          <a:xfrm>
            <a:off x="6419273" y="4202545"/>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4"/>
          <a:stretch>
            <a:fillRect/>
          </a:stretch>
        </p:blipFill>
        <p:spPr>
          <a:xfrm>
            <a:off x="5192889" y="814043"/>
            <a:ext cx="7368669" cy="3124997"/>
          </a:xfrm>
          <a:prstGeom prst="rect">
            <a:avLst/>
          </a:prstGeom>
        </p:spPr>
      </p:pic>
      <p:pic>
        <p:nvPicPr>
          <p:cNvPr id="8" name="Picture 7"/>
          <p:cNvPicPr>
            <a:picLocks noChangeAspect="1"/>
          </p:cNvPicPr>
          <p:nvPr/>
        </p:nvPicPr>
        <p:blipFill>
          <a:blip r:embed="rId5"/>
          <a:stretch>
            <a:fillRect/>
          </a:stretch>
        </p:blipFill>
        <p:spPr>
          <a:xfrm>
            <a:off x="5150213" y="3939040"/>
            <a:ext cx="7151452" cy="2918960"/>
          </a:xfrm>
          <a:prstGeom prst="rect">
            <a:avLst/>
          </a:prstGeom>
        </p:spPr>
      </p:pic>
    </p:spTree>
    <p:extLst>
      <p:ext uri="{BB962C8B-B14F-4D97-AF65-F5344CB8AC3E}">
        <p14:creationId xmlns:p14="http://schemas.microsoft.com/office/powerpoint/2010/main" val="205571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813" y="65120"/>
            <a:ext cx="2056973" cy="369332"/>
          </a:xfrm>
          <a:prstGeom prst="rect">
            <a:avLst/>
          </a:prstGeom>
          <a:noFill/>
        </p:spPr>
        <p:txBody>
          <a:bodyPr wrap="none" rtlCol="0">
            <a:spAutoFit/>
          </a:bodyPr>
          <a:lstStyle/>
          <a:p>
            <a:r>
              <a:rPr lang="en-US" dirty="0" smtClean="0"/>
              <a:t>2017 Planting Dates</a:t>
            </a:r>
            <a:endParaRPr lang="en-US" dirty="0"/>
          </a:p>
        </p:txBody>
      </p:sp>
      <p:pic>
        <p:nvPicPr>
          <p:cNvPr id="5" name="Picture 4"/>
          <p:cNvPicPr>
            <a:picLocks noChangeAspect="1"/>
          </p:cNvPicPr>
          <p:nvPr/>
        </p:nvPicPr>
        <p:blipFill>
          <a:blip r:embed="rId2"/>
          <a:stretch>
            <a:fillRect/>
          </a:stretch>
        </p:blipFill>
        <p:spPr>
          <a:xfrm>
            <a:off x="1236776" y="606360"/>
            <a:ext cx="7048500" cy="6121400"/>
          </a:xfrm>
          <a:prstGeom prst="rect">
            <a:avLst/>
          </a:prstGeom>
        </p:spPr>
      </p:pic>
    </p:spTree>
    <p:extLst>
      <p:ext uri="{BB962C8B-B14F-4D97-AF65-F5344CB8AC3E}">
        <p14:creationId xmlns:p14="http://schemas.microsoft.com/office/powerpoint/2010/main" val="181102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7100" y="467013"/>
            <a:ext cx="7289800" cy="6146800"/>
          </a:xfrm>
          <a:prstGeom prst="rect">
            <a:avLst/>
          </a:prstGeom>
        </p:spPr>
      </p:pic>
      <p:sp>
        <p:nvSpPr>
          <p:cNvPr id="3" name="TextBox 2"/>
          <p:cNvSpPr txBox="1"/>
          <p:nvPr/>
        </p:nvSpPr>
        <p:spPr>
          <a:xfrm>
            <a:off x="211657" y="97681"/>
            <a:ext cx="2056973" cy="369332"/>
          </a:xfrm>
          <a:prstGeom prst="rect">
            <a:avLst/>
          </a:prstGeom>
          <a:noFill/>
        </p:spPr>
        <p:txBody>
          <a:bodyPr wrap="none" rtlCol="0">
            <a:spAutoFit/>
          </a:bodyPr>
          <a:lstStyle/>
          <a:p>
            <a:r>
              <a:rPr lang="en-US" dirty="0" smtClean="0"/>
              <a:t>2016 Planting Dates</a:t>
            </a:r>
            <a:endParaRPr lang="en-US" dirty="0"/>
          </a:p>
        </p:txBody>
      </p:sp>
    </p:spTree>
    <p:extLst>
      <p:ext uri="{BB962C8B-B14F-4D97-AF65-F5344CB8AC3E}">
        <p14:creationId xmlns:p14="http://schemas.microsoft.com/office/powerpoint/2010/main" val="54396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307" y="0"/>
            <a:ext cx="4963017" cy="461665"/>
          </a:xfrm>
          <a:prstGeom prst="rect">
            <a:avLst/>
          </a:prstGeom>
          <a:noFill/>
        </p:spPr>
        <p:txBody>
          <a:bodyPr wrap="none" rtlCol="0">
            <a:spAutoFit/>
          </a:bodyPr>
          <a:lstStyle/>
          <a:p>
            <a:r>
              <a:rPr lang="en-US" sz="2400" dirty="0" smtClean="0"/>
              <a:t>Future work on improving estimations</a:t>
            </a:r>
            <a:endParaRPr lang="en-US" sz="2400" dirty="0"/>
          </a:p>
        </p:txBody>
      </p:sp>
      <p:pic>
        <p:nvPicPr>
          <p:cNvPr id="4" name="Picture 3"/>
          <p:cNvPicPr>
            <a:picLocks noChangeAspect="1"/>
          </p:cNvPicPr>
          <p:nvPr/>
        </p:nvPicPr>
        <p:blipFill>
          <a:blip r:embed="rId3"/>
          <a:stretch>
            <a:fillRect/>
          </a:stretch>
        </p:blipFill>
        <p:spPr>
          <a:xfrm>
            <a:off x="0" y="864707"/>
            <a:ext cx="1472232" cy="3200504"/>
          </a:xfrm>
          <a:prstGeom prst="rect">
            <a:avLst/>
          </a:prstGeom>
        </p:spPr>
      </p:pic>
      <p:pic>
        <p:nvPicPr>
          <p:cNvPr id="5" name="Picture 4"/>
          <p:cNvPicPr>
            <a:picLocks noChangeAspect="1"/>
          </p:cNvPicPr>
          <p:nvPr/>
        </p:nvPicPr>
        <p:blipFill>
          <a:blip r:embed="rId4"/>
          <a:stretch>
            <a:fillRect/>
          </a:stretch>
        </p:blipFill>
        <p:spPr>
          <a:xfrm>
            <a:off x="2229808" y="1057152"/>
            <a:ext cx="2457307" cy="2808351"/>
          </a:xfrm>
          <a:prstGeom prst="rect">
            <a:avLst/>
          </a:prstGeom>
        </p:spPr>
      </p:pic>
      <p:sp>
        <p:nvSpPr>
          <p:cNvPr id="6" name="TextBox 5"/>
          <p:cNvSpPr txBox="1"/>
          <p:nvPr/>
        </p:nvSpPr>
        <p:spPr>
          <a:xfrm>
            <a:off x="813679" y="621697"/>
            <a:ext cx="3439426" cy="369332"/>
          </a:xfrm>
          <a:prstGeom prst="rect">
            <a:avLst/>
          </a:prstGeom>
          <a:noFill/>
        </p:spPr>
        <p:txBody>
          <a:bodyPr wrap="none" rtlCol="0">
            <a:spAutoFit/>
          </a:bodyPr>
          <a:lstStyle/>
          <a:p>
            <a:r>
              <a:rPr lang="en-US" dirty="0" smtClean="0"/>
              <a:t>1. MODIS + Landsat fusion method</a:t>
            </a:r>
            <a:endParaRPr lang="en-US" dirty="0"/>
          </a:p>
        </p:txBody>
      </p:sp>
      <p:sp>
        <p:nvSpPr>
          <p:cNvPr id="7" name="TextBox 6"/>
          <p:cNvSpPr txBox="1"/>
          <p:nvPr/>
        </p:nvSpPr>
        <p:spPr>
          <a:xfrm>
            <a:off x="1425266" y="4065211"/>
            <a:ext cx="1365240" cy="307777"/>
          </a:xfrm>
          <a:prstGeom prst="rect">
            <a:avLst/>
          </a:prstGeom>
          <a:noFill/>
        </p:spPr>
        <p:txBody>
          <a:bodyPr wrap="none" rtlCol="0">
            <a:spAutoFit/>
          </a:bodyPr>
          <a:lstStyle/>
          <a:p>
            <a:r>
              <a:rPr lang="en-US" sz="1400" dirty="0" smtClean="0"/>
              <a:t>(</a:t>
            </a:r>
            <a:r>
              <a:rPr lang="en-US" sz="1400" dirty="0" err="1" smtClean="0"/>
              <a:t>Luo</a:t>
            </a:r>
            <a:r>
              <a:rPr lang="en-US" sz="1400" dirty="0" smtClean="0"/>
              <a:t> et al, 2018)</a:t>
            </a:r>
            <a:endParaRPr lang="en-US" sz="1400" dirty="0"/>
          </a:p>
        </p:txBody>
      </p:sp>
      <p:cxnSp>
        <p:nvCxnSpPr>
          <p:cNvPr id="8" name="Straight Arrow Connector 7"/>
          <p:cNvCxnSpPr>
            <a:stCxn id="4" idx="3"/>
            <a:endCxn id="5" idx="1"/>
          </p:cNvCxnSpPr>
          <p:nvPr/>
        </p:nvCxnSpPr>
        <p:spPr>
          <a:xfrm flipV="1">
            <a:off x="1472232" y="2461328"/>
            <a:ext cx="757576" cy="36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5"/>
          <a:stretch>
            <a:fillRect/>
          </a:stretch>
        </p:blipFill>
        <p:spPr>
          <a:xfrm>
            <a:off x="2333822" y="4664364"/>
            <a:ext cx="2130704" cy="2193636"/>
          </a:xfrm>
          <a:prstGeom prst="rect">
            <a:avLst/>
          </a:prstGeom>
        </p:spPr>
      </p:pic>
      <p:sp>
        <p:nvSpPr>
          <p:cNvPr id="16" name="TextBox 15"/>
          <p:cNvSpPr txBox="1"/>
          <p:nvPr/>
        </p:nvSpPr>
        <p:spPr>
          <a:xfrm>
            <a:off x="4464526" y="5472545"/>
            <a:ext cx="4410363" cy="646331"/>
          </a:xfrm>
          <a:prstGeom prst="rect">
            <a:avLst/>
          </a:prstGeom>
          <a:noFill/>
        </p:spPr>
        <p:txBody>
          <a:bodyPr wrap="square" rtlCol="0">
            <a:spAutoFit/>
          </a:bodyPr>
          <a:lstStyle/>
          <a:p>
            <a:pPr algn="ctr"/>
            <a:r>
              <a:rPr lang="en-US" dirty="0" smtClean="0"/>
              <a:t>3. Radar backscatter </a:t>
            </a:r>
            <a:r>
              <a:rPr lang="en-US" dirty="0" smtClean="0"/>
              <a:t>band </a:t>
            </a:r>
            <a:r>
              <a:rPr lang="en-US" dirty="0" smtClean="0"/>
              <a:t>for canopy water content and biomass</a:t>
            </a:r>
            <a:endParaRPr lang="en-US" dirty="0"/>
          </a:p>
        </p:txBody>
      </p:sp>
    </p:spTree>
    <p:extLst>
      <p:ext uri="{BB962C8B-B14F-4D97-AF65-F5344CB8AC3E}">
        <p14:creationId xmlns:p14="http://schemas.microsoft.com/office/powerpoint/2010/main" val="139994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707" y="136361"/>
            <a:ext cx="7097165" cy="461665"/>
          </a:xfrm>
          <a:prstGeom prst="rect">
            <a:avLst/>
          </a:prstGeom>
          <a:noFill/>
        </p:spPr>
        <p:txBody>
          <a:bodyPr wrap="none" rtlCol="0">
            <a:spAutoFit/>
          </a:bodyPr>
          <a:lstStyle/>
          <a:p>
            <a:r>
              <a:rPr lang="en-US" sz="2400" dirty="0" smtClean="0"/>
              <a:t>Future work on establishing climate -&gt; crop timing links  </a:t>
            </a:r>
            <a:endParaRPr lang="en-US" sz="2400" dirty="0"/>
          </a:p>
        </p:txBody>
      </p:sp>
    </p:spTree>
    <p:extLst>
      <p:ext uri="{BB962C8B-B14F-4D97-AF65-F5344CB8AC3E}">
        <p14:creationId xmlns:p14="http://schemas.microsoft.com/office/powerpoint/2010/main" val="1209749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9314</TotalTime>
  <Words>1036</Words>
  <Application>Microsoft Macintosh PowerPoint</Application>
  <PresentationFormat>On-screen Show (4:3)</PresentationFormat>
  <Paragraphs>72</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Soybean plant and harvest times in Brazil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38</cp:revision>
  <dcterms:created xsi:type="dcterms:W3CDTF">2018-08-03T02:58:18Z</dcterms:created>
  <dcterms:modified xsi:type="dcterms:W3CDTF">2018-09-21T21:40:16Z</dcterms:modified>
</cp:coreProperties>
</file>