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6" r:id="rId6"/>
    <p:sldId id="271" r:id="rId7"/>
    <p:sldId id="270" r:id="rId8"/>
    <p:sldId id="269" r:id="rId9"/>
    <p:sldId id="268" r:id="rId10"/>
    <p:sldId id="272" r:id="rId11"/>
    <p:sldId id="274" r:id="rId12"/>
    <p:sldId id="275" r:id="rId13"/>
    <p:sldId id="276" r:id="rId14"/>
    <p:sldId id="277" r:id="rId15"/>
    <p:sldId id="278" r:id="rId16"/>
    <p:sldId id="279" r:id="rId17"/>
    <p:sldId id="280" r:id="rId18"/>
    <p:sldId id="281" r:id="rId19"/>
    <p:sldId id="273" r:id="rId20"/>
    <p:sldId id="259" r:id="rId21"/>
    <p:sldId id="260" r:id="rId22"/>
    <p:sldId id="261" r:id="rId23"/>
    <p:sldId id="262" r:id="rId24"/>
    <p:sldId id="263" r:id="rId25"/>
    <p:sldId id="26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376" autoAdjust="0"/>
  </p:normalViewPr>
  <p:slideViewPr>
    <p:cSldViewPr snapToGrid="0" snapToObjects="1">
      <p:cViewPr>
        <p:scale>
          <a:sx n="76" d="100"/>
          <a:sy n="76" d="100"/>
        </p:scale>
        <p:origin x="-656" y="-4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3CAC9-8EF3-854D-867C-EBC289D9B929}"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250829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CAC9-8EF3-854D-867C-EBC289D9B929}"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26816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CAC9-8EF3-854D-867C-EBC289D9B929}"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14994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3CAC9-8EF3-854D-867C-EBC289D9B929}"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39158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3CAC9-8EF3-854D-867C-EBC289D9B929}" type="datetimeFigureOut">
              <a:rPr lang="en-US" smtClean="0"/>
              <a:t>8/3/18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387273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3CAC9-8EF3-854D-867C-EBC289D9B929}"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315854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3CAC9-8EF3-854D-867C-EBC289D9B929}" type="datetimeFigureOut">
              <a:rPr lang="en-US" smtClean="0"/>
              <a:t>8/3/18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179471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3CAC9-8EF3-854D-867C-EBC289D9B929}" type="datetimeFigureOut">
              <a:rPr lang="en-US" smtClean="0"/>
              <a:t>8/3/18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128583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CAC9-8EF3-854D-867C-EBC289D9B929}" type="datetimeFigureOut">
              <a:rPr lang="en-US" smtClean="0"/>
              <a:t>8/3/18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21142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3CAC9-8EF3-854D-867C-EBC289D9B929}"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385369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3CAC9-8EF3-854D-867C-EBC289D9B929}" type="datetimeFigureOut">
              <a:rPr lang="en-US" smtClean="0"/>
              <a:t>8/3/18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DD844-0FEB-6742-9983-8C55D9AD62CE}" type="slidenum">
              <a:rPr lang="en-US" smtClean="0"/>
              <a:t>‹#›</a:t>
            </a:fld>
            <a:endParaRPr lang="en-US"/>
          </a:p>
        </p:txBody>
      </p:sp>
    </p:spTree>
    <p:extLst>
      <p:ext uri="{BB962C8B-B14F-4D97-AF65-F5344CB8AC3E}">
        <p14:creationId xmlns:p14="http://schemas.microsoft.com/office/powerpoint/2010/main" val="2281785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CAC9-8EF3-854D-867C-EBC289D9B929}" type="datetimeFigureOut">
              <a:rPr lang="en-US" smtClean="0"/>
              <a:t>8/3/18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DD844-0FEB-6742-9983-8C55D9AD62CE}" type="slidenum">
              <a:rPr lang="en-US" smtClean="0"/>
              <a:t>‹#›</a:t>
            </a:fld>
            <a:endParaRPr lang="en-US"/>
          </a:p>
        </p:txBody>
      </p:sp>
    </p:spTree>
    <p:extLst>
      <p:ext uri="{BB962C8B-B14F-4D97-AF65-F5344CB8AC3E}">
        <p14:creationId xmlns:p14="http://schemas.microsoft.com/office/powerpoint/2010/main" val="20008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Plant/harvest validation with </a:t>
            </a:r>
            <a:r>
              <a:rPr lang="en-US" dirty="0" err="1" smtClean="0"/>
              <a:t>Matopiba</a:t>
            </a:r>
            <a:endParaRPr lang="en-US" dirty="0"/>
          </a:p>
        </p:txBody>
      </p:sp>
      <p:sp>
        <p:nvSpPr>
          <p:cNvPr id="3" name="Subtitle 2"/>
          <p:cNvSpPr>
            <a:spLocks noGrp="1"/>
          </p:cNvSpPr>
          <p:nvPr>
            <p:ph type="subTitle" idx="1"/>
          </p:nvPr>
        </p:nvSpPr>
        <p:spPr/>
        <p:txBody>
          <a:bodyPr/>
          <a:lstStyle/>
          <a:p>
            <a:r>
              <a:rPr lang="en-US" dirty="0" smtClean="0"/>
              <a:t>August 3, 2018</a:t>
            </a:r>
            <a:endParaRPr lang="en-US" dirty="0"/>
          </a:p>
        </p:txBody>
      </p:sp>
    </p:spTree>
    <p:extLst>
      <p:ext uri="{BB962C8B-B14F-4D97-AF65-F5344CB8AC3E}">
        <p14:creationId xmlns:p14="http://schemas.microsoft.com/office/powerpoint/2010/main" val="102849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43" y="145515"/>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v5</a:t>
            </a:r>
          </a:p>
        </p:txBody>
      </p:sp>
      <p:sp>
        <p:nvSpPr>
          <p:cNvPr id="3" name="TextBox 2"/>
          <p:cNvSpPr txBox="1"/>
          <p:nvPr/>
        </p:nvSpPr>
        <p:spPr>
          <a:xfrm>
            <a:off x="120962" y="491103"/>
            <a:ext cx="9023038" cy="584776"/>
          </a:xfrm>
          <a:prstGeom prst="rect">
            <a:avLst/>
          </a:prstGeom>
          <a:noFill/>
        </p:spPr>
        <p:txBody>
          <a:bodyPr wrap="square" rtlCol="0">
            <a:spAutoFit/>
          </a:bodyPr>
          <a:lstStyle/>
          <a:p>
            <a:r>
              <a:rPr lang="en-US" sz="1600" dirty="0" smtClean="0"/>
              <a:t>Put in a chart to look at 0, 25, 50, 75, 100</a:t>
            </a:r>
            <a:r>
              <a:rPr lang="en-US" sz="1600" baseline="30000" dirty="0" smtClean="0"/>
              <a:t>th</a:t>
            </a:r>
            <a:r>
              <a:rPr lang="en-US" sz="1600" dirty="0" smtClean="0"/>
              <a:t> percentiles of each polygon’s pixel-level estimates and compare that to reported plant/harvest dates</a:t>
            </a:r>
            <a:endParaRPr lang="en-US" sz="1600" dirty="0"/>
          </a:p>
        </p:txBody>
      </p:sp>
      <p:sp>
        <p:nvSpPr>
          <p:cNvPr id="5" name="Rectangle 4"/>
          <p:cNvSpPr/>
          <p:nvPr/>
        </p:nvSpPr>
        <p:spPr>
          <a:xfrm>
            <a:off x="37043" y="1302295"/>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v6</a:t>
            </a:r>
          </a:p>
        </p:txBody>
      </p:sp>
      <p:sp>
        <p:nvSpPr>
          <p:cNvPr id="7" name="TextBox 6"/>
          <p:cNvSpPr txBox="1"/>
          <p:nvPr/>
        </p:nvSpPr>
        <p:spPr>
          <a:xfrm>
            <a:off x="120962" y="1599824"/>
            <a:ext cx="8947436" cy="4770537"/>
          </a:xfrm>
          <a:prstGeom prst="rect">
            <a:avLst/>
          </a:prstGeom>
          <a:noFill/>
        </p:spPr>
        <p:txBody>
          <a:bodyPr wrap="square" rtlCol="0">
            <a:spAutoFit/>
          </a:bodyPr>
          <a:lstStyle/>
          <a:p>
            <a:pPr marL="285750" indent="-285750">
              <a:buFont typeface="Arial"/>
              <a:buChar char="•"/>
            </a:pPr>
            <a:r>
              <a:rPr lang="en-US" sz="1600" dirty="0" smtClean="0"/>
              <a:t>Add a way to delete an entire polygon from consideration if a certain % of its pixels have bad quarter period estimates</a:t>
            </a:r>
          </a:p>
          <a:p>
            <a:pPr marL="285750" indent="-285750">
              <a:buFont typeface="Arial"/>
              <a:buChar char="•"/>
            </a:pPr>
            <a:r>
              <a:rPr lang="en-US" sz="1600" dirty="0" smtClean="0"/>
              <a:t>Upon closer inspection of individual pixels (and the patchy nature of bad quarter periods over space), and looking at the </a:t>
            </a:r>
            <a:r>
              <a:rPr lang="en-US" sz="1600" dirty="0" err="1" smtClean="0"/>
              <a:t>matopiba</a:t>
            </a:r>
            <a:r>
              <a:rPr lang="en-US" sz="1600" dirty="0" smtClean="0"/>
              <a:t> reports of whether a farm has natural vegetation, and the agricultural area </a:t>
            </a:r>
            <a:r>
              <a:rPr lang="en-US" sz="1600" dirty="0" err="1" smtClean="0"/>
              <a:t>vs</a:t>
            </a:r>
            <a:r>
              <a:rPr lang="en-US" sz="1600" dirty="0" smtClean="0"/>
              <a:t> total area, likely that lots of natural vegetation are biasing our estimates by biasing quarter period. </a:t>
            </a:r>
          </a:p>
          <a:p>
            <a:pPr marL="285750" indent="-285750">
              <a:buFont typeface="Arial"/>
              <a:buChar char="•"/>
            </a:pPr>
            <a:r>
              <a:rPr lang="en-US" sz="1600" dirty="0" smtClean="0"/>
              <a:t>Conclusion: don’t get rid of polygons with a certain % of bad pixels; because then we’ll be getting rid of most farms. This is because most farms have significant natural vegetation within their bounds. Perhaps it’s a better idea to just get rid of the individual pixels in the polygon.</a:t>
            </a:r>
          </a:p>
          <a:p>
            <a:pPr marL="285750" indent="-285750">
              <a:buFont typeface="Arial"/>
              <a:buChar char="•"/>
            </a:pPr>
            <a:r>
              <a:rPr lang="en-US" sz="1600" dirty="0" smtClean="0"/>
              <a:t>Found no correlation between % area of bad quarter period pixels and % area of </a:t>
            </a:r>
            <a:r>
              <a:rPr lang="en-US" sz="1600" dirty="0" err="1" smtClean="0"/>
              <a:t>agri</a:t>
            </a:r>
            <a:r>
              <a:rPr lang="en-US" sz="1600" dirty="0" smtClean="0"/>
              <a:t> pixels in each polygon… why not? Can we have a new measure comparing the overlap between my bad quarter period and Jake’s </a:t>
            </a:r>
            <a:r>
              <a:rPr lang="en-US" sz="1600" dirty="0" err="1" smtClean="0"/>
              <a:t>agri</a:t>
            </a:r>
            <a:r>
              <a:rPr lang="en-US" sz="1600" dirty="0" smtClean="0"/>
              <a:t> pixels?</a:t>
            </a:r>
          </a:p>
          <a:p>
            <a:pPr marL="285750" indent="-285750">
              <a:buFont typeface="Arial"/>
              <a:buChar char="•"/>
            </a:pPr>
            <a:r>
              <a:rPr lang="en-US" sz="1600" dirty="0" smtClean="0"/>
              <a:t>Found no correlation between error and percent agricultural area in a polygon… so where is the error coming from? Need to look at specific polygons.</a:t>
            </a:r>
          </a:p>
          <a:p>
            <a:pPr marL="285750" indent="-285750">
              <a:buFont typeface="Arial"/>
              <a:buChar char="•"/>
            </a:pPr>
            <a:r>
              <a:rPr lang="en-US" sz="1600" dirty="0" smtClean="0"/>
              <a:t>Using only Jake’s </a:t>
            </a:r>
            <a:r>
              <a:rPr lang="en-US" sz="1600" dirty="0" err="1" smtClean="0"/>
              <a:t>agri</a:t>
            </a:r>
            <a:r>
              <a:rPr lang="en-US" sz="1600" dirty="0" smtClean="0"/>
              <a:t> pixels improved average performance, but not by much, and there are still very extreme errors. Perhaps this indicates errors in Jake’s </a:t>
            </a:r>
            <a:r>
              <a:rPr lang="en-US" sz="1600" dirty="0" err="1" smtClean="0"/>
              <a:t>agri</a:t>
            </a:r>
            <a:r>
              <a:rPr lang="en-US" sz="1600" dirty="0" smtClean="0"/>
              <a:t> classification, or errors in my peak estimates. Need to look at the specific polygons</a:t>
            </a:r>
            <a:r>
              <a:rPr lang="en-US" sz="1600" dirty="0" smtClean="0"/>
              <a:t>.</a:t>
            </a:r>
          </a:p>
          <a:p>
            <a:pPr marL="285750" indent="-285750">
              <a:buFont typeface="Arial"/>
              <a:buChar char="•"/>
            </a:pPr>
            <a:r>
              <a:rPr lang="en-US" sz="1600" dirty="0" smtClean="0"/>
              <a:t>Note: bands in an image don’t have the same mask; need to go for ‘plantDate_1_millis’, </a:t>
            </a:r>
            <a:r>
              <a:rPr lang="en-US" sz="1600" dirty="0" err="1" smtClean="0"/>
              <a:t>etc</a:t>
            </a:r>
            <a:r>
              <a:rPr lang="en-US" sz="1600" dirty="0" smtClean="0"/>
              <a:t> band to get the mask</a:t>
            </a:r>
            <a:endParaRPr lang="en-US" sz="1600" dirty="0"/>
          </a:p>
        </p:txBody>
      </p:sp>
    </p:spTree>
    <p:extLst>
      <p:ext uri="{BB962C8B-B14F-4D97-AF65-F5344CB8AC3E}">
        <p14:creationId xmlns:p14="http://schemas.microsoft.com/office/powerpoint/2010/main" val="117827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308" y="117231"/>
            <a:ext cx="8909538" cy="4185761"/>
          </a:xfrm>
          <a:prstGeom prst="rect">
            <a:avLst/>
          </a:prstGeom>
          <a:noFill/>
        </p:spPr>
        <p:txBody>
          <a:bodyPr wrap="square" rtlCol="0">
            <a:spAutoFit/>
          </a:bodyPr>
          <a:lstStyle/>
          <a:p>
            <a:r>
              <a:rPr lang="en-US" sz="1400" dirty="0" smtClean="0"/>
              <a:t>Summary of what’s been found for plant/harvest validation this week:</a:t>
            </a:r>
          </a:p>
          <a:p>
            <a:endParaRPr lang="en-US" sz="1400" dirty="0"/>
          </a:p>
          <a:p>
            <a:pPr marL="285750" indent="-285750">
              <a:buFont typeface="Arial"/>
              <a:buChar char="•"/>
            </a:pPr>
            <a:r>
              <a:rPr lang="en-US" sz="1400" dirty="0" smtClean="0"/>
              <a:t>Noticed that getting rid of bad quarter period pixels helped with range performance metrics and a little bit with </a:t>
            </a:r>
            <a:r>
              <a:rPr lang="en-US" sz="1400" dirty="0" err="1" smtClean="0"/>
              <a:t>rmse</a:t>
            </a:r>
            <a:r>
              <a:rPr lang="en-US" sz="1400" dirty="0" smtClean="0"/>
              <a:t> metric, but still had a lot of points with very significant error (like, 100 days)</a:t>
            </a:r>
          </a:p>
          <a:p>
            <a:pPr marL="285750" indent="-285750">
              <a:buFont typeface="Arial"/>
              <a:buChar char="•"/>
            </a:pPr>
            <a:r>
              <a:rPr lang="en-US" sz="1400" dirty="0" smtClean="0"/>
              <a:t>Also tried to get rid of entire polygons with a certain % of “bad quarter period pixels”, but most of the polygons would be gotten rid of at even 70% bad pixel threshold, and this discovery led to another…</a:t>
            </a:r>
          </a:p>
          <a:p>
            <a:pPr marL="285750" indent="-285750">
              <a:buFont typeface="Arial"/>
              <a:buChar char="•"/>
            </a:pPr>
            <a:r>
              <a:rPr lang="en-US" sz="1400" dirty="0" smtClean="0"/>
              <a:t>A lot of the polygons/fields had a lot of natural vegetation, according to </a:t>
            </a:r>
            <a:r>
              <a:rPr lang="en-US" sz="1400" dirty="0" err="1" smtClean="0"/>
              <a:t>Matopiba</a:t>
            </a:r>
            <a:r>
              <a:rPr lang="en-US" sz="1400" dirty="0" smtClean="0"/>
              <a:t> survey and according to Jake’s land classification – and perhaps my bad quarter period pixels aren’t a good way to separate </a:t>
            </a:r>
            <a:r>
              <a:rPr lang="en-US" sz="1400" dirty="0" err="1" smtClean="0"/>
              <a:t>agri</a:t>
            </a:r>
            <a:r>
              <a:rPr lang="en-US" sz="1400" dirty="0" smtClean="0"/>
              <a:t> from natural veg pixels</a:t>
            </a:r>
          </a:p>
          <a:p>
            <a:pPr marL="285750" indent="-285750">
              <a:buFont typeface="Arial"/>
              <a:buChar char="•"/>
            </a:pPr>
            <a:r>
              <a:rPr lang="en-US" sz="1400" dirty="0" smtClean="0"/>
              <a:t>Tested whether bad quarter period pixels correspond to Jake’s natural veg pixels by plotting correlation between their respective percent areas – </a:t>
            </a:r>
            <a:r>
              <a:rPr lang="en-US" sz="1400" dirty="0" smtClean="0"/>
              <a:t>found some correlation, but not perfect. </a:t>
            </a:r>
            <a:r>
              <a:rPr lang="en-US" sz="1400" dirty="0" smtClean="0"/>
              <a:t>Perhaps also relate Jake’s </a:t>
            </a:r>
            <a:r>
              <a:rPr lang="en-US" sz="1400" dirty="0" err="1" smtClean="0"/>
              <a:t>agri</a:t>
            </a:r>
            <a:r>
              <a:rPr lang="en-US" sz="1400" dirty="0" smtClean="0"/>
              <a:t> map to </a:t>
            </a:r>
            <a:r>
              <a:rPr lang="en-US" sz="1400" dirty="0" err="1" smtClean="0"/>
              <a:t>Matopiba</a:t>
            </a:r>
            <a:r>
              <a:rPr lang="en-US" sz="1400" dirty="0" smtClean="0"/>
              <a:t> reported percent natural vegetation, because Jake’s </a:t>
            </a:r>
            <a:r>
              <a:rPr lang="en-US" sz="1400" dirty="0" err="1" smtClean="0"/>
              <a:t>agri</a:t>
            </a:r>
            <a:r>
              <a:rPr lang="en-US" sz="1400" dirty="0" smtClean="0"/>
              <a:t> might also have errors. </a:t>
            </a:r>
          </a:p>
          <a:p>
            <a:pPr marL="285750" indent="-285750">
              <a:buFont typeface="Arial"/>
              <a:buChar char="•"/>
            </a:pPr>
            <a:r>
              <a:rPr lang="en-US" sz="1400" dirty="0" smtClean="0"/>
              <a:t>There was </a:t>
            </a:r>
            <a:r>
              <a:rPr lang="en-US" sz="1400" dirty="0" smtClean="0"/>
              <a:t>very low correlation between </a:t>
            </a:r>
            <a:r>
              <a:rPr lang="en-US" sz="1400" dirty="0" smtClean="0"/>
              <a:t>the quality of the estimate and the percent of natural </a:t>
            </a:r>
            <a:r>
              <a:rPr lang="en-US" sz="1400" dirty="0" err="1" smtClean="0"/>
              <a:t>agri</a:t>
            </a:r>
            <a:r>
              <a:rPr lang="en-US" sz="1400" dirty="0" smtClean="0"/>
              <a:t> from Jake’s map and the percent of bad quarter period pixels</a:t>
            </a:r>
          </a:p>
          <a:p>
            <a:pPr marL="285750" indent="-285750">
              <a:buFont typeface="Arial"/>
              <a:buChar char="•"/>
            </a:pPr>
            <a:r>
              <a:rPr lang="en-US" sz="1400" dirty="0" smtClean="0"/>
              <a:t>Also tried to only take pixels that are classified as Jake’s </a:t>
            </a:r>
            <a:r>
              <a:rPr lang="en-US" sz="1400" dirty="0" err="1" smtClean="0"/>
              <a:t>agri</a:t>
            </a:r>
            <a:r>
              <a:rPr lang="en-US" sz="1400" dirty="0" smtClean="0"/>
              <a:t> in order to estimate, and range-related errors are generally better than with taking out bad quarter period pixels alone; but </a:t>
            </a:r>
            <a:r>
              <a:rPr lang="en-US" sz="1400" dirty="0" err="1" smtClean="0"/>
              <a:t>rmse</a:t>
            </a:r>
            <a:r>
              <a:rPr lang="en-US" sz="1400" dirty="0" smtClean="0"/>
              <a:t> and percent validated didn’t improve – so range is smaller, but central tendency didn’t improve</a:t>
            </a:r>
          </a:p>
          <a:p>
            <a:pPr marL="285750" indent="-285750">
              <a:buFont typeface="Arial"/>
              <a:buChar char="•"/>
            </a:pPr>
            <a:r>
              <a:rPr lang="en-US" sz="1400" dirty="0" smtClean="0"/>
              <a:t>Even with taking out bad quarter period pixels and only getting Jake’s </a:t>
            </a:r>
            <a:r>
              <a:rPr lang="en-US" sz="1400" dirty="0" err="1" smtClean="0"/>
              <a:t>agri</a:t>
            </a:r>
            <a:r>
              <a:rPr lang="en-US" sz="1400" dirty="0" smtClean="0"/>
              <a:t> pixels, there are still polygons with significant error. Need to take a close look at them to see what’s going on.</a:t>
            </a:r>
            <a:endParaRPr lang="en-US" sz="1400" dirty="0"/>
          </a:p>
        </p:txBody>
      </p:sp>
    </p:spTree>
    <p:extLst>
      <p:ext uri="{BB962C8B-B14F-4D97-AF65-F5344CB8AC3E}">
        <p14:creationId xmlns:p14="http://schemas.microsoft.com/office/powerpoint/2010/main" val="305739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69601"/>
            <a:ext cx="3542308" cy="1795640"/>
          </a:xfrm>
          <a:prstGeom prst="rect">
            <a:avLst/>
          </a:prstGeom>
        </p:spPr>
      </p:pic>
      <p:sp>
        <p:nvSpPr>
          <p:cNvPr id="3" name="TextBox 2"/>
          <p:cNvSpPr txBox="1"/>
          <p:nvPr/>
        </p:nvSpPr>
        <p:spPr>
          <a:xfrm>
            <a:off x="133672" y="100269"/>
            <a:ext cx="8448647" cy="369332"/>
          </a:xfrm>
          <a:prstGeom prst="rect">
            <a:avLst/>
          </a:prstGeom>
          <a:noFill/>
        </p:spPr>
        <p:txBody>
          <a:bodyPr wrap="none" rtlCol="0">
            <a:spAutoFit/>
          </a:bodyPr>
          <a:lstStyle/>
          <a:p>
            <a:r>
              <a:rPr lang="en-US" dirty="0" smtClean="0"/>
              <a:t>Bad polygon: </a:t>
            </a:r>
            <a:r>
              <a:rPr lang="en-US" dirty="0" err="1" smtClean="0"/>
              <a:t>pt</a:t>
            </a:r>
            <a:r>
              <a:rPr lang="en-US" dirty="0" smtClean="0"/>
              <a:t> 13, year 2017 (10 – 70 quarter period included, only Jake’s </a:t>
            </a:r>
            <a:r>
              <a:rPr lang="en-US" dirty="0" err="1" smtClean="0"/>
              <a:t>agri</a:t>
            </a:r>
            <a:r>
              <a:rPr lang="en-US" dirty="0" smtClean="0"/>
              <a:t> included)</a:t>
            </a:r>
            <a:endParaRPr lang="en-US" dirty="0"/>
          </a:p>
        </p:txBody>
      </p:sp>
      <p:pic>
        <p:nvPicPr>
          <p:cNvPr id="4" name="Picture 3"/>
          <p:cNvPicPr>
            <a:picLocks noChangeAspect="1"/>
          </p:cNvPicPr>
          <p:nvPr/>
        </p:nvPicPr>
        <p:blipFill>
          <a:blip r:embed="rId3"/>
          <a:stretch>
            <a:fillRect/>
          </a:stretch>
        </p:blipFill>
        <p:spPr>
          <a:xfrm>
            <a:off x="3742816" y="876300"/>
            <a:ext cx="5401184" cy="3004241"/>
          </a:xfrm>
          <a:prstGeom prst="rect">
            <a:avLst/>
          </a:prstGeom>
        </p:spPr>
      </p:pic>
      <p:pic>
        <p:nvPicPr>
          <p:cNvPr id="5" name="Picture 4"/>
          <p:cNvPicPr>
            <a:picLocks noChangeAspect="1"/>
          </p:cNvPicPr>
          <p:nvPr/>
        </p:nvPicPr>
        <p:blipFill>
          <a:blip r:embed="rId4"/>
          <a:stretch>
            <a:fillRect/>
          </a:stretch>
        </p:blipFill>
        <p:spPr>
          <a:xfrm>
            <a:off x="3742816" y="3971099"/>
            <a:ext cx="5401184" cy="2890364"/>
          </a:xfrm>
          <a:prstGeom prst="rect">
            <a:avLst/>
          </a:prstGeom>
        </p:spPr>
      </p:pic>
      <p:sp>
        <p:nvSpPr>
          <p:cNvPr id="6" name="TextBox 5"/>
          <p:cNvSpPr txBox="1"/>
          <p:nvPr/>
        </p:nvSpPr>
        <p:spPr>
          <a:xfrm>
            <a:off x="200508" y="2991366"/>
            <a:ext cx="1711338" cy="369332"/>
          </a:xfrm>
          <a:prstGeom prst="rect">
            <a:avLst/>
          </a:prstGeom>
          <a:noFill/>
        </p:spPr>
        <p:txBody>
          <a:bodyPr wrap="none" rtlCol="0">
            <a:spAutoFit/>
          </a:bodyPr>
          <a:lstStyle/>
          <a:p>
            <a:r>
              <a:rPr lang="en-US" dirty="0" smtClean="0"/>
              <a:t>Plant error: + 55</a:t>
            </a:r>
            <a:endParaRPr lang="en-US" dirty="0"/>
          </a:p>
        </p:txBody>
      </p:sp>
    </p:spTree>
    <p:extLst>
      <p:ext uri="{BB962C8B-B14F-4D97-AF65-F5344CB8AC3E}">
        <p14:creationId xmlns:p14="http://schemas.microsoft.com/office/powerpoint/2010/main" val="5102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69601"/>
            <a:ext cx="3519319" cy="3273785"/>
          </a:xfrm>
          <a:prstGeom prst="rect">
            <a:avLst/>
          </a:prstGeom>
        </p:spPr>
      </p:pic>
      <p:sp>
        <p:nvSpPr>
          <p:cNvPr id="3" name="TextBox 2"/>
          <p:cNvSpPr txBox="1"/>
          <p:nvPr/>
        </p:nvSpPr>
        <p:spPr>
          <a:xfrm>
            <a:off x="133672" y="100269"/>
            <a:ext cx="8635635" cy="369332"/>
          </a:xfrm>
          <a:prstGeom prst="rect">
            <a:avLst/>
          </a:prstGeom>
          <a:noFill/>
        </p:spPr>
        <p:txBody>
          <a:bodyPr wrap="none" rtlCol="0">
            <a:spAutoFit/>
          </a:bodyPr>
          <a:lstStyle/>
          <a:p>
            <a:r>
              <a:rPr lang="en-US" dirty="0" smtClean="0"/>
              <a:t>Bad polygon: </a:t>
            </a:r>
            <a:r>
              <a:rPr lang="en-US" dirty="0" err="1" smtClean="0"/>
              <a:t>pt</a:t>
            </a:r>
            <a:r>
              <a:rPr lang="en-US" dirty="0" smtClean="0"/>
              <a:t> 159, year 2017 (10 – 70 quarter period included, only Jake’s </a:t>
            </a:r>
            <a:r>
              <a:rPr lang="en-US" dirty="0" err="1" smtClean="0"/>
              <a:t>agri</a:t>
            </a:r>
            <a:r>
              <a:rPr lang="en-US" dirty="0" smtClean="0"/>
              <a:t> included)</a:t>
            </a:r>
            <a:endParaRPr lang="en-US" dirty="0"/>
          </a:p>
        </p:txBody>
      </p:sp>
      <p:pic>
        <p:nvPicPr>
          <p:cNvPr id="4" name="Picture 3"/>
          <p:cNvPicPr>
            <a:picLocks noChangeAspect="1"/>
          </p:cNvPicPr>
          <p:nvPr/>
        </p:nvPicPr>
        <p:blipFill>
          <a:blip r:embed="rId3"/>
          <a:stretch>
            <a:fillRect/>
          </a:stretch>
        </p:blipFill>
        <p:spPr>
          <a:xfrm>
            <a:off x="3191419" y="3592686"/>
            <a:ext cx="5952581" cy="3228628"/>
          </a:xfrm>
          <a:prstGeom prst="rect">
            <a:avLst/>
          </a:prstGeom>
        </p:spPr>
      </p:pic>
      <p:pic>
        <p:nvPicPr>
          <p:cNvPr id="5" name="Picture 4"/>
          <p:cNvPicPr>
            <a:picLocks noChangeAspect="1"/>
          </p:cNvPicPr>
          <p:nvPr/>
        </p:nvPicPr>
        <p:blipFill>
          <a:blip r:embed="rId4"/>
          <a:stretch>
            <a:fillRect/>
          </a:stretch>
        </p:blipFill>
        <p:spPr>
          <a:xfrm>
            <a:off x="0" y="927100"/>
            <a:ext cx="9144000" cy="4990353"/>
          </a:xfrm>
          <a:prstGeom prst="rect">
            <a:avLst/>
          </a:prstGeom>
        </p:spPr>
      </p:pic>
      <p:pic>
        <p:nvPicPr>
          <p:cNvPr id="6" name="Picture 5"/>
          <p:cNvPicPr>
            <a:picLocks noChangeAspect="1"/>
          </p:cNvPicPr>
          <p:nvPr/>
        </p:nvPicPr>
        <p:blipFill>
          <a:blip r:embed="rId5"/>
          <a:stretch>
            <a:fillRect/>
          </a:stretch>
        </p:blipFill>
        <p:spPr>
          <a:xfrm>
            <a:off x="0" y="990600"/>
            <a:ext cx="9144000" cy="4870174"/>
          </a:xfrm>
          <a:prstGeom prst="rect">
            <a:avLst/>
          </a:prstGeom>
        </p:spPr>
      </p:pic>
      <p:sp>
        <p:nvSpPr>
          <p:cNvPr id="7" name="TextBox 6"/>
          <p:cNvSpPr txBox="1"/>
          <p:nvPr/>
        </p:nvSpPr>
        <p:spPr>
          <a:xfrm>
            <a:off x="284053" y="6250118"/>
            <a:ext cx="1659153" cy="369332"/>
          </a:xfrm>
          <a:prstGeom prst="rect">
            <a:avLst/>
          </a:prstGeom>
          <a:noFill/>
        </p:spPr>
        <p:txBody>
          <a:bodyPr wrap="none" rtlCol="0">
            <a:spAutoFit/>
          </a:bodyPr>
          <a:lstStyle/>
          <a:p>
            <a:r>
              <a:rPr lang="en-US" dirty="0" smtClean="0"/>
              <a:t>Plant error: +23</a:t>
            </a:r>
            <a:endParaRPr lang="en-US" dirty="0"/>
          </a:p>
        </p:txBody>
      </p:sp>
    </p:spTree>
    <p:extLst>
      <p:ext uri="{BB962C8B-B14F-4D97-AF65-F5344CB8AC3E}">
        <p14:creationId xmlns:p14="http://schemas.microsoft.com/office/powerpoint/2010/main" val="335671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72" y="100269"/>
            <a:ext cx="8635635" cy="369332"/>
          </a:xfrm>
          <a:prstGeom prst="rect">
            <a:avLst/>
          </a:prstGeom>
          <a:noFill/>
        </p:spPr>
        <p:txBody>
          <a:bodyPr wrap="none" rtlCol="0">
            <a:spAutoFit/>
          </a:bodyPr>
          <a:lstStyle/>
          <a:p>
            <a:r>
              <a:rPr lang="en-US" dirty="0" smtClean="0"/>
              <a:t>Bad polygon: </a:t>
            </a:r>
            <a:r>
              <a:rPr lang="en-US" dirty="0" err="1" smtClean="0"/>
              <a:t>pt</a:t>
            </a:r>
            <a:r>
              <a:rPr lang="en-US" dirty="0" smtClean="0"/>
              <a:t> 161, year 2017 (10 – 70 quarter period included, only Jake’s </a:t>
            </a:r>
            <a:r>
              <a:rPr lang="en-US" dirty="0" err="1" smtClean="0"/>
              <a:t>agri</a:t>
            </a:r>
            <a:r>
              <a:rPr lang="en-US" dirty="0" smtClean="0"/>
              <a:t> included)</a:t>
            </a:r>
            <a:endParaRPr lang="en-US" dirty="0"/>
          </a:p>
        </p:txBody>
      </p:sp>
      <p:pic>
        <p:nvPicPr>
          <p:cNvPr id="3" name="Picture 2"/>
          <p:cNvPicPr>
            <a:picLocks noChangeAspect="1"/>
          </p:cNvPicPr>
          <p:nvPr/>
        </p:nvPicPr>
        <p:blipFill>
          <a:blip r:embed="rId2"/>
          <a:stretch>
            <a:fillRect/>
          </a:stretch>
        </p:blipFill>
        <p:spPr>
          <a:xfrm>
            <a:off x="914400" y="2171700"/>
            <a:ext cx="7315200" cy="2501900"/>
          </a:xfrm>
          <a:prstGeom prst="rect">
            <a:avLst/>
          </a:prstGeom>
        </p:spPr>
      </p:pic>
      <p:sp>
        <p:nvSpPr>
          <p:cNvPr id="4" name="TextBox 3"/>
          <p:cNvSpPr txBox="1"/>
          <p:nvPr/>
        </p:nvSpPr>
        <p:spPr>
          <a:xfrm>
            <a:off x="66836" y="6450656"/>
            <a:ext cx="1659153" cy="369332"/>
          </a:xfrm>
          <a:prstGeom prst="rect">
            <a:avLst/>
          </a:prstGeom>
          <a:noFill/>
        </p:spPr>
        <p:txBody>
          <a:bodyPr wrap="none" rtlCol="0">
            <a:spAutoFit/>
          </a:bodyPr>
          <a:lstStyle/>
          <a:p>
            <a:r>
              <a:rPr lang="en-US" dirty="0" smtClean="0"/>
              <a:t>Plant error: +91</a:t>
            </a:r>
            <a:endParaRPr lang="en-US" dirty="0"/>
          </a:p>
        </p:txBody>
      </p:sp>
      <p:pic>
        <p:nvPicPr>
          <p:cNvPr id="5" name="Picture 4"/>
          <p:cNvPicPr>
            <a:picLocks noChangeAspect="1"/>
          </p:cNvPicPr>
          <p:nvPr/>
        </p:nvPicPr>
        <p:blipFill>
          <a:blip r:embed="rId3"/>
          <a:stretch>
            <a:fillRect/>
          </a:stretch>
        </p:blipFill>
        <p:spPr>
          <a:xfrm>
            <a:off x="0" y="1003300"/>
            <a:ext cx="9144000" cy="4832275"/>
          </a:xfrm>
          <a:prstGeom prst="rect">
            <a:avLst/>
          </a:prstGeom>
        </p:spPr>
      </p:pic>
      <p:pic>
        <p:nvPicPr>
          <p:cNvPr id="6" name="Picture 5"/>
          <p:cNvPicPr>
            <a:picLocks noChangeAspect="1"/>
          </p:cNvPicPr>
          <p:nvPr/>
        </p:nvPicPr>
        <p:blipFill>
          <a:blip r:embed="rId4"/>
          <a:stretch>
            <a:fillRect/>
          </a:stretch>
        </p:blipFill>
        <p:spPr>
          <a:xfrm>
            <a:off x="0" y="952500"/>
            <a:ext cx="9144000" cy="4951767"/>
          </a:xfrm>
          <a:prstGeom prst="rect">
            <a:avLst/>
          </a:prstGeom>
        </p:spPr>
      </p:pic>
      <p:pic>
        <p:nvPicPr>
          <p:cNvPr id="7" name="Picture 6"/>
          <p:cNvPicPr>
            <a:picLocks noChangeAspect="1"/>
          </p:cNvPicPr>
          <p:nvPr/>
        </p:nvPicPr>
        <p:blipFill>
          <a:blip r:embed="rId5"/>
          <a:stretch>
            <a:fillRect/>
          </a:stretch>
        </p:blipFill>
        <p:spPr>
          <a:xfrm>
            <a:off x="0" y="965200"/>
            <a:ext cx="9144000" cy="4927490"/>
          </a:xfrm>
          <a:prstGeom prst="rect">
            <a:avLst/>
          </a:prstGeom>
        </p:spPr>
      </p:pic>
      <p:pic>
        <p:nvPicPr>
          <p:cNvPr id="8" name="Picture 7"/>
          <p:cNvPicPr>
            <a:picLocks noChangeAspect="1"/>
          </p:cNvPicPr>
          <p:nvPr/>
        </p:nvPicPr>
        <p:blipFill>
          <a:blip r:embed="rId6"/>
          <a:stretch>
            <a:fillRect/>
          </a:stretch>
        </p:blipFill>
        <p:spPr>
          <a:xfrm>
            <a:off x="0" y="1003300"/>
            <a:ext cx="9144000" cy="4846124"/>
          </a:xfrm>
          <a:prstGeom prst="rect">
            <a:avLst/>
          </a:prstGeom>
        </p:spPr>
      </p:pic>
    </p:spTree>
    <p:extLst>
      <p:ext uri="{BB962C8B-B14F-4D97-AF65-F5344CB8AC3E}">
        <p14:creationId xmlns:p14="http://schemas.microsoft.com/office/powerpoint/2010/main" val="78911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72" y="100269"/>
            <a:ext cx="8518641" cy="369332"/>
          </a:xfrm>
          <a:prstGeom prst="rect">
            <a:avLst/>
          </a:prstGeom>
          <a:noFill/>
        </p:spPr>
        <p:txBody>
          <a:bodyPr wrap="none" rtlCol="0">
            <a:spAutoFit/>
          </a:bodyPr>
          <a:lstStyle/>
          <a:p>
            <a:r>
              <a:rPr lang="en-US" dirty="0" smtClean="0"/>
              <a:t>Bad polygon: </a:t>
            </a:r>
            <a:r>
              <a:rPr lang="en-US" dirty="0" err="1" smtClean="0"/>
              <a:t>pt</a:t>
            </a:r>
            <a:r>
              <a:rPr lang="en-US" dirty="0" smtClean="0"/>
              <a:t> 25, year 2017 (10 – 70 quarter period included, only Jake’s </a:t>
            </a:r>
            <a:r>
              <a:rPr lang="en-US" dirty="0" err="1" smtClean="0"/>
              <a:t>agri</a:t>
            </a:r>
            <a:r>
              <a:rPr lang="en-US" dirty="0" smtClean="0"/>
              <a:t> included)</a:t>
            </a:r>
            <a:endParaRPr lang="en-US" dirty="0"/>
          </a:p>
        </p:txBody>
      </p:sp>
      <p:pic>
        <p:nvPicPr>
          <p:cNvPr id="3" name="Picture 2"/>
          <p:cNvPicPr>
            <a:picLocks noChangeAspect="1"/>
          </p:cNvPicPr>
          <p:nvPr/>
        </p:nvPicPr>
        <p:blipFill>
          <a:blip r:embed="rId2"/>
          <a:stretch>
            <a:fillRect/>
          </a:stretch>
        </p:blipFill>
        <p:spPr>
          <a:xfrm>
            <a:off x="286977" y="641350"/>
            <a:ext cx="3644900" cy="2781300"/>
          </a:xfrm>
          <a:prstGeom prst="rect">
            <a:avLst/>
          </a:prstGeom>
        </p:spPr>
      </p:pic>
      <p:pic>
        <p:nvPicPr>
          <p:cNvPr id="4" name="Picture 3"/>
          <p:cNvPicPr>
            <a:picLocks noChangeAspect="1"/>
          </p:cNvPicPr>
          <p:nvPr/>
        </p:nvPicPr>
        <p:blipFill>
          <a:blip r:embed="rId3"/>
          <a:stretch>
            <a:fillRect/>
          </a:stretch>
        </p:blipFill>
        <p:spPr>
          <a:xfrm>
            <a:off x="0" y="965200"/>
            <a:ext cx="9144000" cy="4925202"/>
          </a:xfrm>
          <a:prstGeom prst="rect">
            <a:avLst/>
          </a:prstGeom>
        </p:spPr>
      </p:pic>
    </p:spTree>
    <p:extLst>
      <p:ext uri="{BB962C8B-B14F-4D97-AF65-F5344CB8AC3E}">
        <p14:creationId xmlns:p14="http://schemas.microsoft.com/office/powerpoint/2010/main" val="344665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9600" y="1739900"/>
            <a:ext cx="5384800" cy="3365500"/>
          </a:xfrm>
          <a:prstGeom prst="rect">
            <a:avLst/>
          </a:prstGeom>
        </p:spPr>
      </p:pic>
      <p:sp>
        <p:nvSpPr>
          <p:cNvPr id="3" name="TextBox 2"/>
          <p:cNvSpPr txBox="1"/>
          <p:nvPr/>
        </p:nvSpPr>
        <p:spPr>
          <a:xfrm>
            <a:off x="133672" y="100269"/>
            <a:ext cx="8518641" cy="369332"/>
          </a:xfrm>
          <a:prstGeom prst="rect">
            <a:avLst/>
          </a:prstGeom>
          <a:noFill/>
        </p:spPr>
        <p:txBody>
          <a:bodyPr wrap="none" rtlCol="0">
            <a:spAutoFit/>
          </a:bodyPr>
          <a:lstStyle/>
          <a:p>
            <a:r>
              <a:rPr lang="en-US" dirty="0" smtClean="0"/>
              <a:t>Bad polygon: </a:t>
            </a:r>
            <a:r>
              <a:rPr lang="en-US" dirty="0" err="1" smtClean="0"/>
              <a:t>pt</a:t>
            </a:r>
            <a:r>
              <a:rPr lang="en-US" dirty="0" smtClean="0"/>
              <a:t> 21, year 2017 (10 – 70 quarter period included, only Jake’s </a:t>
            </a:r>
            <a:r>
              <a:rPr lang="en-US" dirty="0" err="1" smtClean="0"/>
              <a:t>agri</a:t>
            </a:r>
            <a:r>
              <a:rPr lang="en-US" dirty="0" smtClean="0"/>
              <a:t> included)</a:t>
            </a:r>
            <a:endParaRPr lang="en-US" dirty="0"/>
          </a:p>
        </p:txBody>
      </p:sp>
      <p:sp>
        <p:nvSpPr>
          <p:cNvPr id="4" name="TextBox 3"/>
          <p:cNvSpPr txBox="1"/>
          <p:nvPr/>
        </p:nvSpPr>
        <p:spPr>
          <a:xfrm>
            <a:off x="167090" y="6333675"/>
            <a:ext cx="1720243" cy="369332"/>
          </a:xfrm>
          <a:prstGeom prst="rect">
            <a:avLst/>
          </a:prstGeom>
          <a:noFill/>
        </p:spPr>
        <p:txBody>
          <a:bodyPr wrap="none" rtlCol="0">
            <a:spAutoFit/>
          </a:bodyPr>
          <a:lstStyle/>
          <a:p>
            <a:r>
              <a:rPr lang="en-US" dirty="0" smtClean="0"/>
              <a:t>Plant error = -31</a:t>
            </a:r>
            <a:endParaRPr lang="en-US" dirty="0"/>
          </a:p>
        </p:txBody>
      </p:sp>
      <p:pic>
        <p:nvPicPr>
          <p:cNvPr id="5" name="Picture 4"/>
          <p:cNvPicPr>
            <a:picLocks noChangeAspect="1"/>
          </p:cNvPicPr>
          <p:nvPr/>
        </p:nvPicPr>
        <p:blipFill>
          <a:blip r:embed="rId3"/>
          <a:stretch>
            <a:fillRect/>
          </a:stretch>
        </p:blipFill>
        <p:spPr>
          <a:xfrm>
            <a:off x="0" y="965200"/>
            <a:ext cx="9144000" cy="4906780"/>
          </a:xfrm>
          <a:prstGeom prst="rect">
            <a:avLst/>
          </a:prstGeom>
        </p:spPr>
      </p:pic>
      <p:pic>
        <p:nvPicPr>
          <p:cNvPr id="6" name="Picture 5"/>
          <p:cNvPicPr>
            <a:picLocks noChangeAspect="1"/>
          </p:cNvPicPr>
          <p:nvPr/>
        </p:nvPicPr>
        <p:blipFill>
          <a:blip r:embed="rId4"/>
          <a:stretch>
            <a:fillRect/>
          </a:stretch>
        </p:blipFill>
        <p:spPr>
          <a:xfrm>
            <a:off x="0" y="1003300"/>
            <a:ext cx="9144000" cy="4840367"/>
          </a:xfrm>
          <a:prstGeom prst="rect">
            <a:avLst/>
          </a:prstGeom>
        </p:spPr>
      </p:pic>
      <p:pic>
        <p:nvPicPr>
          <p:cNvPr id="7" name="Picture 6"/>
          <p:cNvPicPr>
            <a:picLocks noChangeAspect="1"/>
          </p:cNvPicPr>
          <p:nvPr/>
        </p:nvPicPr>
        <p:blipFill>
          <a:blip r:embed="rId5"/>
          <a:stretch>
            <a:fillRect/>
          </a:stretch>
        </p:blipFill>
        <p:spPr>
          <a:xfrm>
            <a:off x="0" y="1003300"/>
            <a:ext cx="9144000" cy="4836334"/>
          </a:xfrm>
          <a:prstGeom prst="rect">
            <a:avLst/>
          </a:prstGeom>
        </p:spPr>
      </p:pic>
      <p:pic>
        <p:nvPicPr>
          <p:cNvPr id="8" name="Picture 7"/>
          <p:cNvPicPr>
            <a:picLocks noChangeAspect="1"/>
          </p:cNvPicPr>
          <p:nvPr/>
        </p:nvPicPr>
        <p:blipFill>
          <a:blip r:embed="rId6"/>
          <a:stretch>
            <a:fillRect/>
          </a:stretch>
        </p:blipFill>
        <p:spPr>
          <a:xfrm>
            <a:off x="0" y="990600"/>
            <a:ext cx="9144000" cy="4868883"/>
          </a:xfrm>
          <a:prstGeom prst="rect">
            <a:avLst/>
          </a:prstGeom>
        </p:spPr>
      </p:pic>
    </p:spTree>
    <p:extLst>
      <p:ext uri="{BB962C8B-B14F-4D97-AF65-F5344CB8AC3E}">
        <p14:creationId xmlns:p14="http://schemas.microsoft.com/office/powerpoint/2010/main" val="3993751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72" y="100269"/>
            <a:ext cx="8635635" cy="369332"/>
          </a:xfrm>
          <a:prstGeom prst="rect">
            <a:avLst/>
          </a:prstGeom>
          <a:noFill/>
        </p:spPr>
        <p:txBody>
          <a:bodyPr wrap="none" rtlCol="0">
            <a:spAutoFit/>
          </a:bodyPr>
          <a:lstStyle/>
          <a:p>
            <a:r>
              <a:rPr lang="en-US" dirty="0" smtClean="0"/>
              <a:t>Bad polygon: </a:t>
            </a:r>
            <a:r>
              <a:rPr lang="en-US" dirty="0" err="1" smtClean="0"/>
              <a:t>pt</a:t>
            </a:r>
            <a:r>
              <a:rPr lang="en-US" dirty="0" smtClean="0"/>
              <a:t> 190, year 2017 (10 – 70 quarter period included, only Jake’s </a:t>
            </a:r>
            <a:r>
              <a:rPr lang="en-US" dirty="0" err="1" smtClean="0"/>
              <a:t>agri</a:t>
            </a:r>
            <a:r>
              <a:rPr lang="en-US" dirty="0" smtClean="0"/>
              <a:t> included)</a:t>
            </a:r>
            <a:endParaRPr lang="en-US" dirty="0"/>
          </a:p>
        </p:txBody>
      </p:sp>
      <p:sp>
        <p:nvSpPr>
          <p:cNvPr id="3" name="TextBox 2"/>
          <p:cNvSpPr txBox="1"/>
          <p:nvPr/>
        </p:nvSpPr>
        <p:spPr>
          <a:xfrm>
            <a:off x="167090" y="6266829"/>
            <a:ext cx="1720243" cy="369332"/>
          </a:xfrm>
          <a:prstGeom prst="rect">
            <a:avLst/>
          </a:prstGeom>
          <a:noFill/>
        </p:spPr>
        <p:txBody>
          <a:bodyPr wrap="none" rtlCol="0">
            <a:spAutoFit/>
          </a:bodyPr>
          <a:lstStyle/>
          <a:p>
            <a:r>
              <a:rPr lang="en-US" dirty="0" smtClean="0"/>
              <a:t>Plant error = -39</a:t>
            </a:r>
            <a:endParaRPr lang="en-US" dirty="0"/>
          </a:p>
        </p:txBody>
      </p:sp>
      <p:pic>
        <p:nvPicPr>
          <p:cNvPr id="4" name="Picture 3"/>
          <p:cNvPicPr>
            <a:picLocks noChangeAspect="1"/>
          </p:cNvPicPr>
          <p:nvPr/>
        </p:nvPicPr>
        <p:blipFill>
          <a:blip r:embed="rId2"/>
          <a:stretch>
            <a:fillRect/>
          </a:stretch>
        </p:blipFill>
        <p:spPr>
          <a:xfrm>
            <a:off x="2362200" y="1752600"/>
            <a:ext cx="4406900" cy="3352800"/>
          </a:xfrm>
          <a:prstGeom prst="rect">
            <a:avLst/>
          </a:prstGeom>
        </p:spPr>
      </p:pic>
      <p:pic>
        <p:nvPicPr>
          <p:cNvPr id="5" name="Picture 4"/>
          <p:cNvPicPr>
            <a:picLocks noChangeAspect="1"/>
          </p:cNvPicPr>
          <p:nvPr/>
        </p:nvPicPr>
        <p:blipFill>
          <a:blip r:embed="rId3"/>
          <a:stretch>
            <a:fillRect/>
          </a:stretch>
        </p:blipFill>
        <p:spPr>
          <a:xfrm>
            <a:off x="0" y="977900"/>
            <a:ext cx="9144000" cy="4878748"/>
          </a:xfrm>
          <a:prstGeom prst="rect">
            <a:avLst/>
          </a:prstGeom>
        </p:spPr>
      </p:pic>
    </p:spTree>
    <p:extLst>
      <p:ext uri="{BB962C8B-B14F-4D97-AF65-F5344CB8AC3E}">
        <p14:creationId xmlns:p14="http://schemas.microsoft.com/office/powerpoint/2010/main" val="408547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672" y="100269"/>
            <a:ext cx="8635635" cy="369332"/>
          </a:xfrm>
          <a:prstGeom prst="rect">
            <a:avLst/>
          </a:prstGeom>
          <a:noFill/>
        </p:spPr>
        <p:txBody>
          <a:bodyPr wrap="none" rtlCol="0">
            <a:spAutoFit/>
          </a:bodyPr>
          <a:lstStyle/>
          <a:p>
            <a:r>
              <a:rPr lang="en-US" dirty="0" smtClean="0"/>
              <a:t>Bad polygon: </a:t>
            </a:r>
            <a:r>
              <a:rPr lang="en-US" dirty="0" err="1" smtClean="0"/>
              <a:t>pt</a:t>
            </a:r>
            <a:r>
              <a:rPr lang="en-US" dirty="0" smtClean="0"/>
              <a:t> 190, year 2017 (10 – 70 quarter period included, only Jake’s </a:t>
            </a:r>
            <a:r>
              <a:rPr lang="en-US" dirty="0" err="1" smtClean="0"/>
              <a:t>agri</a:t>
            </a:r>
            <a:r>
              <a:rPr lang="en-US" dirty="0" smtClean="0"/>
              <a:t> included)</a:t>
            </a:r>
            <a:endParaRPr lang="en-US" dirty="0"/>
          </a:p>
        </p:txBody>
      </p:sp>
    </p:spTree>
    <p:extLst>
      <p:ext uri="{BB962C8B-B14F-4D97-AF65-F5344CB8AC3E}">
        <p14:creationId xmlns:p14="http://schemas.microsoft.com/office/powerpoint/2010/main" val="20027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43" y="827423"/>
            <a:ext cx="8316410" cy="4524316"/>
          </a:xfrm>
          <a:prstGeom prst="rect">
            <a:avLst/>
          </a:prstGeom>
        </p:spPr>
        <p:txBody>
          <a:bodyPr wrap="square">
            <a:spAutoFit/>
          </a:bodyPr>
          <a:lstStyle/>
          <a:p>
            <a:r>
              <a:rPr lang="en-US" dirty="0" smtClean="0"/>
              <a:t>Next:</a:t>
            </a:r>
          </a:p>
          <a:p>
            <a:pPr marL="285750" indent="-285750">
              <a:buFont typeface="Arial"/>
              <a:buChar char="•"/>
            </a:pPr>
            <a:r>
              <a:rPr lang="en-US" dirty="0" smtClean="0">
                <a:solidFill>
                  <a:srgbClr val="FF0000"/>
                </a:solidFill>
              </a:rPr>
              <a:t>Look at performance of estimates/% of bad pixels in polygon </a:t>
            </a:r>
            <a:r>
              <a:rPr lang="en-US" dirty="0" err="1" smtClean="0">
                <a:solidFill>
                  <a:srgbClr val="FF0000"/>
                </a:solidFill>
              </a:rPr>
              <a:t>wrt</a:t>
            </a:r>
            <a:r>
              <a:rPr lang="en-US" dirty="0" smtClean="0">
                <a:solidFill>
                  <a:srgbClr val="FF0000"/>
                </a:solidFill>
              </a:rPr>
              <a:t> reported total area vs. agricultural area in the survey, and also </a:t>
            </a:r>
            <a:r>
              <a:rPr lang="en-US" dirty="0" err="1" smtClean="0">
                <a:solidFill>
                  <a:srgbClr val="FF0000"/>
                </a:solidFill>
              </a:rPr>
              <a:t>wrt</a:t>
            </a:r>
            <a:r>
              <a:rPr lang="en-US" dirty="0" smtClean="0">
                <a:solidFill>
                  <a:srgbClr val="FF0000"/>
                </a:solidFill>
              </a:rPr>
              <a:t> Jake’s land cover map</a:t>
            </a:r>
          </a:p>
          <a:p>
            <a:pPr marL="285750" indent="-285750">
              <a:buFont typeface="Arial"/>
              <a:buChar char="•"/>
            </a:pPr>
            <a:r>
              <a:rPr lang="en-US" dirty="0" smtClean="0">
                <a:solidFill>
                  <a:srgbClr val="FF0000"/>
                </a:solidFill>
              </a:rPr>
              <a:t>Check my own way to calculating % </a:t>
            </a:r>
            <a:r>
              <a:rPr lang="en-US" dirty="0" err="1" smtClean="0">
                <a:solidFill>
                  <a:srgbClr val="FF0000"/>
                </a:solidFill>
              </a:rPr>
              <a:t>agri</a:t>
            </a:r>
            <a:r>
              <a:rPr lang="en-US" dirty="0" smtClean="0">
                <a:solidFill>
                  <a:srgbClr val="FF0000"/>
                </a:solidFill>
              </a:rPr>
              <a:t>/natural veg: plot correlation between </a:t>
            </a:r>
            <a:r>
              <a:rPr lang="en-US" dirty="0" err="1" smtClean="0">
                <a:solidFill>
                  <a:srgbClr val="FF0000"/>
                </a:solidFill>
              </a:rPr>
              <a:t>badAreaFraction</a:t>
            </a:r>
            <a:r>
              <a:rPr lang="en-US" dirty="0" smtClean="0">
                <a:solidFill>
                  <a:srgbClr val="FF0000"/>
                </a:solidFill>
              </a:rPr>
              <a:t> and </a:t>
            </a:r>
            <a:r>
              <a:rPr lang="en-US" dirty="0" err="1" smtClean="0">
                <a:solidFill>
                  <a:srgbClr val="FF0000"/>
                </a:solidFill>
              </a:rPr>
              <a:t>badPixelRatio</a:t>
            </a:r>
            <a:endParaRPr lang="en-US" dirty="0" smtClean="0">
              <a:solidFill>
                <a:srgbClr val="FF0000"/>
              </a:solidFill>
            </a:endParaRPr>
          </a:p>
          <a:p>
            <a:pPr marL="285750" indent="-285750">
              <a:buFont typeface="Arial"/>
              <a:buChar char="•"/>
            </a:pPr>
            <a:r>
              <a:rPr lang="en-US" dirty="0" smtClean="0">
                <a:solidFill>
                  <a:srgbClr val="FF0000"/>
                </a:solidFill>
              </a:rPr>
              <a:t>Try doing estimates only for Jake’s single and double crop soy pixels in each polygon</a:t>
            </a:r>
          </a:p>
          <a:p>
            <a:pPr marL="285750" indent="-285750">
              <a:buFont typeface="Arial"/>
              <a:buChar char="•"/>
            </a:pPr>
            <a:r>
              <a:rPr lang="en-US" dirty="0" smtClean="0">
                <a:solidFill>
                  <a:srgbClr val="FF0000"/>
                </a:solidFill>
              </a:rPr>
              <a:t>look at why certain points are so badly estimated. </a:t>
            </a:r>
          </a:p>
          <a:p>
            <a:pPr marL="285750" indent="-285750">
              <a:buFont typeface="Arial"/>
              <a:buChar char="•"/>
            </a:pPr>
            <a:r>
              <a:rPr lang="en-US" dirty="0" smtClean="0">
                <a:solidFill>
                  <a:srgbClr val="FF0000"/>
                </a:solidFill>
              </a:rPr>
              <a:t>Come up with another way to determine overlap of my “bad quarter period” </a:t>
            </a:r>
            <a:r>
              <a:rPr lang="en-US" dirty="0" err="1" smtClean="0">
                <a:solidFill>
                  <a:srgbClr val="FF0000"/>
                </a:solidFill>
              </a:rPr>
              <a:t>vs</a:t>
            </a:r>
            <a:r>
              <a:rPr lang="en-US" dirty="0" smtClean="0">
                <a:solidFill>
                  <a:srgbClr val="FF0000"/>
                </a:solidFill>
              </a:rPr>
              <a:t> </a:t>
            </a:r>
            <a:r>
              <a:rPr lang="en-US" dirty="0" err="1" smtClean="0">
                <a:solidFill>
                  <a:srgbClr val="FF0000"/>
                </a:solidFill>
              </a:rPr>
              <a:t>jake’s</a:t>
            </a:r>
            <a:r>
              <a:rPr lang="en-US" dirty="0" smtClean="0">
                <a:solidFill>
                  <a:srgbClr val="FF0000"/>
                </a:solidFill>
              </a:rPr>
              <a:t> “</a:t>
            </a:r>
            <a:r>
              <a:rPr lang="en-US" dirty="0" err="1" smtClean="0">
                <a:solidFill>
                  <a:srgbClr val="FF0000"/>
                </a:solidFill>
              </a:rPr>
              <a:t>nonagri</a:t>
            </a:r>
            <a:r>
              <a:rPr lang="en-US" dirty="0" smtClean="0">
                <a:solidFill>
                  <a:srgbClr val="FF0000"/>
                </a:solidFill>
              </a:rPr>
              <a:t> area”</a:t>
            </a:r>
          </a:p>
          <a:p>
            <a:pPr marL="285750" indent="-285750">
              <a:buFont typeface="Arial"/>
              <a:buChar char="•"/>
            </a:pPr>
            <a:r>
              <a:rPr lang="en-US" dirty="0" smtClean="0">
                <a:solidFill>
                  <a:srgbClr val="FF0000"/>
                </a:solidFill>
              </a:rPr>
              <a:t>Start new tester script to compare Jake’s % </a:t>
            </a:r>
            <a:r>
              <a:rPr lang="en-US" dirty="0" err="1" smtClean="0">
                <a:solidFill>
                  <a:srgbClr val="FF0000"/>
                </a:solidFill>
              </a:rPr>
              <a:t>agri</a:t>
            </a:r>
            <a:r>
              <a:rPr lang="en-US" dirty="0" smtClean="0">
                <a:solidFill>
                  <a:srgbClr val="FF0000"/>
                </a:solidFill>
              </a:rPr>
              <a:t> to </a:t>
            </a:r>
            <a:r>
              <a:rPr lang="en-US" dirty="0" err="1" smtClean="0">
                <a:solidFill>
                  <a:srgbClr val="FF0000"/>
                </a:solidFill>
              </a:rPr>
              <a:t>Matopiba</a:t>
            </a:r>
            <a:r>
              <a:rPr lang="en-US" dirty="0" smtClean="0">
                <a:solidFill>
                  <a:srgbClr val="FF0000"/>
                </a:solidFill>
              </a:rPr>
              <a:t> reported % </a:t>
            </a:r>
            <a:r>
              <a:rPr lang="en-US" dirty="0" err="1" smtClean="0">
                <a:solidFill>
                  <a:srgbClr val="FF0000"/>
                </a:solidFill>
              </a:rPr>
              <a:t>agri</a:t>
            </a:r>
            <a:r>
              <a:rPr lang="en-US" dirty="0" smtClean="0">
                <a:solidFill>
                  <a:srgbClr val="FF0000"/>
                </a:solidFill>
              </a:rPr>
              <a:t> – look at their match to see how good the land use map is</a:t>
            </a:r>
          </a:p>
          <a:p>
            <a:pPr marL="285750" indent="-285750">
              <a:buFont typeface="Arial"/>
              <a:buChar char="•"/>
            </a:pPr>
            <a:r>
              <a:rPr lang="en-US" dirty="0" smtClean="0">
                <a:solidFill>
                  <a:srgbClr val="FF0000"/>
                </a:solidFill>
              </a:rPr>
              <a:t>Does timing of harvest relative to EVI TS change depending on single/double crop</a:t>
            </a:r>
            <a:r>
              <a:rPr lang="en-US" dirty="0" smtClean="0">
                <a:solidFill>
                  <a:srgbClr val="FF0000"/>
                </a:solidFill>
              </a:rPr>
              <a:t>?</a:t>
            </a:r>
          </a:p>
          <a:p>
            <a:pPr marL="285750" indent="-285750">
              <a:buFont typeface="Arial"/>
              <a:buChar char="•"/>
            </a:pPr>
            <a:r>
              <a:rPr lang="en-US" dirty="0" smtClean="0">
                <a:solidFill>
                  <a:srgbClr val="FF0000"/>
                </a:solidFill>
              </a:rPr>
              <a:t>Check masks! If do masking of Jake’s </a:t>
            </a:r>
            <a:r>
              <a:rPr lang="en-US" dirty="0" err="1" smtClean="0">
                <a:solidFill>
                  <a:srgbClr val="FF0000"/>
                </a:solidFill>
              </a:rPr>
              <a:t>agri</a:t>
            </a:r>
            <a:r>
              <a:rPr lang="en-US" dirty="0" smtClean="0">
                <a:solidFill>
                  <a:srgbClr val="FF0000"/>
                </a:solidFill>
              </a:rPr>
              <a:t>, does it take out any masking of bad quarter period pixels? Re-visit the correlations between Jake’s </a:t>
            </a:r>
            <a:r>
              <a:rPr lang="en-US" dirty="0" err="1" smtClean="0">
                <a:solidFill>
                  <a:srgbClr val="FF0000"/>
                </a:solidFill>
              </a:rPr>
              <a:t>agri</a:t>
            </a:r>
            <a:r>
              <a:rPr lang="en-US" dirty="0" smtClean="0">
                <a:solidFill>
                  <a:srgbClr val="FF0000"/>
                </a:solidFill>
              </a:rPr>
              <a:t> percent area and bad pixels percent area after checking the masks.</a:t>
            </a:r>
            <a:endParaRPr lang="en-US" dirty="0" smtClean="0">
              <a:solidFill>
                <a:srgbClr val="FF0000"/>
              </a:solidFill>
            </a:endParaRPr>
          </a:p>
          <a:p>
            <a:pPr marL="285750" indent="-285750">
              <a:buFont typeface="Arial"/>
              <a:buChar char="•"/>
            </a:pPr>
            <a:endParaRPr lang="en-US" dirty="0" smtClean="0">
              <a:solidFill>
                <a:srgbClr val="FF0000"/>
              </a:solidFill>
            </a:endParaRPr>
          </a:p>
        </p:txBody>
      </p:sp>
    </p:spTree>
    <p:extLst>
      <p:ext uri="{BB962C8B-B14F-4D97-AF65-F5344CB8AC3E}">
        <p14:creationId xmlns:p14="http://schemas.microsoft.com/office/powerpoint/2010/main" val="390504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2302933" y="2506133"/>
            <a:ext cx="4572611" cy="523220"/>
          </a:xfrm>
          <a:prstGeom prst="rect">
            <a:avLst/>
          </a:prstGeom>
          <a:noFill/>
        </p:spPr>
        <p:txBody>
          <a:bodyPr wrap="none" rtlCol="0">
            <a:spAutoFit/>
          </a:bodyPr>
          <a:lstStyle/>
          <a:p>
            <a:r>
              <a:rPr lang="en-US" sz="2800" dirty="0" smtClean="0"/>
              <a:t>Plant/Harvest date estimation</a:t>
            </a:r>
            <a:endParaRPr lang="en-US" sz="2800" dirty="0"/>
          </a:p>
        </p:txBody>
      </p:sp>
    </p:spTree>
    <p:extLst>
      <p:ext uri="{BB962C8B-B14F-4D97-AF65-F5344CB8AC3E}">
        <p14:creationId xmlns:p14="http://schemas.microsoft.com/office/powerpoint/2010/main" val="255303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69333"/>
            <a:ext cx="8861778" cy="4616648"/>
          </a:xfrm>
          <a:prstGeom prst="rect">
            <a:avLst/>
          </a:prstGeom>
          <a:noFill/>
        </p:spPr>
        <p:txBody>
          <a:bodyPr wrap="square" rtlCol="0">
            <a:spAutoFit/>
          </a:bodyPr>
          <a:lstStyle/>
          <a:p>
            <a:r>
              <a:rPr lang="en-US" sz="1400" dirty="0" smtClean="0"/>
              <a:t>Tests/validation methods for plant/harvest estimates:</a:t>
            </a:r>
          </a:p>
          <a:p>
            <a:endParaRPr lang="en-US" sz="1400" dirty="0"/>
          </a:p>
          <a:p>
            <a:r>
              <a:rPr lang="en-US" sz="1400" dirty="0" smtClean="0"/>
              <a:t>From (Urban et al, 2018): </a:t>
            </a:r>
          </a:p>
          <a:p>
            <a:pPr marL="285750" indent="-285750">
              <a:buFont typeface="Arial"/>
              <a:buChar char="•"/>
            </a:pPr>
            <a:r>
              <a:rPr lang="en-US" sz="1400" dirty="0" smtClean="0"/>
              <a:t>Calculate RMSE, bias, correlation (for </a:t>
            </a:r>
            <a:r>
              <a:rPr lang="en-US" sz="1400" dirty="0" err="1" smtClean="0"/>
              <a:t>interannual</a:t>
            </a:r>
            <a:r>
              <a:rPr lang="en-US" sz="1400" dirty="0" smtClean="0"/>
              <a:t> variability – R2 and Pearson correlation) and map them to see any spatial patterns in error</a:t>
            </a:r>
          </a:p>
          <a:p>
            <a:pPr marL="285750" indent="-285750">
              <a:buFont typeface="Arial"/>
              <a:buChar char="•"/>
            </a:pPr>
            <a:r>
              <a:rPr lang="en-US" sz="1400" dirty="0" smtClean="0"/>
              <a:t>Relate bias to season’s </a:t>
            </a:r>
            <a:r>
              <a:rPr lang="en-US" sz="1400" dirty="0" err="1" smtClean="0"/>
              <a:t>avg</a:t>
            </a:r>
            <a:r>
              <a:rPr lang="en-US" sz="1400" dirty="0" smtClean="0"/>
              <a:t> rain and T, and to fraction natural vegetation to see how error is affected by those factors</a:t>
            </a:r>
          </a:p>
          <a:p>
            <a:pPr marL="285750" indent="-285750">
              <a:buFont typeface="Arial"/>
              <a:buChar char="•"/>
            </a:pPr>
            <a:r>
              <a:rPr lang="en-US" sz="1400" dirty="0" smtClean="0"/>
              <a:t>Compare estimated plant anomaly (year’s estimated plant date minus average estimated plant date) to actual anomaly. Compare how well anomalies are correlated. And look at how well the estimated spatial pattern of </a:t>
            </a:r>
            <a:r>
              <a:rPr lang="en-US" sz="1400" dirty="0" err="1" smtClean="0"/>
              <a:t>interannual</a:t>
            </a:r>
            <a:r>
              <a:rPr lang="en-US" sz="1400" dirty="0" smtClean="0"/>
              <a:t> variability matches the spatial pattern of observed variability. Compare boxplots of estimated </a:t>
            </a:r>
            <a:r>
              <a:rPr lang="en-US" sz="1400" dirty="0" err="1" smtClean="0"/>
              <a:t>vs</a:t>
            </a:r>
            <a:r>
              <a:rPr lang="en-US" sz="1400" dirty="0" smtClean="0"/>
              <a:t> actual anomalies each year</a:t>
            </a:r>
          </a:p>
          <a:p>
            <a:endParaRPr lang="en-US" sz="1400" dirty="0"/>
          </a:p>
          <a:p>
            <a:r>
              <a:rPr lang="en-US" sz="1400" dirty="0" smtClean="0"/>
              <a:t>From (</a:t>
            </a:r>
            <a:r>
              <a:rPr lang="en-US" sz="1400" dirty="0" err="1" smtClean="0"/>
              <a:t>Gao</a:t>
            </a:r>
            <a:r>
              <a:rPr lang="en-US" sz="1400" dirty="0" smtClean="0"/>
              <a:t> et al, 2017):</a:t>
            </a:r>
          </a:p>
          <a:p>
            <a:pPr marL="285750" indent="-285750">
              <a:buFont typeface="Arial"/>
              <a:buChar char="•"/>
            </a:pPr>
            <a:r>
              <a:rPr lang="en-US" sz="1400" dirty="0" smtClean="0"/>
              <a:t>Can compare a surveyed plant/estimate to RS-based metrics, like peak time and inflection point. There will be a bias, but hopefully also a correlation (see if they follow the same pattern over time and space)</a:t>
            </a:r>
          </a:p>
          <a:p>
            <a:pPr marL="285750" indent="-285750">
              <a:buFont typeface="Arial"/>
              <a:buChar char="•"/>
            </a:pPr>
            <a:r>
              <a:rPr lang="en-US" sz="1400" dirty="0" smtClean="0"/>
              <a:t>Plot inflection </a:t>
            </a:r>
            <a:r>
              <a:rPr lang="en-US" sz="1400" dirty="0" err="1" smtClean="0"/>
              <a:t>pt</a:t>
            </a:r>
            <a:r>
              <a:rPr lang="en-US" sz="1400" dirty="0" smtClean="0"/>
              <a:t> or peak </a:t>
            </a:r>
            <a:r>
              <a:rPr lang="en-US" sz="1400" dirty="0" err="1" smtClean="0"/>
              <a:t>vs</a:t>
            </a:r>
            <a:r>
              <a:rPr lang="en-US" sz="1400" dirty="0" smtClean="0"/>
              <a:t> plant/harvest data (to see whether peak or inflection point has better correlation with data)</a:t>
            </a:r>
          </a:p>
          <a:p>
            <a:pPr marL="285750" indent="-285750">
              <a:buFont typeface="Arial"/>
              <a:buChar char="•"/>
            </a:pPr>
            <a:r>
              <a:rPr lang="en-US" sz="1400" dirty="0" smtClean="0"/>
              <a:t>Plot year </a:t>
            </a:r>
            <a:r>
              <a:rPr lang="en-US" sz="1400" dirty="0" err="1" smtClean="0"/>
              <a:t>vs</a:t>
            </a:r>
            <a:r>
              <a:rPr lang="en-US" sz="1400" dirty="0" smtClean="0"/>
              <a:t> DOY for peak, inflection and plant/harvest data over all polygons – essentially peak, inflection, plant data, harvest data will be separate lines on the same plot</a:t>
            </a:r>
          </a:p>
          <a:p>
            <a:pPr marL="285750" indent="-285750">
              <a:buFont typeface="Arial"/>
              <a:buChar char="•"/>
            </a:pPr>
            <a:r>
              <a:rPr lang="en-US" sz="1400" dirty="0" smtClean="0"/>
              <a:t>Plot polygon </a:t>
            </a:r>
            <a:r>
              <a:rPr lang="en-US" sz="1400" dirty="0" err="1" smtClean="0"/>
              <a:t>vs</a:t>
            </a:r>
            <a:r>
              <a:rPr lang="en-US" sz="1400" dirty="0" smtClean="0"/>
              <a:t> DOY for peak, inflection and plant/harvest data over all years (or over individual years) – essentially peak, inflection, plant data, harvest data will be separate lines on the same plot</a:t>
            </a:r>
            <a:endParaRPr lang="en-US" sz="1400" dirty="0"/>
          </a:p>
        </p:txBody>
      </p:sp>
    </p:spTree>
    <p:extLst>
      <p:ext uri="{BB962C8B-B14F-4D97-AF65-F5344CB8AC3E}">
        <p14:creationId xmlns:p14="http://schemas.microsoft.com/office/powerpoint/2010/main" val="374379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39274"/>
            <a:ext cx="5245027" cy="2971800"/>
          </a:xfrm>
          <a:prstGeom prst="rect">
            <a:avLst/>
          </a:prstGeom>
        </p:spPr>
      </p:pic>
      <p:pic>
        <p:nvPicPr>
          <p:cNvPr id="3" name="Picture 2"/>
          <p:cNvPicPr>
            <a:picLocks noChangeAspect="1"/>
          </p:cNvPicPr>
          <p:nvPr/>
        </p:nvPicPr>
        <p:blipFill>
          <a:blip r:embed="rId3"/>
          <a:stretch>
            <a:fillRect/>
          </a:stretch>
        </p:blipFill>
        <p:spPr>
          <a:xfrm>
            <a:off x="3951111" y="4105211"/>
            <a:ext cx="5192889" cy="2752789"/>
          </a:xfrm>
          <a:prstGeom prst="rect">
            <a:avLst/>
          </a:prstGeom>
        </p:spPr>
      </p:pic>
      <p:pic>
        <p:nvPicPr>
          <p:cNvPr id="4" name="Picture 3"/>
          <p:cNvPicPr>
            <a:picLocks noChangeAspect="1"/>
          </p:cNvPicPr>
          <p:nvPr/>
        </p:nvPicPr>
        <p:blipFill>
          <a:blip r:embed="rId4"/>
          <a:stretch>
            <a:fillRect/>
          </a:stretch>
        </p:blipFill>
        <p:spPr>
          <a:xfrm>
            <a:off x="4477456" y="2510785"/>
            <a:ext cx="4539544" cy="1594426"/>
          </a:xfrm>
          <a:prstGeom prst="rect">
            <a:avLst/>
          </a:prstGeom>
        </p:spPr>
      </p:pic>
      <p:sp>
        <p:nvSpPr>
          <p:cNvPr id="5" name="TextBox 4"/>
          <p:cNvSpPr txBox="1"/>
          <p:nvPr/>
        </p:nvSpPr>
        <p:spPr>
          <a:xfrm>
            <a:off x="183444" y="155222"/>
            <a:ext cx="8819445" cy="1169551"/>
          </a:xfrm>
          <a:prstGeom prst="rect">
            <a:avLst/>
          </a:prstGeom>
          <a:noFill/>
        </p:spPr>
        <p:txBody>
          <a:bodyPr wrap="square" rtlCol="0">
            <a:spAutoFit/>
          </a:bodyPr>
          <a:lstStyle/>
          <a:p>
            <a:r>
              <a:rPr lang="en-US" sz="1400" dirty="0" smtClean="0"/>
              <a:t>(Sakamoto et al, 2005)</a:t>
            </a:r>
          </a:p>
          <a:p>
            <a:pPr marL="285750" indent="-285750">
              <a:buFont typeface="Arial"/>
              <a:buChar char="•"/>
            </a:pPr>
            <a:r>
              <a:rPr lang="en-US" sz="1400" dirty="0" smtClean="0"/>
              <a:t>Repeat Fig 4 for growing period (i.e. growing period in data </a:t>
            </a:r>
            <a:r>
              <a:rPr lang="en-US" sz="1400" dirty="0" err="1" smtClean="0"/>
              <a:t>vs</a:t>
            </a:r>
            <a:r>
              <a:rPr lang="en-US" sz="1400" dirty="0" smtClean="0"/>
              <a:t> growing period in my estimates)</a:t>
            </a:r>
          </a:p>
          <a:p>
            <a:pPr marL="285750" indent="-285750">
              <a:buFont typeface="Arial"/>
              <a:buChar char="•"/>
            </a:pPr>
            <a:r>
              <a:rPr lang="en-US" sz="1400" dirty="0" smtClean="0"/>
              <a:t>Calculate number of cases (or percent cases) in which estimation error exceeds 16 days</a:t>
            </a:r>
          </a:p>
          <a:p>
            <a:pPr marL="285750" indent="-285750">
              <a:buFont typeface="Arial"/>
              <a:buChar char="•"/>
            </a:pPr>
            <a:r>
              <a:rPr lang="en-US" sz="1400" dirty="0" smtClean="0"/>
              <a:t>Produce the graphs below</a:t>
            </a:r>
          </a:p>
          <a:p>
            <a:pPr marL="285750" indent="-285750">
              <a:buFont typeface="Arial"/>
              <a:buChar char="•"/>
            </a:pPr>
            <a:r>
              <a:rPr lang="en-US" sz="1400" dirty="0" smtClean="0"/>
              <a:t>Compare my results to their Table 2</a:t>
            </a:r>
            <a:endParaRPr lang="en-US" sz="1400" dirty="0"/>
          </a:p>
        </p:txBody>
      </p:sp>
    </p:spTree>
    <p:extLst>
      <p:ext uri="{BB962C8B-B14F-4D97-AF65-F5344CB8AC3E}">
        <p14:creationId xmlns:p14="http://schemas.microsoft.com/office/powerpoint/2010/main" val="284512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418779" y="2254080"/>
            <a:ext cx="771515" cy="461665"/>
          </a:xfrm>
          <a:prstGeom prst="rect">
            <a:avLst/>
          </a:prstGeom>
          <a:noFill/>
        </p:spPr>
        <p:txBody>
          <a:bodyPr wrap="none" rtlCol="0">
            <a:spAutoFit/>
          </a:bodyPr>
          <a:lstStyle/>
          <a:p>
            <a:r>
              <a:rPr lang="en-US" sz="2400" dirty="0" err="1" smtClean="0"/>
              <a:t>Qual</a:t>
            </a:r>
            <a:endParaRPr lang="en-US" sz="2400" dirty="0"/>
          </a:p>
        </p:txBody>
      </p:sp>
    </p:spTree>
    <p:extLst>
      <p:ext uri="{BB962C8B-B14F-4D97-AF65-F5344CB8AC3E}">
        <p14:creationId xmlns:p14="http://schemas.microsoft.com/office/powerpoint/2010/main" val="16582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364" y="132914"/>
            <a:ext cx="8861342" cy="2862323"/>
          </a:xfrm>
          <a:prstGeom prst="rect">
            <a:avLst/>
          </a:prstGeom>
          <a:noFill/>
        </p:spPr>
        <p:txBody>
          <a:bodyPr wrap="square" rtlCol="0">
            <a:spAutoFit/>
          </a:bodyPr>
          <a:lstStyle/>
          <a:p>
            <a:r>
              <a:rPr lang="en-US" dirty="0" smtClean="0"/>
              <a:t>Form: Higher Degree Committees</a:t>
            </a:r>
          </a:p>
          <a:p>
            <a:endParaRPr lang="en-US" dirty="0"/>
          </a:p>
          <a:p>
            <a:r>
              <a:rPr lang="en-US" dirty="0" smtClean="0"/>
              <a:t>Need: exam date</a:t>
            </a:r>
          </a:p>
          <a:p>
            <a:r>
              <a:rPr lang="en-US" b="1" dirty="0" smtClean="0"/>
              <a:t>3-5 subject areas (crop modeling, remote sensing, </a:t>
            </a:r>
            <a:r>
              <a:rPr lang="en-US" b="1" dirty="0" err="1" smtClean="0"/>
              <a:t>timeseries</a:t>
            </a:r>
            <a:r>
              <a:rPr lang="en-US" b="1" dirty="0" smtClean="0"/>
              <a:t> analysis, causal statistics, land use change) </a:t>
            </a:r>
          </a:p>
          <a:p>
            <a:endParaRPr lang="en-US" dirty="0"/>
          </a:p>
          <a:p>
            <a:r>
              <a:rPr lang="en-US" dirty="0" smtClean="0"/>
              <a:t>Committee:</a:t>
            </a:r>
          </a:p>
          <a:p>
            <a:r>
              <a:rPr lang="en-US" dirty="0" smtClean="0"/>
              <a:t>Chair from CEE</a:t>
            </a:r>
          </a:p>
          <a:p>
            <a:r>
              <a:rPr lang="en-US" dirty="0" smtClean="0"/>
              <a:t>ASR (academic senate member) NOT from department</a:t>
            </a:r>
          </a:p>
          <a:p>
            <a:r>
              <a:rPr lang="en-US" dirty="0" smtClean="0"/>
              <a:t>Overall committee must be at least 50% from CEE</a:t>
            </a:r>
            <a:endParaRPr lang="en-US" dirty="0"/>
          </a:p>
        </p:txBody>
      </p:sp>
      <p:sp>
        <p:nvSpPr>
          <p:cNvPr id="3" name="TextBox 2"/>
          <p:cNvSpPr txBox="1"/>
          <p:nvPr/>
        </p:nvSpPr>
        <p:spPr>
          <a:xfrm>
            <a:off x="115455" y="3847202"/>
            <a:ext cx="8705272" cy="584776"/>
          </a:xfrm>
          <a:prstGeom prst="rect">
            <a:avLst/>
          </a:prstGeom>
          <a:noFill/>
        </p:spPr>
        <p:txBody>
          <a:bodyPr wrap="square" rtlCol="0">
            <a:spAutoFit/>
          </a:bodyPr>
          <a:lstStyle/>
          <a:p>
            <a:r>
              <a:rPr lang="en-US" sz="1600" dirty="0" smtClean="0"/>
              <a:t>Questions about Crop Timing to ask:</a:t>
            </a:r>
          </a:p>
          <a:p>
            <a:r>
              <a:rPr lang="en-US" sz="1600" dirty="0" smtClean="0"/>
              <a:t>How does my estimated peak -&gt; harvest/</a:t>
            </a:r>
            <a:r>
              <a:rPr lang="en-US" sz="1600" dirty="0" err="1" smtClean="0"/>
              <a:t>browndown</a:t>
            </a:r>
            <a:r>
              <a:rPr lang="en-US" sz="1600" dirty="0" smtClean="0"/>
              <a:t> compare to GDD/thermal time?</a:t>
            </a:r>
            <a:endParaRPr lang="en-US" sz="1600" dirty="0"/>
          </a:p>
        </p:txBody>
      </p:sp>
      <p:sp>
        <p:nvSpPr>
          <p:cNvPr id="4" name="Rectangle 3"/>
          <p:cNvSpPr/>
          <p:nvPr/>
        </p:nvSpPr>
        <p:spPr>
          <a:xfrm>
            <a:off x="115455" y="4708225"/>
            <a:ext cx="8097212" cy="830997"/>
          </a:xfrm>
          <a:prstGeom prst="rect">
            <a:avLst/>
          </a:prstGeom>
        </p:spPr>
        <p:txBody>
          <a:bodyPr wrap="square">
            <a:spAutoFit/>
          </a:bodyPr>
          <a:lstStyle/>
          <a:p>
            <a:pPr marL="285750" indent="-285750">
              <a:buFont typeface="Arial"/>
              <a:buChar char="•"/>
            </a:pPr>
            <a:r>
              <a:rPr lang="en-US" sz="1600" dirty="0" smtClean="0"/>
              <a:t>For </a:t>
            </a:r>
            <a:r>
              <a:rPr lang="en-US" sz="1600" dirty="0" err="1" smtClean="0"/>
              <a:t>qual</a:t>
            </a:r>
            <a:r>
              <a:rPr lang="en-US" sz="1600" dirty="0" smtClean="0"/>
              <a:t>, propose the following: (1) plant/harvest date estimation, (2) analyzing plant/harvest date estimation as proxy for farmer behavior over history, (3) something with the statistical crop model.</a:t>
            </a:r>
            <a:endParaRPr lang="en-US" sz="1600" dirty="0"/>
          </a:p>
        </p:txBody>
      </p:sp>
    </p:spTree>
    <p:extLst>
      <p:ext uri="{BB962C8B-B14F-4D97-AF65-F5344CB8AC3E}">
        <p14:creationId xmlns:p14="http://schemas.microsoft.com/office/powerpoint/2010/main" val="262059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4092419" y="2690843"/>
            <a:ext cx="1162698" cy="584776"/>
          </a:xfrm>
          <a:prstGeom prst="rect">
            <a:avLst/>
          </a:prstGeom>
          <a:noFill/>
        </p:spPr>
        <p:txBody>
          <a:bodyPr wrap="none" rtlCol="0">
            <a:spAutoFit/>
          </a:bodyPr>
          <a:lstStyle/>
          <a:p>
            <a:r>
              <a:rPr lang="en-US" sz="3200" dirty="0" smtClean="0"/>
              <a:t>To Do</a:t>
            </a:r>
            <a:endParaRPr lang="en-US" sz="3200" dirty="0"/>
          </a:p>
        </p:txBody>
      </p:sp>
    </p:spTree>
    <p:extLst>
      <p:ext uri="{BB962C8B-B14F-4D97-AF65-F5344CB8AC3E}">
        <p14:creationId xmlns:p14="http://schemas.microsoft.com/office/powerpoint/2010/main" val="1741445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19348"/>
            <a:ext cx="8524775" cy="1446550"/>
          </a:xfrm>
          <a:prstGeom prst="rect">
            <a:avLst/>
          </a:prstGeom>
          <a:noFill/>
        </p:spPr>
        <p:txBody>
          <a:bodyPr wrap="square" rtlCol="0">
            <a:spAutoFit/>
          </a:bodyPr>
          <a:lstStyle/>
          <a:p>
            <a:r>
              <a:rPr lang="en-US" dirty="0" smtClean="0"/>
              <a:t>To Do – LAI </a:t>
            </a:r>
            <a:r>
              <a:rPr lang="en-US" dirty="0" err="1" smtClean="0"/>
              <a:t>timeseries</a:t>
            </a:r>
            <a:endParaRPr lang="en-US" dirty="0" smtClean="0"/>
          </a:p>
          <a:p>
            <a:pPr marL="285750" indent="-285750">
              <a:buFont typeface="Arial"/>
              <a:buChar char="•"/>
            </a:pPr>
            <a:r>
              <a:rPr lang="en-US" sz="1400" b="1" dirty="0" smtClean="0"/>
              <a:t>Match </a:t>
            </a:r>
            <a:r>
              <a:rPr lang="en-US" sz="1400" b="1" dirty="0"/>
              <a:t>up </a:t>
            </a:r>
            <a:r>
              <a:rPr lang="en-US" sz="1400" b="1" dirty="0" err="1"/>
              <a:t>Matopiba</a:t>
            </a:r>
            <a:r>
              <a:rPr lang="en-US" sz="1400" b="1" dirty="0"/>
              <a:t> and </a:t>
            </a:r>
            <a:r>
              <a:rPr lang="en-US" sz="1400" b="1" dirty="0" err="1"/>
              <a:t>CARpolys</a:t>
            </a:r>
            <a:r>
              <a:rPr lang="en-US" sz="1400" b="1" dirty="0"/>
              <a:t> by farmer </a:t>
            </a:r>
            <a:r>
              <a:rPr lang="en-US" sz="1400" b="1" dirty="0" smtClean="0"/>
              <a:t>name</a:t>
            </a:r>
          </a:p>
          <a:p>
            <a:pPr marL="285750" indent="-285750">
              <a:buFont typeface="Arial"/>
              <a:buChar char="•"/>
            </a:pPr>
            <a:r>
              <a:rPr lang="en-US" sz="1400" dirty="0"/>
              <a:t>See if Dave or Jake can upload GOME </a:t>
            </a:r>
            <a:r>
              <a:rPr lang="en-US" sz="1400" dirty="0" smtClean="0"/>
              <a:t>data. See if Avery gets STAIR information.</a:t>
            </a:r>
          </a:p>
          <a:p>
            <a:pPr marL="285750" indent="-285750">
              <a:buFont typeface="Arial"/>
              <a:buChar char="•"/>
            </a:pPr>
            <a:r>
              <a:rPr lang="en-US" sz="1400" b="1" dirty="0" smtClean="0"/>
              <a:t>explore an approach that lets you use some goodness of fit type metric to let you select your frequency parameter in your harmonic curve fitting scheme.</a:t>
            </a:r>
          </a:p>
          <a:p>
            <a:pPr marL="285750" indent="-285750">
              <a:buFont typeface="Arial"/>
              <a:buChar char="•"/>
            </a:pPr>
            <a:endParaRPr lang="en-US" sz="1400" b="1" dirty="0"/>
          </a:p>
        </p:txBody>
      </p:sp>
      <p:sp>
        <p:nvSpPr>
          <p:cNvPr id="3" name="TextBox 2"/>
          <p:cNvSpPr txBox="1"/>
          <p:nvPr/>
        </p:nvSpPr>
        <p:spPr>
          <a:xfrm>
            <a:off x="185931" y="2943015"/>
            <a:ext cx="8494890" cy="738664"/>
          </a:xfrm>
          <a:prstGeom prst="rect">
            <a:avLst/>
          </a:prstGeom>
          <a:noFill/>
        </p:spPr>
        <p:txBody>
          <a:bodyPr wrap="square" rtlCol="0">
            <a:spAutoFit/>
          </a:bodyPr>
          <a:lstStyle/>
          <a:p>
            <a:pPr marL="285750" indent="-285750">
              <a:buFont typeface="Arial"/>
              <a:buChar char="•"/>
            </a:pPr>
            <a:r>
              <a:rPr lang="en-US" sz="1400" b="1" dirty="0" smtClean="0"/>
              <a:t>Put in GEE a way to get a sense of the spread in planting, harvest dates and how different pixels look from each other</a:t>
            </a:r>
          </a:p>
          <a:p>
            <a:pPr marL="285750" indent="-285750">
              <a:buFont typeface="Arial"/>
              <a:buChar char="•"/>
            </a:pPr>
            <a:r>
              <a:rPr lang="en-US" sz="1400" b="1" dirty="0" smtClean="0"/>
              <a:t>Fit </a:t>
            </a:r>
            <a:r>
              <a:rPr lang="en-US" sz="1400" b="1" dirty="0"/>
              <a:t>planting date to onset map for running hypothetical pixels. </a:t>
            </a:r>
            <a:endParaRPr lang="en-US" sz="1400" b="1" dirty="0" smtClean="0"/>
          </a:p>
        </p:txBody>
      </p:sp>
      <p:sp>
        <p:nvSpPr>
          <p:cNvPr id="4" name="TextBox 3"/>
          <p:cNvSpPr txBox="1"/>
          <p:nvPr/>
        </p:nvSpPr>
        <p:spPr>
          <a:xfrm>
            <a:off x="236260" y="4332226"/>
            <a:ext cx="4440326" cy="307777"/>
          </a:xfrm>
          <a:prstGeom prst="rect">
            <a:avLst/>
          </a:prstGeom>
          <a:noFill/>
        </p:spPr>
        <p:txBody>
          <a:bodyPr wrap="none" rtlCol="0">
            <a:spAutoFit/>
          </a:bodyPr>
          <a:lstStyle/>
          <a:p>
            <a:r>
              <a:rPr lang="en-US" sz="1400" b="1" dirty="0" smtClean="0"/>
              <a:t>Look up pyramiding for continuous </a:t>
            </a:r>
            <a:r>
              <a:rPr lang="en-US" sz="1400" b="1" dirty="0" err="1" smtClean="0"/>
              <a:t>vs</a:t>
            </a:r>
            <a:r>
              <a:rPr lang="en-US" sz="1400" b="1" dirty="0" smtClean="0"/>
              <a:t> categorical </a:t>
            </a:r>
            <a:r>
              <a:rPr lang="en-US" sz="1400" b="1" dirty="0" err="1" smtClean="0"/>
              <a:t>rasters</a:t>
            </a:r>
            <a:r>
              <a:rPr lang="en-US" sz="1400" b="1" dirty="0" smtClean="0"/>
              <a:t>.</a:t>
            </a:r>
          </a:p>
        </p:txBody>
      </p:sp>
      <p:sp>
        <p:nvSpPr>
          <p:cNvPr id="5" name="Rectangle 4"/>
          <p:cNvSpPr/>
          <p:nvPr/>
        </p:nvSpPr>
        <p:spPr>
          <a:xfrm>
            <a:off x="185931" y="1683757"/>
            <a:ext cx="8372076" cy="830997"/>
          </a:xfrm>
          <a:prstGeom prst="rect">
            <a:avLst/>
          </a:prstGeom>
        </p:spPr>
        <p:txBody>
          <a:bodyPr wrap="square">
            <a:spAutoFit/>
          </a:bodyPr>
          <a:lstStyle/>
          <a:p>
            <a:r>
              <a:rPr lang="en-US" sz="1600" dirty="0" smtClean="0">
                <a:solidFill>
                  <a:srgbClr val="FF0000"/>
                </a:solidFill>
              </a:rPr>
              <a:t>One key thing is to transition the data cleaning steps to code if you haven’t already. recreate/document the cleaning you already conducted using a code based tool. R would be ideal. This is the best tactics for cleaning data because we it is transparent and allows error tracing</a:t>
            </a:r>
            <a:endParaRPr lang="en-US" sz="1600" dirty="0">
              <a:solidFill>
                <a:srgbClr val="FF0000"/>
              </a:solidFill>
            </a:endParaRPr>
          </a:p>
        </p:txBody>
      </p:sp>
      <p:sp>
        <p:nvSpPr>
          <p:cNvPr id="6" name="TextBox 5"/>
          <p:cNvSpPr txBox="1"/>
          <p:nvPr/>
        </p:nvSpPr>
        <p:spPr>
          <a:xfrm>
            <a:off x="0" y="4882444"/>
            <a:ext cx="8974667" cy="1200329"/>
          </a:xfrm>
          <a:prstGeom prst="rect">
            <a:avLst/>
          </a:prstGeom>
          <a:noFill/>
        </p:spPr>
        <p:txBody>
          <a:bodyPr wrap="square" rtlCol="0">
            <a:spAutoFit/>
          </a:bodyPr>
          <a:lstStyle/>
          <a:p>
            <a:pPr marL="285750" indent="-285750">
              <a:buFont typeface="Arial"/>
              <a:buChar char="•"/>
            </a:pPr>
            <a:r>
              <a:rPr lang="en-US" dirty="0" smtClean="0">
                <a:solidFill>
                  <a:srgbClr val="FF0000"/>
                </a:solidFill>
              </a:rPr>
              <a:t>Look at manuscripts for methods, tests that people are doing in plant/harvest estimate, use this to come up with additional questions to ask, methods</a:t>
            </a:r>
          </a:p>
          <a:p>
            <a:pPr marL="285750" indent="-285750">
              <a:buFont typeface="Arial"/>
              <a:buChar char="•"/>
            </a:pPr>
            <a:r>
              <a:rPr lang="en-US" dirty="0" smtClean="0">
                <a:solidFill>
                  <a:srgbClr val="FF0000"/>
                </a:solidFill>
              </a:rPr>
              <a:t>Explore adding SIF and other RS data; merging Landsat with MODIS</a:t>
            </a:r>
          </a:p>
          <a:p>
            <a:pPr marL="285750" indent="-285750">
              <a:buFont typeface="Arial"/>
              <a:buChar char="•"/>
            </a:pPr>
            <a:r>
              <a:rPr lang="en-US" dirty="0" smtClean="0">
                <a:solidFill>
                  <a:srgbClr val="FF0000"/>
                </a:solidFill>
              </a:rPr>
              <a:t>Look up triple co-location (adding new satellite data to triangulate plant/harvest estimate) </a:t>
            </a:r>
            <a:endParaRPr lang="en-US" dirty="0">
              <a:solidFill>
                <a:srgbClr val="FF0000"/>
              </a:solidFill>
            </a:endParaRPr>
          </a:p>
        </p:txBody>
      </p:sp>
    </p:spTree>
    <p:extLst>
      <p:ext uri="{BB962C8B-B14F-4D97-AF65-F5344CB8AC3E}">
        <p14:creationId xmlns:p14="http://schemas.microsoft.com/office/powerpoint/2010/main" val="111983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v3</a:t>
            </a:r>
          </a:p>
        </p:txBody>
      </p:sp>
      <p:sp>
        <p:nvSpPr>
          <p:cNvPr id="3" name="TextBox 2"/>
          <p:cNvSpPr txBox="1"/>
          <p:nvPr/>
        </p:nvSpPr>
        <p:spPr>
          <a:xfrm>
            <a:off x="274599" y="519668"/>
            <a:ext cx="8392041" cy="369332"/>
          </a:xfrm>
          <a:prstGeom prst="rect">
            <a:avLst/>
          </a:prstGeom>
          <a:noFill/>
        </p:spPr>
        <p:txBody>
          <a:bodyPr wrap="none" rtlCol="0">
            <a:spAutoFit/>
          </a:bodyPr>
          <a:lstStyle/>
          <a:p>
            <a:pPr marL="285750" indent="-285750">
              <a:buFont typeface="Arial"/>
              <a:buChar char="•"/>
            </a:pPr>
            <a:r>
              <a:rPr lang="en-US" dirty="0" smtClean="0"/>
              <a:t>Cleaned up the repetitiveness of charting and cleaning data by adding new functions</a:t>
            </a:r>
            <a:endParaRPr lang="en-US" dirty="0"/>
          </a:p>
        </p:txBody>
      </p:sp>
      <p:sp>
        <p:nvSpPr>
          <p:cNvPr id="5" name="Rectangle 4"/>
          <p:cNvSpPr/>
          <p:nvPr/>
        </p:nvSpPr>
        <p:spPr>
          <a:xfrm>
            <a:off x="37043" y="916543"/>
            <a:ext cx="4470620" cy="369332"/>
          </a:xfrm>
          <a:prstGeom prst="rect">
            <a:avLst/>
          </a:prstGeom>
        </p:spPr>
        <p:txBody>
          <a:bodyPr wrap="none">
            <a:spAutoFit/>
          </a:bodyPr>
          <a:lstStyle/>
          <a:p>
            <a:r>
              <a:rPr lang="en-US" b="1" dirty="0" smtClean="0"/>
              <a:t>In GEE: </a:t>
            </a:r>
            <a:r>
              <a:rPr lang="en-US" b="1" dirty="0" err="1" smtClean="0"/>
              <a:t>Timeseries</a:t>
            </a:r>
            <a:r>
              <a:rPr lang="en-US" b="1" dirty="0" smtClean="0"/>
              <a:t> Validation w </a:t>
            </a:r>
            <a:r>
              <a:rPr lang="en-US" b="1" dirty="0" err="1" smtClean="0"/>
              <a:t>Matopiba</a:t>
            </a:r>
            <a:r>
              <a:rPr lang="en-US" b="1" dirty="0" smtClean="0"/>
              <a:t> v4</a:t>
            </a:r>
          </a:p>
        </p:txBody>
      </p:sp>
      <p:sp>
        <p:nvSpPr>
          <p:cNvPr id="6" name="TextBox 5"/>
          <p:cNvSpPr txBox="1"/>
          <p:nvPr/>
        </p:nvSpPr>
        <p:spPr>
          <a:xfrm>
            <a:off x="274599" y="1428750"/>
            <a:ext cx="8869401" cy="1200329"/>
          </a:xfrm>
          <a:prstGeom prst="rect">
            <a:avLst/>
          </a:prstGeom>
          <a:noFill/>
        </p:spPr>
        <p:txBody>
          <a:bodyPr wrap="square" rtlCol="0">
            <a:spAutoFit/>
          </a:bodyPr>
          <a:lstStyle/>
          <a:p>
            <a:pPr marL="285750" indent="-285750">
              <a:buFont typeface="Arial"/>
              <a:buChar char="•"/>
            </a:pPr>
            <a:r>
              <a:rPr lang="en-US" dirty="0" smtClean="0"/>
              <a:t>Masked out pixels with quarter period outside of 10-70 day range and did analysis for only those pixels (only one or two polygons were taken out because they had nothing within them that had a pixel with ok quarter period</a:t>
            </a:r>
          </a:p>
          <a:p>
            <a:pPr marL="285750" indent="-285750">
              <a:buFont typeface="Arial"/>
              <a:buChar char="•"/>
            </a:pPr>
            <a:endParaRPr lang="en-US" dirty="0"/>
          </a:p>
        </p:txBody>
      </p:sp>
    </p:spTree>
    <p:extLst>
      <p:ext uri="{BB962C8B-B14F-4D97-AF65-F5344CB8AC3E}">
        <p14:creationId xmlns:p14="http://schemas.microsoft.com/office/powerpoint/2010/main" val="145835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25" y="158750"/>
            <a:ext cx="8969375" cy="923330"/>
          </a:xfrm>
          <a:prstGeom prst="rect">
            <a:avLst/>
          </a:prstGeom>
          <a:noFill/>
        </p:spPr>
        <p:txBody>
          <a:bodyPr wrap="square" rtlCol="0">
            <a:spAutoFit/>
          </a:bodyPr>
          <a:lstStyle/>
          <a:p>
            <a:r>
              <a:rPr lang="en-US" dirty="0" smtClean="0"/>
              <a:t>No masking of quarter period, </a:t>
            </a:r>
            <a:r>
              <a:rPr lang="en-US" dirty="0" err="1" smtClean="0"/>
              <a:t>vs</a:t>
            </a:r>
            <a:r>
              <a:rPr lang="en-US" dirty="0" smtClean="0"/>
              <a:t> masking bad pixels (but not entire polygons based on bad pixels, unless there are NO good pixels in polygon) – done in GEE file </a:t>
            </a:r>
            <a:r>
              <a:rPr lang="en-US" dirty="0" err="1" smtClean="0"/>
              <a:t>Timeseries</a:t>
            </a:r>
            <a:r>
              <a:rPr lang="en-US" dirty="0" smtClean="0"/>
              <a:t> Validation w </a:t>
            </a:r>
            <a:r>
              <a:rPr lang="en-US" dirty="0" err="1" smtClean="0"/>
              <a:t>Matopiba</a:t>
            </a:r>
            <a:r>
              <a:rPr lang="en-US" dirty="0" smtClean="0"/>
              <a:t> v4</a:t>
            </a:r>
            <a:endParaRPr lang="en-US" dirty="0"/>
          </a:p>
        </p:txBody>
      </p:sp>
      <p:sp>
        <p:nvSpPr>
          <p:cNvPr id="3" name="TextBox 2"/>
          <p:cNvSpPr txBox="1"/>
          <p:nvPr/>
        </p:nvSpPr>
        <p:spPr>
          <a:xfrm>
            <a:off x="49483" y="973234"/>
            <a:ext cx="1280669" cy="369332"/>
          </a:xfrm>
          <a:prstGeom prst="rect">
            <a:avLst/>
          </a:prstGeom>
          <a:noFill/>
        </p:spPr>
        <p:txBody>
          <a:bodyPr wrap="none" rtlCol="0">
            <a:spAutoFit/>
          </a:bodyPr>
          <a:lstStyle/>
          <a:p>
            <a:r>
              <a:rPr lang="en-US" dirty="0" smtClean="0"/>
              <a:t>No masking</a:t>
            </a:r>
            <a:endParaRPr lang="en-US" dirty="0"/>
          </a:p>
        </p:txBody>
      </p:sp>
      <p:sp>
        <p:nvSpPr>
          <p:cNvPr id="4" name="TextBox 3"/>
          <p:cNvSpPr txBox="1"/>
          <p:nvPr/>
        </p:nvSpPr>
        <p:spPr>
          <a:xfrm>
            <a:off x="5714292" y="995914"/>
            <a:ext cx="2204900" cy="369332"/>
          </a:xfrm>
          <a:prstGeom prst="rect">
            <a:avLst/>
          </a:prstGeom>
          <a:noFill/>
        </p:spPr>
        <p:txBody>
          <a:bodyPr wrap="none" rtlCol="0">
            <a:spAutoFit/>
          </a:bodyPr>
          <a:lstStyle/>
          <a:p>
            <a:r>
              <a:rPr lang="en-US" dirty="0" smtClean="0"/>
              <a:t>Masking of bad pixels</a:t>
            </a:r>
            <a:endParaRPr lang="en-US" dirty="0"/>
          </a:p>
        </p:txBody>
      </p:sp>
      <p:pic>
        <p:nvPicPr>
          <p:cNvPr id="5" name="Picture 4"/>
          <p:cNvPicPr>
            <a:picLocks noChangeAspect="1"/>
          </p:cNvPicPr>
          <p:nvPr/>
        </p:nvPicPr>
        <p:blipFill>
          <a:blip r:embed="rId2"/>
          <a:stretch>
            <a:fillRect/>
          </a:stretch>
        </p:blipFill>
        <p:spPr>
          <a:xfrm>
            <a:off x="4006862" y="1365245"/>
            <a:ext cx="5726830" cy="3185337"/>
          </a:xfrm>
          <a:prstGeom prst="rect">
            <a:avLst/>
          </a:prstGeom>
        </p:spPr>
      </p:pic>
      <p:pic>
        <p:nvPicPr>
          <p:cNvPr id="8" name="Picture 7"/>
          <p:cNvPicPr>
            <a:picLocks noChangeAspect="1"/>
          </p:cNvPicPr>
          <p:nvPr/>
        </p:nvPicPr>
        <p:blipFill>
          <a:blip r:embed="rId3"/>
          <a:stretch>
            <a:fillRect/>
          </a:stretch>
        </p:blipFill>
        <p:spPr>
          <a:xfrm>
            <a:off x="0" y="1342566"/>
            <a:ext cx="4666233" cy="3331016"/>
          </a:xfrm>
          <a:prstGeom prst="rect">
            <a:avLst/>
          </a:prstGeom>
        </p:spPr>
      </p:pic>
      <p:sp>
        <p:nvSpPr>
          <p:cNvPr id="9" name="TextBox 8"/>
          <p:cNvSpPr txBox="1"/>
          <p:nvPr/>
        </p:nvSpPr>
        <p:spPr>
          <a:xfrm>
            <a:off x="1648112" y="5366966"/>
            <a:ext cx="3403496" cy="369332"/>
          </a:xfrm>
          <a:prstGeom prst="rect">
            <a:avLst/>
          </a:prstGeom>
          <a:noFill/>
        </p:spPr>
        <p:txBody>
          <a:bodyPr wrap="none" rtlCol="0">
            <a:spAutoFit/>
          </a:bodyPr>
          <a:lstStyle/>
          <a:p>
            <a:r>
              <a:rPr lang="en-US" dirty="0" smtClean="0"/>
              <a:t>Method 2 had slight improvement</a:t>
            </a:r>
            <a:endParaRPr lang="en-US" dirty="0"/>
          </a:p>
        </p:txBody>
      </p:sp>
    </p:spTree>
    <p:extLst>
      <p:ext uri="{BB962C8B-B14F-4D97-AF65-F5344CB8AC3E}">
        <p14:creationId xmlns:p14="http://schemas.microsoft.com/office/powerpoint/2010/main" val="321746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83" y="0"/>
            <a:ext cx="1280669" cy="369332"/>
          </a:xfrm>
          <a:prstGeom prst="rect">
            <a:avLst/>
          </a:prstGeom>
          <a:noFill/>
        </p:spPr>
        <p:txBody>
          <a:bodyPr wrap="none" rtlCol="0">
            <a:spAutoFit/>
          </a:bodyPr>
          <a:lstStyle/>
          <a:p>
            <a:r>
              <a:rPr lang="en-US" dirty="0" smtClean="0"/>
              <a:t>No masking</a:t>
            </a:r>
            <a:endParaRPr lang="en-US" dirty="0"/>
          </a:p>
        </p:txBody>
      </p:sp>
      <p:sp>
        <p:nvSpPr>
          <p:cNvPr id="3" name="TextBox 2"/>
          <p:cNvSpPr txBox="1"/>
          <p:nvPr/>
        </p:nvSpPr>
        <p:spPr>
          <a:xfrm>
            <a:off x="5714292" y="22680"/>
            <a:ext cx="2204900" cy="369332"/>
          </a:xfrm>
          <a:prstGeom prst="rect">
            <a:avLst/>
          </a:prstGeom>
          <a:noFill/>
        </p:spPr>
        <p:txBody>
          <a:bodyPr wrap="none" rtlCol="0">
            <a:spAutoFit/>
          </a:bodyPr>
          <a:lstStyle/>
          <a:p>
            <a:r>
              <a:rPr lang="en-US" dirty="0" smtClean="0"/>
              <a:t>Masking of bad pixels</a:t>
            </a:r>
            <a:endParaRPr lang="en-US" dirty="0"/>
          </a:p>
        </p:txBody>
      </p:sp>
      <p:pic>
        <p:nvPicPr>
          <p:cNvPr id="4" name="Picture 3"/>
          <p:cNvPicPr>
            <a:picLocks noChangeAspect="1"/>
          </p:cNvPicPr>
          <p:nvPr/>
        </p:nvPicPr>
        <p:blipFill>
          <a:blip r:embed="rId2"/>
          <a:stretch>
            <a:fillRect/>
          </a:stretch>
        </p:blipFill>
        <p:spPr>
          <a:xfrm>
            <a:off x="4243432" y="392012"/>
            <a:ext cx="5701944" cy="3200274"/>
          </a:xfrm>
          <a:prstGeom prst="rect">
            <a:avLst/>
          </a:prstGeom>
        </p:spPr>
      </p:pic>
      <p:pic>
        <p:nvPicPr>
          <p:cNvPr id="6" name="Picture 5"/>
          <p:cNvPicPr>
            <a:picLocks noChangeAspect="1"/>
          </p:cNvPicPr>
          <p:nvPr/>
        </p:nvPicPr>
        <p:blipFill>
          <a:blip r:embed="rId3"/>
          <a:stretch>
            <a:fillRect/>
          </a:stretch>
        </p:blipFill>
        <p:spPr>
          <a:xfrm>
            <a:off x="0" y="323978"/>
            <a:ext cx="4845782" cy="3471714"/>
          </a:xfrm>
          <a:prstGeom prst="rect">
            <a:avLst/>
          </a:prstGeom>
        </p:spPr>
      </p:pic>
      <p:sp>
        <p:nvSpPr>
          <p:cNvPr id="7" name="TextBox 6"/>
          <p:cNvSpPr txBox="1"/>
          <p:nvPr/>
        </p:nvSpPr>
        <p:spPr>
          <a:xfrm>
            <a:off x="937458" y="4520346"/>
            <a:ext cx="4895541" cy="369332"/>
          </a:xfrm>
          <a:prstGeom prst="rect">
            <a:avLst/>
          </a:prstGeom>
          <a:noFill/>
        </p:spPr>
        <p:txBody>
          <a:bodyPr wrap="none" rtlCol="0">
            <a:spAutoFit/>
          </a:bodyPr>
          <a:lstStyle/>
          <a:p>
            <a:r>
              <a:rPr lang="en-US" dirty="0" smtClean="0"/>
              <a:t>The best performing method didn’t really improve</a:t>
            </a:r>
            <a:endParaRPr lang="en-US" dirty="0"/>
          </a:p>
        </p:txBody>
      </p:sp>
    </p:spTree>
    <p:extLst>
      <p:ext uri="{BB962C8B-B14F-4D97-AF65-F5344CB8AC3E}">
        <p14:creationId xmlns:p14="http://schemas.microsoft.com/office/powerpoint/2010/main" val="71753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83" y="0"/>
            <a:ext cx="1280669" cy="369332"/>
          </a:xfrm>
          <a:prstGeom prst="rect">
            <a:avLst/>
          </a:prstGeom>
          <a:noFill/>
        </p:spPr>
        <p:txBody>
          <a:bodyPr wrap="none" rtlCol="0">
            <a:spAutoFit/>
          </a:bodyPr>
          <a:lstStyle/>
          <a:p>
            <a:r>
              <a:rPr lang="en-US" dirty="0" smtClean="0"/>
              <a:t>No masking</a:t>
            </a:r>
            <a:endParaRPr lang="en-US" dirty="0"/>
          </a:p>
        </p:txBody>
      </p:sp>
      <p:sp>
        <p:nvSpPr>
          <p:cNvPr id="3" name="TextBox 2"/>
          <p:cNvSpPr txBox="1"/>
          <p:nvPr/>
        </p:nvSpPr>
        <p:spPr>
          <a:xfrm>
            <a:off x="5714292" y="22680"/>
            <a:ext cx="2204900" cy="369332"/>
          </a:xfrm>
          <a:prstGeom prst="rect">
            <a:avLst/>
          </a:prstGeom>
          <a:noFill/>
        </p:spPr>
        <p:txBody>
          <a:bodyPr wrap="none" rtlCol="0">
            <a:spAutoFit/>
          </a:bodyPr>
          <a:lstStyle/>
          <a:p>
            <a:r>
              <a:rPr lang="en-US" dirty="0" smtClean="0"/>
              <a:t>Masking of bad pixels</a:t>
            </a:r>
            <a:endParaRPr lang="en-US" dirty="0"/>
          </a:p>
        </p:txBody>
      </p:sp>
      <p:pic>
        <p:nvPicPr>
          <p:cNvPr id="5" name="Picture 4"/>
          <p:cNvPicPr>
            <a:picLocks noChangeAspect="1"/>
          </p:cNvPicPr>
          <p:nvPr/>
        </p:nvPicPr>
        <p:blipFill>
          <a:blip r:embed="rId2"/>
          <a:stretch>
            <a:fillRect/>
          </a:stretch>
        </p:blipFill>
        <p:spPr>
          <a:xfrm>
            <a:off x="4463166" y="369332"/>
            <a:ext cx="4680834" cy="3377040"/>
          </a:xfrm>
          <a:prstGeom prst="rect">
            <a:avLst/>
          </a:prstGeom>
        </p:spPr>
      </p:pic>
      <p:pic>
        <p:nvPicPr>
          <p:cNvPr id="6" name="Picture 5"/>
          <p:cNvPicPr>
            <a:picLocks noChangeAspect="1"/>
          </p:cNvPicPr>
          <p:nvPr/>
        </p:nvPicPr>
        <p:blipFill>
          <a:blip r:embed="rId3"/>
          <a:stretch>
            <a:fillRect/>
          </a:stretch>
        </p:blipFill>
        <p:spPr>
          <a:xfrm>
            <a:off x="-1" y="378582"/>
            <a:ext cx="4744347" cy="3352672"/>
          </a:xfrm>
          <a:prstGeom prst="rect">
            <a:avLst/>
          </a:prstGeom>
        </p:spPr>
      </p:pic>
      <p:sp>
        <p:nvSpPr>
          <p:cNvPr id="7" name="TextBox 6"/>
          <p:cNvSpPr txBox="1"/>
          <p:nvPr/>
        </p:nvSpPr>
        <p:spPr>
          <a:xfrm>
            <a:off x="1648113" y="4414519"/>
            <a:ext cx="6585306" cy="369332"/>
          </a:xfrm>
          <a:prstGeom prst="rect">
            <a:avLst/>
          </a:prstGeom>
          <a:noFill/>
        </p:spPr>
        <p:txBody>
          <a:bodyPr wrap="none" rtlCol="0">
            <a:spAutoFit/>
          </a:bodyPr>
          <a:lstStyle/>
          <a:p>
            <a:r>
              <a:rPr lang="en-US" dirty="0" smtClean="0"/>
              <a:t>Method 2 didn’t improve by much, but there’s a slight improvement</a:t>
            </a:r>
            <a:endParaRPr lang="en-US" dirty="0"/>
          </a:p>
        </p:txBody>
      </p:sp>
    </p:spTree>
    <p:extLst>
      <p:ext uri="{BB962C8B-B14F-4D97-AF65-F5344CB8AC3E}">
        <p14:creationId xmlns:p14="http://schemas.microsoft.com/office/powerpoint/2010/main" val="156843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83" y="0"/>
            <a:ext cx="1280669" cy="369332"/>
          </a:xfrm>
          <a:prstGeom prst="rect">
            <a:avLst/>
          </a:prstGeom>
          <a:noFill/>
        </p:spPr>
        <p:txBody>
          <a:bodyPr wrap="none" rtlCol="0">
            <a:spAutoFit/>
          </a:bodyPr>
          <a:lstStyle/>
          <a:p>
            <a:r>
              <a:rPr lang="en-US" dirty="0" smtClean="0"/>
              <a:t>No masking</a:t>
            </a:r>
            <a:endParaRPr lang="en-US" dirty="0"/>
          </a:p>
        </p:txBody>
      </p:sp>
      <p:sp>
        <p:nvSpPr>
          <p:cNvPr id="3" name="TextBox 2"/>
          <p:cNvSpPr txBox="1"/>
          <p:nvPr/>
        </p:nvSpPr>
        <p:spPr>
          <a:xfrm>
            <a:off x="5714292" y="22680"/>
            <a:ext cx="2204900" cy="369332"/>
          </a:xfrm>
          <a:prstGeom prst="rect">
            <a:avLst/>
          </a:prstGeom>
          <a:noFill/>
        </p:spPr>
        <p:txBody>
          <a:bodyPr wrap="none" rtlCol="0">
            <a:spAutoFit/>
          </a:bodyPr>
          <a:lstStyle/>
          <a:p>
            <a:r>
              <a:rPr lang="en-US" dirty="0" smtClean="0"/>
              <a:t>Masking of bad pixels</a:t>
            </a:r>
            <a:endParaRPr lang="en-US" dirty="0"/>
          </a:p>
        </p:txBody>
      </p:sp>
      <p:pic>
        <p:nvPicPr>
          <p:cNvPr id="4" name="Picture 3"/>
          <p:cNvPicPr>
            <a:picLocks noChangeAspect="1"/>
          </p:cNvPicPr>
          <p:nvPr/>
        </p:nvPicPr>
        <p:blipFill>
          <a:blip r:embed="rId2"/>
          <a:stretch>
            <a:fillRect/>
          </a:stretch>
        </p:blipFill>
        <p:spPr>
          <a:xfrm>
            <a:off x="4581431" y="550775"/>
            <a:ext cx="4562569" cy="3372942"/>
          </a:xfrm>
          <a:prstGeom prst="rect">
            <a:avLst/>
          </a:prstGeom>
        </p:spPr>
      </p:pic>
      <p:pic>
        <p:nvPicPr>
          <p:cNvPr id="6" name="Picture 5"/>
          <p:cNvPicPr>
            <a:picLocks noChangeAspect="1"/>
          </p:cNvPicPr>
          <p:nvPr/>
        </p:nvPicPr>
        <p:blipFill>
          <a:blip r:embed="rId3"/>
          <a:stretch>
            <a:fillRect/>
          </a:stretch>
        </p:blipFill>
        <p:spPr>
          <a:xfrm>
            <a:off x="192544" y="584779"/>
            <a:ext cx="4706433" cy="3421548"/>
          </a:xfrm>
          <a:prstGeom prst="rect">
            <a:avLst/>
          </a:prstGeom>
        </p:spPr>
      </p:pic>
      <p:sp>
        <p:nvSpPr>
          <p:cNvPr id="7" name="TextBox 6"/>
          <p:cNvSpPr txBox="1"/>
          <p:nvPr/>
        </p:nvSpPr>
        <p:spPr>
          <a:xfrm>
            <a:off x="1194504" y="5049484"/>
            <a:ext cx="5986247" cy="646331"/>
          </a:xfrm>
          <a:prstGeom prst="rect">
            <a:avLst/>
          </a:prstGeom>
          <a:noFill/>
        </p:spPr>
        <p:txBody>
          <a:bodyPr wrap="none" rtlCol="0">
            <a:spAutoFit/>
          </a:bodyPr>
          <a:lstStyle/>
          <a:p>
            <a:r>
              <a:rPr lang="en-US" dirty="0" smtClean="0"/>
              <a:t>In general, method 2 got worse but method 1 bot a lot better.</a:t>
            </a:r>
          </a:p>
          <a:p>
            <a:r>
              <a:rPr lang="en-US" dirty="0" smtClean="0"/>
              <a:t>The best methods perform about the same</a:t>
            </a:r>
            <a:endParaRPr lang="en-US" dirty="0"/>
          </a:p>
        </p:txBody>
      </p:sp>
    </p:spTree>
    <p:extLst>
      <p:ext uri="{BB962C8B-B14F-4D97-AF65-F5344CB8AC3E}">
        <p14:creationId xmlns:p14="http://schemas.microsoft.com/office/powerpoint/2010/main" val="143529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83" y="0"/>
            <a:ext cx="1280669" cy="369332"/>
          </a:xfrm>
          <a:prstGeom prst="rect">
            <a:avLst/>
          </a:prstGeom>
          <a:noFill/>
        </p:spPr>
        <p:txBody>
          <a:bodyPr wrap="none" rtlCol="0">
            <a:spAutoFit/>
          </a:bodyPr>
          <a:lstStyle/>
          <a:p>
            <a:r>
              <a:rPr lang="en-US" dirty="0" smtClean="0"/>
              <a:t>No masking</a:t>
            </a:r>
            <a:endParaRPr lang="en-US" dirty="0"/>
          </a:p>
        </p:txBody>
      </p:sp>
      <p:sp>
        <p:nvSpPr>
          <p:cNvPr id="3" name="TextBox 2"/>
          <p:cNvSpPr txBox="1"/>
          <p:nvPr/>
        </p:nvSpPr>
        <p:spPr>
          <a:xfrm>
            <a:off x="5714292" y="22680"/>
            <a:ext cx="2204900" cy="369332"/>
          </a:xfrm>
          <a:prstGeom prst="rect">
            <a:avLst/>
          </a:prstGeom>
          <a:noFill/>
        </p:spPr>
        <p:txBody>
          <a:bodyPr wrap="none" rtlCol="0">
            <a:spAutoFit/>
          </a:bodyPr>
          <a:lstStyle/>
          <a:p>
            <a:r>
              <a:rPr lang="en-US" dirty="0" smtClean="0"/>
              <a:t>Masking of bad pixels</a:t>
            </a:r>
            <a:endParaRPr lang="en-US" dirty="0"/>
          </a:p>
        </p:txBody>
      </p:sp>
      <p:pic>
        <p:nvPicPr>
          <p:cNvPr id="5" name="Picture 4"/>
          <p:cNvPicPr>
            <a:picLocks noChangeAspect="1"/>
          </p:cNvPicPr>
          <p:nvPr/>
        </p:nvPicPr>
        <p:blipFill>
          <a:blip r:embed="rId2"/>
          <a:stretch>
            <a:fillRect/>
          </a:stretch>
        </p:blipFill>
        <p:spPr>
          <a:xfrm>
            <a:off x="4506066" y="612372"/>
            <a:ext cx="4637934" cy="3399720"/>
          </a:xfrm>
          <a:prstGeom prst="rect">
            <a:avLst/>
          </a:prstGeom>
        </p:spPr>
      </p:pic>
      <p:pic>
        <p:nvPicPr>
          <p:cNvPr id="6" name="Picture 5"/>
          <p:cNvPicPr>
            <a:picLocks noChangeAspect="1"/>
          </p:cNvPicPr>
          <p:nvPr/>
        </p:nvPicPr>
        <p:blipFill>
          <a:blip r:embed="rId3"/>
          <a:stretch>
            <a:fillRect/>
          </a:stretch>
        </p:blipFill>
        <p:spPr>
          <a:xfrm>
            <a:off x="-15123" y="600331"/>
            <a:ext cx="4755661" cy="3517587"/>
          </a:xfrm>
          <a:prstGeom prst="rect">
            <a:avLst/>
          </a:prstGeom>
        </p:spPr>
      </p:pic>
      <p:sp>
        <p:nvSpPr>
          <p:cNvPr id="7" name="TextBox 6"/>
          <p:cNvSpPr txBox="1"/>
          <p:nvPr/>
        </p:nvSpPr>
        <p:spPr>
          <a:xfrm>
            <a:off x="193490" y="4837829"/>
            <a:ext cx="8625152" cy="369332"/>
          </a:xfrm>
          <a:prstGeom prst="rect">
            <a:avLst/>
          </a:prstGeom>
          <a:noFill/>
        </p:spPr>
        <p:txBody>
          <a:bodyPr wrap="none" rtlCol="0">
            <a:spAutoFit/>
          </a:bodyPr>
          <a:lstStyle/>
          <a:p>
            <a:r>
              <a:rPr lang="en-US" dirty="0" smtClean="0"/>
              <a:t>Method 2 (red) got a lot better for planting – naturally, because range is smaller (probably)</a:t>
            </a:r>
            <a:endParaRPr lang="en-US" dirty="0"/>
          </a:p>
        </p:txBody>
      </p:sp>
    </p:spTree>
    <p:extLst>
      <p:ext uri="{BB962C8B-B14F-4D97-AF65-F5344CB8AC3E}">
        <p14:creationId xmlns:p14="http://schemas.microsoft.com/office/powerpoint/2010/main" val="235046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83" y="0"/>
            <a:ext cx="1280669" cy="369332"/>
          </a:xfrm>
          <a:prstGeom prst="rect">
            <a:avLst/>
          </a:prstGeom>
          <a:noFill/>
        </p:spPr>
        <p:txBody>
          <a:bodyPr wrap="none" rtlCol="0">
            <a:spAutoFit/>
          </a:bodyPr>
          <a:lstStyle/>
          <a:p>
            <a:r>
              <a:rPr lang="en-US" dirty="0" smtClean="0"/>
              <a:t>No masking</a:t>
            </a:r>
            <a:endParaRPr lang="en-US" dirty="0"/>
          </a:p>
        </p:txBody>
      </p:sp>
      <p:sp>
        <p:nvSpPr>
          <p:cNvPr id="3" name="TextBox 2"/>
          <p:cNvSpPr txBox="1"/>
          <p:nvPr/>
        </p:nvSpPr>
        <p:spPr>
          <a:xfrm>
            <a:off x="5714292" y="22680"/>
            <a:ext cx="2204900" cy="369332"/>
          </a:xfrm>
          <a:prstGeom prst="rect">
            <a:avLst/>
          </a:prstGeom>
          <a:noFill/>
        </p:spPr>
        <p:txBody>
          <a:bodyPr wrap="none" rtlCol="0">
            <a:spAutoFit/>
          </a:bodyPr>
          <a:lstStyle/>
          <a:p>
            <a:r>
              <a:rPr lang="en-US" dirty="0" smtClean="0"/>
              <a:t>Masking of bad pixels</a:t>
            </a:r>
            <a:endParaRPr lang="en-US" dirty="0"/>
          </a:p>
        </p:txBody>
      </p:sp>
      <p:pic>
        <p:nvPicPr>
          <p:cNvPr id="5" name="Picture 4"/>
          <p:cNvPicPr>
            <a:picLocks noChangeAspect="1"/>
          </p:cNvPicPr>
          <p:nvPr/>
        </p:nvPicPr>
        <p:blipFill>
          <a:blip r:embed="rId2"/>
          <a:stretch>
            <a:fillRect/>
          </a:stretch>
        </p:blipFill>
        <p:spPr>
          <a:xfrm>
            <a:off x="4794669" y="983146"/>
            <a:ext cx="4349331" cy="3107594"/>
          </a:xfrm>
          <a:prstGeom prst="rect">
            <a:avLst/>
          </a:prstGeom>
        </p:spPr>
      </p:pic>
      <p:pic>
        <p:nvPicPr>
          <p:cNvPr id="6" name="Picture 5"/>
          <p:cNvPicPr>
            <a:picLocks noChangeAspect="1"/>
          </p:cNvPicPr>
          <p:nvPr/>
        </p:nvPicPr>
        <p:blipFill>
          <a:blip r:embed="rId3"/>
          <a:stretch>
            <a:fillRect/>
          </a:stretch>
        </p:blipFill>
        <p:spPr>
          <a:xfrm>
            <a:off x="293195" y="870559"/>
            <a:ext cx="4501474" cy="3220181"/>
          </a:xfrm>
          <a:prstGeom prst="rect">
            <a:avLst/>
          </a:prstGeom>
        </p:spPr>
      </p:pic>
      <p:sp>
        <p:nvSpPr>
          <p:cNvPr id="7" name="TextBox 6"/>
          <p:cNvSpPr txBox="1"/>
          <p:nvPr/>
        </p:nvSpPr>
        <p:spPr>
          <a:xfrm>
            <a:off x="1391067" y="4898301"/>
            <a:ext cx="6713008" cy="369332"/>
          </a:xfrm>
          <a:prstGeom prst="rect">
            <a:avLst/>
          </a:prstGeom>
          <a:noFill/>
        </p:spPr>
        <p:txBody>
          <a:bodyPr wrap="none" rtlCol="0">
            <a:spAutoFit/>
          </a:bodyPr>
          <a:lstStyle/>
          <a:p>
            <a:r>
              <a:rPr lang="en-US" dirty="0" smtClean="0"/>
              <a:t>Method 1 (blue) got a lot better – in general, useless days decreased</a:t>
            </a:r>
            <a:endParaRPr lang="en-US" dirty="0"/>
          </a:p>
        </p:txBody>
      </p:sp>
    </p:spTree>
    <p:extLst>
      <p:ext uri="{BB962C8B-B14F-4D97-AF65-F5344CB8AC3E}">
        <p14:creationId xmlns:p14="http://schemas.microsoft.com/office/powerpoint/2010/main" val="296883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9790</TotalTime>
  <Words>1902</Words>
  <Application>Microsoft Macintosh PowerPoint</Application>
  <PresentationFormat>On-screen Show (4:3)</PresentationFormat>
  <Paragraphs>109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Plant/harvest validation with Matopiba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Plant/harvest validation with Matopiba</dc:title>
  <dc:creator>Ming Zhang</dc:creator>
  <cp:lastModifiedBy>Ming Zhang</cp:lastModifiedBy>
  <cp:revision>33</cp:revision>
  <dcterms:created xsi:type="dcterms:W3CDTF">2018-07-28T00:26:04Z</dcterms:created>
  <dcterms:modified xsi:type="dcterms:W3CDTF">2018-08-04T00:17:59Z</dcterms:modified>
</cp:coreProperties>
</file>