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65" r:id="rId3"/>
    <p:sldId id="267" r:id="rId4"/>
    <p:sldId id="268" r:id="rId5"/>
    <p:sldId id="269" r:id="rId6"/>
    <p:sldId id="270" r:id="rId7"/>
    <p:sldId id="263" r:id="rId8"/>
    <p:sldId id="264" r:id="rId9"/>
    <p:sldId id="258"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55" autoAdjust="0"/>
  </p:normalViewPr>
  <p:slideViewPr>
    <p:cSldViewPr snapToGrid="0" snapToObjects="1">
      <p:cViewPr>
        <p:scale>
          <a:sx n="94" d="100"/>
          <a:sy n="94" d="100"/>
        </p:scale>
        <p:origin x="-126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081A5-B43B-4242-8883-1DCAF44CC265}" type="datetimeFigureOut">
              <a:rPr lang="en-US" smtClean="0"/>
              <a:t>5/14/18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CFC003-BE09-904E-9B37-BA385C12042E}" type="slidenum">
              <a:rPr lang="en-US" smtClean="0"/>
              <a:t>‹#›</a:t>
            </a:fld>
            <a:endParaRPr lang="en-US"/>
          </a:p>
        </p:txBody>
      </p:sp>
    </p:spTree>
    <p:extLst>
      <p:ext uri="{BB962C8B-B14F-4D97-AF65-F5344CB8AC3E}">
        <p14:creationId xmlns:p14="http://schemas.microsoft.com/office/powerpoint/2010/main" val="26041213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FC003-BE09-904E-9B37-BA385C12042E}" type="slidenum">
              <a:rPr lang="en-US" smtClean="0"/>
              <a:t>1</a:t>
            </a:fld>
            <a:endParaRPr lang="en-US"/>
          </a:p>
        </p:txBody>
      </p:sp>
    </p:spTree>
    <p:extLst>
      <p:ext uri="{BB962C8B-B14F-4D97-AF65-F5344CB8AC3E}">
        <p14:creationId xmlns:p14="http://schemas.microsoft.com/office/powerpoint/2010/main" val="206807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TRMM for </a:t>
            </a:r>
            <a:r>
              <a:rPr lang="en-US" dirty="0" err="1" smtClean="0"/>
              <a:t>precip</a:t>
            </a:r>
            <a:r>
              <a:rPr lang="en-US" dirty="0" smtClean="0"/>
              <a:t> (25 km scale) – Gabriel says we might</a:t>
            </a:r>
            <a:r>
              <a:rPr lang="en-US" baseline="0" dirty="0" smtClean="0"/>
              <a:t> use this</a:t>
            </a:r>
          </a:p>
          <a:p>
            <a:r>
              <a:rPr lang="en-US" dirty="0" smtClean="0"/>
              <a:t>Xavier for the rest of the weather data</a:t>
            </a:r>
          </a:p>
          <a:p>
            <a:r>
              <a:rPr lang="en-US" dirty="0" smtClean="0"/>
              <a:t>Sally says interpolated gauge data is better than any other data product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might combine Rally da </a:t>
            </a:r>
            <a:r>
              <a:rPr lang="en-US" baseline="0" dirty="0" err="1" smtClean="0"/>
              <a:t>Safra</a:t>
            </a:r>
            <a:r>
              <a:rPr lang="en-US" baseline="0" dirty="0" smtClean="0"/>
              <a:t> yield data with county yield data</a:t>
            </a:r>
            <a:endParaRPr lang="en-US" dirty="0" smtClean="0"/>
          </a:p>
        </p:txBody>
      </p:sp>
      <p:sp>
        <p:nvSpPr>
          <p:cNvPr id="4" name="Slide Number Placeholder 3"/>
          <p:cNvSpPr>
            <a:spLocks noGrp="1"/>
          </p:cNvSpPr>
          <p:nvPr>
            <p:ph type="sldNum" sz="quarter" idx="10"/>
          </p:nvPr>
        </p:nvSpPr>
        <p:spPr/>
        <p:txBody>
          <a:bodyPr/>
          <a:lstStyle/>
          <a:p>
            <a:fld id="{B7CFC003-BE09-904E-9B37-BA385C12042E}" type="slidenum">
              <a:rPr lang="en-US" smtClean="0"/>
              <a:t>2</a:t>
            </a:fld>
            <a:endParaRPr lang="en-US"/>
          </a:p>
        </p:txBody>
      </p:sp>
    </p:spTree>
    <p:extLst>
      <p:ext uri="{BB962C8B-B14F-4D97-AF65-F5344CB8AC3E}">
        <p14:creationId xmlns:p14="http://schemas.microsoft.com/office/powerpoint/2010/main" val="220589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CFC003-BE09-904E-9B37-BA385C12042E}" type="slidenum">
              <a:rPr lang="en-US" smtClean="0"/>
              <a:t>3</a:t>
            </a:fld>
            <a:endParaRPr lang="en-US"/>
          </a:p>
        </p:txBody>
      </p:sp>
    </p:spTree>
    <p:extLst>
      <p:ext uri="{BB962C8B-B14F-4D97-AF65-F5344CB8AC3E}">
        <p14:creationId xmlns:p14="http://schemas.microsoft.com/office/powerpoint/2010/main" val="381386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714466-1475-7B4C-927E-ACED4D92BC3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291221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14466-1475-7B4C-927E-ACED4D92BC3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42005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14466-1475-7B4C-927E-ACED4D92BC3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154970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14466-1475-7B4C-927E-ACED4D92BC3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30929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714466-1475-7B4C-927E-ACED4D92BC3F}" type="datetimeFigureOut">
              <a:rPr lang="en-US" smtClean="0"/>
              <a:t>5/14/18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331514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714466-1475-7B4C-927E-ACED4D92BC3F}" type="datetimeFigureOut">
              <a:rPr lang="en-US" smtClean="0"/>
              <a:t>5/14/18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75530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714466-1475-7B4C-927E-ACED4D92BC3F}" type="datetimeFigureOut">
              <a:rPr lang="en-US" smtClean="0"/>
              <a:t>5/14/18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43799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714466-1475-7B4C-927E-ACED4D92BC3F}" type="datetimeFigureOut">
              <a:rPr lang="en-US" smtClean="0"/>
              <a:t>5/14/18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378230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14466-1475-7B4C-927E-ACED4D92BC3F}" type="datetimeFigureOut">
              <a:rPr lang="en-US" smtClean="0"/>
              <a:t>5/14/18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188280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14466-1475-7B4C-927E-ACED4D92BC3F}" type="datetimeFigureOut">
              <a:rPr lang="en-US" smtClean="0"/>
              <a:t>5/14/18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82870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714466-1475-7B4C-927E-ACED4D92BC3F}" type="datetimeFigureOut">
              <a:rPr lang="en-US" smtClean="0"/>
              <a:t>5/14/18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B8735-5FC3-9B4B-9402-A5B7E7222DD9}" type="slidenum">
              <a:rPr lang="en-US" smtClean="0"/>
              <a:t>‹#›</a:t>
            </a:fld>
            <a:endParaRPr lang="en-US"/>
          </a:p>
        </p:txBody>
      </p:sp>
    </p:spTree>
    <p:extLst>
      <p:ext uri="{BB962C8B-B14F-4D97-AF65-F5344CB8AC3E}">
        <p14:creationId xmlns:p14="http://schemas.microsoft.com/office/powerpoint/2010/main" val="41790995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714466-1475-7B4C-927E-ACED4D92BC3F}" type="datetimeFigureOut">
              <a:rPr lang="en-US" smtClean="0"/>
              <a:t>5/14/18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B8735-5FC3-9B4B-9402-A5B7E7222DD9}" type="slidenum">
              <a:rPr lang="en-US" smtClean="0"/>
              <a:t>‹#›</a:t>
            </a:fld>
            <a:endParaRPr lang="en-US"/>
          </a:p>
        </p:txBody>
      </p:sp>
    </p:spTree>
    <p:extLst>
      <p:ext uri="{BB962C8B-B14F-4D97-AF65-F5344CB8AC3E}">
        <p14:creationId xmlns:p14="http://schemas.microsoft.com/office/powerpoint/2010/main" val="1163688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649" y="133641"/>
            <a:ext cx="8874614" cy="2800766"/>
          </a:xfrm>
          <a:prstGeom prst="rect">
            <a:avLst/>
          </a:prstGeom>
        </p:spPr>
        <p:txBody>
          <a:bodyPr wrap="square">
            <a:spAutoFit/>
          </a:bodyPr>
          <a:lstStyle/>
          <a:p>
            <a:r>
              <a:rPr lang="en-US" sz="1600" u="sng" dirty="0" smtClean="0"/>
              <a:t>Management</a:t>
            </a:r>
          </a:p>
          <a:p>
            <a:pPr marL="285750" indent="-285750">
              <a:buFont typeface="Arial"/>
              <a:buChar char="•"/>
            </a:pPr>
            <a:r>
              <a:rPr lang="en-US" sz="1600" b="1" dirty="0" smtClean="0"/>
              <a:t>What are the most important varieties of soybean to model?</a:t>
            </a:r>
          </a:p>
          <a:p>
            <a:pPr marL="285750" indent="-285750">
              <a:buFont typeface="Arial"/>
              <a:buChar char="•"/>
            </a:pPr>
            <a:r>
              <a:rPr lang="en-US" sz="1600" b="1" dirty="0" smtClean="0"/>
              <a:t>Can we estimate planting date, rotation, and harvest date from phenology?</a:t>
            </a:r>
          </a:p>
          <a:p>
            <a:pPr marL="285750" indent="-285750">
              <a:buFont typeface="Arial"/>
              <a:buChar char="•"/>
            </a:pPr>
            <a:endParaRPr lang="en-US" sz="1600" dirty="0" smtClean="0"/>
          </a:p>
          <a:p>
            <a:pPr marL="285750" indent="-285750">
              <a:buFont typeface="Arial"/>
              <a:buChar char="•"/>
            </a:pPr>
            <a:r>
              <a:rPr lang="en-US" sz="1600" u="sng" dirty="0" smtClean="0"/>
              <a:t>Pre-calibration: </a:t>
            </a:r>
            <a:endParaRPr lang="en-US" sz="1600" dirty="0" smtClean="0"/>
          </a:p>
          <a:p>
            <a:pPr marL="742950" lvl="1" indent="-285750">
              <a:buFont typeface="Arial"/>
              <a:buChar char="•"/>
            </a:pPr>
            <a:r>
              <a:rPr lang="en-US" sz="1600" dirty="0" smtClean="0"/>
              <a:t>Do we really need pick out “likely” management before calibration by running INLAND and comparing yield/phenology to date? Especially since this is before calibration? </a:t>
            </a:r>
          </a:p>
          <a:p>
            <a:pPr marL="742950" lvl="1" indent="-285750">
              <a:buFont typeface="Arial"/>
              <a:buChar char="•"/>
            </a:pPr>
            <a:r>
              <a:rPr lang="en-US" sz="1600" dirty="0" smtClean="0"/>
              <a:t>Can we just constrain management as well as we can? For example, come up with management groups (e.g. early planting, early harvest) – classify the yield data according to management groups, then calibrate for each management group. So just one calibration, but making sure the calibrated parameters are good across all management groups</a:t>
            </a:r>
            <a:r>
              <a:rPr lang="en-US" sz="1600" dirty="0" smtClean="0"/>
              <a:t>.</a:t>
            </a:r>
          </a:p>
        </p:txBody>
      </p:sp>
    </p:spTree>
    <p:extLst>
      <p:ext uri="{BB962C8B-B14F-4D97-AF65-F5344CB8AC3E}">
        <p14:creationId xmlns:p14="http://schemas.microsoft.com/office/powerpoint/2010/main" val="171679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33" y="269381"/>
            <a:ext cx="8890624" cy="1815882"/>
          </a:xfrm>
          <a:prstGeom prst="rect">
            <a:avLst/>
          </a:prstGeom>
          <a:noFill/>
        </p:spPr>
        <p:txBody>
          <a:bodyPr wrap="square" rtlCol="0">
            <a:spAutoFit/>
          </a:bodyPr>
          <a:lstStyle/>
          <a:p>
            <a:r>
              <a:rPr lang="en-US" sz="1600" b="1" dirty="0" smtClean="0"/>
              <a:t>Three ways to initially set the managements to model. These will give likely management(s) per pixel and year as deterministic or random variable.</a:t>
            </a:r>
          </a:p>
          <a:p>
            <a:pPr marL="342900" indent="-342900">
              <a:buAutoNum type="arabicPeriod"/>
            </a:pPr>
            <a:r>
              <a:rPr lang="en-US" sz="1600" dirty="0" smtClean="0"/>
              <a:t>Model all maturity classes, and PVRs to get phenology. Pick the management(s) that give best match between simulated phenology and phenology data</a:t>
            </a:r>
          </a:p>
          <a:p>
            <a:pPr marL="342900" indent="-342900">
              <a:buAutoNum type="arabicPeriod"/>
            </a:pPr>
            <a:r>
              <a:rPr lang="en-US" sz="1600" dirty="0" smtClean="0"/>
              <a:t>Use phenology to get PVR instead of running them through INLAND. Will probably get random variables for management.</a:t>
            </a:r>
          </a:p>
          <a:p>
            <a:pPr marL="342900" indent="-342900">
              <a:buAutoNum type="arabicPeriod"/>
            </a:pPr>
            <a:r>
              <a:rPr lang="en-US" sz="1600" dirty="0" smtClean="0"/>
              <a:t>Use Gabriel’s regionally averaged management.</a:t>
            </a:r>
            <a:endParaRPr lang="en-US" sz="1600" dirty="0"/>
          </a:p>
        </p:txBody>
      </p:sp>
      <p:sp>
        <p:nvSpPr>
          <p:cNvPr id="3" name="TextBox 2"/>
          <p:cNvSpPr txBox="1"/>
          <p:nvPr/>
        </p:nvSpPr>
        <p:spPr>
          <a:xfrm>
            <a:off x="179609" y="2996731"/>
            <a:ext cx="8964391" cy="584776"/>
          </a:xfrm>
          <a:prstGeom prst="rect">
            <a:avLst/>
          </a:prstGeom>
          <a:noFill/>
        </p:spPr>
        <p:txBody>
          <a:bodyPr wrap="square" rtlCol="0">
            <a:spAutoFit/>
          </a:bodyPr>
          <a:lstStyle/>
          <a:p>
            <a:r>
              <a:rPr lang="en-US" sz="1600" b="1" dirty="0" smtClean="0"/>
              <a:t>Four ways to split Brazil into sets of crop parameters – needed for calibration and validation. Assume that likely management(s) are already known from one of the three methods above.</a:t>
            </a:r>
            <a:endParaRPr lang="en-US" sz="1600" b="1" dirty="0"/>
          </a:p>
        </p:txBody>
      </p:sp>
      <p:sp>
        <p:nvSpPr>
          <p:cNvPr id="4" name="TextBox 3"/>
          <p:cNvSpPr txBox="1"/>
          <p:nvPr/>
        </p:nvSpPr>
        <p:spPr>
          <a:xfrm>
            <a:off x="205267" y="3643062"/>
            <a:ext cx="3887242" cy="1323439"/>
          </a:xfrm>
          <a:prstGeom prst="rect">
            <a:avLst/>
          </a:prstGeom>
          <a:noFill/>
        </p:spPr>
        <p:txBody>
          <a:bodyPr wrap="square" rtlCol="0">
            <a:spAutoFit/>
          </a:bodyPr>
          <a:lstStyle/>
          <a:p>
            <a:pPr marL="342900" indent="-342900">
              <a:buAutoNum type="arabicPeriod"/>
            </a:pPr>
            <a:r>
              <a:rPr lang="en-US" sz="1600" dirty="0" smtClean="0"/>
              <a:t>By variety (if we have variety maps)</a:t>
            </a:r>
          </a:p>
          <a:p>
            <a:pPr marL="342900" indent="-342900">
              <a:buAutoNum type="arabicPeriod"/>
            </a:pPr>
            <a:r>
              <a:rPr lang="en-US" sz="1600" dirty="0" smtClean="0"/>
              <a:t>By maturity class (if don’t have variety maps, treat variety as a random variable and estimate likelihoods through phenology or other information)</a:t>
            </a:r>
            <a:endParaRPr lang="en-US" sz="1600" dirty="0"/>
          </a:p>
        </p:txBody>
      </p:sp>
      <p:sp>
        <p:nvSpPr>
          <p:cNvPr id="5" name="TextBox 4"/>
          <p:cNvSpPr txBox="1"/>
          <p:nvPr/>
        </p:nvSpPr>
        <p:spPr>
          <a:xfrm>
            <a:off x="4528702" y="3707200"/>
            <a:ext cx="4464555" cy="1569660"/>
          </a:xfrm>
          <a:prstGeom prst="rect">
            <a:avLst/>
          </a:prstGeom>
          <a:noFill/>
        </p:spPr>
        <p:txBody>
          <a:bodyPr wrap="square" rtlCol="0">
            <a:spAutoFit/>
          </a:bodyPr>
          <a:lstStyle/>
          <a:p>
            <a:pPr marL="342900" indent="-342900">
              <a:buAutoNum type="alphaUcPeriod"/>
            </a:pPr>
            <a:r>
              <a:rPr lang="en-US" sz="1600" dirty="0" smtClean="0"/>
              <a:t>By lumping all PVR into the same set of crop parameters. If variety map is known, just lump PR.</a:t>
            </a:r>
          </a:p>
          <a:p>
            <a:pPr marL="342900" indent="-342900">
              <a:buAutoNum type="alphaUcPeriod"/>
            </a:pPr>
            <a:r>
              <a:rPr lang="en-US" sz="1600" dirty="0" smtClean="0"/>
              <a:t>By having a separate set of crop parameters for each PVR. If variety map is known, just separate by PR.</a:t>
            </a:r>
            <a:endParaRPr lang="en-US" sz="1600" dirty="0"/>
          </a:p>
        </p:txBody>
      </p:sp>
    </p:spTree>
    <p:extLst>
      <p:ext uri="{BB962C8B-B14F-4D97-AF65-F5344CB8AC3E}">
        <p14:creationId xmlns:p14="http://schemas.microsoft.com/office/powerpoint/2010/main" val="346537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2470"/>
            <a:ext cx="9144000" cy="1815882"/>
          </a:xfrm>
          <a:prstGeom prst="rect">
            <a:avLst/>
          </a:prstGeom>
        </p:spPr>
        <p:txBody>
          <a:bodyPr wrap="square">
            <a:spAutoFit/>
          </a:bodyPr>
          <a:lstStyle/>
          <a:p>
            <a:r>
              <a:rPr lang="en-US" sz="1600" u="sng" dirty="0" smtClean="0"/>
              <a:t>Data</a:t>
            </a:r>
          </a:p>
          <a:p>
            <a:pPr marL="285750" indent="-285750">
              <a:buFont typeface="Arial"/>
              <a:buChar char="•"/>
            </a:pPr>
            <a:r>
              <a:rPr lang="en-US" sz="1600" dirty="0" smtClean="0"/>
              <a:t>Where are all data sources being kept, and can I get access? [weather, soil, maturity class, yield] </a:t>
            </a:r>
          </a:p>
          <a:p>
            <a:pPr marL="285750" indent="-285750">
              <a:buFont typeface="Arial"/>
              <a:buChar char="•"/>
            </a:pPr>
            <a:r>
              <a:rPr lang="en-US" sz="1600" dirty="0" smtClean="0"/>
              <a:t>Will any data need to be preprocessed? Who will do it? </a:t>
            </a:r>
          </a:p>
          <a:p>
            <a:pPr marL="285750" indent="-285750">
              <a:buFont typeface="Arial"/>
              <a:buChar char="•"/>
            </a:pPr>
            <a:r>
              <a:rPr lang="en-US" sz="1600" dirty="0" smtClean="0"/>
              <a:t>What RS dataset are we using to get phenology? Why?</a:t>
            </a:r>
          </a:p>
          <a:p>
            <a:pPr marL="285750" indent="-285750">
              <a:buFont typeface="Arial"/>
              <a:buChar char="•"/>
            </a:pPr>
            <a:r>
              <a:rPr lang="en-US" sz="1600" dirty="0" smtClean="0"/>
              <a:t>What weather and soil datasets will we use, why did we choose them, and how will this be fed into INLAND? </a:t>
            </a:r>
          </a:p>
          <a:p>
            <a:pPr marL="285750" lvl="0" indent="-285750">
              <a:buFont typeface="Arial"/>
              <a:buChar char="•"/>
            </a:pPr>
            <a:r>
              <a:rPr lang="en-US" sz="1600" dirty="0" smtClean="0"/>
              <a:t>Is there a subset of known management corresponding to the yield data?</a:t>
            </a:r>
            <a:endParaRPr lang="en-US" sz="1600" u="sng" dirty="0" smtClean="0"/>
          </a:p>
        </p:txBody>
      </p:sp>
    </p:spTree>
    <p:extLst>
      <p:ext uri="{BB962C8B-B14F-4D97-AF65-F5344CB8AC3E}">
        <p14:creationId xmlns:p14="http://schemas.microsoft.com/office/powerpoint/2010/main" val="1560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163" y="0"/>
            <a:ext cx="8823099" cy="4524316"/>
          </a:xfrm>
          <a:prstGeom prst="rect">
            <a:avLst/>
          </a:prstGeom>
        </p:spPr>
        <p:txBody>
          <a:bodyPr wrap="square">
            <a:spAutoFit/>
          </a:bodyPr>
          <a:lstStyle/>
          <a:p>
            <a:r>
              <a:rPr lang="en-US" sz="1600" u="sng" dirty="0" smtClean="0"/>
              <a:t>SCYM workflow</a:t>
            </a:r>
          </a:p>
          <a:p>
            <a:pPr marL="285750" indent="-285750">
              <a:buFont typeface="Arial"/>
              <a:buChar char="•"/>
            </a:pPr>
            <a:r>
              <a:rPr lang="en-US" sz="1600" b="1" dirty="0" smtClean="0"/>
              <a:t>Go through 1-page SCYM Brazil description and my workflow, focusing on modeling historical yield.</a:t>
            </a:r>
          </a:p>
          <a:p>
            <a:pPr marL="285750" indent="-285750">
              <a:buFont typeface="Arial"/>
              <a:buChar char="•"/>
            </a:pPr>
            <a:r>
              <a:rPr lang="en-US" sz="1600" b="1" dirty="0" smtClean="0"/>
              <a:t>Division of labor and rough timeline? What about SCYM workflow is still TBD, and who’s determining it?</a:t>
            </a:r>
          </a:p>
          <a:p>
            <a:pPr lvl="0"/>
            <a:endParaRPr lang="en-US" sz="1600" dirty="0"/>
          </a:p>
          <a:p>
            <a:pPr marL="285750" indent="-285750">
              <a:buFont typeface="Arial"/>
              <a:buChar char="•"/>
            </a:pPr>
            <a:r>
              <a:rPr lang="en-US" sz="1600" dirty="0" smtClean="0"/>
              <a:t>For the yield regression SCYM, we will use management-averaged yield as dependent variable, assuming that phenology can tell everything about management? Therefore, the phenology model must explicitly account for different management (planting date x variety x rotation) – because, if yield is averaged out for management, then phenology equation is the only place in SCYM that management is explicit. </a:t>
            </a:r>
          </a:p>
          <a:p>
            <a:pPr marL="285750" indent="-285750">
              <a:buFont typeface="Arial"/>
              <a:buChar char="•"/>
            </a:pPr>
            <a:r>
              <a:rPr lang="en-US" sz="1600" dirty="0" smtClean="0"/>
              <a:t>Phenology regression: we need to generate phenology info that’s pertinent to yield through weather, but does that mean we absolutely have to do it through INLAND? </a:t>
            </a:r>
          </a:p>
          <a:p>
            <a:pPr marL="285750" indent="-285750">
              <a:buFont typeface="Arial"/>
              <a:buChar char="•"/>
            </a:pPr>
            <a:r>
              <a:rPr lang="en-US" sz="1600" dirty="0" smtClean="0"/>
              <a:t>In generating yield regressions and then picking which observation dates give best results by comparing predicted yield with data: </a:t>
            </a:r>
          </a:p>
          <a:p>
            <a:pPr marL="742950" lvl="1" indent="-285750">
              <a:buFont typeface="Arial"/>
              <a:buChar char="•"/>
            </a:pPr>
            <a:r>
              <a:rPr lang="en-US" sz="1600" dirty="0" smtClean="0"/>
              <a:t>What if the actual RM doesn’t encompass all potential observation dates? </a:t>
            </a:r>
          </a:p>
          <a:p>
            <a:pPr marL="742950" lvl="1" indent="-285750">
              <a:buFont typeface="Arial"/>
              <a:buChar char="•"/>
            </a:pPr>
            <a:r>
              <a:rPr lang="en-US" sz="1600" dirty="0" smtClean="0"/>
              <a:t>When using regressions to calculate historical yield, what if we only have RS data for observations that had very bad performance? </a:t>
            </a:r>
          </a:p>
        </p:txBody>
      </p:sp>
    </p:spTree>
    <p:extLst>
      <p:ext uri="{BB962C8B-B14F-4D97-AF65-F5344CB8AC3E}">
        <p14:creationId xmlns:p14="http://schemas.microsoft.com/office/powerpoint/2010/main" val="180315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603648" cy="646331"/>
          </a:xfrm>
          <a:prstGeom prst="rect">
            <a:avLst/>
          </a:prstGeom>
          <a:noFill/>
        </p:spPr>
        <p:txBody>
          <a:bodyPr wrap="square" rtlCol="0">
            <a:spAutoFit/>
          </a:bodyPr>
          <a:lstStyle/>
          <a:p>
            <a:r>
              <a:rPr lang="en-US" b="1" dirty="0" smtClean="0"/>
              <a:t>Management options</a:t>
            </a:r>
            <a:endParaRPr lang="en-US" b="1" dirty="0"/>
          </a:p>
        </p:txBody>
      </p:sp>
      <p:sp>
        <p:nvSpPr>
          <p:cNvPr id="3" name="TextBox 2"/>
          <p:cNvSpPr txBox="1"/>
          <p:nvPr/>
        </p:nvSpPr>
        <p:spPr>
          <a:xfrm>
            <a:off x="1650078" y="130829"/>
            <a:ext cx="1016925" cy="369332"/>
          </a:xfrm>
          <a:prstGeom prst="rect">
            <a:avLst/>
          </a:prstGeom>
          <a:noFill/>
        </p:spPr>
        <p:txBody>
          <a:bodyPr wrap="none" rtlCol="0">
            <a:spAutoFit/>
          </a:bodyPr>
          <a:lstStyle/>
          <a:p>
            <a:r>
              <a:rPr lang="en-US" b="1" dirty="0" smtClean="0"/>
              <a:t>Option 1</a:t>
            </a:r>
            <a:endParaRPr lang="en-US" b="1" dirty="0"/>
          </a:p>
        </p:txBody>
      </p:sp>
      <p:sp>
        <p:nvSpPr>
          <p:cNvPr id="4" name="TextBox 3"/>
          <p:cNvSpPr txBox="1"/>
          <p:nvPr/>
        </p:nvSpPr>
        <p:spPr>
          <a:xfrm>
            <a:off x="4392891" y="92463"/>
            <a:ext cx="1018227" cy="369332"/>
          </a:xfrm>
          <a:prstGeom prst="rect">
            <a:avLst/>
          </a:prstGeom>
          <a:noFill/>
        </p:spPr>
        <p:txBody>
          <a:bodyPr wrap="none" rtlCol="0">
            <a:spAutoFit/>
          </a:bodyPr>
          <a:lstStyle/>
          <a:p>
            <a:r>
              <a:rPr lang="en-US" b="1" dirty="0" smtClean="0"/>
              <a:t>Option 2</a:t>
            </a:r>
            <a:endParaRPr lang="en-US" b="1" dirty="0"/>
          </a:p>
        </p:txBody>
      </p:sp>
      <p:sp>
        <p:nvSpPr>
          <p:cNvPr id="5" name="TextBox 4"/>
          <p:cNvSpPr txBox="1"/>
          <p:nvPr/>
        </p:nvSpPr>
        <p:spPr>
          <a:xfrm>
            <a:off x="7403251" y="92463"/>
            <a:ext cx="1018227" cy="369332"/>
          </a:xfrm>
          <a:prstGeom prst="rect">
            <a:avLst/>
          </a:prstGeom>
          <a:noFill/>
        </p:spPr>
        <p:txBody>
          <a:bodyPr wrap="none" rtlCol="0">
            <a:spAutoFit/>
          </a:bodyPr>
          <a:lstStyle/>
          <a:p>
            <a:r>
              <a:rPr lang="en-US" b="1" dirty="0" smtClean="0"/>
              <a:t>Option 3</a:t>
            </a:r>
            <a:endParaRPr lang="en-US" b="1" dirty="0"/>
          </a:p>
        </p:txBody>
      </p:sp>
      <p:sp>
        <p:nvSpPr>
          <p:cNvPr id="6" name="TextBox 5"/>
          <p:cNvSpPr txBox="1"/>
          <p:nvPr/>
        </p:nvSpPr>
        <p:spPr>
          <a:xfrm>
            <a:off x="-18290" y="1179000"/>
            <a:ext cx="1339016" cy="584776"/>
          </a:xfrm>
          <a:prstGeom prst="rect">
            <a:avLst/>
          </a:prstGeom>
          <a:noFill/>
        </p:spPr>
        <p:txBody>
          <a:bodyPr wrap="square" rtlCol="0">
            <a:spAutoFit/>
          </a:bodyPr>
          <a:lstStyle/>
          <a:p>
            <a:r>
              <a:rPr lang="en-US" sz="1600" b="1" dirty="0" smtClean="0"/>
              <a:t>Pick management</a:t>
            </a:r>
            <a:endParaRPr lang="en-US" sz="1600" b="1" dirty="0"/>
          </a:p>
        </p:txBody>
      </p:sp>
      <p:sp>
        <p:nvSpPr>
          <p:cNvPr id="7" name="TextBox 6"/>
          <p:cNvSpPr txBox="1"/>
          <p:nvPr/>
        </p:nvSpPr>
        <p:spPr>
          <a:xfrm>
            <a:off x="0" y="3609569"/>
            <a:ext cx="1013002" cy="338554"/>
          </a:xfrm>
          <a:prstGeom prst="rect">
            <a:avLst/>
          </a:prstGeom>
          <a:noFill/>
        </p:spPr>
        <p:txBody>
          <a:bodyPr wrap="square" rtlCol="0">
            <a:spAutoFit/>
          </a:bodyPr>
          <a:lstStyle/>
          <a:p>
            <a:r>
              <a:rPr lang="en-US" sz="1600" b="1" dirty="0" smtClean="0"/>
              <a:t>calibrate</a:t>
            </a:r>
            <a:endParaRPr lang="en-US" sz="1600" b="1" dirty="0"/>
          </a:p>
        </p:txBody>
      </p:sp>
      <p:sp>
        <p:nvSpPr>
          <p:cNvPr id="8" name="TextBox 7"/>
          <p:cNvSpPr txBox="1"/>
          <p:nvPr/>
        </p:nvSpPr>
        <p:spPr>
          <a:xfrm>
            <a:off x="41561" y="5961271"/>
            <a:ext cx="940137" cy="338554"/>
          </a:xfrm>
          <a:prstGeom prst="rect">
            <a:avLst/>
          </a:prstGeom>
          <a:noFill/>
        </p:spPr>
        <p:txBody>
          <a:bodyPr wrap="square" rtlCol="0">
            <a:spAutoFit/>
          </a:bodyPr>
          <a:lstStyle/>
          <a:p>
            <a:r>
              <a:rPr lang="en-US" sz="1600" b="1" dirty="0" smtClean="0"/>
              <a:t>validate</a:t>
            </a:r>
            <a:endParaRPr lang="en-US" sz="1600" b="1" dirty="0"/>
          </a:p>
        </p:txBody>
      </p:sp>
      <p:sp>
        <p:nvSpPr>
          <p:cNvPr id="9" name="Rectangle 8"/>
          <p:cNvSpPr/>
          <p:nvPr/>
        </p:nvSpPr>
        <p:spPr>
          <a:xfrm>
            <a:off x="1554908" y="1846357"/>
            <a:ext cx="932303" cy="81059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487211" y="1852333"/>
            <a:ext cx="932303" cy="81059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2206323" y="1662414"/>
            <a:ext cx="984008" cy="1229407"/>
          </a:xfrm>
          <a:prstGeom prst="ellipse">
            <a:avLst/>
          </a:prstGeom>
          <a:solidFill>
            <a:schemeClr val="accent1">
              <a:alpha val="38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06129" y="2051922"/>
            <a:ext cx="600194" cy="307777"/>
          </a:xfrm>
          <a:prstGeom prst="rect">
            <a:avLst/>
          </a:prstGeom>
          <a:noFill/>
        </p:spPr>
        <p:txBody>
          <a:bodyPr wrap="none" rtlCol="0">
            <a:spAutoFit/>
          </a:bodyPr>
          <a:lstStyle/>
          <a:p>
            <a:r>
              <a:rPr lang="en-US" sz="1400" dirty="0" smtClean="0"/>
              <a:t>RAM</a:t>
            </a:r>
            <a:r>
              <a:rPr lang="en-US" sz="1400" baseline="-25000" dirty="0" smtClean="0"/>
              <a:t>1</a:t>
            </a:r>
            <a:endParaRPr lang="en-US" sz="1400" baseline="-25000" dirty="0"/>
          </a:p>
        </p:txBody>
      </p:sp>
      <p:sp>
        <p:nvSpPr>
          <p:cNvPr id="13" name="TextBox 12"/>
          <p:cNvSpPr txBox="1"/>
          <p:nvPr/>
        </p:nvSpPr>
        <p:spPr>
          <a:xfrm>
            <a:off x="3115584" y="2662931"/>
            <a:ext cx="607859" cy="307777"/>
          </a:xfrm>
          <a:prstGeom prst="rect">
            <a:avLst/>
          </a:prstGeom>
          <a:noFill/>
        </p:spPr>
        <p:txBody>
          <a:bodyPr wrap="none" rtlCol="0">
            <a:spAutoFit/>
          </a:bodyPr>
          <a:lstStyle/>
          <a:p>
            <a:r>
              <a:rPr lang="en-US" sz="1400" dirty="0" smtClean="0"/>
              <a:t>RAM</a:t>
            </a:r>
            <a:r>
              <a:rPr lang="en-US" sz="1400" baseline="-25000" dirty="0"/>
              <a:t>2</a:t>
            </a:r>
          </a:p>
        </p:txBody>
      </p:sp>
      <p:sp>
        <p:nvSpPr>
          <p:cNvPr id="14" name="TextBox 13"/>
          <p:cNvSpPr txBox="1"/>
          <p:nvPr/>
        </p:nvSpPr>
        <p:spPr>
          <a:xfrm>
            <a:off x="2531160" y="2051922"/>
            <a:ext cx="382023" cy="369332"/>
          </a:xfrm>
          <a:prstGeom prst="rect">
            <a:avLst/>
          </a:prstGeom>
          <a:noFill/>
        </p:spPr>
        <p:txBody>
          <a:bodyPr wrap="none" rtlCol="0">
            <a:spAutoFit/>
          </a:bodyPr>
          <a:lstStyle/>
          <a:p>
            <a:r>
              <a:rPr lang="en-US" dirty="0" smtClean="0">
                <a:solidFill>
                  <a:schemeClr val="tx2"/>
                </a:solidFill>
              </a:rPr>
              <a:t>M</a:t>
            </a:r>
            <a:endParaRPr lang="en-US" baseline="-25000" dirty="0">
              <a:solidFill>
                <a:schemeClr val="tx2"/>
              </a:solidFill>
            </a:endParaRPr>
          </a:p>
        </p:txBody>
      </p:sp>
      <p:sp>
        <p:nvSpPr>
          <p:cNvPr id="15" name="Oval 14"/>
          <p:cNvSpPr/>
          <p:nvPr/>
        </p:nvSpPr>
        <p:spPr>
          <a:xfrm>
            <a:off x="4151194" y="1806550"/>
            <a:ext cx="1693883" cy="1229407"/>
          </a:xfrm>
          <a:prstGeom prst="ellipse">
            <a:avLst/>
          </a:prstGeom>
          <a:solidFill>
            <a:schemeClr val="accent1">
              <a:alpha val="38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858056" y="1780317"/>
            <a:ext cx="382023" cy="369332"/>
          </a:xfrm>
          <a:prstGeom prst="rect">
            <a:avLst/>
          </a:prstGeom>
          <a:noFill/>
        </p:spPr>
        <p:txBody>
          <a:bodyPr wrap="none" rtlCol="0">
            <a:spAutoFit/>
          </a:bodyPr>
          <a:lstStyle/>
          <a:p>
            <a:r>
              <a:rPr lang="en-US" dirty="0" smtClean="0">
                <a:solidFill>
                  <a:schemeClr val="tx2"/>
                </a:solidFill>
              </a:rPr>
              <a:t>M</a:t>
            </a:r>
            <a:endParaRPr lang="en-US" baseline="-25000" dirty="0">
              <a:solidFill>
                <a:schemeClr val="tx2"/>
              </a:solidFill>
            </a:endParaRPr>
          </a:p>
        </p:txBody>
      </p:sp>
      <p:sp>
        <p:nvSpPr>
          <p:cNvPr id="19" name="Oval 18"/>
          <p:cNvSpPr/>
          <p:nvPr/>
        </p:nvSpPr>
        <p:spPr>
          <a:xfrm>
            <a:off x="4151194" y="2082416"/>
            <a:ext cx="748070" cy="614704"/>
          </a:xfrm>
          <a:prstGeom prst="ellipse">
            <a:avLst/>
          </a:prstGeom>
          <a:solidFill>
            <a:schemeClr val="accent2">
              <a:alpha val="38000"/>
            </a:schemeClr>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248526" y="2204676"/>
            <a:ext cx="537427" cy="307777"/>
          </a:xfrm>
          <a:prstGeom prst="rect">
            <a:avLst/>
          </a:prstGeom>
          <a:noFill/>
        </p:spPr>
        <p:txBody>
          <a:bodyPr wrap="none" rtlCol="0">
            <a:spAutoFit/>
          </a:bodyPr>
          <a:lstStyle/>
          <a:p>
            <a:r>
              <a:rPr lang="en-US" sz="1400" dirty="0" smtClean="0">
                <a:solidFill>
                  <a:schemeClr val="accent2"/>
                </a:solidFill>
              </a:rPr>
              <a:t>PVR</a:t>
            </a:r>
            <a:r>
              <a:rPr lang="en-US" sz="1400" baseline="-25000" dirty="0" smtClean="0">
                <a:solidFill>
                  <a:schemeClr val="accent2"/>
                </a:solidFill>
              </a:rPr>
              <a:t>1</a:t>
            </a:r>
            <a:endParaRPr lang="en-US" sz="1400" baseline="-25000" dirty="0">
              <a:solidFill>
                <a:schemeClr val="accent2"/>
              </a:solidFill>
            </a:endParaRPr>
          </a:p>
        </p:txBody>
      </p:sp>
      <p:sp>
        <p:nvSpPr>
          <p:cNvPr id="23" name="Oval 22"/>
          <p:cNvSpPr/>
          <p:nvPr/>
        </p:nvSpPr>
        <p:spPr>
          <a:xfrm>
            <a:off x="6980944" y="1763776"/>
            <a:ext cx="1693883" cy="1229407"/>
          </a:xfrm>
          <a:prstGeom prst="ellipse">
            <a:avLst/>
          </a:prstGeom>
          <a:solidFill>
            <a:schemeClr val="accent1">
              <a:alpha val="38000"/>
            </a:schemeClr>
          </a:solid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7687806" y="1737543"/>
            <a:ext cx="382023" cy="369332"/>
          </a:xfrm>
          <a:prstGeom prst="rect">
            <a:avLst/>
          </a:prstGeom>
          <a:noFill/>
        </p:spPr>
        <p:txBody>
          <a:bodyPr wrap="none" rtlCol="0">
            <a:spAutoFit/>
          </a:bodyPr>
          <a:lstStyle/>
          <a:p>
            <a:r>
              <a:rPr lang="en-US" dirty="0" smtClean="0">
                <a:solidFill>
                  <a:schemeClr val="tx2"/>
                </a:solidFill>
              </a:rPr>
              <a:t>M</a:t>
            </a:r>
            <a:endParaRPr lang="en-US" baseline="-25000" dirty="0">
              <a:solidFill>
                <a:schemeClr val="tx2"/>
              </a:solidFill>
            </a:endParaRPr>
          </a:p>
        </p:txBody>
      </p:sp>
      <p:sp>
        <p:nvSpPr>
          <p:cNvPr id="25" name="Oval 24"/>
          <p:cNvSpPr/>
          <p:nvPr/>
        </p:nvSpPr>
        <p:spPr>
          <a:xfrm>
            <a:off x="6980944" y="2039642"/>
            <a:ext cx="748070" cy="614704"/>
          </a:xfrm>
          <a:prstGeom prst="ellipse">
            <a:avLst/>
          </a:prstGeom>
          <a:solidFill>
            <a:schemeClr val="accent3">
              <a:alpha val="38000"/>
            </a:schemeClr>
          </a:solid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7078276" y="2161902"/>
            <a:ext cx="537427" cy="307777"/>
          </a:xfrm>
          <a:prstGeom prst="rect">
            <a:avLst/>
          </a:prstGeom>
          <a:noFill/>
        </p:spPr>
        <p:txBody>
          <a:bodyPr wrap="none" rtlCol="0">
            <a:spAutoFit/>
          </a:bodyPr>
          <a:lstStyle/>
          <a:p>
            <a:r>
              <a:rPr lang="en-US" sz="1400" dirty="0" smtClean="0">
                <a:solidFill>
                  <a:srgbClr val="008000"/>
                </a:solidFill>
              </a:rPr>
              <a:t>PVR</a:t>
            </a:r>
            <a:r>
              <a:rPr lang="en-US" sz="1400" baseline="-25000" dirty="0" smtClean="0">
                <a:solidFill>
                  <a:srgbClr val="008000"/>
                </a:solidFill>
              </a:rPr>
              <a:t>1</a:t>
            </a:r>
            <a:endParaRPr lang="en-US" sz="1400" baseline="-25000" dirty="0">
              <a:solidFill>
                <a:srgbClr val="008000"/>
              </a:solidFill>
            </a:endParaRPr>
          </a:p>
        </p:txBody>
      </p:sp>
      <p:sp>
        <p:nvSpPr>
          <p:cNvPr id="27" name="Oval 26"/>
          <p:cNvSpPr/>
          <p:nvPr/>
        </p:nvSpPr>
        <p:spPr>
          <a:xfrm>
            <a:off x="7926757" y="2116917"/>
            <a:ext cx="748070" cy="614704"/>
          </a:xfrm>
          <a:prstGeom prst="ellipse">
            <a:avLst/>
          </a:prstGeom>
          <a:solidFill>
            <a:schemeClr val="accent3">
              <a:alpha val="38000"/>
            </a:schemeClr>
          </a:solid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8024089" y="2239177"/>
            <a:ext cx="543739" cy="307777"/>
          </a:xfrm>
          <a:prstGeom prst="rect">
            <a:avLst/>
          </a:prstGeom>
          <a:noFill/>
        </p:spPr>
        <p:txBody>
          <a:bodyPr wrap="none" rtlCol="0">
            <a:spAutoFit/>
          </a:bodyPr>
          <a:lstStyle/>
          <a:p>
            <a:r>
              <a:rPr lang="en-US" sz="1400" dirty="0" smtClean="0">
                <a:solidFill>
                  <a:srgbClr val="008000"/>
                </a:solidFill>
              </a:rPr>
              <a:t>PVR</a:t>
            </a:r>
            <a:r>
              <a:rPr lang="en-US" sz="1400" baseline="-25000" dirty="0">
                <a:solidFill>
                  <a:srgbClr val="008000"/>
                </a:solidFill>
              </a:rPr>
              <a:t>2</a:t>
            </a:r>
          </a:p>
        </p:txBody>
      </p:sp>
      <p:sp>
        <p:nvSpPr>
          <p:cNvPr id="29" name="TextBox 28"/>
          <p:cNvSpPr txBox="1"/>
          <p:nvPr/>
        </p:nvSpPr>
        <p:spPr>
          <a:xfrm>
            <a:off x="3888573" y="1132636"/>
            <a:ext cx="2326181" cy="523220"/>
          </a:xfrm>
          <a:prstGeom prst="rect">
            <a:avLst/>
          </a:prstGeom>
          <a:noFill/>
        </p:spPr>
        <p:txBody>
          <a:bodyPr wrap="square" rtlCol="0">
            <a:spAutoFit/>
          </a:bodyPr>
          <a:lstStyle/>
          <a:p>
            <a:r>
              <a:rPr lang="en-US" sz="1400" dirty="0" smtClean="0"/>
              <a:t>phenology data gives PVR (random variables)</a:t>
            </a:r>
            <a:endParaRPr lang="en-US" sz="1400" dirty="0"/>
          </a:p>
        </p:txBody>
      </p:sp>
      <p:sp>
        <p:nvSpPr>
          <p:cNvPr id="30" name="TextBox 29"/>
          <p:cNvSpPr txBox="1"/>
          <p:nvPr/>
        </p:nvSpPr>
        <p:spPr>
          <a:xfrm>
            <a:off x="1484372" y="1097350"/>
            <a:ext cx="2093575" cy="523220"/>
          </a:xfrm>
          <a:prstGeom prst="rect">
            <a:avLst/>
          </a:prstGeom>
          <a:noFill/>
        </p:spPr>
        <p:txBody>
          <a:bodyPr wrap="square" rtlCol="0">
            <a:spAutoFit/>
          </a:bodyPr>
          <a:lstStyle/>
          <a:p>
            <a:r>
              <a:rPr lang="en-US" sz="1400" dirty="0" smtClean="0"/>
              <a:t>Gabriel’s regionally averaged management </a:t>
            </a:r>
            <a:endParaRPr lang="en-US" sz="1400" dirty="0"/>
          </a:p>
        </p:txBody>
      </p:sp>
      <p:sp>
        <p:nvSpPr>
          <p:cNvPr id="32" name="Oval 31"/>
          <p:cNvSpPr/>
          <p:nvPr/>
        </p:nvSpPr>
        <p:spPr>
          <a:xfrm>
            <a:off x="5051664" y="2113902"/>
            <a:ext cx="748070" cy="614704"/>
          </a:xfrm>
          <a:prstGeom prst="ellipse">
            <a:avLst/>
          </a:prstGeom>
          <a:solidFill>
            <a:schemeClr val="accent2">
              <a:alpha val="38000"/>
            </a:schemeClr>
          </a:solid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148996" y="2236162"/>
            <a:ext cx="543739" cy="307777"/>
          </a:xfrm>
          <a:prstGeom prst="rect">
            <a:avLst/>
          </a:prstGeom>
          <a:noFill/>
        </p:spPr>
        <p:txBody>
          <a:bodyPr wrap="none" rtlCol="0">
            <a:spAutoFit/>
          </a:bodyPr>
          <a:lstStyle/>
          <a:p>
            <a:r>
              <a:rPr lang="en-US" sz="1400" dirty="0" smtClean="0">
                <a:solidFill>
                  <a:schemeClr val="accent2"/>
                </a:solidFill>
              </a:rPr>
              <a:t>PVR</a:t>
            </a:r>
            <a:r>
              <a:rPr lang="en-US" sz="1400" baseline="-25000" dirty="0">
                <a:solidFill>
                  <a:schemeClr val="accent2"/>
                </a:solidFill>
              </a:rPr>
              <a:t>2</a:t>
            </a:r>
          </a:p>
        </p:txBody>
      </p:sp>
      <p:sp>
        <p:nvSpPr>
          <p:cNvPr id="34" name="TextBox 33"/>
          <p:cNvSpPr txBox="1"/>
          <p:nvPr/>
        </p:nvSpPr>
        <p:spPr>
          <a:xfrm>
            <a:off x="6554594" y="377712"/>
            <a:ext cx="2561751" cy="1384995"/>
          </a:xfrm>
          <a:prstGeom prst="rect">
            <a:avLst/>
          </a:prstGeom>
          <a:noFill/>
        </p:spPr>
        <p:txBody>
          <a:bodyPr wrap="square" rtlCol="0">
            <a:spAutoFit/>
          </a:bodyPr>
          <a:lstStyle/>
          <a:p>
            <a:r>
              <a:rPr lang="en-US" sz="1400" dirty="0" smtClean="0"/>
              <a:t>Run INLAND for all PVR options, choose “best” PVR by comparing with phenology, yield data</a:t>
            </a:r>
            <a:r>
              <a:rPr lang="en-US" sz="1400" dirty="0" smtClean="0">
                <a:solidFill>
                  <a:srgbClr val="FF0000"/>
                </a:solidFill>
              </a:rPr>
              <a:t> </a:t>
            </a:r>
            <a:endParaRPr lang="en-US" sz="1400" dirty="0">
              <a:solidFill>
                <a:srgbClr val="FF0000"/>
              </a:solidFill>
            </a:endParaRPr>
          </a:p>
          <a:p>
            <a:r>
              <a:rPr lang="en-US" sz="1400" dirty="0" smtClean="0">
                <a:solidFill>
                  <a:srgbClr val="FF0000"/>
                </a:solidFill>
              </a:rPr>
              <a:t>To simulate, we will already have model </a:t>
            </a:r>
            <a:r>
              <a:rPr lang="en-US" sz="1400" dirty="0" err="1" smtClean="0">
                <a:solidFill>
                  <a:srgbClr val="FF0000"/>
                </a:solidFill>
              </a:rPr>
              <a:t>params</a:t>
            </a:r>
            <a:r>
              <a:rPr lang="en-US" sz="1400" dirty="0" smtClean="0">
                <a:solidFill>
                  <a:srgbClr val="FF0000"/>
                </a:solidFill>
              </a:rPr>
              <a:t> for each variety… then why calibrate?</a:t>
            </a:r>
            <a:endParaRPr lang="en-US" sz="1400" dirty="0"/>
          </a:p>
        </p:txBody>
      </p:sp>
      <p:sp>
        <p:nvSpPr>
          <p:cNvPr id="42" name="TextBox 41"/>
          <p:cNvSpPr txBox="1"/>
          <p:nvPr/>
        </p:nvSpPr>
        <p:spPr>
          <a:xfrm>
            <a:off x="869340" y="3609569"/>
            <a:ext cx="2761863" cy="954107"/>
          </a:xfrm>
          <a:prstGeom prst="rect">
            <a:avLst/>
          </a:prstGeom>
          <a:noFill/>
        </p:spPr>
        <p:txBody>
          <a:bodyPr wrap="square" rtlCol="0">
            <a:spAutoFit/>
          </a:bodyPr>
          <a:lstStyle/>
          <a:p>
            <a:pPr marL="285750" indent="-285750">
              <a:buFont typeface="Arial"/>
              <a:buChar char="•"/>
            </a:pPr>
            <a:r>
              <a:rPr lang="en-US" sz="1400" dirty="0" smtClean="0">
                <a:solidFill>
                  <a:schemeClr val="tx2"/>
                </a:solidFill>
              </a:rPr>
              <a:t>A set of </a:t>
            </a:r>
            <a:r>
              <a:rPr lang="en-US" sz="1400" dirty="0" err="1" smtClean="0">
                <a:solidFill>
                  <a:schemeClr val="tx2"/>
                </a:solidFill>
              </a:rPr>
              <a:t>params</a:t>
            </a:r>
            <a:r>
              <a:rPr lang="en-US" sz="1400" dirty="0" smtClean="0">
                <a:solidFill>
                  <a:schemeClr val="tx2"/>
                </a:solidFill>
              </a:rPr>
              <a:t> per M</a:t>
            </a:r>
          </a:p>
          <a:p>
            <a:pPr marL="285750" indent="-285750">
              <a:buFont typeface="Arial"/>
              <a:buChar char="•"/>
            </a:pPr>
            <a:r>
              <a:rPr lang="en-US" sz="1400" dirty="0" smtClean="0"/>
              <a:t>Run each pixel with its RAM</a:t>
            </a:r>
          </a:p>
          <a:p>
            <a:pPr marL="285750" indent="-285750">
              <a:buFont typeface="Arial"/>
              <a:buChar char="•"/>
            </a:pPr>
            <a:r>
              <a:rPr lang="en-US" sz="1400" dirty="0" smtClean="0"/>
              <a:t>Within each M, test for all RAM and make sure it works</a:t>
            </a:r>
            <a:endParaRPr lang="en-US" sz="1400" dirty="0"/>
          </a:p>
        </p:txBody>
      </p:sp>
      <p:sp>
        <p:nvSpPr>
          <p:cNvPr id="43" name="TextBox 42"/>
          <p:cNvSpPr txBox="1"/>
          <p:nvPr/>
        </p:nvSpPr>
        <p:spPr>
          <a:xfrm>
            <a:off x="3593447" y="3609569"/>
            <a:ext cx="3004331" cy="954107"/>
          </a:xfrm>
          <a:prstGeom prst="rect">
            <a:avLst/>
          </a:prstGeom>
          <a:noFill/>
        </p:spPr>
        <p:txBody>
          <a:bodyPr wrap="square" rtlCol="0">
            <a:spAutoFit/>
          </a:bodyPr>
          <a:lstStyle/>
          <a:p>
            <a:pPr marL="285750" indent="-285750">
              <a:buFont typeface="Arial"/>
              <a:buChar char="•"/>
            </a:pPr>
            <a:r>
              <a:rPr lang="en-US" sz="1400" dirty="0" smtClean="0">
                <a:solidFill>
                  <a:srgbClr val="1F497D"/>
                </a:solidFill>
              </a:rPr>
              <a:t>A set of </a:t>
            </a:r>
            <a:r>
              <a:rPr lang="en-US" sz="1400" dirty="0" err="1" smtClean="0">
                <a:solidFill>
                  <a:srgbClr val="1F497D"/>
                </a:solidFill>
              </a:rPr>
              <a:t>params</a:t>
            </a:r>
            <a:r>
              <a:rPr lang="en-US" sz="1400" dirty="0" smtClean="0">
                <a:solidFill>
                  <a:srgbClr val="1F497D"/>
                </a:solidFill>
              </a:rPr>
              <a:t> per M</a:t>
            </a:r>
          </a:p>
          <a:p>
            <a:pPr marL="285750" indent="-285750">
              <a:buFont typeface="Arial"/>
              <a:buChar char="•"/>
            </a:pPr>
            <a:r>
              <a:rPr lang="en-US" sz="1400" dirty="0" smtClean="0"/>
              <a:t>Run each pixel averaged  by PVR</a:t>
            </a:r>
          </a:p>
          <a:p>
            <a:pPr marL="285750" indent="-285750">
              <a:buFont typeface="Arial"/>
              <a:buChar char="•"/>
            </a:pPr>
            <a:r>
              <a:rPr lang="en-US" sz="1400" dirty="0" smtClean="0"/>
              <a:t>Within each M, test for all PVR and make sure it works</a:t>
            </a:r>
            <a:endParaRPr lang="en-US" sz="1400" dirty="0"/>
          </a:p>
        </p:txBody>
      </p:sp>
      <p:sp>
        <p:nvSpPr>
          <p:cNvPr id="59" name="TextBox 58"/>
          <p:cNvSpPr txBox="1"/>
          <p:nvPr/>
        </p:nvSpPr>
        <p:spPr>
          <a:xfrm>
            <a:off x="6600625" y="3609569"/>
            <a:ext cx="2444433" cy="1600438"/>
          </a:xfrm>
          <a:prstGeom prst="rect">
            <a:avLst/>
          </a:prstGeom>
          <a:noFill/>
        </p:spPr>
        <p:txBody>
          <a:bodyPr wrap="square" rtlCol="0">
            <a:spAutoFit/>
          </a:bodyPr>
          <a:lstStyle/>
          <a:p>
            <a:pPr marL="285750" indent="-285750">
              <a:buFont typeface="Arial"/>
              <a:buChar char="•"/>
            </a:pPr>
            <a:r>
              <a:rPr lang="en-US" sz="1400" dirty="0" smtClean="0">
                <a:solidFill>
                  <a:srgbClr val="008000"/>
                </a:solidFill>
              </a:rPr>
              <a:t>A set of </a:t>
            </a:r>
            <a:r>
              <a:rPr lang="en-US" sz="1400" dirty="0" err="1" smtClean="0">
                <a:solidFill>
                  <a:srgbClr val="008000"/>
                </a:solidFill>
              </a:rPr>
              <a:t>params</a:t>
            </a:r>
            <a:r>
              <a:rPr lang="en-US" sz="1400" dirty="0" smtClean="0">
                <a:solidFill>
                  <a:srgbClr val="008000"/>
                </a:solidFill>
              </a:rPr>
              <a:t> per PVR</a:t>
            </a:r>
          </a:p>
          <a:p>
            <a:pPr marL="285750" indent="-285750">
              <a:buFont typeface="Arial"/>
              <a:buChar char="•"/>
            </a:pPr>
            <a:r>
              <a:rPr lang="en-US" sz="1400" dirty="0" smtClean="0"/>
              <a:t>Run each pixel for its specific PVR</a:t>
            </a:r>
          </a:p>
          <a:p>
            <a:pPr marL="285750" indent="-285750">
              <a:buFont typeface="Arial"/>
              <a:buChar char="•"/>
            </a:pPr>
            <a:r>
              <a:rPr lang="en-US" sz="1400" dirty="0" smtClean="0">
                <a:solidFill>
                  <a:srgbClr val="FF0000"/>
                </a:solidFill>
              </a:rPr>
              <a:t>We would need to know a specific PVR per pixel in order to calibrate with yield data…</a:t>
            </a:r>
          </a:p>
        </p:txBody>
      </p:sp>
      <p:sp>
        <p:nvSpPr>
          <p:cNvPr id="60" name="TextBox 59"/>
          <p:cNvSpPr txBox="1"/>
          <p:nvPr/>
        </p:nvSpPr>
        <p:spPr>
          <a:xfrm>
            <a:off x="1155843" y="5992048"/>
            <a:ext cx="2045251" cy="307777"/>
          </a:xfrm>
          <a:prstGeom prst="rect">
            <a:avLst/>
          </a:prstGeom>
          <a:noFill/>
        </p:spPr>
        <p:txBody>
          <a:bodyPr wrap="none" rtlCol="0">
            <a:spAutoFit/>
          </a:bodyPr>
          <a:lstStyle/>
          <a:p>
            <a:r>
              <a:rPr lang="en-US" sz="1400" dirty="0" smtClean="0">
                <a:solidFill>
                  <a:schemeClr val="tx2"/>
                </a:solidFill>
              </a:rPr>
              <a:t>Cross-validate for each M</a:t>
            </a:r>
            <a:endParaRPr lang="en-US" sz="1400" dirty="0">
              <a:solidFill>
                <a:schemeClr val="tx2"/>
              </a:solidFill>
            </a:endParaRPr>
          </a:p>
        </p:txBody>
      </p:sp>
      <p:sp>
        <p:nvSpPr>
          <p:cNvPr id="61" name="TextBox 60"/>
          <p:cNvSpPr txBox="1"/>
          <p:nvPr/>
        </p:nvSpPr>
        <p:spPr>
          <a:xfrm>
            <a:off x="3885336" y="5961271"/>
            <a:ext cx="2045251" cy="307777"/>
          </a:xfrm>
          <a:prstGeom prst="rect">
            <a:avLst/>
          </a:prstGeom>
          <a:noFill/>
        </p:spPr>
        <p:txBody>
          <a:bodyPr wrap="none" rtlCol="0">
            <a:spAutoFit/>
          </a:bodyPr>
          <a:lstStyle/>
          <a:p>
            <a:r>
              <a:rPr lang="en-US" sz="1400" dirty="0" smtClean="0">
                <a:solidFill>
                  <a:srgbClr val="1F497D"/>
                </a:solidFill>
              </a:rPr>
              <a:t>Cross-validate for each M</a:t>
            </a:r>
            <a:endParaRPr lang="en-US" sz="1400" dirty="0">
              <a:solidFill>
                <a:srgbClr val="1F497D"/>
              </a:solidFill>
            </a:endParaRPr>
          </a:p>
        </p:txBody>
      </p:sp>
      <p:sp>
        <p:nvSpPr>
          <p:cNvPr id="62" name="TextBox 61"/>
          <p:cNvSpPr txBox="1"/>
          <p:nvPr/>
        </p:nvSpPr>
        <p:spPr>
          <a:xfrm>
            <a:off x="6729819" y="5944387"/>
            <a:ext cx="2382145" cy="307777"/>
          </a:xfrm>
          <a:prstGeom prst="rect">
            <a:avLst/>
          </a:prstGeom>
          <a:noFill/>
        </p:spPr>
        <p:txBody>
          <a:bodyPr wrap="none" rtlCol="0">
            <a:spAutoFit/>
          </a:bodyPr>
          <a:lstStyle/>
          <a:p>
            <a:r>
              <a:rPr lang="en-US" sz="1400" dirty="0" smtClean="0">
                <a:solidFill>
                  <a:srgbClr val="008000"/>
                </a:solidFill>
              </a:rPr>
              <a:t>Cross-validate for each M,PVR</a:t>
            </a:r>
            <a:endParaRPr lang="en-US" sz="1400" dirty="0">
              <a:solidFill>
                <a:srgbClr val="008000"/>
              </a:solidFill>
            </a:endParaRPr>
          </a:p>
        </p:txBody>
      </p:sp>
      <p:cxnSp>
        <p:nvCxnSpPr>
          <p:cNvPr id="63" name="Straight Arrow Connector 62"/>
          <p:cNvCxnSpPr>
            <a:stCxn id="42" idx="2"/>
            <a:endCxn id="61" idx="0"/>
          </p:cNvCxnSpPr>
          <p:nvPr/>
        </p:nvCxnSpPr>
        <p:spPr>
          <a:xfrm>
            <a:off x="2250272" y="4563676"/>
            <a:ext cx="2657690" cy="139759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1173840" y="4827165"/>
            <a:ext cx="2196242" cy="738664"/>
          </a:xfrm>
          <a:prstGeom prst="rect">
            <a:avLst/>
          </a:prstGeom>
          <a:noFill/>
        </p:spPr>
        <p:txBody>
          <a:bodyPr wrap="square" rtlCol="0">
            <a:spAutoFit/>
          </a:bodyPr>
          <a:lstStyle/>
          <a:p>
            <a:r>
              <a:rPr lang="en-US" sz="1400" dirty="0" smtClean="0"/>
              <a:t>Could use </a:t>
            </a:r>
            <a:r>
              <a:rPr lang="en-US" sz="1400" dirty="0" err="1" smtClean="0"/>
              <a:t>params</a:t>
            </a:r>
            <a:r>
              <a:rPr lang="en-US" sz="1400" dirty="0" smtClean="0"/>
              <a:t> from Option 1 and still validate under Option 2’s PVR</a:t>
            </a:r>
            <a:endParaRPr lang="en-US" sz="1400" dirty="0"/>
          </a:p>
        </p:txBody>
      </p:sp>
    </p:spTree>
    <p:extLst>
      <p:ext uri="{BB962C8B-B14F-4D97-AF65-F5344CB8AC3E}">
        <p14:creationId xmlns:p14="http://schemas.microsoft.com/office/powerpoint/2010/main" val="184733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603648" cy="646331"/>
          </a:xfrm>
          <a:prstGeom prst="rect">
            <a:avLst/>
          </a:prstGeom>
          <a:noFill/>
        </p:spPr>
        <p:txBody>
          <a:bodyPr wrap="square" rtlCol="0">
            <a:spAutoFit/>
          </a:bodyPr>
          <a:lstStyle/>
          <a:p>
            <a:r>
              <a:rPr lang="en-US" b="1" dirty="0" smtClean="0"/>
              <a:t>Management options</a:t>
            </a:r>
            <a:endParaRPr lang="en-US" b="1" dirty="0"/>
          </a:p>
        </p:txBody>
      </p:sp>
      <p:sp>
        <p:nvSpPr>
          <p:cNvPr id="3" name="TextBox 2"/>
          <p:cNvSpPr txBox="1"/>
          <p:nvPr/>
        </p:nvSpPr>
        <p:spPr>
          <a:xfrm>
            <a:off x="1650078" y="130829"/>
            <a:ext cx="1016925" cy="369332"/>
          </a:xfrm>
          <a:prstGeom prst="rect">
            <a:avLst/>
          </a:prstGeom>
          <a:noFill/>
        </p:spPr>
        <p:txBody>
          <a:bodyPr wrap="none" rtlCol="0">
            <a:spAutoFit/>
          </a:bodyPr>
          <a:lstStyle/>
          <a:p>
            <a:r>
              <a:rPr lang="en-US" b="1" dirty="0" smtClean="0"/>
              <a:t>Option 1</a:t>
            </a:r>
            <a:endParaRPr lang="en-US" b="1" dirty="0"/>
          </a:p>
        </p:txBody>
      </p:sp>
      <p:sp>
        <p:nvSpPr>
          <p:cNvPr id="4" name="TextBox 3"/>
          <p:cNvSpPr txBox="1"/>
          <p:nvPr/>
        </p:nvSpPr>
        <p:spPr>
          <a:xfrm>
            <a:off x="4392891" y="92463"/>
            <a:ext cx="1018227" cy="369332"/>
          </a:xfrm>
          <a:prstGeom prst="rect">
            <a:avLst/>
          </a:prstGeom>
          <a:noFill/>
        </p:spPr>
        <p:txBody>
          <a:bodyPr wrap="none" rtlCol="0">
            <a:spAutoFit/>
          </a:bodyPr>
          <a:lstStyle/>
          <a:p>
            <a:r>
              <a:rPr lang="en-US" b="1" dirty="0" smtClean="0"/>
              <a:t>Option 2</a:t>
            </a:r>
            <a:endParaRPr lang="en-US" b="1" dirty="0"/>
          </a:p>
        </p:txBody>
      </p:sp>
      <p:sp>
        <p:nvSpPr>
          <p:cNvPr id="5" name="TextBox 4"/>
          <p:cNvSpPr txBox="1"/>
          <p:nvPr/>
        </p:nvSpPr>
        <p:spPr>
          <a:xfrm>
            <a:off x="7403251" y="92463"/>
            <a:ext cx="1018227" cy="369332"/>
          </a:xfrm>
          <a:prstGeom prst="rect">
            <a:avLst/>
          </a:prstGeom>
          <a:noFill/>
        </p:spPr>
        <p:txBody>
          <a:bodyPr wrap="none" rtlCol="0">
            <a:spAutoFit/>
          </a:bodyPr>
          <a:lstStyle/>
          <a:p>
            <a:r>
              <a:rPr lang="en-US" b="1" dirty="0" smtClean="0"/>
              <a:t>Option 3</a:t>
            </a:r>
            <a:endParaRPr lang="en-US" b="1" dirty="0"/>
          </a:p>
        </p:txBody>
      </p:sp>
      <p:sp>
        <p:nvSpPr>
          <p:cNvPr id="6" name="TextBox 5"/>
          <p:cNvSpPr txBox="1"/>
          <p:nvPr/>
        </p:nvSpPr>
        <p:spPr>
          <a:xfrm>
            <a:off x="0" y="1062195"/>
            <a:ext cx="1337801" cy="584776"/>
          </a:xfrm>
          <a:prstGeom prst="rect">
            <a:avLst/>
          </a:prstGeom>
          <a:noFill/>
        </p:spPr>
        <p:txBody>
          <a:bodyPr wrap="square" rtlCol="0">
            <a:spAutoFit/>
          </a:bodyPr>
          <a:lstStyle/>
          <a:p>
            <a:r>
              <a:rPr lang="en-US" sz="1600" b="1" dirty="0" smtClean="0"/>
              <a:t>Yield regression</a:t>
            </a:r>
          </a:p>
        </p:txBody>
      </p:sp>
      <p:sp>
        <p:nvSpPr>
          <p:cNvPr id="9" name="TextBox 8"/>
          <p:cNvSpPr txBox="1"/>
          <p:nvPr/>
        </p:nvSpPr>
        <p:spPr>
          <a:xfrm>
            <a:off x="1175661" y="986228"/>
            <a:ext cx="2324000" cy="1169551"/>
          </a:xfrm>
          <a:prstGeom prst="rect">
            <a:avLst/>
          </a:prstGeom>
          <a:noFill/>
        </p:spPr>
        <p:txBody>
          <a:bodyPr wrap="square" rtlCol="0">
            <a:spAutoFit/>
          </a:bodyPr>
          <a:lstStyle/>
          <a:p>
            <a:pPr marL="285750" indent="-285750">
              <a:buFont typeface="Arial"/>
              <a:buChar char="•"/>
            </a:pPr>
            <a:r>
              <a:rPr lang="en-US" sz="1400" dirty="0" err="1" smtClean="0"/>
              <a:t>Yield</a:t>
            </a:r>
            <a:r>
              <a:rPr lang="en-US" sz="1400" baseline="-25000" dirty="0" err="1" smtClean="0"/>
              <a:t>M</a:t>
            </a:r>
            <a:r>
              <a:rPr lang="en-US" sz="1400" dirty="0" smtClean="0"/>
              <a:t> = </a:t>
            </a:r>
            <a:r>
              <a:rPr lang="en-US" sz="1400" dirty="0" err="1" smtClean="0"/>
              <a:t>fcn</a:t>
            </a:r>
            <a:r>
              <a:rPr lang="en-US" sz="1400" dirty="0" smtClean="0"/>
              <a:t>(</a:t>
            </a:r>
            <a:r>
              <a:rPr lang="en-US" sz="1400" b="1" dirty="0" smtClean="0"/>
              <a:t>actual</a:t>
            </a:r>
            <a:r>
              <a:rPr lang="en-US" sz="1400" dirty="0" smtClean="0"/>
              <a:t> </a:t>
            </a:r>
            <a:r>
              <a:rPr lang="en-US" sz="1400" b="1" dirty="0" err="1" smtClean="0"/>
              <a:t>weather</a:t>
            </a:r>
            <a:r>
              <a:rPr lang="en-US" sz="1400" baseline="-25000" dirty="0" err="1" smtClean="0"/>
              <a:t>M</a:t>
            </a:r>
            <a:r>
              <a:rPr lang="en-US" sz="1400" dirty="0" smtClean="0"/>
              <a:t>, </a:t>
            </a:r>
            <a:r>
              <a:rPr lang="en-US" sz="1400" dirty="0" err="1" smtClean="0"/>
              <a:t>phenology</a:t>
            </a:r>
            <a:r>
              <a:rPr lang="en-US" sz="1400" baseline="-25000" dirty="0" err="1" smtClean="0"/>
              <a:t>M</a:t>
            </a:r>
            <a:r>
              <a:rPr lang="en-US" sz="1400" dirty="0" smtClean="0"/>
              <a:t>)</a:t>
            </a:r>
          </a:p>
          <a:p>
            <a:pPr marL="285750" indent="-285750">
              <a:buFont typeface="Arial"/>
              <a:buChar char="•"/>
            </a:pPr>
            <a:r>
              <a:rPr lang="en-US" sz="1400" b="1" dirty="0" smtClean="0"/>
              <a:t>A regression set per M</a:t>
            </a:r>
          </a:p>
          <a:p>
            <a:pPr marL="285750" indent="-285750">
              <a:buFont typeface="Arial"/>
              <a:buChar char="•"/>
            </a:pPr>
            <a:r>
              <a:rPr lang="en-US" sz="1400" dirty="0" smtClean="0"/>
              <a:t>Yield and phenology calculated using RAM</a:t>
            </a:r>
          </a:p>
        </p:txBody>
      </p:sp>
      <p:sp>
        <p:nvSpPr>
          <p:cNvPr id="10" name="TextBox 9"/>
          <p:cNvSpPr txBox="1"/>
          <p:nvPr/>
        </p:nvSpPr>
        <p:spPr>
          <a:xfrm>
            <a:off x="3499661" y="1008155"/>
            <a:ext cx="2881626" cy="1169551"/>
          </a:xfrm>
          <a:prstGeom prst="rect">
            <a:avLst/>
          </a:prstGeom>
          <a:noFill/>
        </p:spPr>
        <p:txBody>
          <a:bodyPr wrap="square" rtlCol="0">
            <a:spAutoFit/>
          </a:bodyPr>
          <a:lstStyle/>
          <a:p>
            <a:pPr marL="285750" indent="-285750">
              <a:buFont typeface="Arial"/>
              <a:buChar char="•"/>
            </a:pPr>
            <a:r>
              <a:rPr lang="en-US" sz="1400" dirty="0" err="1" smtClean="0"/>
              <a:t>Yield</a:t>
            </a:r>
            <a:r>
              <a:rPr lang="en-US" sz="1400" baseline="-25000" dirty="0" err="1" smtClean="0"/>
              <a:t>M</a:t>
            </a:r>
            <a:r>
              <a:rPr lang="en-US" sz="1400" dirty="0" smtClean="0"/>
              <a:t> = </a:t>
            </a:r>
            <a:r>
              <a:rPr lang="en-US" sz="1400" dirty="0" err="1" smtClean="0"/>
              <a:t>fcn</a:t>
            </a:r>
            <a:r>
              <a:rPr lang="en-US" sz="1400" dirty="0" smtClean="0"/>
              <a:t>(</a:t>
            </a:r>
            <a:r>
              <a:rPr lang="en-US" sz="1400" b="1" dirty="0" smtClean="0"/>
              <a:t>actual</a:t>
            </a:r>
            <a:r>
              <a:rPr lang="en-US" sz="1400" dirty="0" smtClean="0"/>
              <a:t> </a:t>
            </a:r>
            <a:r>
              <a:rPr lang="en-US" sz="1400" b="1" dirty="0" err="1" smtClean="0"/>
              <a:t>weather</a:t>
            </a:r>
            <a:r>
              <a:rPr lang="en-US" sz="1400" baseline="-25000" dirty="0" err="1" smtClean="0"/>
              <a:t>M</a:t>
            </a:r>
            <a:r>
              <a:rPr lang="en-US" sz="1400" dirty="0" smtClean="0"/>
              <a:t>, </a:t>
            </a:r>
            <a:r>
              <a:rPr lang="en-US" sz="1400" dirty="0" err="1" smtClean="0"/>
              <a:t>phenology</a:t>
            </a:r>
            <a:r>
              <a:rPr lang="en-US" sz="1400" baseline="-25000" dirty="0" err="1" smtClean="0"/>
              <a:t>M</a:t>
            </a:r>
            <a:r>
              <a:rPr lang="en-US" sz="1400" dirty="0" smtClean="0"/>
              <a:t>)</a:t>
            </a:r>
          </a:p>
          <a:p>
            <a:pPr marL="285750" indent="-285750">
              <a:buFont typeface="Arial"/>
              <a:buChar char="•"/>
            </a:pPr>
            <a:r>
              <a:rPr lang="en-US" sz="1400" b="1" dirty="0" smtClean="0">
                <a:solidFill>
                  <a:srgbClr val="000000"/>
                </a:solidFill>
              </a:rPr>
              <a:t>A regression set per M</a:t>
            </a:r>
          </a:p>
          <a:p>
            <a:pPr marL="285750" indent="-285750">
              <a:buFont typeface="Arial"/>
              <a:buChar char="•"/>
            </a:pPr>
            <a:r>
              <a:rPr lang="en-US" sz="1400" dirty="0" smtClean="0"/>
              <a:t>Yield and phenology calculated using weighted PVR</a:t>
            </a:r>
            <a:endParaRPr lang="en-US" sz="1400" dirty="0"/>
          </a:p>
        </p:txBody>
      </p:sp>
      <p:sp>
        <p:nvSpPr>
          <p:cNvPr id="12" name="TextBox 11"/>
          <p:cNvSpPr txBox="1"/>
          <p:nvPr/>
        </p:nvSpPr>
        <p:spPr>
          <a:xfrm>
            <a:off x="6302480" y="981135"/>
            <a:ext cx="2841520" cy="1169551"/>
          </a:xfrm>
          <a:prstGeom prst="rect">
            <a:avLst/>
          </a:prstGeom>
          <a:noFill/>
        </p:spPr>
        <p:txBody>
          <a:bodyPr wrap="square" rtlCol="0">
            <a:spAutoFit/>
          </a:bodyPr>
          <a:lstStyle/>
          <a:p>
            <a:pPr marL="285750" indent="-285750">
              <a:buFont typeface="Arial"/>
              <a:buChar char="•"/>
            </a:pPr>
            <a:r>
              <a:rPr lang="en-US" sz="1400" dirty="0" err="1" smtClean="0"/>
              <a:t>Yield</a:t>
            </a:r>
            <a:r>
              <a:rPr lang="en-US" sz="1400" baseline="-25000" dirty="0" err="1" smtClean="0"/>
              <a:t>M,PVR</a:t>
            </a:r>
            <a:r>
              <a:rPr lang="en-US" sz="1400" baseline="-25000" dirty="0" smtClean="0"/>
              <a:t> </a:t>
            </a:r>
            <a:r>
              <a:rPr lang="en-US" sz="1400" dirty="0" smtClean="0"/>
              <a:t>= </a:t>
            </a:r>
            <a:r>
              <a:rPr lang="en-US" sz="1400" dirty="0" err="1" smtClean="0"/>
              <a:t>fcn</a:t>
            </a:r>
            <a:r>
              <a:rPr lang="en-US" sz="1400" dirty="0" smtClean="0"/>
              <a:t>(</a:t>
            </a:r>
            <a:r>
              <a:rPr lang="en-US" sz="1400" b="1" dirty="0" smtClean="0"/>
              <a:t>actual</a:t>
            </a:r>
            <a:r>
              <a:rPr lang="en-US" sz="1400" dirty="0" smtClean="0"/>
              <a:t> </a:t>
            </a:r>
            <a:r>
              <a:rPr lang="en-US" sz="1400" b="1" dirty="0" err="1" smtClean="0"/>
              <a:t>weather</a:t>
            </a:r>
            <a:r>
              <a:rPr lang="en-US" sz="1400" baseline="-25000" dirty="0" err="1" smtClean="0"/>
              <a:t>M,PVR</a:t>
            </a:r>
            <a:r>
              <a:rPr lang="en-US" sz="1400" dirty="0" smtClean="0"/>
              <a:t>, </a:t>
            </a:r>
            <a:r>
              <a:rPr lang="en-US" sz="1400" dirty="0" err="1" smtClean="0"/>
              <a:t>phenology</a:t>
            </a:r>
            <a:r>
              <a:rPr lang="en-US" sz="1400" baseline="-25000" dirty="0" err="1" smtClean="0"/>
              <a:t>M,PVR</a:t>
            </a:r>
            <a:r>
              <a:rPr lang="en-US" sz="1400" dirty="0" smtClean="0"/>
              <a:t>)</a:t>
            </a:r>
          </a:p>
          <a:p>
            <a:pPr marL="285750" indent="-285750">
              <a:buFont typeface="Arial"/>
              <a:buChar char="•"/>
            </a:pPr>
            <a:r>
              <a:rPr lang="en-US" sz="1400" b="1" dirty="0" smtClean="0">
                <a:solidFill>
                  <a:srgbClr val="000000"/>
                </a:solidFill>
              </a:rPr>
              <a:t>A regression set for each M,PVR</a:t>
            </a:r>
          </a:p>
          <a:p>
            <a:pPr marL="285750" indent="-285750">
              <a:buFont typeface="Arial"/>
              <a:buChar char="•"/>
            </a:pPr>
            <a:r>
              <a:rPr lang="en-US" sz="1400" dirty="0" smtClean="0"/>
              <a:t>Yield and phenology calculated using specific PVR for each pixel</a:t>
            </a:r>
            <a:endParaRPr lang="en-US" sz="1400" dirty="0"/>
          </a:p>
        </p:txBody>
      </p:sp>
      <p:grpSp>
        <p:nvGrpSpPr>
          <p:cNvPr id="38" name="Group 37"/>
          <p:cNvGrpSpPr/>
          <p:nvPr/>
        </p:nvGrpSpPr>
        <p:grpSpPr>
          <a:xfrm>
            <a:off x="33381" y="3169736"/>
            <a:ext cx="9070083" cy="1170049"/>
            <a:chOff x="38487" y="4142454"/>
            <a:chExt cx="9070083" cy="1170049"/>
          </a:xfrm>
        </p:grpSpPr>
        <p:sp>
          <p:nvSpPr>
            <p:cNvPr id="8" name="TextBox 7"/>
            <p:cNvSpPr txBox="1"/>
            <p:nvPr/>
          </p:nvSpPr>
          <p:spPr>
            <a:xfrm>
              <a:off x="38487" y="4142454"/>
              <a:ext cx="1042444" cy="584776"/>
            </a:xfrm>
            <a:prstGeom prst="rect">
              <a:avLst/>
            </a:prstGeom>
            <a:noFill/>
          </p:spPr>
          <p:txBody>
            <a:bodyPr wrap="square" rtlCol="0">
              <a:spAutoFit/>
            </a:bodyPr>
            <a:lstStyle/>
            <a:p>
              <a:r>
                <a:rPr lang="en-US" sz="1600" b="1" dirty="0" smtClean="0"/>
                <a:t>Historical runs</a:t>
              </a:r>
              <a:endParaRPr lang="en-US" sz="1600" b="1" dirty="0"/>
            </a:p>
          </p:txBody>
        </p:sp>
        <p:sp>
          <p:nvSpPr>
            <p:cNvPr id="15" name="TextBox 14"/>
            <p:cNvSpPr txBox="1"/>
            <p:nvPr/>
          </p:nvSpPr>
          <p:spPr>
            <a:xfrm>
              <a:off x="1175661" y="4142952"/>
              <a:ext cx="2323999" cy="954107"/>
            </a:xfrm>
            <a:prstGeom prst="rect">
              <a:avLst/>
            </a:prstGeom>
            <a:noFill/>
          </p:spPr>
          <p:txBody>
            <a:bodyPr wrap="square" rtlCol="0">
              <a:spAutoFit/>
            </a:bodyPr>
            <a:lstStyle/>
            <a:p>
              <a:pPr marL="285750" indent="-285750">
                <a:buFont typeface="Arial"/>
                <a:buChar char="•"/>
              </a:pPr>
              <a:r>
                <a:rPr lang="en-US" sz="1400" dirty="0" smtClean="0"/>
                <a:t>Determine the maturity class of each pixel</a:t>
              </a:r>
            </a:p>
            <a:p>
              <a:pPr marL="285750" indent="-285750">
                <a:buFont typeface="Arial"/>
                <a:buChar char="•"/>
              </a:pPr>
              <a:r>
                <a:rPr lang="en-US" sz="1400" dirty="0" smtClean="0"/>
                <a:t>One yield regression set per M</a:t>
              </a:r>
              <a:endParaRPr lang="en-US" sz="1400" dirty="0"/>
            </a:p>
          </p:txBody>
        </p:sp>
        <p:sp>
          <p:nvSpPr>
            <p:cNvPr id="16" name="TextBox 15"/>
            <p:cNvSpPr txBox="1"/>
            <p:nvPr/>
          </p:nvSpPr>
          <p:spPr>
            <a:xfrm>
              <a:off x="3872597" y="4142952"/>
              <a:ext cx="2144135" cy="1169551"/>
            </a:xfrm>
            <a:prstGeom prst="rect">
              <a:avLst/>
            </a:prstGeom>
            <a:noFill/>
          </p:spPr>
          <p:txBody>
            <a:bodyPr wrap="square" rtlCol="0">
              <a:spAutoFit/>
            </a:bodyPr>
            <a:lstStyle/>
            <a:p>
              <a:pPr marL="285750" indent="-285750">
                <a:buFont typeface="Arial"/>
                <a:buChar char="•"/>
              </a:pPr>
              <a:r>
                <a:rPr lang="en-US" sz="1400" dirty="0" smtClean="0"/>
                <a:t>Determine the maturity class of each pixel</a:t>
              </a:r>
            </a:p>
            <a:p>
              <a:pPr marL="285750" indent="-285750">
                <a:buFont typeface="Arial"/>
                <a:buChar char="•"/>
              </a:pPr>
              <a:r>
                <a:rPr lang="en-US" sz="1400" dirty="0" smtClean="0"/>
                <a:t>One yield regression set per M</a:t>
              </a:r>
              <a:endParaRPr lang="en-US" sz="1400" dirty="0"/>
            </a:p>
          </p:txBody>
        </p:sp>
        <p:sp>
          <p:nvSpPr>
            <p:cNvPr id="17" name="TextBox 16"/>
            <p:cNvSpPr txBox="1"/>
            <p:nvPr/>
          </p:nvSpPr>
          <p:spPr>
            <a:xfrm>
              <a:off x="6725609" y="4225547"/>
              <a:ext cx="2382961" cy="954107"/>
            </a:xfrm>
            <a:prstGeom prst="rect">
              <a:avLst/>
            </a:prstGeom>
            <a:noFill/>
          </p:spPr>
          <p:txBody>
            <a:bodyPr wrap="square" rtlCol="0">
              <a:spAutoFit/>
            </a:bodyPr>
            <a:lstStyle/>
            <a:p>
              <a:pPr marL="285750" indent="-285750">
                <a:buFont typeface="Arial"/>
                <a:buChar char="•"/>
              </a:pPr>
              <a:r>
                <a:rPr lang="en-US" sz="1400" dirty="0" smtClean="0"/>
                <a:t>Determine the M, PVR of each pixel</a:t>
              </a:r>
            </a:p>
            <a:p>
              <a:pPr marL="285750" indent="-285750">
                <a:buFont typeface="Arial"/>
                <a:buChar char="•"/>
              </a:pPr>
              <a:r>
                <a:rPr lang="en-US" sz="1400" dirty="0" smtClean="0"/>
                <a:t>One yield regression set per M, PVR</a:t>
              </a:r>
              <a:endParaRPr lang="en-US" sz="1400" dirty="0"/>
            </a:p>
          </p:txBody>
        </p:sp>
      </p:grpSp>
      <p:grpSp>
        <p:nvGrpSpPr>
          <p:cNvPr id="39" name="Group 38"/>
          <p:cNvGrpSpPr/>
          <p:nvPr/>
        </p:nvGrpSpPr>
        <p:grpSpPr>
          <a:xfrm>
            <a:off x="41707" y="4980695"/>
            <a:ext cx="8621296" cy="830997"/>
            <a:chOff x="1452" y="2846120"/>
            <a:chExt cx="8621296" cy="830997"/>
          </a:xfrm>
        </p:grpSpPr>
        <p:sp>
          <p:nvSpPr>
            <p:cNvPr id="7" name="TextBox 6"/>
            <p:cNvSpPr txBox="1"/>
            <p:nvPr/>
          </p:nvSpPr>
          <p:spPr>
            <a:xfrm>
              <a:off x="1452" y="2846120"/>
              <a:ext cx="1539503" cy="830997"/>
            </a:xfrm>
            <a:prstGeom prst="rect">
              <a:avLst/>
            </a:prstGeom>
            <a:noFill/>
          </p:spPr>
          <p:txBody>
            <a:bodyPr wrap="square" rtlCol="0">
              <a:spAutoFit/>
            </a:bodyPr>
            <a:lstStyle/>
            <a:p>
              <a:r>
                <a:rPr lang="en-US" sz="1600" b="1" dirty="0" smtClean="0"/>
                <a:t>Phenology regression</a:t>
              </a:r>
            </a:p>
            <a:p>
              <a:r>
                <a:rPr lang="en-US" sz="1600" dirty="0" smtClean="0"/>
                <a:t>(for future runs)</a:t>
              </a:r>
              <a:endParaRPr lang="en-US" sz="1600" dirty="0"/>
            </a:p>
          </p:txBody>
        </p:sp>
        <p:sp>
          <p:nvSpPr>
            <p:cNvPr id="19" name="TextBox 18"/>
            <p:cNvSpPr txBox="1"/>
            <p:nvPr/>
          </p:nvSpPr>
          <p:spPr>
            <a:xfrm>
              <a:off x="1540955" y="2907676"/>
              <a:ext cx="7081793" cy="738664"/>
            </a:xfrm>
            <a:prstGeom prst="rect">
              <a:avLst/>
            </a:prstGeom>
            <a:noFill/>
          </p:spPr>
          <p:txBody>
            <a:bodyPr wrap="square" rtlCol="0">
              <a:spAutoFit/>
            </a:bodyPr>
            <a:lstStyle/>
            <a:p>
              <a:pPr algn="ctr"/>
              <a:r>
                <a:rPr lang="en-US" sz="1400" dirty="0" smtClean="0">
                  <a:solidFill>
                    <a:srgbClr val="000000"/>
                  </a:solidFill>
                </a:rPr>
                <a:t>Phenology = </a:t>
              </a:r>
              <a:r>
                <a:rPr lang="en-US" sz="1400" dirty="0" err="1" smtClean="0">
                  <a:solidFill>
                    <a:srgbClr val="000000"/>
                  </a:solidFill>
                </a:rPr>
                <a:t>fcn</a:t>
              </a:r>
              <a:r>
                <a:rPr lang="en-US" sz="1400" dirty="0" smtClean="0">
                  <a:solidFill>
                    <a:srgbClr val="000000"/>
                  </a:solidFill>
                </a:rPr>
                <a:t>(actual </a:t>
              </a:r>
              <a:r>
                <a:rPr lang="en-US" sz="1400" dirty="0" err="1" smtClean="0">
                  <a:solidFill>
                    <a:srgbClr val="000000"/>
                  </a:solidFill>
                </a:rPr>
                <a:t>weather</a:t>
              </a:r>
              <a:r>
                <a:rPr lang="en-US" sz="1400" baseline="-25000" dirty="0" err="1" smtClean="0">
                  <a:solidFill>
                    <a:srgbClr val="000000"/>
                  </a:solidFill>
                </a:rPr>
                <a:t>M,PVR</a:t>
              </a:r>
              <a:r>
                <a:rPr lang="en-US" sz="1400" dirty="0" smtClean="0">
                  <a:solidFill>
                    <a:srgbClr val="000000"/>
                  </a:solidFill>
                </a:rPr>
                <a:t>)</a:t>
              </a:r>
            </a:p>
            <a:p>
              <a:pPr algn="ctr"/>
              <a:r>
                <a:rPr lang="en-US" sz="1400" dirty="0" smtClean="0">
                  <a:solidFill>
                    <a:srgbClr val="FF0000"/>
                  </a:solidFill>
                </a:rPr>
                <a:t>For regressions, need to use actual weather and compare to actual yield and phenology data – so if want phenology to explicitly account for PVR, need to KNOW PVR deterministically?</a:t>
              </a:r>
              <a:endParaRPr lang="en-US" sz="1400" dirty="0">
                <a:solidFill>
                  <a:srgbClr val="FF0000"/>
                </a:solidFill>
              </a:endParaRPr>
            </a:p>
          </p:txBody>
        </p:sp>
      </p:grpSp>
    </p:spTree>
    <p:extLst>
      <p:ext uri="{BB962C8B-B14F-4D97-AF65-F5344CB8AC3E}">
        <p14:creationId xmlns:p14="http://schemas.microsoft.com/office/powerpoint/2010/main" val="324137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91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603648" cy="646331"/>
          </a:xfrm>
          <a:prstGeom prst="rect">
            <a:avLst/>
          </a:prstGeom>
          <a:noFill/>
        </p:spPr>
        <p:txBody>
          <a:bodyPr wrap="square" rtlCol="0">
            <a:spAutoFit/>
          </a:bodyPr>
          <a:lstStyle/>
          <a:p>
            <a:r>
              <a:rPr lang="en-US" dirty="0" smtClean="0"/>
              <a:t>Management options</a:t>
            </a:r>
            <a:endParaRPr lang="en-US" dirty="0"/>
          </a:p>
        </p:txBody>
      </p:sp>
      <p:sp>
        <p:nvSpPr>
          <p:cNvPr id="3" name="TextBox 2"/>
          <p:cNvSpPr txBox="1"/>
          <p:nvPr/>
        </p:nvSpPr>
        <p:spPr>
          <a:xfrm>
            <a:off x="25659" y="692695"/>
            <a:ext cx="1339016" cy="584776"/>
          </a:xfrm>
          <a:prstGeom prst="rect">
            <a:avLst/>
          </a:prstGeom>
          <a:noFill/>
        </p:spPr>
        <p:txBody>
          <a:bodyPr wrap="square" rtlCol="0">
            <a:spAutoFit/>
          </a:bodyPr>
          <a:lstStyle/>
          <a:p>
            <a:r>
              <a:rPr lang="en-US" sz="1600" dirty="0" smtClean="0"/>
              <a:t>Pick management</a:t>
            </a:r>
            <a:endParaRPr lang="en-US" sz="1600" dirty="0"/>
          </a:p>
        </p:txBody>
      </p:sp>
      <p:sp>
        <p:nvSpPr>
          <p:cNvPr id="4" name="TextBox 3"/>
          <p:cNvSpPr txBox="1"/>
          <p:nvPr/>
        </p:nvSpPr>
        <p:spPr>
          <a:xfrm>
            <a:off x="0" y="2963238"/>
            <a:ext cx="1013002" cy="338554"/>
          </a:xfrm>
          <a:prstGeom prst="rect">
            <a:avLst/>
          </a:prstGeom>
          <a:noFill/>
        </p:spPr>
        <p:txBody>
          <a:bodyPr wrap="square" rtlCol="0">
            <a:spAutoFit/>
          </a:bodyPr>
          <a:lstStyle/>
          <a:p>
            <a:r>
              <a:rPr lang="en-US" sz="1600" dirty="0" smtClean="0"/>
              <a:t>calibrate</a:t>
            </a:r>
            <a:endParaRPr lang="en-US" sz="1600" dirty="0"/>
          </a:p>
        </p:txBody>
      </p:sp>
      <p:sp>
        <p:nvSpPr>
          <p:cNvPr id="5" name="TextBox 4"/>
          <p:cNvSpPr txBox="1"/>
          <p:nvPr/>
        </p:nvSpPr>
        <p:spPr>
          <a:xfrm>
            <a:off x="96833" y="5272263"/>
            <a:ext cx="940137" cy="338554"/>
          </a:xfrm>
          <a:prstGeom prst="rect">
            <a:avLst/>
          </a:prstGeom>
          <a:noFill/>
        </p:spPr>
        <p:txBody>
          <a:bodyPr wrap="square" rtlCol="0">
            <a:spAutoFit/>
          </a:bodyPr>
          <a:lstStyle/>
          <a:p>
            <a:r>
              <a:rPr lang="en-US" sz="1600" dirty="0" smtClean="0"/>
              <a:t>validate</a:t>
            </a:r>
            <a:endParaRPr lang="en-US" sz="1600" dirty="0"/>
          </a:p>
        </p:txBody>
      </p:sp>
      <p:sp>
        <p:nvSpPr>
          <p:cNvPr id="9" name="TextBox 8"/>
          <p:cNvSpPr txBox="1"/>
          <p:nvPr/>
        </p:nvSpPr>
        <p:spPr>
          <a:xfrm>
            <a:off x="1650078" y="130829"/>
            <a:ext cx="999567" cy="369332"/>
          </a:xfrm>
          <a:prstGeom prst="rect">
            <a:avLst/>
          </a:prstGeom>
          <a:noFill/>
        </p:spPr>
        <p:txBody>
          <a:bodyPr wrap="none" rtlCol="0">
            <a:spAutoFit/>
          </a:bodyPr>
          <a:lstStyle/>
          <a:p>
            <a:r>
              <a:rPr lang="en-US" dirty="0" smtClean="0"/>
              <a:t>Option 1</a:t>
            </a:r>
            <a:endParaRPr lang="en-US" dirty="0"/>
          </a:p>
        </p:txBody>
      </p:sp>
      <p:sp>
        <p:nvSpPr>
          <p:cNvPr id="10" name="TextBox 9"/>
          <p:cNvSpPr txBox="1"/>
          <p:nvPr/>
        </p:nvSpPr>
        <p:spPr>
          <a:xfrm>
            <a:off x="4195143" y="105291"/>
            <a:ext cx="999567" cy="369332"/>
          </a:xfrm>
          <a:prstGeom prst="rect">
            <a:avLst/>
          </a:prstGeom>
          <a:noFill/>
        </p:spPr>
        <p:txBody>
          <a:bodyPr wrap="none" rtlCol="0">
            <a:spAutoFit/>
          </a:bodyPr>
          <a:lstStyle/>
          <a:p>
            <a:r>
              <a:rPr lang="en-US" dirty="0" smtClean="0"/>
              <a:t>Option 2</a:t>
            </a:r>
            <a:endParaRPr lang="en-US" dirty="0"/>
          </a:p>
        </p:txBody>
      </p:sp>
      <p:sp>
        <p:nvSpPr>
          <p:cNvPr id="11" name="TextBox 10"/>
          <p:cNvSpPr txBox="1"/>
          <p:nvPr/>
        </p:nvSpPr>
        <p:spPr>
          <a:xfrm>
            <a:off x="7403251" y="92463"/>
            <a:ext cx="999567" cy="369332"/>
          </a:xfrm>
          <a:prstGeom prst="rect">
            <a:avLst/>
          </a:prstGeom>
          <a:noFill/>
        </p:spPr>
        <p:txBody>
          <a:bodyPr wrap="none" rtlCol="0">
            <a:spAutoFit/>
          </a:bodyPr>
          <a:lstStyle/>
          <a:p>
            <a:r>
              <a:rPr lang="en-US" dirty="0" smtClean="0"/>
              <a:t>Option 3</a:t>
            </a:r>
            <a:endParaRPr lang="en-US" dirty="0"/>
          </a:p>
        </p:txBody>
      </p:sp>
      <p:sp>
        <p:nvSpPr>
          <p:cNvPr id="13" name="TextBox 12"/>
          <p:cNvSpPr txBox="1"/>
          <p:nvPr/>
        </p:nvSpPr>
        <p:spPr>
          <a:xfrm>
            <a:off x="6619473" y="593971"/>
            <a:ext cx="2604324" cy="1815882"/>
          </a:xfrm>
          <a:prstGeom prst="rect">
            <a:avLst/>
          </a:prstGeom>
          <a:noFill/>
        </p:spPr>
        <p:txBody>
          <a:bodyPr wrap="square" rtlCol="0">
            <a:spAutoFit/>
          </a:bodyPr>
          <a:lstStyle/>
          <a:p>
            <a:r>
              <a:rPr lang="en-US" sz="1400" dirty="0" smtClean="0"/>
              <a:t>Choose among all PVR in each M by simulating and comparing to phenology/yield data </a:t>
            </a:r>
            <a:r>
              <a:rPr lang="en-US" sz="1400" dirty="0" smtClean="0">
                <a:solidFill>
                  <a:srgbClr val="FF0000"/>
                </a:solidFill>
              </a:rPr>
              <a:t>(but to simulate, we will already have model </a:t>
            </a:r>
            <a:r>
              <a:rPr lang="en-US" sz="1400" dirty="0" err="1" smtClean="0">
                <a:solidFill>
                  <a:srgbClr val="FF0000"/>
                </a:solidFill>
              </a:rPr>
              <a:t>params</a:t>
            </a:r>
            <a:r>
              <a:rPr lang="en-US" sz="1400" dirty="0" smtClean="0">
                <a:solidFill>
                  <a:srgbClr val="FF0000"/>
                </a:solidFill>
              </a:rPr>
              <a:t> for each variety… then why calibrate?)</a:t>
            </a:r>
          </a:p>
          <a:p>
            <a:r>
              <a:rPr lang="en-US" sz="1400" dirty="0" smtClean="0"/>
              <a:t>For each pixel and year, get best guess(</a:t>
            </a:r>
            <a:r>
              <a:rPr lang="en-US" sz="1400" dirty="0" err="1" smtClean="0"/>
              <a:t>es</a:t>
            </a:r>
            <a:r>
              <a:rPr lang="en-US" sz="1400" dirty="0" smtClean="0"/>
              <a:t>) of PVR</a:t>
            </a:r>
          </a:p>
        </p:txBody>
      </p:sp>
      <p:sp>
        <p:nvSpPr>
          <p:cNvPr id="15" name="TextBox 14"/>
          <p:cNvSpPr txBox="1"/>
          <p:nvPr/>
        </p:nvSpPr>
        <p:spPr>
          <a:xfrm>
            <a:off x="3415729" y="593971"/>
            <a:ext cx="3130246" cy="954107"/>
          </a:xfrm>
          <a:prstGeom prst="rect">
            <a:avLst/>
          </a:prstGeom>
          <a:noFill/>
        </p:spPr>
        <p:txBody>
          <a:bodyPr wrap="square" rtlCol="0">
            <a:spAutoFit/>
          </a:bodyPr>
          <a:lstStyle/>
          <a:p>
            <a:r>
              <a:rPr lang="en-US" sz="1400" dirty="0" smtClean="0"/>
              <a:t>Choose among all PVR in each M</a:t>
            </a:r>
            <a:r>
              <a:rPr lang="en-US" sz="1400" dirty="0"/>
              <a:t> </a:t>
            </a:r>
            <a:r>
              <a:rPr lang="en-US" sz="1400" dirty="0" smtClean="0"/>
              <a:t>by looking at phenology data, climate, latitude</a:t>
            </a:r>
          </a:p>
          <a:p>
            <a:r>
              <a:rPr lang="en-US" sz="1400" dirty="0" err="1" smtClean="0"/>
              <a:t>Calc</a:t>
            </a:r>
            <a:r>
              <a:rPr lang="en-US" sz="1400" dirty="0" smtClean="0"/>
              <a:t> likelihood of each PVR in each M</a:t>
            </a:r>
            <a:endParaRPr lang="en-US" sz="1400" dirty="0"/>
          </a:p>
        </p:txBody>
      </p:sp>
      <p:sp>
        <p:nvSpPr>
          <p:cNvPr id="18" name="TextBox 17"/>
          <p:cNvSpPr txBox="1"/>
          <p:nvPr/>
        </p:nvSpPr>
        <p:spPr>
          <a:xfrm>
            <a:off x="1529681" y="692695"/>
            <a:ext cx="1549124" cy="523220"/>
          </a:xfrm>
          <a:prstGeom prst="rect">
            <a:avLst/>
          </a:prstGeom>
          <a:noFill/>
        </p:spPr>
        <p:txBody>
          <a:bodyPr wrap="square" rtlCol="0">
            <a:spAutoFit/>
          </a:bodyPr>
          <a:lstStyle/>
          <a:p>
            <a:r>
              <a:rPr lang="en-US" sz="1400" dirty="0" smtClean="0"/>
              <a:t>Use Gabriel’s </a:t>
            </a:r>
            <a:r>
              <a:rPr lang="en-US" sz="1400" dirty="0" err="1" smtClean="0"/>
              <a:t>R.A.Man</a:t>
            </a:r>
            <a:r>
              <a:rPr lang="en-US" sz="1400" dirty="0" smtClean="0"/>
              <a:t>.</a:t>
            </a:r>
            <a:endParaRPr lang="en-US" sz="1400" dirty="0"/>
          </a:p>
        </p:txBody>
      </p:sp>
      <p:sp>
        <p:nvSpPr>
          <p:cNvPr id="19" name="TextBox 18"/>
          <p:cNvSpPr txBox="1"/>
          <p:nvPr/>
        </p:nvSpPr>
        <p:spPr>
          <a:xfrm>
            <a:off x="6545975" y="2702636"/>
            <a:ext cx="2609888" cy="738664"/>
          </a:xfrm>
          <a:prstGeom prst="rect">
            <a:avLst/>
          </a:prstGeom>
          <a:noFill/>
        </p:spPr>
        <p:txBody>
          <a:bodyPr wrap="square" rtlCol="0">
            <a:spAutoFit/>
          </a:bodyPr>
          <a:lstStyle/>
          <a:p>
            <a:r>
              <a:rPr lang="en-US" sz="1400" dirty="0" smtClean="0"/>
              <a:t>Each M, PVR has a set of </a:t>
            </a:r>
            <a:r>
              <a:rPr lang="en-US" sz="1400" dirty="0" err="1" smtClean="0"/>
              <a:t>params</a:t>
            </a:r>
            <a:r>
              <a:rPr lang="en-US" sz="1400" dirty="0" smtClean="0"/>
              <a:t>.</a:t>
            </a:r>
          </a:p>
          <a:p>
            <a:r>
              <a:rPr lang="en-US" sz="1400" dirty="0" smtClean="0"/>
              <a:t>Run model with a single PVR for each pixel</a:t>
            </a:r>
            <a:endParaRPr lang="en-US" sz="1400" dirty="0"/>
          </a:p>
        </p:txBody>
      </p:sp>
      <p:sp>
        <p:nvSpPr>
          <p:cNvPr id="20" name="TextBox 19"/>
          <p:cNvSpPr txBox="1"/>
          <p:nvPr/>
        </p:nvSpPr>
        <p:spPr>
          <a:xfrm>
            <a:off x="3609161" y="2702636"/>
            <a:ext cx="2565657" cy="1169551"/>
          </a:xfrm>
          <a:prstGeom prst="rect">
            <a:avLst/>
          </a:prstGeom>
          <a:noFill/>
        </p:spPr>
        <p:txBody>
          <a:bodyPr wrap="square" rtlCol="0">
            <a:spAutoFit/>
          </a:bodyPr>
          <a:lstStyle/>
          <a:p>
            <a:r>
              <a:rPr lang="en-US" sz="1400" dirty="0" smtClean="0"/>
              <a:t>Each M has a set of </a:t>
            </a:r>
            <a:r>
              <a:rPr lang="en-US" sz="1400" dirty="0" err="1" smtClean="0"/>
              <a:t>params</a:t>
            </a:r>
            <a:endParaRPr lang="en-US" sz="1400" dirty="0" smtClean="0"/>
          </a:p>
          <a:p>
            <a:r>
              <a:rPr lang="en-US" sz="1400" dirty="0" smtClean="0"/>
              <a:t>Make sure </a:t>
            </a:r>
            <a:r>
              <a:rPr lang="en-US" sz="1400" dirty="0" err="1" smtClean="0"/>
              <a:t>params</a:t>
            </a:r>
            <a:r>
              <a:rPr lang="en-US" sz="1400" dirty="0" smtClean="0"/>
              <a:t> work well for all PRV</a:t>
            </a:r>
          </a:p>
          <a:p>
            <a:r>
              <a:rPr lang="en-US" sz="1400" dirty="0" smtClean="0"/>
              <a:t>Run model where each pixel is weighted by management</a:t>
            </a:r>
            <a:endParaRPr lang="en-US" sz="1400" dirty="0"/>
          </a:p>
        </p:txBody>
      </p:sp>
      <p:sp>
        <p:nvSpPr>
          <p:cNvPr id="21" name="TextBox 20"/>
          <p:cNvSpPr txBox="1"/>
          <p:nvPr/>
        </p:nvSpPr>
        <p:spPr>
          <a:xfrm>
            <a:off x="1141797" y="2674826"/>
            <a:ext cx="2324891" cy="954107"/>
          </a:xfrm>
          <a:prstGeom prst="rect">
            <a:avLst/>
          </a:prstGeom>
          <a:noFill/>
        </p:spPr>
        <p:txBody>
          <a:bodyPr wrap="square" rtlCol="0">
            <a:spAutoFit/>
          </a:bodyPr>
          <a:lstStyle/>
          <a:p>
            <a:r>
              <a:rPr lang="en-US" sz="1400" dirty="0" smtClean="0"/>
              <a:t>Each M has a set of </a:t>
            </a:r>
            <a:r>
              <a:rPr lang="en-US" sz="1400" dirty="0" err="1" smtClean="0"/>
              <a:t>params</a:t>
            </a:r>
            <a:endParaRPr lang="en-US" sz="1400" dirty="0" smtClean="0"/>
          </a:p>
          <a:p>
            <a:r>
              <a:rPr lang="en-US" sz="1400" dirty="0" smtClean="0"/>
              <a:t>Make sure </a:t>
            </a:r>
            <a:r>
              <a:rPr lang="en-US" sz="1400" dirty="0" err="1" smtClean="0"/>
              <a:t>params</a:t>
            </a:r>
            <a:r>
              <a:rPr lang="en-US" sz="1400" dirty="0" smtClean="0"/>
              <a:t> work well for all </a:t>
            </a:r>
            <a:r>
              <a:rPr lang="en-US" sz="1400" dirty="0" err="1" smtClean="0"/>
              <a:t>R.A.Man.s</a:t>
            </a:r>
            <a:r>
              <a:rPr lang="en-US" sz="1400" dirty="0" smtClean="0"/>
              <a:t> </a:t>
            </a:r>
          </a:p>
          <a:p>
            <a:r>
              <a:rPr lang="en-US" sz="1400" dirty="0" smtClean="0"/>
              <a:t>Run model for </a:t>
            </a:r>
            <a:r>
              <a:rPr lang="en-US" sz="1400" dirty="0" err="1" smtClean="0"/>
              <a:t>R.A.Man</a:t>
            </a:r>
            <a:r>
              <a:rPr lang="en-US" sz="1400" dirty="0" smtClean="0"/>
              <a:t>.</a:t>
            </a:r>
            <a:endParaRPr lang="en-US" sz="1400" dirty="0"/>
          </a:p>
        </p:txBody>
      </p:sp>
      <p:sp>
        <p:nvSpPr>
          <p:cNvPr id="22" name="TextBox 21"/>
          <p:cNvSpPr txBox="1"/>
          <p:nvPr/>
        </p:nvSpPr>
        <p:spPr>
          <a:xfrm>
            <a:off x="5738585" y="4068621"/>
            <a:ext cx="2408932" cy="738664"/>
          </a:xfrm>
          <a:prstGeom prst="rect">
            <a:avLst/>
          </a:prstGeom>
          <a:noFill/>
        </p:spPr>
        <p:txBody>
          <a:bodyPr wrap="square" rtlCol="0">
            <a:spAutoFit/>
          </a:bodyPr>
          <a:lstStyle/>
          <a:p>
            <a:r>
              <a:rPr lang="en-US" sz="1400" dirty="0" smtClean="0">
                <a:solidFill>
                  <a:srgbClr val="FF0000"/>
                </a:solidFill>
              </a:rPr>
              <a:t>Option 2 has man as R.V.</a:t>
            </a:r>
          </a:p>
          <a:p>
            <a:r>
              <a:rPr lang="en-US" sz="1400" dirty="0" smtClean="0">
                <a:solidFill>
                  <a:srgbClr val="FF0000"/>
                </a:solidFill>
              </a:rPr>
              <a:t>Option 3 has man as R.V. or as a single choice per pixel? </a:t>
            </a:r>
            <a:endParaRPr lang="en-US" sz="1400" dirty="0">
              <a:solidFill>
                <a:srgbClr val="FF0000"/>
              </a:solidFill>
            </a:endParaRPr>
          </a:p>
        </p:txBody>
      </p:sp>
      <p:sp>
        <p:nvSpPr>
          <p:cNvPr id="23" name="TextBox 22"/>
          <p:cNvSpPr txBox="1"/>
          <p:nvPr/>
        </p:nvSpPr>
        <p:spPr>
          <a:xfrm>
            <a:off x="6741272" y="5076896"/>
            <a:ext cx="2399057" cy="1169551"/>
          </a:xfrm>
          <a:prstGeom prst="rect">
            <a:avLst/>
          </a:prstGeom>
          <a:noFill/>
        </p:spPr>
        <p:txBody>
          <a:bodyPr wrap="square" rtlCol="0">
            <a:spAutoFit/>
          </a:bodyPr>
          <a:lstStyle/>
          <a:p>
            <a:r>
              <a:rPr lang="en-US" sz="1400" dirty="0" smtClean="0"/>
              <a:t>Each M, PVR has a separate validation</a:t>
            </a:r>
          </a:p>
          <a:p>
            <a:r>
              <a:rPr lang="en-US" sz="1400" dirty="0" smtClean="0">
                <a:solidFill>
                  <a:srgbClr val="FF0000"/>
                </a:solidFill>
              </a:rPr>
              <a:t>Since yield needs to be separated by PVR, this is the least feasible?</a:t>
            </a:r>
            <a:endParaRPr lang="en-US" sz="1400" dirty="0">
              <a:solidFill>
                <a:srgbClr val="FF0000"/>
              </a:solidFill>
            </a:endParaRPr>
          </a:p>
        </p:txBody>
      </p:sp>
      <p:sp>
        <p:nvSpPr>
          <p:cNvPr id="24" name="TextBox 23"/>
          <p:cNvSpPr txBox="1"/>
          <p:nvPr/>
        </p:nvSpPr>
        <p:spPr>
          <a:xfrm>
            <a:off x="3841576" y="5259995"/>
            <a:ext cx="2704399" cy="523220"/>
          </a:xfrm>
          <a:prstGeom prst="rect">
            <a:avLst/>
          </a:prstGeom>
          <a:noFill/>
        </p:spPr>
        <p:txBody>
          <a:bodyPr wrap="none" rtlCol="0">
            <a:spAutoFit/>
          </a:bodyPr>
          <a:lstStyle/>
          <a:p>
            <a:r>
              <a:rPr lang="en-US" sz="1400" dirty="0" smtClean="0"/>
              <a:t>Each M has a separate validation</a:t>
            </a:r>
          </a:p>
          <a:p>
            <a:r>
              <a:rPr lang="en-US" sz="1400" dirty="0" err="1" smtClean="0"/>
              <a:t>Sim</a:t>
            </a:r>
            <a:r>
              <a:rPr lang="en-US" sz="1400" dirty="0" smtClean="0"/>
              <a:t> yield will be weighted by man.</a:t>
            </a:r>
            <a:endParaRPr lang="en-US" sz="1400" dirty="0"/>
          </a:p>
        </p:txBody>
      </p:sp>
      <p:sp>
        <p:nvSpPr>
          <p:cNvPr id="25" name="TextBox 24"/>
          <p:cNvSpPr txBox="1"/>
          <p:nvPr/>
        </p:nvSpPr>
        <p:spPr>
          <a:xfrm>
            <a:off x="1141797" y="5106817"/>
            <a:ext cx="2273932" cy="1169551"/>
          </a:xfrm>
          <a:prstGeom prst="rect">
            <a:avLst/>
          </a:prstGeom>
          <a:noFill/>
        </p:spPr>
        <p:txBody>
          <a:bodyPr wrap="square" rtlCol="0">
            <a:spAutoFit/>
          </a:bodyPr>
          <a:lstStyle/>
          <a:p>
            <a:r>
              <a:rPr lang="en-US" sz="1400" dirty="0" smtClean="0"/>
              <a:t>Each M has a separate validation</a:t>
            </a:r>
          </a:p>
          <a:p>
            <a:r>
              <a:rPr lang="en-US" sz="1400" dirty="0" smtClean="0"/>
              <a:t>Run model for </a:t>
            </a:r>
            <a:r>
              <a:rPr lang="en-US" sz="1400" dirty="0" err="1" smtClean="0"/>
              <a:t>R.A.Man</a:t>
            </a:r>
            <a:r>
              <a:rPr lang="en-US" sz="1400" dirty="0" smtClean="0"/>
              <a:t> – </a:t>
            </a:r>
            <a:r>
              <a:rPr lang="en-US" sz="1400" dirty="0" smtClean="0">
                <a:solidFill>
                  <a:srgbClr val="FF0000"/>
                </a:solidFill>
              </a:rPr>
              <a:t>if this results in a wide error margin, move to Option2?</a:t>
            </a:r>
            <a:endParaRPr lang="en-US" sz="1400" dirty="0">
              <a:solidFill>
                <a:srgbClr val="FF0000"/>
              </a:solidFill>
            </a:endParaRPr>
          </a:p>
        </p:txBody>
      </p:sp>
      <p:cxnSp>
        <p:nvCxnSpPr>
          <p:cNvPr id="27" name="Straight Arrow Connector 26"/>
          <p:cNvCxnSpPr>
            <a:stCxn id="21" idx="2"/>
            <a:endCxn id="24" idx="0"/>
          </p:cNvCxnSpPr>
          <p:nvPr/>
        </p:nvCxnSpPr>
        <p:spPr>
          <a:xfrm>
            <a:off x="2304243" y="3628933"/>
            <a:ext cx="2889533" cy="163106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0535" y="6475751"/>
            <a:ext cx="7740257" cy="369332"/>
          </a:xfrm>
          <a:prstGeom prst="rect">
            <a:avLst/>
          </a:prstGeom>
          <a:noFill/>
        </p:spPr>
        <p:txBody>
          <a:bodyPr wrap="none" rtlCol="0">
            <a:spAutoFit/>
          </a:bodyPr>
          <a:lstStyle/>
          <a:p>
            <a:r>
              <a:rPr lang="en-US" dirty="0" smtClean="0"/>
              <a:t>Once calibrated and validated, INLAND can be run for any “management option”</a:t>
            </a:r>
            <a:endParaRPr lang="en-US" dirty="0"/>
          </a:p>
        </p:txBody>
      </p:sp>
      <p:sp>
        <p:nvSpPr>
          <p:cNvPr id="37" name="TextBox 36"/>
          <p:cNvSpPr txBox="1"/>
          <p:nvPr/>
        </p:nvSpPr>
        <p:spPr>
          <a:xfrm>
            <a:off x="2753515" y="4068621"/>
            <a:ext cx="2110674" cy="954107"/>
          </a:xfrm>
          <a:prstGeom prst="rect">
            <a:avLst/>
          </a:prstGeom>
          <a:noFill/>
        </p:spPr>
        <p:txBody>
          <a:bodyPr wrap="square" rtlCol="0">
            <a:spAutoFit/>
          </a:bodyPr>
          <a:lstStyle/>
          <a:p>
            <a:r>
              <a:rPr lang="en-US" sz="1400" dirty="0" smtClean="0">
                <a:solidFill>
                  <a:srgbClr val="FF0000"/>
                </a:solidFill>
              </a:rPr>
              <a:t>If </a:t>
            </a:r>
            <a:r>
              <a:rPr lang="en-US" sz="1400" dirty="0" err="1" smtClean="0">
                <a:solidFill>
                  <a:srgbClr val="FF0000"/>
                </a:solidFill>
              </a:rPr>
              <a:t>params</a:t>
            </a:r>
            <a:r>
              <a:rPr lang="en-US" sz="1400" dirty="0" smtClean="0">
                <a:solidFill>
                  <a:srgbClr val="FF0000"/>
                </a:solidFill>
              </a:rPr>
              <a:t> don’t differ much by management, can jump from option 1 to option 2 </a:t>
            </a:r>
            <a:endParaRPr lang="en-US" sz="1400" dirty="0">
              <a:solidFill>
                <a:srgbClr val="FF0000"/>
              </a:solidFill>
            </a:endParaRPr>
          </a:p>
        </p:txBody>
      </p:sp>
    </p:spTree>
    <p:extLst>
      <p:ext uri="{BB962C8B-B14F-4D97-AF65-F5344CB8AC3E}">
        <p14:creationId xmlns:p14="http://schemas.microsoft.com/office/powerpoint/2010/main" val="282627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62195"/>
            <a:ext cx="1337801" cy="307777"/>
          </a:xfrm>
          <a:prstGeom prst="rect">
            <a:avLst/>
          </a:prstGeom>
          <a:noFill/>
        </p:spPr>
        <p:txBody>
          <a:bodyPr wrap="none" rtlCol="0">
            <a:spAutoFit/>
          </a:bodyPr>
          <a:lstStyle/>
          <a:p>
            <a:r>
              <a:rPr lang="en-US" sz="1400" dirty="0" smtClean="0"/>
              <a:t>Yield regression</a:t>
            </a:r>
          </a:p>
        </p:txBody>
      </p:sp>
      <p:sp>
        <p:nvSpPr>
          <p:cNvPr id="3" name="TextBox 2"/>
          <p:cNvSpPr txBox="1"/>
          <p:nvPr/>
        </p:nvSpPr>
        <p:spPr>
          <a:xfrm>
            <a:off x="64145" y="3219836"/>
            <a:ext cx="1539503" cy="523220"/>
          </a:xfrm>
          <a:prstGeom prst="rect">
            <a:avLst/>
          </a:prstGeom>
          <a:noFill/>
        </p:spPr>
        <p:txBody>
          <a:bodyPr wrap="square" rtlCol="0">
            <a:spAutoFit/>
          </a:bodyPr>
          <a:lstStyle/>
          <a:p>
            <a:r>
              <a:rPr lang="en-US" sz="1400" dirty="0" smtClean="0"/>
              <a:t>Phenology regression</a:t>
            </a:r>
            <a:endParaRPr lang="en-US" sz="1400" dirty="0"/>
          </a:p>
        </p:txBody>
      </p:sp>
      <p:sp>
        <p:nvSpPr>
          <p:cNvPr id="4" name="TextBox 3"/>
          <p:cNvSpPr txBox="1"/>
          <p:nvPr/>
        </p:nvSpPr>
        <p:spPr>
          <a:xfrm>
            <a:off x="38487" y="4302700"/>
            <a:ext cx="1231727" cy="307777"/>
          </a:xfrm>
          <a:prstGeom prst="rect">
            <a:avLst/>
          </a:prstGeom>
          <a:noFill/>
        </p:spPr>
        <p:txBody>
          <a:bodyPr wrap="none" rtlCol="0">
            <a:spAutoFit/>
          </a:bodyPr>
          <a:lstStyle/>
          <a:p>
            <a:r>
              <a:rPr lang="en-US" sz="1400" dirty="0" smtClean="0"/>
              <a:t>Historical runs</a:t>
            </a:r>
            <a:endParaRPr lang="en-US" sz="1400" dirty="0"/>
          </a:p>
        </p:txBody>
      </p:sp>
      <p:sp>
        <p:nvSpPr>
          <p:cNvPr id="5" name="TextBox 4"/>
          <p:cNvSpPr txBox="1"/>
          <p:nvPr/>
        </p:nvSpPr>
        <p:spPr>
          <a:xfrm>
            <a:off x="0" y="0"/>
            <a:ext cx="1603648" cy="646331"/>
          </a:xfrm>
          <a:prstGeom prst="rect">
            <a:avLst/>
          </a:prstGeom>
          <a:noFill/>
        </p:spPr>
        <p:txBody>
          <a:bodyPr wrap="square" rtlCol="0">
            <a:spAutoFit/>
          </a:bodyPr>
          <a:lstStyle/>
          <a:p>
            <a:r>
              <a:rPr lang="en-US" dirty="0" smtClean="0"/>
              <a:t>Management options</a:t>
            </a:r>
            <a:endParaRPr lang="en-US" dirty="0"/>
          </a:p>
        </p:txBody>
      </p:sp>
      <p:sp>
        <p:nvSpPr>
          <p:cNvPr id="6" name="TextBox 5"/>
          <p:cNvSpPr txBox="1"/>
          <p:nvPr/>
        </p:nvSpPr>
        <p:spPr>
          <a:xfrm>
            <a:off x="1860490" y="133618"/>
            <a:ext cx="999567" cy="369332"/>
          </a:xfrm>
          <a:prstGeom prst="rect">
            <a:avLst/>
          </a:prstGeom>
          <a:noFill/>
        </p:spPr>
        <p:txBody>
          <a:bodyPr wrap="none" rtlCol="0">
            <a:spAutoFit/>
          </a:bodyPr>
          <a:lstStyle/>
          <a:p>
            <a:r>
              <a:rPr lang="en-US" dirty="0" smtClean="0"/>
              <a:t>Option 1</a:t>
            </a:r>
            <a:endParaRPr lang="en-US" dirty="0"/>
          </a:p>
        </p:txBody>
      </p:sp>
      <p:sp>
        <p:nvSpPr>
          <p:cNvPr id="7" name="TextBox 6"/>
          <p:cNvSpPr txBox="1"/>
          <p:nvPr/>
        </p:nvSpPr>
        <p:spPr>
          <a:xfrm>
            <a:off x="4644423" y="105291"/>
            <a:ext cx="999567" cy="369332"/>
          </a:xfrm>
          <a:prstGeom prst="rect">
            <a:avLst/>
          </a:prstGeom>
          <a:noFill/>
        </p:spPr>
        <p:txBody>
          <a:bodyPr wrap="none" rtlCol="0">
            <a:spAutoFit/>
          </a:bodyPr>
          <a:lstStyle/>
          <a:p>
            <a:r>
              <a:rPr lang="en-US" dirty="0" smtClean="0"/>
              <a:t>Option 2</a:t>
            </a:r>
            <a:endParaRPr lang="en-US" dirty="0"/>
          </a:p>
        </p:txBody>
      </p:sp>
      <p:sp>
        <p:nvSpPr>
          <p:cNvPr id="8" name="TextBox 7"/>
          <p:cNvSpPr txBox="1"/>
          <p:nvPr/>
        </p:nvSpPr>
        <p:spPr>
          <a:xfrm>
            <a:off x="7403251" y="105291"/>
            <a:ext cx="999567" cy="369332"/>
          </a:xfrm>
          <a:prstGeom prst="rect">
            <a:avLst/>
          </a:prstGeom>
          <a:noFill/>
        </p:spPr>
        <p:txBody>
          <a:bodyPr wrap="none" rtlCol="0">
            <a:spAutoFit/>
          </a:bodyPr>
          <a:lstStyle/>
          <a:p>
            <a:r>
              <a:rPr lang="en-US" dirty="0" smtClean="0"/>
              <a:t>Option 3</a:t>
            </a:r>
            <a:endParaRPr lang="en-US" dirty="0"/>
          </a:p>
        </p:txBody>
      </p:sp>
      <p:sp>
        <p:nvSpPr>
          <p:cNvPr id="11" name="TextBox 10"/>
          <p:cNvSpPr txBox="1"/>
          <p:nvPr/>
        </p:nvSpPr>
        <p:spPr>
          <a:xfrm>
            <a:off x="1743001" y="986228"/>
            <a:ext cx="2256443" cy="1384995"/>
          </a:xfrm>
          <a:prstGeom prst="rect">
            <a:avLst/>
          </a:prstGeom>
          <a:noFill/>
        </p:spPr>
        <p:txBody>
          <a:bodyPr wrap="square" rtlCol="0">
            <a:spAutoFit/>
          </a:bodyPr>
          <a:lstStyle/>
          <a:p>
            <a:r>
              <a:rPr lang="en-US" sz="1400" dirty="0" smtClean="0">
                <a:solidFill>
                  <a:srgbClr val="000000"/>
                </a:solidFill>
              </a:rPr>
              <a:t>Within each M, </a:t>
            </a:r>
            <a:r>
              <a:rPr lang="en-US" sz="1400" dirty="0" err="1" smtClean="0">
                <a:solidFill>
                  <a:srgbClr val="000000"/>
                </a:solidFill>
              </a:rPr>
              <a:t>sim</a:t>
            </a:r>
            <a:r>
              <a:rPr lang="en-US" sz="1400" dirty="0" smtClean="0">
                <a:solidFill>
                  <a:srgbClr val="000000"/>
                </a:solidFill>
              </a:rPr>
              <a:t> yield is from the </a:t>
            </a:r>
            <a:r>
              <a:rPr lang="en-US" sz="1400" dirty="0" err="1" smtClean="0">
                <a:solidFill>
                  <a:srgbClr val="000000"/>
                </a:solidFill>
              </a:rPr>
              <a:t>R.A.Man.s</a:t>
            </a:r>
            <a:endParaRPr lang="en-US" sz="1400" dirty="0" smtClean="0">
              <a:solidFill>
                <a:srgbClr val="000000"/>
              </a:solidFill>
            </a:endParaRPr>
          </a:p>
          <a:p>
            <a:r>
              <a:rPr lang="en-US" sz="1400" dirty="0" smtClean="0">
                <a:solidFill>
                  <a:srgbClr val="000000"/>
                </a:solidFill>
              </a:rPr>
              <a:t>Regress with phenology from the </a:t>
            </a:r>
            <a:r>
              <a:rPr lang="en-US" sz="1400" dirty="0" err="1" smtClean="0">
                <a:solidFill>
                  <a:srgbClr val="000000"/>
                </a:solidFill>
              </a:rPr>
              <a:t>R.A.Man.s</a:t>
            </a:r>
            <a:endParaRPr lang="en-US" sz="1400" dirty="0" smtClean="0">
              <a:solidFill>
                <a:srgbClr val="000000"/>
              </a:solidFill>
            </a:endParaRPr>
          </a:p>
          <a:p>
            <a:r>
              <a:rPr lang="en-US" sz="1400" dirty="0" smtClean="0"/>
              <a:t>Yield</a:t>
            </a:r>
            <a:r>
              <a:rPr lang="en-US" sz="1400" baseline="-25000" dirty="0" smtClean="0"/>
              <a:t>M1</a:t>
            </a:r>
            <a:r>
              <a:rPr lang="en-US" sz="1400" dirty="0" smtClean="0"/>
              <a:t> = </a:t>
            </a:r>
            <a:r>
              <a:rPr lang="en-US" sz="1400" dirty="0" err="1" smtClean="0"/>
              <a:t>fcn</a:t>
            </a:r>
            <a:r>
              <a:rPr lang="en-US" sz="1400" dirty="0" smtClean="0"/>
              <a:t>(weather</a:t>
            </a:r>
            <a:r>
              <a:rPr lang="en-US" sz="1400" baseline="-25000" dirty="0" smtClean="0"/>
              <a:t>M1</a:t>
            </a:r>
            <a:r>
              <a:rPr lang="en-US" sz="1400" dirty="0" smtClean="0"/>
              <a:t>, phenology</a:t>
            </a:r>
            <a:r>
              <a:rPr lang="en-US" sz="1400" baseline="-25000" dirty="0" smtClean="0"/>
              <a:t>M1</a:t>
            </a:r>
            <a:r>
              <a:rPr lang="en-US" sz="1400" dirty="0" smtClean="0"/>
              <a:t>)</a:t>
            </a:r>
          </a:p>
        </p:txBody>
      </p:sp>
      <p:sp>
        <p:nvSpPr>
          <p:cNvPr id="12" name="TextBox 11"/>
          <p:cNvSpPr txBox="1"/>
          <p:nvPr/>
        </p:nvSpPr>
        <p:spPr>
          <a:xfrm>
            <a:off x="3982058" y="986228"/>
            <a:ext cx="2080791" cy="1815882"/>
          </a:xfrm>
          <a:prstGeom prst="rect">
            <a:avLst/>
          </a:prstGeom>
          <a:noFill/>
        </p:spPr>
        <p:txBody>
          <a:bodyPr wrap="square" rtlCol="0">
            <a:spAutoFit/>
          </a:bodyPr>
          <a:lstStyle/>
          <a:p>
            <a:r>
              <a:rPr lang="en-US" sz="1400" dirty="0" smtClean="0"/>
              <a:t>Within each M, </a:t>
            </a:r>
            <a:r>
              <a:rPr lang="en-US" sz="1400" dirty="0" err="1" smtClean="0"/>
              <a:t>sim</a:t>
            </a:r>
            <a:r>
              <a:rPr lang="en-US" sz="1400" dirty="0" smtClean="0"/>
              <a:t> yield is weighted by PVR likelihoods</a:t>
            </a:r>
          </a:p>
          <a:p>
            <a:r>
              <a:rPr lang="en-US" sz="1400" dirty="0" smtClean="0"/>
              <a:t>Regress with phenology </a:t>
            </a:r>
            <a:r>
              <a:rPr lang="en-US" sz="1400" dirty="0" err="1" smtClean="0"/>
              <a:t>calced</a:t>
            </a:r>
            <a:r>
              <a:rPr lang="en-US" sz="1400" dirty="0" smtClean="0"/>
              <a:t> by weighting PVR likelihoods</a:t>
            </a:r>
          </a:p>
          <a:p>
            <a:r>
              <a:rPr lang="en-US" sz="1400" dirty="0" smtClean="0"/>
              <a:t>Yield</a:t>
            </a:r>
            <a:r>
              <a:rPr lang="en-US" sz="1400" baseline="-25000" dirty="0" smtClean="0"/>
              <a:t>M1</a:t>
            </a:r>
            <a:r>
              <a:rPr lang="en-US" sz="1400" dirty="0" smtClean="0"/>
              <a:t> = </a:t>
            </a:r>
            <a:r>
              <a:rPr lang="en-US" sz="1400" dirty="0" err="1" smtClean="0"/>
              <a:t>fcn</a:t>
            </a:r>
            <a:r>
              <a:rPr lang="en-US" sz="1400" dirty="0" smtClean="0"/>
              <a:t>(weather</a:t>
            </a:r>
            <a:r>
              <a:rPr lang="en-US" sz="1400" baseline="-25000" dirty="0" smtClean="0"/>
              <a:t>M1</a:t>
            </a:r>
            <a:r>
              <a:rPr lang="en-US" sz="1400" dirty="0" smtClean="0"/>
              <a:t>, phenology</a:t>
            </a:r>
            <a:r>
              <a:rPr lang="en-US" sz="1400" baseline="-25000" dirty="0" smtClean="0"/>
              <a:t>M1</a:t>
            </a:r>
            <a:r>
              <a:rPr lang="en-US" sz="1400" dirty="0" smtClean="0"/>
              <a:t>)</a:t>
            </a:r>
            <a:endParaRPr lang="en-US" sz="1400" dirty="0"/>
          </a:p>
        </p:txBody>
      </p:sp>
      <p:sp>
        <p:nvSpPr>
          <p:cNvPr id="13" name="TextBox 12"/>
          <p:cNvSpPr txBox="1"/>
          <p:nvPr/>
        </p:nvSpPr>
        <p:spPr>
          <a:xfrm>
            <a:off x="1675444" y="2999214"/>
            <a:ext cx="2324000" cy="1169551"/>
          </a:xfrm>
          <a:prstGeom prst="rect">
            <a:avLst/>
          </a:prstGeom>
          <a:noFill/>
        </p:spPr>
        <p:txBody>
          <a:bodyPr wrap="square" rtlCol="0">
            <a:spAutoFit/>
          </a:bodyPr>
          <a:lstStyle/>
          <a:p>
            <a:r>
              <a:rPr lang="en-US" sz="1400" dirty="0" smtClean="0">
                <a:solidFill>
                  <a:srgbClr val="000000"/>
                </a:solidFill>
              </a:rPr>
              <a:t>Within each M, phenology regressions for each PVR</a:t>
            </a:r>
          </a:p>
          <a:p>
            <a:r>
              <a:rPr lang="en-US" sz="1400" dirty="0" smtClean="0"/>
              <a:t>Phenology</a:t>
            </a:r>
            <a:r>
              <a:rPr lang="en-US" sz="1400" baseline="-25000" dirty="0" smtClean="0"/>
              <a:t>M1,PVR1 </a:t>
            </a:r>
            <a:r>
              <a:rPr lang="en-US" sz="1400" dirty="0" smtClean="0"/>
              <a:t>= </a:t>
            </a:r>
            <a:r>
              <a:rPr lang="en-US" sz="1400" dirty="0" err="1" smtClean="0"/>
              <a:t>fcn</a:t>
            </a:r>
            <a:r>
              <a:rPr lang="en-US" sz="1400" dirty="0" smtClean="0"/>
              <a:t>(weather</a:t>
            </a:r>
            <a:r>
              <a:rPr lang="en-US" sz="1400" baseline="-25000" dirty="0" smtClean="0"/>
              <a:t>M1,PVR1</a:t>
            </a:r>
            <a:r>
              <a:rPr lang="en-US" sz="1400" dirty="0" smtClean="0"/>
              <a:t>)</a:t>
            </a:r>
          </a:p>
          <a:p>
            <a:endParaRPr lang="en-US" sz="1400" dirty="0">
              <a:solidFill>
                <a:srgbClr val="000000"/>
              </a:solidFill>
            </a:endParaRPr>
          </a:p>
        </p:txBody>
      </p:sp>
      <p:sp>
        <p:nvSpPr>
          <p:cNvPr id="14" name="TextBox 13"/>
          <p:cNvSpPr txBox="1"/>
          <p:nvPr/>
        </p:nvSpPr>
        <p:spPr>
          <a:xfrm>
            <a:off x="6749478" y="981135"/>
            <a:ext cx="2307113" cy="1600438"/>
          </a:xfrm>
          <a:prstGeom prst="rect">
            <a:avLst/>
          </a:prstGeom>
          <a:noFill/>
        </p:spPr>
        <p:txBody>
          <a:bodyPr wrap="square" rtlCol="0">
            <a:spAutoFit/>
          </a:bodyPr>
          <a:lstStyle/>
          <a:p>
            <a:r>
              <a:rPr lang="en-US" sz="1400" dirty="0" smtClean="0"/>
              <a:t>Within each M, </a:t>
            </a:r>
            <a:r>
              <a:rPr lang="en-US" sz="1400" dirty="0" err="1" smtClean="0"/>
              <a:t>sim</a:t>
            </a:r>
            <a:r>
              <a:rPr lang="en-US" sz="1400" dirty="0" smtClean="0"/>
              <a:t> yield for each pixel’s PVR</a:t>
            </a:r>
          </a:p>
          <a:p>
            <a:r>
              <a:rPr lang="en-US" sz="1400" dirty="0" smtClean="0"/>
              <a:t>Regress with phenology </a:t>
            </a:r>
            <a:r>
              <a:rPr lang="en-US" sz="1400" dirty="0" err="1" smtClean="0"/>
              <a:t>calc.ed</a:t>
            </a:r>
            <a:r>
              <a:rPr lang="en-US" sz="1400" dirty="0" smtClean="0"/>
              <a:t> each pixel’s PVR</a:t>
            </a:r>
          </a:p>
          <a:p>
            <a:r>
              <a:rPr lang="en-US" sz="1400" dirty="0" smtClean="0"/>
              <a:t>Yield</a:t>
            </a:r>
            <a:r>
              <a:rPr lang="en-US" sz="1400" baseline="-25000" dirty="0" smtClean="0"/>
              <a:t>M1,PVR1 </a:t>
            </a:r>
            <a:r>
              <a:rPr lang="en-US" sz="1400" dirty="0" smtClean="0"/>
              <a:t>= </a:t>
            </a:r>
            <a:r>
              <a:rPr lang="en-US" sz="1400" dirty="0" err="1" smtClean="0"/>
              <a:t>fcn</a:t>
            </a:r>
            <a:r>
              <a:rPr lang="en-US" sz="1400" dirty="0" smtClean="0"/>
              <a:t>(weather</a:t>
            </a:r>
            <a:r>
              <a:rPr lang="en-US" sz="1400" baseline="-25000" dirty="0" smtClean="0"/>
              <a:t>M1,PVR1</a:t>
            </a:r>
            <a:r>
              <a:rPr lang="en-US" sz="1400" dirty="0" smtClean="0"/>
              <a:t>, phenology</a:t>
            </a:r>
            <a:r>
              <a:rPr lang="en-US" sz="1400" baseline="-25000" dirty="0" smtClean="0"/>
              <a:t>M1,PVR1</a:t>
            </a:r>
            <a:r>
              <a:rPr lang="en-US" sz="1400" dirty="0" smtClean="0"/>
              <a:t>)</a:t>
            </a:r>
            <a:endParaRPr lang="en-US" sz="1400" dirty="0"/>
          </a:p>
        </p:txBody>
      </p:sp>
      <p:sp>
        <p:nvSpPr>
          <p:cNvPr id="16" name="TextBox 15"/>
          <p:cNvSpPr txBox="1"/>
          <p:nvPr/>
        </p:nvSpPr>
        <p:spPr>
          <a:xfrm>
            <a:off x="3982058" y="2999214"/>
            <a:ext cx="2306614" cy="954107"/>
          </a:xfrm>
          <a:prstGeom prst="rect">
            <a:avLst/>
          </a:prstGeom>
          <a:noFill/>
        </p:spPr>
        <p:txBody>
          <a:bodyPr wrap="square" rtlCol="0">
            <a:spAutoFit/>
          </a:bodyPr>
          <a:lstStyle/>
          <a:p>
            <a:r>
              <a:rPr lang="en-US" sz="1400" dirty="0" smtClean="0"/>
              <a:t>Within each M, phenology regressions for each PVR</a:t>
            </a:r>
          </a:p>
          <a:p>
            <a:r>
              <a:rPr lang="en-US" sz="1400" dirty="0" smtClean="0"/>
              <a:t>Phenology</a:t>
            </a:r>
            <a:r>
              <a:rPr lang="en-US" sz="1400" baseline="-25000" dirty="0" smtClean="0"/>
              <a:t>M1,PVR1 </a:t>
            </a:r>
            <a:r>
              <a:rPr lang="en-US" sz="1400" dirty="0" smtClean="0"/>
              <a:t>= </a:t>
            </a:r>
            <a:r>
              <a:rPr lang="en-US" sz="1400" dirty="0" err="1" smtClean="0"/>
              <a:t>fcn</a:t>
            </a:r>
            <a:r>
              <a:rPr lang="en-US" sz="1400" dirty="0" smtClean="0"/>
              <a:t>(weather</a:t>
            </a:r>
            <a:r>
              <a:rPr lang="en-US" sz="1400" baseline="-25000" dirty="0" smtClean="0"/>
              <a:t>M1,PVR1</a:t>
            </a:r>
            <a:r>
              <a:rPr lang="en-US" sz="1400" dirty="0" smtClean="0"/>
              <a:t>)</a:t>
            </a:r>
            <a:endParaRPr lang="en-US" sz="1400" dirty="0"/>
          </a:p>
        </p:txBody>
      </p:sp>
      <p:sp>
        <p:nvSpPr>
          <p:cNvPr id="17" name="TextBox 16"/>
          <p:cNvSpPr txBox="1"/>
          <p:nvPr/>
        </p:nvSpPr>
        <p:spPr>
          <a:xfrm>
            <a:off x="6595556" y="2999214"/>
            <a:ext cx="2306614" cy="1169551"/>
          </a:xfrm>
          <a:prstGeom prst="rect">
            <a:avLst/>
          </a:prstGeom>
          <a:noFill/>
        </p:spPr>
        <p:txBody>
          <a:bodyPr wrap="square" rtlCol="0">
            <a:spAutoFit/>
          </a:bodyPr>
          <a:lstStyle/>
          <a:p>
            <a:r>
              <a:rPr lang="en-US" sz="1400" dirty="0" smtClean="0"/>
              <a:t>Within each M, phenology regressions for each PVR</a:t>
            </a:r>
          </a:p>
          <a:p>
            <a:r>
              <a:rPr lang="en-US" sz="1400" dirty="0" smtClean="0"/>
              <a:t>Phenology</a:t>
            </a:r>
            <a:r>
              <a:rPr lang="en-US" sz="1400" baseline="-25000" dirty="0" smtClean="0"/>
              <a:t>M1,PVR1 </a:t>
            </a:r>
            <a:r>
              <a:rPr lang="en-US" sz="1400" dirty="0" smtClean="0"/>
              <a:t>= </a:t>
            </a:r>
            <a:r>
              <a:rPr lang="en-US" sz="1400" dirty="0" err="1" smtClean="0"/>
              <a:t>fcn</a:t>
            </a:r>
            <a:r>
              <a:rPr lang="en-US" sz="1400" dirty="0" smtClean="0"/>
              <a:t>(weather</a:t>
            </a:r>
            <a:r>
              <a:rPr lang="en-US" sz="1400" baseline="-25000" dirty="0" smtClean="0"/>
              <a:t>M1,PVR1</a:t>
            </a:r>
            <a:r>
              <a:rPr lang="en-US" sz="1400" dirty="0" smtClean="0"/>
              <a:t>)</a:t>
            </a:r>
          </a:p>
          <a:p>
            <a:endParaRPr lang="en-US" sz="1400" dirty="0"/>
          </a:p>
        </p:txBody>
      </p:sp>
      <p:sp>
        <p:nvSpPr>
          <p:cNvPr id="18" name="TextBox 17"/>
          <p:cNvSpPr txBox="1"/>
          <p:nvPr/>
        </p:nvSpPr>
        <p:spPr>
          <a:xfrm>
            <a:off x="1675444" y="4308517"/>
            <a:ext cx="1986210" cy="523220"/>
          </a:xfrm>
          <a:prstGeom prst="rect">
            <a:avLst/>
          </a:prstGeom>
          <a:noFill/>
        </p:spPr>
        <p:txBody>
          <a:bodyPr wrap="square" rtlCol="0">
            <a:spAutoFit/>
          </a:bodyPr>
          <a:lstStyle/>
          <a:p>
            <a:r>
              <a:rPr lang="en-US" sz="1400" dirty="0" smtClean="0"/>
              <a:t>Run with </a:t>
            </a:r>
            <a:r>
              <a:rPr lang="en-US" sz="1400" dirty="0" err="1" smtClean="0"/>
              <a:t>R.A.Man</a:t>
            </a:r>
            <a:r>
              <a:rPr lang="en-US" sz="1400" dirty="0" smtClean="0"/>
              <a:t> per pixel</a:t>
            </a:r>
            <a:endParaRPr lang="en-US" sz="1400" dirty="0"/>
          </a:p>
        </p:txBody>
      </p:sp>
      <p:sp>
        <p:nvSpPr>
          <p:cNvPr id="19" name="TextBox 18"/>
          <p:cNvSpPr txBox="1"/>
          <p:nvPr/>
        </p:nvSpPr>
        <p:spPr>
          <a:xfrm>
            <a:off x="4019013" y="4297986"/>
            <a:ext cx="2283467" cy="523220"/>
          </a:xfrm>
          <a:prstGeom prst="rect">
            <a:avLst/>
          </a:prstGeom>
          <a:noFill/>
        </p:spPr>
        <p:txBody>
          <a:bodyPr wrap="square" rtlCol="0">
            <a:spAutoFit/>
          </a:bodyPr>
          <a:lstStyle/>
          <a:p>
            <a:r>
              <a:rPr lang="en-US" sz="1400" dirty="0" smtClean="0"/>
              <a:t>Run with weighted </a:t>
            </a:r>
            <a:r>
              <a:rPr lang="en-US" sz="1400" dirty="0" err="1" smtClean="0"/>
              <a:t>avg</a:t>
            </a:r>
            <a:r>
              <a:rPr lang="en-US" sz="1400" dirty="0" smtClean="0"/>
              <a:t> of man per pixel/year</a:t>
            </a:r>
            <a:endParaRPr lang="en-US" sz="1400" dirty="0"/>
          </a:p>
        </p:txBody>
      </p:sp>
      <p:sp>
        <p:nvSpPr>
          <p:cNvPr id="20" name="TextBox 19"/>
          <p:cNvSpPr txBox="1"/>
          <p:nvPr/>
        </p:nvSpPr>
        <p:spPr>
          <a:xfrm>
            <a:off x="6595556" y="4348628"/>
            <a:ext cx="2548444" cy="307777"/>
          </a:xfrm>
          <a:prstGeom prst="rect">
            <a:avLst/>
          </a:prstGeom>
          <a:noFill/>
        </p:spPr>
        <p:txBody>
          <a:bodyPr wrap="none" rtlCol="0">
            <a:spAutoFit/>
          </a:bodyPr>
          <a:lstStyle/>
          <a:p>
            <a:r>
              <a:rPr lang="en-US" sz="1400" dirty="0" smtClean="0"/>
              <a:t>Run with a specific PVR per pixel</a:t>
            </a:r>
            <a:endParaRPr lang="en-US" sz="1400" dirty="0"/>
          </a:p>
        </p:txBody>
      </p:sp>
      <p:sp>
        <p:nvSpPr>
          <p:cNvPr id="21" name="TextBox 20"/>
          <p:cNvSpPr txBox="1"/>
          <p:nvPr/>
        </p:nvSpPr>
        <p:spPr>
          <a:xfrm>
            <a:off x="6543427" y="5136871"/>
            <a:ext cx="2513164" cy="1169551"/>
          </a:xfrm>
          <a:prstGeom prst="rect">
            <a:avLst/>
          </a:prstGeom>
          <a:noFill/>
        </p:spPr>
        <p:txBody>
          <a:bodyPr wrap="square" rtlCol="0">
            <a:spAutoFit/>
          </a:bodyPr>
          <a:lstStyle/>
          <a:p>
            <a:r>
              <a:rPr lang="en-US" sz="1400" dirty="0" smtClean="0">
                <a:solidFill>
                  <a:srgbClr val="FF0000"/>
                </a:solidFill>
              </a:rPr>
              <a:t>Essentially, option 3, by having separate models for each PVR, forces us to separate the yield regression by PVR in addition to separating phenology by PVR</a:t>
            </a:r>
            <a:endParaRPr lang="en-US" sz="1400" dirty="0">
              <a:solidFill>
                <a:srgbClr val="FF0000"/>
              </a:solidFill>
            </a:endParaRPr>
          </a:p>
        </p:txBody>
      </p:sp>
      <p:sp>
        <p:nvSpPr>
          <p:cNvPr id="22" name="TextBox 21"/>
          <p:cNvSpPr txBox="1"/>
          <p:nvPr/>
        </p:nvSpPr>
        <p:spPr>
          <a:xfrm>
            <a:off x="-35636" y="5214851"/>
            <a:ext cx="4818755" cy="954107"/>
          </a:xfrm>
          <a:prstGeom prst="rect">
            <a:avLst/>
          </a:prstGeom>
          <a:noFill/>
        </p:spPr>
        <p:txBody>
          <a:bodyPr wrap="square" rtlCol="0">
            <a:spAutoFit/>
          </a:bodyPr>
          <a:lstStyle/>
          <a:p>
            <a:r>
              <a:rPr lang="en-US" sz="1400" dirty="0" smtClean="0">
                <a:solidFill>
                  <a:srgbClr val="FF0000"/>
                </a:solidFill>
              </a:rPr>
              <a:t>For regressions, need to use actual weather and compare to actual yield and phenology data – so if want phenology to explicitly account for PVR, need to KNOW PVR deterministically?</a:t>
            </a:r>
            <a:endParaRPr lang="en-US" sz="1400" dirty="0">
              <a:solidFill>
                <a:srgbClr val="FF0000"/>
              </a:solidFill>
            </a:endParaRPr>
          </a:p>
        </p:txBody>
      </p:sp>
    </p:spTree>
    <p:extLst>
      <p:ext uri="{BB962C8B-B14F-4D97-AF65-F5344CB8AC3E}">
        <p14:creationId xmlns:p14="http://schemas.microsoft.com/office/powerpoint/2010/main" val="174279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2622" y="8355"/>
            <a:ext cx="2202872" cy="369332"/>
          </a:xfrm>
          <a:prstGeom prst="rect">
            <a:avLst/>
          </a:prstGeom>
          <a:noFill/>
        </p:spPr>
        <p:txBody>
          <a:bodyPr wrap="none" rtlCol="0">
            <a:spAutoFit/>
          </a:bodyPr>
          <a:lstStyle/>
          <a:p>
            <a:r>
              <a:rPr lang="en-US" dirty="0" smtClean="0"/>
              <a:t>Management options</a:t>
            </a:r>
            <a:endParaRPr lang="en-US" dirty="0"/>
          </a:p>
        </p:txBody>
      </p:sp>
      <p:sp>
        <p:nvSpPr>
          <p:cNvPr id="3" name="TextBox 2"/>
          <p:cNvSpPr txBox="1"/>
          <p:nvPr/>
        </p:nvSpPr>
        <p:spPr>
          <a:xfrm>
            <a:off x="0" y="311193"/>
            <a:ext cx="1697144" cy="954107"/>
          </a:xfrm>
          <a:prstGeom prst="rect">
            <a:avLst/>
          </a:prstGeom>
          <a:noFill/>
        </p:spPr>
        <p:txBody>
          <a:bodyPr wrap="square" rtlCol="0">
            <a:spAutoFit/>
          </a:bodyPr>
          <a:lstStyle/>
          <a:p>
            <a:r>
              <a:rPr lang="en-US" sz="1400" dirty="0" smtClean="0"/>
              <a:t>Selecting management to model (pre-calibration)</a:t>
            </a:r>
            <a:endParaRPr lang="en-US" sz="1400" dirty="0"/>
          </a:p>
        </p:txBody>
      </p:sp>
      <p:sp>
        <p:nvSpPr>
          <p:cNvPr id="4" name="TextBox 3"/>
          <p:cNvSpPr txBox="1"/>
          <p:nvPr/>
        </p:nvSpPr>
        <p:spPr>
          <a:xfrm>
            <a:off x="6277" y="1947243"/>
            <a:ext cx="1649520" cy="738664"/>
          </a:xfrm>
          <a:prstGeom prst="rect">
            <a:avLst/>
          </a:prstGeom>
          <a:noFill/>
        </p:spPr>
        <p:txBody>
          <a:bodyPr wrap="square" rtlCol="0">
            <a:spAutoFit/>
          </a:bodyPr>
          <a:lstStyle/>
          <a:p>
            <a:r>
              <a:rPr lang="en-US" sz="1400" dirty="0" smtClean="0"/>
              <a:t>Determining representativeness of yield data</a:t>
            </a:r>
            <a:endParaRPr lang="en-US" sz="1400" dirty="0"/>
          </a:p>
        </p:txBody>
      </p:sp>
      <p:sp>
        <p:nvSpPr>
          <p:cNvPr id="5" name="TextBox 4"/>
          <p:cNvSpPr txBox="1"/>
          <p:nvPr/>
        </p:nvSpPr>
        <p:spPr>
          <a:xfrm>
            <a:off x="31105" y="2974913"/>
            <a:ext cx="1431422" cy="1600438"/>
          </a:xfrm>
          <a:prstGeom prst="rect">
            <a:avLst/>
          </a:prstGeom>
          <a:noFill/>
        </p:spPr>
        <p:txBody>
          <a:bodyPr wrap="square" rtlCol="0">
            <a:spAutoFit/>
          </a:bodyPr>
          <a:lstStyle/>
          <a:p>
            <a:r>
              <a:rPr lang="en-US" sz="1400" dirty="0" smtClean="0"/>
              <a:t>Calibration: if we have variety data, we can replace “maturity class” with “variety” here</a:t>
            </a:r>
            <a:endParaRPr lang="en-US" sz="1400" dirty="0"/>
          </a:p>
        </p:txBody>
      </p:sp>
      <p:sp>
        <p:nvSpPr>
          <p:cNvPr id="6" name="TextBox 5"/>
          <p:cNvSpPr txBox="1"/>
          <p:nvPr/>
        </p:nvSpPr>
        <p:spPr>
          <a:xfrm>
            <a:off x="47626" y="4871006"/>
            <a:ext cx="924289" cy="307777"/>
          </a:xfrm>
          <a:prstGeom prst="rect">
            <a:avLst/>
          </a:prstGeom>
          <a:noFill/>
        </p:spPr>
        <p:txBody>
          <a:bodyPr wrap="none" rtlCol="0">
            <a:spAutoFit/>
          </a:bodyPr>
          <a:lstStyle/>
          <a:p>
            <a:r>
              <a:rPr lang="en-US" sz="1400" dirty="0" smtClean="0"/>
              <a:t>Validation</a:t>
            </a:r>
            <a:endParaRPr lang="en-US" sz="1400" dirty="0"/>
          </a:p>
        </p:txBody>
      </p:sp>
      <p:sp>
        <p:nvSpPr>
          <p:cNvPr id="8" name="TextBox 7"/>
          <p:cNvSpPr txBox="1"/>
          <p:nvPr/>
        </p:nvSpPr>
        <p:spPr>
          <a:xfrm>
            <a:off x="6278" y="5137027"/>
            <a:ext cx="1462527" cy="1169551"/>
          </a:xfrm>
          <a:prstGeom prst="rect">
            <a:avLst/>
          </a:prstGeom>
          <a:noFill/>
        </p:spPr>
        <p:txBody>
          <a:bodyPr wrap="square" rtlCol="0">
            <a:spAutoFit/>
          </a:bodyPr>
          <a:lstStyle/>
          <a:p>
            <a:r>
              <a:rPr lang="en-US" sz="1400" dirty="0" smtClean="0"/>
              <a:t>Run calibrated INLAND for all realistic management scenarios</a:t>
            </a:r>
            <a:endParaRPr lang="en-US" sz="1400" dirty="0"/>
          </a:p>
        </p:txBody>
      </p:sp>
      <p:cxnSp>
        <p:nvCxnSpPr>
          <p:cNvPr id="10" name="Straight Connector 9"/>
          <p:cNvCxnSpPr/>
          <p:nvPr/>
        </p:nvCxnSpPr>
        <p:spPr>
          <a:xfrm>
            <a:off x="6462547" y="270325"/>
            <a:ext cx="0" cy="569435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639276" y="287705"/>
            <a:ext cx="4823271" cy="1600438"/>
          </a:xfrm>
          <a:prstGeom prst="rect">
            <a:avLst/>
          </a:prstGeom>
          <a:noFill/>
        </p:spPr>
        <p:txBody>
          <a:bodyPr wrap="square" rtlCol="0">
            <a:spAutoFit/>
          </a:bodyPr>
          <a:lstStyle/>
          <a:p>
            <a:r>
              <a:rPr lang="en-US" sz="1400" dirty="0"/>
              <a:t>G</a:t>
            </a:r>
            <a:r>
              <a:rPr lang="en-US" sz="1400" dirty="0" smtClean="0"/>
              <a:t>et range of PVR given </a:t>
            </a:r>
            <a:r>
              <a:rPr lang="en-US" sz="1400" dirty="0" err="1" smtClean="0"/>
              <a:t>lat</a:t>
            </a:r>
            <a:r>
              <a:rPr lang="en-US" sz="1400" dirty="0" smtClean="0"/>
              <a:t>, climate, maturity class; create a set of realistic PVR for each maturity group and model them</a:t>
            </a:r>
          </a:p>
          <a:p>
            <a:r>
              <a:rPr lang="en-US" sz="1400" dirty="0" smtClean="0"/>
              <a:t>Compare simulated yield &amp; phenology to data, choose management that most closely causes a match with data. </a:t>
            </a:r>
            <a:r>
              <a:rPr lang="en-US" sz="1400" dirty="0" smtClean="0">
                <a:solidFill>
                  <a:srgbClr val="FF0000"/>
                </a:solidFill>
              </a:rPr>
              <a:t>This will be before </a:t>
            </a:r>
            <a:r>
              <a:rPr lang="en-US" sz="1400" dirty="0" err="1" smtClean="0">
                <a:solidFill>
                  <a:srgbClr val="FF0000"/>
                </a:solidFill>
              </a:rPr>
              <a:t>params</a:t>
            </a:r>
            <a:r>
              <a:rPr lang="en-US" sz="1400" dirty="0" smtClean="0">
                <a:solidFill>
                  <a:srgbClr val="FF0000"/>
                </a:solidFill>
              </a:rPr>
              <a:t> are calibrated, so use default crop </a:t>
            </a:r>
            <a:r>
              <a:rPr lang="en-US" sz="1400" dirty="0" err="1" smtClean="0">
                <a:solidFill>
                  <a:srgbClr val="FF0000"/>
                </a:solidFill>
              </a:rPr>
              <a:t>params</a:t>
            </a:r>
            <a:r>
              <a:rPr lang="en-US" sz="1400" dirty="0" smtClean="0">
                <a:solidFill>
                  <a:srgbClr val="FF0000"/>
                </a:solidFill>
              </a:rPr>
              <a:t> for each V. Also, choose one or many PVR by matching? If choose many PVR, PVR will be a random variable.</a:t>
            </a:r>
            <a:endParaRPr lang="en-US" sz="1400" dirty="0">
              <a:solidFill>
                <a:srgbClr val="FF0000"/>
              </a:solidFill>
            </a:endParaRPr>
          </a:p>
        </p:txBody>
      </p:sp>
      <p:sp>
        <p:nvSpPr>
          <p:cNvPr id="15" name="TextBox 14"/>
          <p:cNvSpPr txBox="1"/>
          <p:nvPr/>
        </p:nvSpPr>
        <p:spPr>
          <a:xfrm>
            <a:off x="0" y="0"/>
            <a:ext cx="2506891" cy="307777"/>
          </a:xfrm>
          <a:prstGeom prst="rect">
            <a:avLst/>
          </a:prstGeom>
          <a:noFill/>
        </p:spPr>
        <p:txBody>
          <a:bodyPr wrap="none" rtlCol="0">
            <a:spAutoFit/>
          </a:bodyPr>
          <a:lstStyle/>
          <a:p>
            <a:r>
              <a:rPr lang="en-US" sz="1400" dirty="0" smtClean="0"/>
              <a:t>PVR = planting, variety, rotation</a:t>
            </a:r>
            <a:endParaRPr lang="en-US" sz="1400" dirty="0"/>
          </a:p>
        </p:txBody>
      </p:sp>
      <p:sp>
        <p:nvSpPr>
          <p:cNvPr id="16" name="TextBox 15"/>
          <p:cNvSpPr txBox="1"/>
          <p:nvPr/>
        </p:nvSpPr>
        <p:spPr>
          <a:xfrm>
            <a:off x="6443404" y="270325"/>
            <a:ext cx="2819265" cy="1384995"/>
          </a:xfrm>
          <a:prstGeom prst="rect">
            <a:avLst/>
          </a:prstGeom>
          <a:noFill/>
        </p:spPr>
        <p:txBody>
          <a:bodyPr wrap="square" rtlCol="0">
            <a:spAutoFit/>
          </a:bodyPr>
          <a:lstStyle/>
          <a:p>
            <a:r>
              <a:rPr lang="en-US" sz="1400" dirty="0" smtClean="0"/>
              <a:t>Take all available info to get a single best estimate of PVR (perhaps setting some as R.V.) – INSTEAD OF modeling each PVR.</a:t>
            </a:r>
            <a:r>
              <a:rPr lang="en-US" sz="1400" dirty="0"/>
              <a:t> </a:t>
            </a:r>
            <a:r>
              <a:rPr lang="en-US" sz="1400" dirty="0" smtClean="0"/>
              <a:t>Or, use Gabriel’s regionally averaged management as best estimate.</a:t>
            </a:r>
            <a:endParaRPr lang="en-US" sz="1400" dirty="0"/>
          </a:p>
        </p:txBody>
      </p:sp>
      <p:cxnSp>
        <p:nvCxnSpPr>
          <p:cNvPr id="17" name="Straight Connector 16"/>
          <p:cNvCxnSpPr/>
          <p:nvPr/>
        </p:nvCxnSpPr>
        <p:spPr>
          <a:xfrm>
            <a:off x="1575823" y="313547"/>
            <a:ext cx="2167" cy="570662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630883" y="1877467"/>
            <a:ext cx="4991732" cy="954107"/>
          </a:xfrm>
          <a:prstGeom prst="rect">
            <a:avLst/>
          </a:prstGeom>
          <a:noFill/>
        </p:spPr>
        <p:txBody>
          <a:bodyPr wrap="square" rtlCol="0">
            <a:spAutoFit/>
          </a:bodyPr>
          <a:lstStyle/>
          <a:p>
            <a:r>
              <a:rPr lang="en-US" sz="1400" dirty="0" smtClean="0"/>
              <a:t>Consider number of yield data points in each class of phenology type (planting, peak, harvest ranges), climate (</a:t>
            </a:r>
            <a:r>
              <a:rPr lang="en-US" sz="1400" dirty="0" err="1" smtClean="0"/>
              <a:t>precip</a:t>
            </a:r>
            <a:r>
              <a:rPr lang="en-US" sz="1400" dirty="0" smtClean="0"/>
              <a:t>, T, photoperiod ranges), soil (some ranges), and maturity class. Use phenology to determine PVR. </a:t>
            </a:r>
          </a:p>
        </p:txBody>
      </p:sp>
      <p:sp>
        <p:nvSpPr>
          <p:cNvPr id="20" name="TextBox 19"/>
          <p:cNvSpPr txBox="1"/>
          <p:nvPr/>
        </p:nvSpPr>
        <p:spPr>
          <a:xfrm>
            <a:off x="7270787" y="1977560"/>
            <a:ext cx="573632" cy="307777"/>
          </a:xfrm>
          <a:prstGeom prst="rect">
            <a:avLst/>
          </a:prstGeom>
          <a:noFill/>
        </p:spPr>
        <p:txBody>
          <a:bodyPr wrap="none" rtlCol="0">
            <a:spAutoFit/>
          </a:bodyPr>
          <a:lstStyle/>
          <a:p>
            <a:r>
              <a:rPr lang="en-US" sz="1400" dirty="0" smtClean="0"/>
              <a:t>same</a:t>
            </a:r>
            <a:endParaRPr lang="en-US" sz="1400" dirty="0"/>
          </a:p>
        </p:txBody>
      </p:sp>
      <p:sp>
        <p:nvSpPr>
          <p:cNvPr id="21" name="TextBox 20"/>
          <p:cNvSpPr txBox="1"/>
          <p:nvPr/>
        </p:nvSpPr>
        <p:spPr>
          <a:xfrm>
            <a:off x="1639276" y="2887902"/>
            <a:ext cx="4804129" cy="954107"/>
          </a:xfrm>
          <a:prstGeom prst="rect">
            <a:avLst/>
          </a:prstGeom>
          <a:noFill/>
        </p:spPr>
        <p:txBody>
          <a:bodyPr wrap="square" rtlCol="0">
            <a:spAutoFit/>
          </a:bodyPr>
          <a:lstStyle/>
          <a:p>
            <a:r>
              <a:rPr lang="en-US" sz="1400" dirty="0" smtClean="0"/>
              <a:t>Calibrate a new set of parameters per maturity class AND per PVR. </a:t>
            </a:r>
            <a:r>
              <a:rPr lang="en-US" sz="1400" dirty="0" smtClean="0">
                <a:solidFill>
                  <a:srgbClr val="FF0000"/>
                </a:solidFill>
              </a:rPr>
              <a:t>In order to calibrate, we need to know exactly what PVR is in order to choose the appropriate yields to calibrate to…this will come from the “phenology matched” management?</a:t>
            </a:r>
          </a:p>
        </p:txBody>
      </p:sp>
      <p:sp>
        <p:nvSpPr>
          <p:cNvPr id="22" name="TextBox 21"/>
          <p:cNvSpPr txBox="1"/>
          <p:nvPr/>
        </p:nvSpPr>
        <p:spPr>
          <a:xfrm>
            <a:off x="6462548" y="2793090"/>
            <a:ext cx="2681453" cy="2031325"/>
          </a:xfrm>
          <a:prstGeom prst="rect">
            <a:avLst/>
          </a:prstGeom>
          <a:noFill/>
        </p:spPr>
        <p:txBody>
          <a:bodyPr wrap="square" rtlCol="0">
            <a:spAutoFit/>
          </a:bodyPr>
          <a:lstStyle/>
          <a:p>
            <a:r>
              <a:rPr lang="en-US" sz="1400" dirty="0"/>
              <a:t>C</a:t>
            </a:r>
            <a:r>
              <a:rPr lang="en-US" sz="1400" dirty="0" smtClean="0"/>
              <a:t>alibrate a single set of parameters per maturity class that does well for ALL PVR. Use the best estimate of PVR from above.</a:t>
            </a:r>
          </a:p>
          <a:p>
            <a:r>
              <a:rPr lang="en-US" sz="1400" dirty="0" smtClean="0">
                <a:solidFill>
                  <a:srgbClr val="FF0000"/>
                </a:solidFill>
              </a:rPr>
              <a:t>If we have management as random variable, calibrate each management separately, then weight the parameters by management? </a:t>
            </a:r>
          </a:p>
        </p:txBody>
      </p:sp>
      <p:sp>
        <p:nvSpPr>
          <p:cNvPr id="23" name="TextBox 22"/>
          <p:cNvSpPr txBox="1"/>
          <p:nvPr/>
        </p:nvSpPr>
        <p:spPr>
          <a:xfrm>
            <a:off x="1580157" y="4871006"/>
            <a:ext cx="4884557" cy="1169551"/>
          </a:xfrm>
          <a:prstGeom prst="rect">
            <a:avLst/>
          </a:prstGeom>
          <a:noFill/>
        </p:spPr>
        <p:txBody>
          <a:bodyPr wrap="square" rtlCol="0">
            <a:spAutoFit/>
          </a:bodyPr>
          <a:lstStyle/>
          <a:p>
            <a:r>
              <a:rPr lang="en-US" sz="1400" dirty="0" smtClean="0"/>
              <a:t>Within each PVR, we have a separate cross validation. May have to use the best estimate of PVR.</a:t>
            </a:r>
          </a:p>
          <a:p>
            <a:r>
              <a:rPr lang="en-US" sz="1400" dirty="0" smtClean="0">
                <a:solidFill>
                  <a:srgbClr val="FF0000"/>
                </a:solidFill>
              </a:rPr>
              <a:t>If </a:t>
            </a:r>
            <a:r>
              <a:rPr lang="en-US" sz="1400" dirty="0">
                <a:solidFill>
                  <a:srgbClr val="FF0000"/>
                </a:solidFill>
              </a:rPr>
              <a:t>validation result is bad, how do we know it’s because our calibration needs to be adjusted or if we’ve got management wrong?</a:t>
            </a:r>
            <a:r>
              <a:rPr lang="en-US" sz="1400" dirty="0" smtClean="0">
                <a:solidFill>
                  <a:srgbClr val="FF0000"/>
                </a:solidFill>
                <a:effectLst/>
              </a:rPr>
              <a:t> </a:t>
            </a:r>
            <a:endParaRPr lang="en-US" sz="1400" dirty="0">
              <a:solidFill>
                <a:srgbClr val="FF0000"/>
              </a:solidFill>
            </a:endParaRPr>
          </a:p>
        </p:txBody>
      </p:sp>
      <p:sp>
        <p:nvSpPr>
          <p:cNvPr id="25" name="TextBox 24"/>
          <p:cNvSpPr txBox="1"/>
          <p:nvPr/>
        </p:nvSpPr>
        <p:spPr>
          <a:xfrm>
            <a:off x="6464713" y="4857039"/>
            <a:ext cx="2660143" cy="954107"/>
          </a:xfrm>
          <a:prstGeom prst="rect">
            <a:avLst/>
          </a:prstGeom>
          <a:noFill/>
        </p:spPr>
        <p:txBody>
          <a:bodyPr wrap="square" rtlCol="0">
            <a:spAutoFit/>
          </a:bodyPr>
          <a:lstStyle/>
          <a:p>
            <a:r>
              <a:rPr lang="en-US" sz="1400" dirty="0" smtClean="0"/>
              <a:t>A single set of cross validation for each maturity class. Use best estimate of PVR for each pixel, weighted by likelihood.</a:t>
            </a:r>
          </a:p>
        </p:txBody>
      </p:sp>
      <p:sp>
        <p:nvSpPr>
          <p:cNvPr id="28" name="TextBox 27"/>
          <p:cNvSpPr txBox="1"/>
          <p:nvPr/>
        </p:nvSpPr>
        <p:spPr>
          <a:xfrm>
            <a:off x="6278" y="6327097"/>
            <a:ext cx="9137724" cy="523220"/>
          </a:xfrm>
          <a:prstGeom prst="rect">
            <a:avLst/>
          </a:prstGeom>
          <a:noFill/>
        </p:spPr>
        <p:txBody>
          <a:bodyPr wrap="square" rtlCol="0">
            <a:spAutoFit/>
          </a:bodyPr>
          <a:lstStyle/>
          <a:p>
            <a:r>
              <a:rPr lang="en-US" sz="1400" dirty="0" smtClean="0">
                <a:solidFill>
                  <a:srgbClr val="FF0000"/>
                </a:solidFill>
              </a:rPr>
              <a:t>If validation does badly, change the way we split Brazil into parameter sets? Can we start with the easier option, and then if calibration can’t converge, or if the validation shows that particular </a:t>
            </a:r>
            <a:r>
              <a:rPr lang="en-US" sz="1400" dirty="0" err="1" smtClean="0">
                <a:solidFill>
                  <a:srgbClr val="FF0000"/>
                </a:solidFill>
              </a:rPr>
              <a:t>phenologies</a:t>
            </a:r>
            <a:r>
              <a:rPr lang="en-US" sz="1400" dirty="0" smtClean="0">
                <a:solidFill>
                  <a:srgbClr val="FF0000"/>
                </a:solidFill>
              </a:rPr>
              <a:t> do very badly, try the more complex one?</a:t>
            </a:r>
            <a:endParaRPr lang="en-US" sz="1400" dirty="0">
              <a:solidFill>
                <a:srgbClr val="FF0000"/>
              </a:solidFill>
            </a:endParaRPr>
          </a:p>
        </p:txBody>
      </p:sp>
    </p:spTree>
    <p:extLst>
      <p:ext uri="{BB962C8B-B14F-4D97-AF65-F5344CB8AC3E}">
        <p14:creationId xmlns:p14="http://schemas.microsoft.com/office/powerpoint/2010/main" val="1440792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12156</TotalTime>
  <Words>1947</Words>
  <Application>Microsoft Macintosh PowerPoint</Application>
  <PresentationFormat>On-screen Show (4:3)</PresentationFormat>
  <Paragraphs>172</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65</cp:revision>
  <dcterms:created xsi:type="dcterms:W3CDTF">2018-05-03T16:54:40Z</dcterms:created>
  <dcterms:modified xsi:type="dcterms:W3CDTF">2018-05-14T19:30:04Z</dcterms:modified>
</cp:coreProperties>
</file>