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66" r:id="rId5"/>
    <p:sldId id="267" r:id="rId6"/>
    <p:sldId id="263" r:id="rId7"/>
    <p:sldId id="264" r:id="rId8"/>
    <p:sldId id="265" r:id="rId9"/>
    <p:sldId id="258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F8593-417E-FB48-85C3-BA30BFD7B2FF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6FBDE-773B-D64C-9F59-EF408256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38F37-B203-8F4A-8F7D-85E2D93865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274-D8D8-6E45-895F-276BE03E55C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1E32-FA90-5C47-AA27-E45D8A59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5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274-D8D8-6E45-895F-276BE03E55C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1E32-FA90-5C47-AA27-E45D8A59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1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274-D8D8-6E45-895F-276BE03E55C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1E32-FA90-5C47-AA27-E45D8A59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274-D8D8-6E45-895F-276BE03E55C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1E32-FA90-5C47-AA27-E45D8A59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9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274-D8D8-6E45-895F-276BE03E55C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1E32-FA90-5C47-AA27-E45D8A59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274-D8D8-6E45-895F-276BE03E55C0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1E32-FA90-5C47-AA27-E45D8A59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274-D8D8-6E45-895F-276BE03E55C0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1E32-FA90-5C47-AA27-E45D8A59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8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274-D8D8-6E45-895F-276BE03E55C0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1E32-FA90-5C47-AA27-E45D8A59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274-D8D8-6E45-895F-276BE03E55C0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1E32-FA90-5C47-AA27-E45D8A59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274-D8D8-6E45-895F-276BE03E55C0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1E32-FA90-5C47-AA27-E45D8A59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274-D8D8-6E45-895F-276BE03E55C0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1E32-FA90-5C47-AA27-E45D8A59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5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C274-D8D8-6E45-895F-276BE03E55C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21E32-FA90-5C47-AA27-E45D8A59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7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statistics of GEE </a:t>
            </a:r>
            <a:r>
              <a:rPr lang="en-US" dirty="0" err="1" smtClean="0"/>
              <a:t>timeseries</a:t>
            </a:r>
            <a:r>
              <a:rPr lang="en-US" dirty="0" smtClean="0"/>
              <a:t> analysis, aggregation over </a:t>
            </a:r>
            <a:r>
              <a:rPr lang="en-US" dirty="0" err="1" smtClean="0"/>
              <a:t>munis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13,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931" y="19348"/>
            <a:ext cx="85247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Do – LAI </a:t>
            </a:r>
            <a:r>
              <a:rPr lang="en-US" dirty="0" err="1" smtClean="0"/>
              <a:t>timeseries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1400" b="1" dirty="0" smtClean="0"/>
              <a:t>Overlay </a:t>
            </a:r>
            <a:r>
              <a:rPr lang="en-US" sz="1400" b="1" dirty="0" smtClean="0"/>
              <a:t>the </a:t>
            </a:r>
            <a:r>
              <a:rPr lang="en-US" sz="1400" b="1" dirty="0" err="1" smtClean="0"/>
              <a:t>Matopiba</a:t>
            </a:r>
            <a:r>
              <a:rPr lang="en-US" sz="1400" b="1" dirty="0" smtClean="0"/>
              <a:t>/rally points with Land cover class in </a:t>
            </a:r>
            <a:r>
              <a:rPr lang="en-US" sz="1400" b="1" dirty="0" err="1" smtClean="0"/>
              <a:t>Mapbiomas</a:t>
            </a:r>
            <a:r>
              <a:rPr lang="en-US" sz="1400" b="1" dirty="0" smtClean="0"/>
              <a:t> and CAR field polygon data so we know that the LAI info was taken for an actual soy point rather than a road, etc. </a:t>
            </a:r>
            <a:r>
              <a:rPr lang="en-US" sz="1400" b="1" dirty="0" smtClean="0"/>
              <a:t>Jake </a:t>
            </a:r>
            <a:r>
              <a:rPr lang="en-US" sz="1400" b="1" dirty="0"/>
              <a:t>will give me CAR polys – area </a:t>
            </a:r>
            <a:r>
              <a:rPr lang="en-US" sz="1400" b="1" dirty="0" err="1"/>
              <a:t>explorada</a:t>
            </a:r>
            <a:r>
              <a:rPr lang="en-US" sz="1400" b="1" dirty="0"/>
              <a:t> (which has managed regions only) – overlay this with </a:t>
            </a:r>
            <a:r>
              <a:rPr lang="en-US" sz="1400" b="1" dirty="0" err="1"/>
              <a:t>Matopiba</a:t>
            </a:r>
            <a:r>
              <a:rPr lang="en-US" sz="1400" b="1" dirty="0"/>
              <a:t> data points to see if the ones in area </a:t>
            </a:r>
            <a:r>
              <a:rPr lang="en-US" sz="1400" b="1" dirty="0" err="1"/>
              <a:t>explorada</a:t>
            </a:r>
            <a:r>
              <a:rPr lang="en-US" sz="1400" b="1" dirty="0"/>
              <a:t> have LAI values that make more </a:t>
            </a:r>
            <a:r>
              <a:rPr lang="en-US" sz="1400" b="1" dirty="0" smtClean="0"/>
              <a:t>sense. </a:t>
            </a:r>
            <a:r>
              <a:rPr lang="en-US" sz="1400" b="1" dirty="0"/>
              <a:t>Match up </a:t>
            </a:r>
            <a:r>
              <a:rPr lang="en-US" sz="1400" b="1" dirty="0" err="1"/>
              <a:t>Matopiba</a:t>
            </a:r>
            <a:r>
              <a:rPr lang="en-US" sz="1400" b="1" dirty="0"/>
              <a:t> and </a:t>
            </a:r>
            <a:r>
              <a:rPr lang="en-US" sz="1400" b="1" dirty="0" err="1"/>
              <a:t>CARpolys</a:t>
            </a:r>
            <a:r>
              <a:rPr lang="en-US" sz="1400" b="1" dirty="0"/>
              <a:t> by farmer </a:t>
            </a:r>
            <a:r>
              <a:rPr lang="en-US" sz="1400" b="1" dirty="0" smtClean="0"/>
              <a:t>name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See if Dave or Jake can upload GOME </a:t>
            </a:r>
            <a:r>
              <a:rPr lang="en-US" sz="1400" dirty="0" smtClean="0"/>
              <a:t>data. See if Avery gets STAIR information.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 smtClean="0"/>
              <a:t>explore an approach that lets you use some goodness of fit type metric to let you select your frequency parameter in your harmonic curve fitting scheme.</a:t>
            </a:r>
          </a:p>
          <a:p>
            <a:pPr marL="285750" indent="-285750">
              <a:buFont typeface="Arial"/>
              <a:buChar char="•"/>
            </a:pP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943015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dirty="0" smtClean="0"/>
              <a:t>Put </a:t>
            </a:r>
            <a:r>
              <a:rPr lang="en-US" sz="1400" b="1" dirty="0" smtClean="0"/>
              <a:t>in GEE a way to get a sense of the spread in planting, harvest dates and how different pixels look from each </a:t>
            </a:r>
            <a:r>
              <a:rPr lang="en-US" sz="1400" b="1" dirty="0" smtClean="0"/>
              <a:t>other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 smtClean="0"/>
              <a:t>Fit </a:t>
            </a:r>
            <a:r>
              <a:rPr lang="en-US" sz="1400" b="1" dirty="0"/>
              <a:t>planting date to onset map for running hypothetical pixels. Ask for onset map from Gabriel. </a:t>
            </a:r>
            <a:endParaRPr lang="en-US" sz="1400" b="1" dirty="0" smtClean="0"/>
          </a:p>
          <a:p>
            <a:pPr marL="285750" indent="-285750">
              <a:buFont typeface="Arial"/>
              <a:buChar char="•"/>
            </a:pPr>
            <a:r>
              <a:rPr lang="en-US" sz="1400" b="1" dirty="0" smtClean="0"/>
              <a:t>Approximate peak LAI using change in onset. (ask Gabriel for onset map? Or did he send it already?)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/>
              <a:t>For validating plant/harvest dates with </a:t>
            </a:r>
            <a:r>
              <a:rPr lang="en-US" sz="1400" b="1" dirty="0" err="1"/>
              <a:t>Matopiba</a:t>
            </a:r>
            <a:r>
              <a:rPr lang="en-US" sz="1400" b="1" dirty="0"/>
              <a:t>, maybe try a bunch of different plant/harvest date estimates to come up with an estimated range, then compare the overlap of the estimated range with the reported </a:t>
            </a:r>
            <a:r>
              <a:rPr lang="en-US" sz="1400" b="1" dirty="0" smtClean="0"/>
              <a:t>range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/>
              <a:t>For comparing </a:t>
            </a:r>
            <a:r>
              <a:rPr lang="en-US" sz="1400" b="1" dirty="0" err="1"/>
              <a:t>Matopiba</a:t>
            </a:r>
            <a:r>
              <a:rPr lang="en-US" sz="1400" b="1" dirty="0"/>
              <a:t> plant/harvest data to my crop timing map, take CAR polys of fields, estimate plant/harvest for each pixel in the field to get a range of plant/harvest dates in the field polygon, and then compare the </a:t>
            </a:r>
            <a:r>
              <a:rPr lang="en-US" sz="1400" b="1" dirty="0" err="1"/>
              <a:t>Matopiba</a:t>
            </a:r>
            <a:r>
              <a:rPr lang="en-US" sz="1400" b="1" dirty="0"/>
              <a:t> range to the crop timing range</a:t>
            </a:r>
            <a:r>
              <a:rPr lang="en-US" sz="1400" b="1" dirty="0" smtClean="0"/>
              <a:t>.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6260" y="5168883"/>
            <a:ext cx="832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Look up pyramiding for continuous </a:t>
            </a:r>
            <a:r>
              <a:rPr lang="en-US" sz="1400" b="1" dirty="0" err="1" smtClean="0"/>
              <a:t>vs</a:t>
            </a:r>
            <a:r>
              <a:rPr lang="en-US" sz="1400" b="1" dirty="0" smtClean="0"/>
              <a:t> categorical </a:t>
            </a:r>
            <a:r>
              <a:rPr lang="en-US" sz="1400" b="1" dirty="0" err="1" smtClean="0"/>
              <a:t>rasters</a:t>
            </a:r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Send slides about calibration from Brazil meetings; add in how our approach sits in wider world of calibration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0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5931" y="2822192"/>
            <a:ext cx="85226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Going Forward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Think </a:t>
            </a:r>
            <a:r>
              <a:rPr lang="en-US" sz="1600" b="1" dirty="0"/>
              <a:t>about paper on plant/harvest date. Will it be a methods paper (RS? Hydrology? </a:t>
            </a:r>
            <a:r>
              <a:rPr lang="en-US" sz="1600" b="1" dirty="0" err="1"/>
              <a:t>Agri</a:t>
            </a:r>
            <a:r>
              <a:rPr lang="en-US" sz="1600" b="1" dirty="0"/>
              <a:t>?) or application paper</a:t>
            </a:r>
            <a:r>
              <a:rPr lang="en-US" sz="1600" b="1" dirty="0" smtClean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/>
              <a:t>For </a:t>
            </a:r>
            <a:r>
              <a:rPr lang="en-US" sz="1600" b="1" dirty="0" err="1"/>
              <a:t>qual</a:t>
            </a:r>
            <a:r>
              <a:rPr lang="en-US" sz="1600" b="1" dirty="0"/>
              <a:t>, propose the following: (1) plant/harvest date estimation, (2) analyzing plant/harvest date estimation as proxy for farmer behavior over history, (3) something with the statistical crop model</a:t>
            </a:r>
            <a:r>
              <a:rPr lang="en-US" sz="1600" b="1" dirty="0" smtClean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3997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6899" y="2569675"/>
            <a:ext cx="478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Crop Timing Summary Statistics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108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19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“Crop Timing Statistics” in GEE</a:t>
            </a:r>
          </a:p>
          <a:p>
            <a:r>
              <a:rPr lang="en-US" sz="1600" dirty="0" smtClean="0"/>
              <a:t>Produce summary statistics for assets </a:t>
            </a:r>
            <a:r>
              <a:rPr lang="en-US" sz="1600" dirty="0" err="1" smtClean="0"/>
              <a:t>doubleCrop_timing</a:t>
            </a:r>
            <a:r>
              <a:rPr lang="en-US" sz="1600" dirty="0" smtClean="0"/>
              <a:t>, </a:t>
            </a:r>
            <a:r>
              <a:rPr lang="en-US" sz="1600" dirty="0" err="1" smtClean="0"/>
              <a:t>singleCrop_timing</a:t>
            </a:r>
            <a:r>
              <a:rPr lang="en-US" sz="1600" dirty="0" smtClean="0"/>
              <a:t>, </a:t>
            </a:r>
            <a:r>
              <a:rPr lang="en-US" sz="1600" dirty="0" err="1" smtClean="0"/>
              <a:t>doubleCrop_timing_qualityMask</a:t>
            </a:r>
            <a:r>
              <a:rPr lang="en-US" sz="1600" dirty="0" smtClean="0"/>
              <a:t>, </a:t>
            </a:r>
            <a:r>
              <a:rPr lang="en-US" sz="1600" dirty="0" err="1" smtClean="0"/>
              <a:t>singleCrop_timing_qualityMask</a:t>
            </a:r>
            <a:endParaRPr lang="en-US" sz="1600" dirty="0" smtClean="0"/>
          </a:p>
          <a:p>
            <a:r>
              <a:rPr lang="en-US" sz="1600" dirty="0" smtClean="0"/>
              <a:t>This is only done for one year at a time; thus, can filter out municipalities with no soy pixels in that given year</a:t>
            </a:r>
          </a:p>
          <a:p>
            <a:endParaRPr lang="en-US" sz="1600" dirty="0"/>
          </a:p>
          <a:p>
            <a:r>
              <a:rPr lang="en-US" sz="1600" b="1" dirty="0" smtClean="0"/>
              <a:t>“Crop Timing Statistics v2” in GEE</a:t>
            </a:r>
          </a:p>
          <a:p>
            <a:r>
              <a:rPr lang="en-US" sz="1600" dirty="0" smtClean="0"/>
              <a:t>Produce summary statistics for multiple years at once.</a:t>
            </a:r>
          </a:p>
          <a:p>
            <a:r>
              <a:rPr lang="en-US" sz="1600" dirty="0" smtClean="0"/>
              <a:t>Unlike “Crop Timing Statistics”, because we’re looking across years, don’t filter out municipalities without soy pixels since some </a:t>
            </a:r>
            <a:r>
              <a:rPr lang="en-US" sz="1600" dirty="0" err="1" smtClean="0"/>
              <a:t>munis</a:t>
            </a:r>
            <a:r>
              <a:rPr lang="en-US" sz="1600" dirty="0" smtClean="0"/>
              <a:t> might go from no soy to soy over the years.</a:t>
            </a:r>
          </a:p>
          <a:p>
            <a:r>
              <a:rPr lang="en-US" sz="1600" dirty="0" smtClean="0"/>
              <a:t>This produces count of soy pixels over time, </a:t>
            </a:r>
            <a:r>
              <a:rPr lang="en-US" sz="1600" dirty="0" err="1" smtClean="0"/>
              <a:t>avg</a:t>
            </a:r>
            <a:r>
              <a:rPr lang="en-US" sz="1600" dirty="0" smtClean="0"/>
              <a:t> peak time over years, histograms; also has user interface for toggle of map layers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441680"/>
            <a:ext cx="9020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Need: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Variation across </a:t>
            </a:r>
            <a:r>
              <a:rPr lang="en-US" sz="1600" dirty="0" err="1" smtClean="0"/>
              <a:t>munis</a:t>
            </a:r>
            <a:r>
              <a:rPr lang="en-US" sz="1600" dirty="0" smtClean="0"/>
              <a:t> (histogram of muni </a:t>
            </a:r>
            <a:r>
              <a:rPr lang="en-US" sz="1600" dirty="0" err="1" smtClean="0"/>
              <a:t>avgs</a:t>
            </a:r>
            <a:r>
              <a:rPr lang="en-US" sz="1600" dirty="0" smtClean="0"/>
              <a:t> for a soy region or for all brazil, and also a map)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Progression in time for each soy region (</a:t>
            </a:r>
            <a:r>
              <a:rPr lang="en-US" sz="1600" dirty="0" err="1" smtClean="0"/>
              <a:t>timesreies</a:t>
            </a:r>
            <a:r>
              <a:rPr lang="en-US" sz="1600" dirty="0" smtClean="0"/>
              <a:t> of </a:t>
            </a:r>
            <a:r>
              <a:rPr lang="en-US" sz="1600" dirty="0" err="1" smtClean="0"/>
              <a:t>avg</a:t>
            </a:r>
            <a:r>
              <a:rPr lang="en-US" sz="1600" dirty="0" smtClean="0"/>
              <a:t> peak, </a:t>
            </a:r>
            <a:r>
              <a:rPr lang="en-US" sz="1600" dirty="0" err="1" smtClean="0"/>
              <a:t>etc</a:t>
            </a:r>
            <a:r>
              <a:rPr lang="en-US" sz="1600" dirty="0" smtClean="0"/>
              <a:t> in each region?)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Distribution over space of single </a:t>
            </a:r>
            <a:r>
              <a:rPr lang="en-US" sz="1600" dirty="0" err="1" smtClean="0"/>
              <a:t>vs</a:t>
            </a:r>
            <a:r>
              <a:rPr lang="en-US" sz="1600" dirty="0" smtClean="0"/>
              <a:t> double cropped pixels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For all the above, do: first/second peak, single crop peak, all quarter periods, quality mask</a:t>
            </a:r>
          </a:p>
        </p:txBody>
      </p:sp>
    </p:spTree>
    <p:extLst>
      <p:ext uri="{BB962C8B-B14F-4D97-AF65-F5344CB8AC3E}">
        <p14:creationId xmlns:p14="http://schemas.microsoft.com/office/powerpoint/2010/main" val="35825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1665" y="2554905"/>
            <a:ext cx="460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Assemble muni-aggregated dataset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161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31" y="132914"/>
            <a:ext cx="88892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“Aggregate Crop Points” in GEE</a:t>
            </a:r>
          </a:p>
          <a:p>
            <a:endParaRPr lang="en-US" dirty="0"/>
          </a:p>
          <a:p>
            <a:r>
              <a:rPr lang="en-US" dirty="0" smtClean="0"/>
              <a:t>For a given year, get the appropriate set of soy points and filter/map the soy point Feature Collection to add a “</a:t>
            </a:r>
            <a:r>
              <a:rPr lang="en-US" dirty="0" err="1" smtClean="0"/>
              <a:t>codmun</a:t>
            </a:r>
            <a:r>
              <a:rPr lang="en-US" dirty="0" smtClean="0"/>
              <a:t>” property. Use the </a:t>
            </a:r>
            <a:r>
              <a:rPr lang="en-US" dirty="0" err="1" smtClean="0"/>
              <a:t>codmun</a:t>
            </a:r>
            <a:r>
              <a:rPr lang="en-US" dirty="0" smtClean="0"/>
              <a:t> property to reduce the feature columns across </a:t>
            </a:r>
            <a:r>
              <a:rPr lang="en-US" dirty="0" err="1" smtClean="0"/>
              <a:t>codmun</a:t>
            </a:r>
            <a:r>
              <a:rPr lang="en-US" dirty="0" smtClean="0"/>
              <a:t> values to get a dictionary. Change the dictionary to feature collection and export.</a:t>
            </a:r>
          </a:p>
          <a:p>
            <a:r>
              <a:rPr lang="en-US" dirty="0" smtClean="0"/>
              <a:t>Will need to repeat for multiple years and merge at the end.</a:t>
            </a:r>
          </a:p>
          <a:p>
            <a:r>
              <a:rPr lang="en-US" dirty="0" smtClean="0"/>
              <a:t>To export as asset, need to add in geometry; to export as </a:t>
            </a:r>
            <a:r>
              <a:rPr lang="en-US" dirty="0" err="1" smtClean="0"/>
              <a:t>csv</a:t>
            </a:r>
            <a:r>
              <a:rPr lang="en-US" dirty="0" smtClean="0"/>
              <a:t> and import again as Feature Collection, do not need to add in geometry.</a:t>
            </a:r>
          </a:p>
          <a:p>
            <a:r>
              <a:rPr lang="en-US" dirty="0" smtClean="0"/>
              <a:t>Worst case, export </a:t>
            </a:r>
            <a:r>
              <a:rPr lang="en-US" dirty="0" err="1" smtClean="0"/>
              <a:t>csv</a:t>
            </a:r>
            <a:r>
              <a:rPr lang="en-US" dirty="0" smtClean="0"/>
              <a:t> for each year, get rid of </a:t>
            </a:r>
            <a:r>
              <a:rPr lang="en-US" dirty="0" err="1" smtClean="0"/>
              <a:t>system:index</a:t>
            </a:r>
            <a:r>
              <a:rPr lang="en-US" dirty="0" smtClean="0"/>
              <a:t> and .geo columns, and paste all the years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3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8779" y="2254080"/>
            <a:ext cx="77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Qual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53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364" y="132914"/>
            <a:ext cx="886134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Form: Higher Degree Committees</a:t>
            </a:r>
          </a:p>
          <a:p>
            <a:endParaRPr lang="en-US" dirty="0"/>
          </a:p>
          <a:p>
            <a:r>
              <a:rPr lang="en-US" dirty="0" smtClean="0"/>
              <a:t>Need: exam date</a:t>
            </a:r>
          </a:p>
          <a:p>
            <a:r>
              <a:rPr lang="en-US" b="1" dirty="0" smtClean="0"/>
              <a:t>3-5 subject areas (crop modeling, remote sensing, </a:t>
            </a:r>
            <a:r>
              <a:rPr lang="en-US" b="1" dirty="0" err="1" smtClean="0"/>
              <a:t>timeseries</a:t>
            </a:r>
            <a:r>
              <a:rPr lang="en-US" b="1" dirty="0" smtClean="0"/>
              <a:t> analysis, causal statistics, land use change) </a:t>
            </a:r>
          </a:p>
          <a:p>
            <a:endParaRPr lang="en-US" dirty="0"/>
          </a:p>
          <a:p>
            <a:r>
              <a:rPr lang="en-US" dirty="0" smtClean="0"/>
              <a:t>Committee:</a:t>
            </a:r>
          </a:p>
          <a:p>
            <a:r>
              <a:rPr lang="en-US" dirty="0" smtClean="0"/>
              <a:t>Chair from CEE</a:t>
            </a:r>
          </a:p>
          <a:p>
            <a:r>
              <a:rPr lang="en-US" dirty="0" smtClean="0"/>
              <a:t>ASR (academic senate member) NOT from department</a:t>
            </a:r>
          </a:p>
          <a:p>
            <a:r>
              <a:rPr lang="en-US" dirty="0" smtClean="0"/>
              <a:t>Overall committee must be at least 50% from CEE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8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455" y="277091"/>
            <a:ext cx="870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about Crop Timing to ask:</a:t>
            </a:r>
          </a:p>
          <a:p>
            <a:r>
              <a:rPr lang="en-US" dirty="0" smtClean="0"/>
              <a:t>How does my estimated peak -&gt; harvest/</a:t>
            </a:r>
            <a:r>
              <a:rPr lang="en-US" dirty="0" err="1" smtClean="0"/>
              <a:t>browndown</a:t>
            </a:r>
            <a:r>
              <a:rPr lang="en-US" dirty="0" smtClean="0"/>
              <a:t> compare to GDD/thermal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3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2419" y="2690843"/>
            <a:ext cx="11626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 Do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840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10028</TotalTime>
  <Words>826</Words>
  <Application>Microsoft Macintosh PowerPoint</Application>
  <PresentationFormat>On-screen Show (4:3)</PresentationFormat>
  <Paragraphs>51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Summary statistics of GEE timeseries analysis, aggregation over munis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Zhang</dc:creator>
  <cp:lastModifiedBy>Ming Zhang</cp:lastModifiedBy>
  <cp:revision>24</cp:revision>
  <dcterms:created xsi:type="dcterms:W3CDTF">2018-07-06T21:56:41Z</dcterms:created>
  <dcterms:modified xsi:type="dcterms:W3CDTF">2018-07-13T21:04:54Z</dcterms:modified>
</cp:coreProperties>
</file>