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7" r:id="rId10"/>
    <p:sldId id="258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0" autoAdjust="0"/>
  </p:normalViewPr>
  <p:slideViewPr>
    <p:cSldViewPr snapToGrid="0" snapToObjects="1">
      <p:cViewPr>
        <p:scale>
          <a:sx n="90" d="100"/>
          <a:sy n="90" d="100"/>
        </p:scale>
        <p:origin x="-39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FED92-C27E-474A-853A-5EE0ECED65CC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49598-E851-B742-AFC0-2FFB46336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3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B485-F747-D849-A726-7B8CCF158C22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DBB5-AEB7-4B4F-8365-CF14E9B6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5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cohnlab/crop_timing/blob/master/Images/region1cutoff.png?raw=tru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user-guide/tasks/manage-environments.html" TargetMode="External"/><Relationship Id="rId4" Type="http://schemas.openxmlformats.org/officeDocument/2006/relationships/hyperlink" Target="https://cloud.google.com/sdk/docs/quickstart-macos" TargetMode="External"/><Relationship Id="rId5" Type="http://schemas.openxmlformats.org/officeDocument/2006/relationships/hyperlink" Target="https://jupyterlab.readthedocs.io/en/latest/getting_started/overview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onsole.cloud.google.com/storage/browser/agroserve_bucket?project=agroserve-2029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4705917/conda-how-to-install-r-packages-that-are-not-available-in-r-essentials" TargetMode="External"/><Relationship Id="rId4" Type="http://schemas.openxmlformats.org/officeDocument/2006/relationships/hyperlink" Target="http://blog.revolutionanalytics.com/2015/09/using-r-with-jupyter-notebooks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upyter.readthedocs.io/en/latest/running.html%23run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Jupyter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6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64" y="132914"/>
            <a:ext cx="88613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Form: Higher Degree Committees</a:t>
            </a:r>
          </a:p>
          <a:p>
            <a:endParaRPr lang="en-US" dirty="0"/>
          </a:p>
          <a:p>
            <a:r>
              <a:rPr lang="en-US" dirty="0" smtClean="0"/>
              <a:t>Need: exam date</a:t>
            </a:r>
          </a:p>
          <a:p>
            <a:r>
              <a:rPr lang="en-US" b="1" dirty="0" smtClean="0"/>
              <a:t>3-5 subject areas (crop modeling, remote sensing, </a:t>
            </a:r>
            <a:r>
              <a:rPr lang="en-US" b="1" dirty="0" err="1" smtClean="0"/>
              <a:t>timeseries</a:t>
            </a:r>
            <a:r>
              <a:rPr lang="en-US" b="1" dirty="0" smtClean="0"/>
              <a:t> analysis, causal statistics, land use change) </a:t>
            </a:r>
          </a:p>
          <a:p>
            <a:endParaRPr lang="en-US" dirty="0"/>
          </a:p>
          <a:p>
            <a:r>
              <a:rPr lang="en-US" dirty="0" smtClean="0"/>
              <a:t>Committee:</a:t>
            </a:r>
          </a:p>
          <a:p>
            <a:r>
              <a:rPr lang="en-US" dirty="0" smtClean="0"/>
              <a:t>Chair from CEE</a:t>
            </a:r>
          </a:p>
          <a:p>
            <a:r>
              <a:rPr lang="en-US" dirty="0" smtClean="0"/>
              <a:t>ASR (academic senate member) NOT from department</a:t>
            </a:r>
          </a:p>
          <a:p>
            <a:r>
              <a:rPr lang="en-US" dirty="0" smtClean="0"/>
              <a:t>Overall committee must be at least 50% from CEE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455" y="3847202"/>
            <a:ext cx="87052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Questions about Crop Timing to ask:</a:t>
            </a:r>
          </a:p>
          <a:p>
            <a:r>
              <a:rPr lang="en-US" sz="1600" dirty="0" smtClean="0"/>
              <a:t>How does my estimated peak -&gt; harvest/</a:t>
            </a:r>
            <a:r>
              <a:rPr lang="en-US" sz="1600" dirty="0" err="1" smtClean="0"/>
              <a:t>browndown</a:t>
            </a:r>
            <a:r>
              <a:rPr lang="en-US" sz="1600" dirty="0" smtClean="0"/>
              <a:t> compare to GDD/thermal time?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15455" y="4708225"/>
            <a:ext cx="8097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For </a:t>
            </a:r>
            <a:r>
              <a:rPr lang="en-US" sz="1600" dirty="0" err="1" smtClean="0"/>
              <a:t>qual</a:t>
            </a:r>
            <a:r>
              <a:rPr lang="en-US" sz="1600" dirty="0" smtClean="0"/>
              <a:t>, propose the following: (1) plant/harvest date estimation, (2) analyzing plant/harvest date estimation as proxy for farmer behavior over history, (3) something with the statistical crop model.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248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2419" y="2690843"/>
            <a:ext cx="11626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Do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66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31" y="19348"/>
            <a:ext cx="85247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Do – LAI </a:t>
            </a:r>
            <a:r>
              <a:rPr lang="en-US" dirty="0" err="1" smtClean="0"/>
              <a:t>timeseries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Match </a:t>
            </a:r>
            <a:r>
              <a:rPr lang="en-US" sz="1400" b="1" dirty="0"/>
              <a:t>up </a:t>
            </a:r>
            <a:r>
              <a:rPr lang="en-US" sz="1400" b="1" dirty="0" err="1"/>
              <a:t>Matopiba</a:t>
            </a:r>
            <a:r>
              <a:rPr lang="en-US" sz="1400" b="1" dirty="0"/>
              <a:t> and </a:t>
            </a:r>
            <a:r>
              <a:rPr lang="en-US" sz="1400" b="1" dirty="0" err="1"/>
              <a:t>CARpolys</a:t>
            </a:r>
            <a:r>
              <a:rPr lang="en-US" sz="1400" b="1" dirty="0"/>
              <a:t> by farmer </a:t>
            </a:r>
            <a:r>
              <a:rPr lang="en-US" sz="1400" b="1" dirty="0" smtClean="0"/>
              <a:t>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See if Dave or Jake can upload GOME </a:t>
            </a:r>
            <a:r>
              <a:rPr lang="en-US" sz="1400" dirty="0" smtClean="0"/>
              <a:t>data. See if Avery gets STAIR information.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explore an approach that lets you use some goodness of fit type metric to let you select your frequency parameter in your harmonic curve fitting scheme.</a:t>
            </a:r>
          </a:p>
          <a:p>
            <a:pPr marL="285750" indent="-285750">
              <a:buFont typeface="Arial"/>
              <a:buChar char="•"/>
            </a:pP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943015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Put </a:t>
            </a:r>
            <a:r>
              <a:rPr lang="en-US" sz="1400" b="1" dirty="0" smtClean="0"/>
              <a:t>in GEE a way to get a sense of the spread in planting, harvest dates and how different pixels look from each </a:t>
            </a:r>
            <a:r>
              <a:rPr lang="en-US" sz="1400" b="1" dirty="0" smtClean="0"/>
              <a:t>other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Fit </a:t>
            </a:r>
            <a:r>
              <a:rPr lang="en-US" sz="1400" b="1" dirty="0"/>
              <a:t>planting date to onset map for running hypothetical pixels. Ask for onset map from Gabriel. </a:t>
            </a:r>
            <a:endParaRPr lang="en-US" sz="1400" b="1" dirty="0" smtClean="0"/>
          </a:p>
          <a:p>
            <a:pPr marL="285750" indent="-285750">
              <a:buFont typeface="Arial"/>
              <a:buChar char="•"/>
            </a:pPr>
            <a:r>
              <a:rPr lang="en-US" sz="1400" b="1" dirty="0" smtClean="0"/>
              <a:t>For </a:t>
            </a:r>
            <a:r>
              <a:rPr lang="en-US" sz="1400" b="1" dirty="0"/>
              <a:t>validating plant/harvest dates with </a:t>
            </a:r>
            <a:r>
              <a:rPr lang="en-US" sz="1400" b="1" dirty="0" err="1"/>
              <a:t>Matopiba</a:t>
            </a:r>
            <a:r>
              <a:rPr lang="en-US" sz="1400" b="1" dirty="0"/>
              <a:t>, maybe try a bunch of different plant/harvest date estimates to come up with an estimated range, then compare the overlap of the estimated range with the reported </a:t>
            </a:r>
            <a:r>
              <a:rPr lang="en-US" sz="1400" b="1" dirty="0" smtClean="0"/>
              <a:t>range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/>
              <a:t>For comparing </a:t>
            </a:r>
            <a:r>
              <a:rPr lang="en-US" sz="1400" b="1" dirty="0" err="1"/>
              <a:t>Matopiba</a:t>
            </a:r>
            <a:r>
              <a:rPr lang="en-US" sz="1400" b="1" dirty="0"/>
              <a:t> plant/harvest data to my crop timing map, take CAR polys of fields, estimate plant/harvest for each pixel in the field to get a range of plant/harvest dates in the field polygon, and then compare the </a:t>
            </a:r>
            <a:r>
              <a:rPr lang="en-US" sz="1400" b="1" dirty="0" err="1"/>
              <a:t>Matopiba</a:t>
            </a:r>
            <a:r>
              <a:rPr lang="en-US" sz="1400" b="1" dirty="0"/>
              <a:t> range to the crop timing range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60" y="5168883"/>
            <a:ext cx="832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Look up pyramiding for continuous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categorical </a:t>
            </a:r>
            <a:r>
              <a:rPr lang="en-US" sz="1400" b="1" dirty="0" err="1" smtClean="0"/>
              <a:t>rasters</a:t>
            </a:r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Send slides about calibration from Brazil meetings; add in how our approach sits in wider world of calibration 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85931" y="1683757"/>
            <a:ext cx="83720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One key thing is to transition the data cleaning steps to code if you haven’t already. </a:t>
            </a:r>
            <a:r>
              <a:rPr lang="en-US" sz="1600" dirty="0" smtClean="0">
                <a:solidFill>
                  <a:srgbClr val="FF0000"/>
                </a:solidFill>
              </a:rPr>
              <a:t>recreate/document the cleaning you already conducted using a code based tool. R would be ideal. This is the best tactics for cleaning data because we it is transparent and allows error tracing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1733" y="2584487"/>
            <a:ext cx="3239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Markdown in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79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70" y="481647"/>
            <a:ext cx="880188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 err="1" smtClean="0"/>
              <a:t>MacDown</a:t>
            </a:r>
            <a:r>
              <a:rPr lang="en-US" b="1" dirty="0" smtClean="0"/>
              <a:t> to make an md file in </a:t>
            </a:r>
            <a:r>
              <a:rPr lang="en-US" b="1" dirty="0" err="1" smtClean="0"/>
              <a:t>GitHub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To add image in the md file, do ![</a:t>
            </a:r>
            <a:r>
              <a:rPr lang="en-US" dirty="0" err="1" smtClean="0"/>
              <a:t>imageLabel</a:t>
            </a:r>
            <a:r>
              <a:rPr lang="en-US" dirty="0" smtClean="0"/>
              <a:t>](</a:t>
            </a:r>
            <a:r>
              <a:rPr lang="en-US" dirty="0" err="1" smtClean="0"/>
              <a:t>imageurl</a:t>
            </a:r>
            <a:r>
              <a:rPr lang="en-US" dirty="0" smtClean="0"/>
              <a:t>). Note that the square brackets and </a:t>
            </a:r>
            <a:r>
              <a:rPr lang="en-US" dirty="0" err="1" smtClean="0"/>
              <a:t>parantheses</a:t>
            </a:r>
            <a:r>
              <a:rPr lang="en-US" dirty="0" smtClean="0"/>
              <a:t> are touching! To get the image </a:t>
            </a:r>
            <a:r>
              <a:rPr lang="en-US" dirty="0" err="1" smtClean="0"/>
              <a:t>url</a:t>
            </a:r>
            <a:r>
              <a:rPr lang="en-US" dirty="0" smtClean="0"/>
              <a:t>, upload the image in a separate folder in </a:t>
            </a:r>
            <a:r>
              <a:rPr lang="en-US" dirty="0" err="1" smtClean="0"/>
              <a:t>GitHub</a:t>
            </a:r>
            <a:r>
              <a:rPr lang="en-US" dirty="0" smtClean="0"/>
              <a:t> repository, and navigate in browser to the image and copy the </a:t>
            </a:r>
            <a:r>
              <a:rPr lang="en-US" dirty="0" err="1" smtClean="0"/>
              <a:t>url</a:t>
            </a:r>
            <a:r>
              <a:rPr lang="en-US" dirty="0" smtClean="0"/>
              <a:t>. Then, add on: </a:t>
            </a:r>
          </a:p>
          <a:p>
            <a:r>
              <a:rPr lang="en-US" dirty="0" smtClean="0"/>
              <a:t>?raw=true at the end of the </a:t>
            </a:r>
            <a:r>
              <a:rPr lang="en-US" dirty="0" err="1" smtClean="0"/>
              <a:t>url</a:t>
            </a:r>
            <a:r>
              <a:rPr lang="en-US" dirty="0" smtClean="0"/>
              <a:t>. This allows relative </a:t>
            </a:r>
            <a:r>
              <a:rPr lang="en-US" dirty="0" err="1" smtClean="0"/>
              <a:t>urls</a:t>
            </a:r>
            <a:r>
              <a:rPr lang="en-US" dirty="0" smtClean="0"/>
              <a:t> to be read.</a:t>
            </a:r>
            <a:endParaRPr lang="en-US" dirty="0"/>
          </a:p>
          <a:p>
            <a:r>
              <a:rPr lang="en-US" dirty="0" smtClean="0"/>
              <a:t>Example: ![region1cutoff](</a:t>
            </a:r>
            <a:r>
              <a:rPr lang="en-US" dirty="0" smtClean="0">
                <a:hlinkClick r:id="rId2"/>
              </a:rPr>
              <a:t>https://github.com/cohnlab/crop_timing/blob/master/Images/region1cutoff.png?raw=true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For tables, do | title |, followed by | ------ | on the next line, followed by | content |</a:t>
            </a:r>
          </a:p>
          <a:p>
            <a:endParaRPr lang="en-US" dirty="0"/>
          </a:p>
          <a:p>
            <a:r>
              <a:rPr lang="en-US" dirty="0" smtClean="0"/>
              <a:t>Use # and ## at start of lines to make titles</a:t>
            </a:r>
          </a:p>
          <a:p>
            <a:endParaRPr lang="en-US" dirty="0"/>
          </a:p>
          <a:p>
            <a:r>
              <a:rPr lang="en-US" dirty="0" smtClean="0"/>
              <a:t>Use * * to make things italic, **  ** to make things bold</a:t>
            </a:r>
          </a:p>
          <a:p>
            <a:endParaRPr lang="en-US" dirty="0"/>
          </a:p>
          <a:p>
            <a:r>
              <a:rPr lang="en-US" dirty="0" smtClean="0"/>
              <a:t>Save the </a:t>
            </a:r>
            <a:r>
              <a:rPr lang="en-US" dirty="0" err="1" smtClean="0"/>
              <a:t>MacDown</a:t>
            </a:r>
            <a:r>
              <a:rPr lang="en-US" dirty="0" smtClean="0"/>
              <a:t> document as md file and push to </a:t>
            </a:r>
            <a:r>
              <a:rPr lang="en-US" dirty="0" err="1" smtClean="0"/>
              <a:t>GitHub</a:t>
            </a:r>
            <a:r>
              <a:rPr lang="en-US" dirty="0" smtClean="0"/>
              <a:t> normally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6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7519" y="2414569"/>
            <a:ext cx="2054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JupyterLab</a:t>
            </a:r>
            <a:r>
              <a:rPr lang="en-US" sz="2400" dirty="0" smtClean="0"/>
              <a:t> 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3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998163"/>
            <a:ext cx="864708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get started: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local machine command line, do </a:t>
            </a:r>
            <a:r>
              <a:rPr lang="en-US" dirty="0" err="1" smtClean="0"/>
              <a:t>gcloud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and </a:t>
            </a:r>
            <a:r>
              <a:rPr lang="en-US" dirty="0" err="1" smtClean="0"/>
              <a:t>agroserve</a:t>
            </a:r>
            <a:r>
              <a:rPr lang="en-US" dirty="0" smtClean="0"/>
              <a:t> commands, then navigate to http://localhost:8888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NOTE use agroserve-202921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install packages from command line: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Get to command line with File -&gt; New -&gt; Terminal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conda</a:t>
            </a:r>
            <a:r>
              <a:rPr lang="en-US" dirty="0" smtClean="0"/>
              <a:t> install -c r r-</a:t>
            </a:r>
            <a:r>
              <a:rPr lang="en-US" dirty="0" err="1" smtClean="0"/>
              <a:t>plyr</a:t>
            </a:r>
            <a:r>
              <a:rPr lang="en-US" dirty="0" smtClean="0"/>
              <a:t> (to install </a:t>
            </a:r>
            <a:r>
              <a:rPr lang="en-US" dirty="0" err="1" smtClean="0"/>
              <a:t>plyr</a:t>
            </a:r>
            <a:r>
              <a:rPr lang="en-US" dirty="0" smtClean="0"/>
              <a:t> package)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need to upload large files to the </a:t>
            </a:r>
            <a:r>
              <a:rPr lang="en-US" dirty="0" err="1" smtClean="0"/>
              <a:t>agroserve_bucket</a:t>
            </a:r>
            <a:r>
              <a:rPr lang="en-US" dirty="0" smtClean="0"/>
              <a:t>, go to </a:t>
            </a:r>
            <a:r>
              <a:rPr lang="en-US" dirty="0" err="1" smtClean="0"/>
              <a:t>google</a:t>
            </a:r>
            <a:r>
              <a:rPr lang="en-US" dirty="0" smtClean="0"/>
              <a:t> console: </a:t>
            </a:r>
            <a:r>
              <a:rPr lang="en-US" dirty="0" smtClean="0">
                <a:hlinkClick r:id="rId2"/>
              </a:rPr>
              <a:t>https://console.cloud.google.com/storage/browser/agroserve_bucket?project=agroserve-202921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need new packages that aren’t in permanent VM, can start a virtual environment: </a:t>
            </a:r>
            <a:r>
              <a:rPr lang="en-US" dirty="0" smtClean="0">
                <a:hlinkClick r:id="rId3"/>
              </a:rPr>
              <a:t>https://conda.io/docs/user-guide/tasks/manage-environments.html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Note that the </a:t>
            </a:r>
            <a:r>
              <a:rPr lang="en-US" dirty="0" err="1" smtClean="0"/>
              <a:t>agroserve</a:t>
            </a:r>
            <a:r>
              <a:rPr lang="en-US" dirty="0" smtClean="0"/>
              <a:t> command is an alias for </a:t>
            </a:r>
            <a:r>
              <a:rPr lang="en-US" dirty="0" err="1"/>
              <a:t>gcloud</a:t>
            </a:r>
            <a:r>
              <a:rPr lang="en-US" dirty="0"/>
              <a:t> beta compute </a:t>
            </a:r>
            <a:r>
              <a:rPr lang="en-US" dirty="0" err="1"/>
              <a:t>ssh</a:t>
            </a:r>
            <a:r>
              <a:rPr lang="en-US" dirty="0"/>
              <a:t> --zone us-west1-b </a:t>
            </a:r>
            <a:r>
              <a:rPr lang="en-US" dirty="0" err="1"/>
              <a:t>agroserv</a:t>
            </a:r>
            <a:r>
              <a:rPr lang="en-US" dirty="0"/>
              <a:t>-</a:t>
            </a:r>
            <a:r>
              <a:rPr lang="en-US" dirty="0" err="1"/>
              <a:t>vm</a:t>
            </a:r>
            <a:r>
              <a:rPr lang="en-US" dirty="0"/>
              <a:t>-base -- -L 8888:localhost:8888 </a:t>
            </a:r>
            <a:r>
              <a:rPr lang="en-US" dirty="0" smtClean="0">
                <a:effectLst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setup of </a:t>
            </a:r>
            <a:r>
              <a:rPr lang="en-US" dirty="0" err="1" smtClean="0"/>
              <a:t>gcloud</a:t>
            </a:r>
            <a:r>
              <a:rPr lang="en-US" dirty="0" smtClean="0"/>
              <a:t> help: </a:t>
            </a:r>
            <a:r>
              <a:rPr lang="en-US" dirty="0" smtClean="0">
                <a:hlinkClick r:id="rId4"/>
              </a:rPr>
              <a:t>https://cloud.google.com/sdk/docs/quickstart-macos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648" y="5793413"/>
            <a:ext cx="7233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>
                <a:hlinkClick r:id="rId5"/>
              </a:rPr>
              <a:t>https://jupyterlab.readthedocs.io/en/latest/getting_started/overview.html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" y="84667"/>
            <a:ext cx="366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Jupyter</a:t>
            </a:r>
            <a:r>
              <a:rPr lang="en-US" sz="2400" dirty="0" smtClean="0"/>
              <a:t> Lab (</a:t>
            </a:r>
            <a:r>
              <a:rPr lang="en-US" sz="2400" dirty="0" err="1" smtClean="0"/>
              <a:t>AgroServe</a:t>
            </a:r>
            <a:r>
              <a:rPr lang="en-US" sz="2400" dirty="0" smtClean="0"/>
              <a:t> VM)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56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320" y="1122740"/>
            <a:ext cx="88222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command line, start it by running command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get a specific notebook, run the command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r>
              <a:rPr lang="en-US" dirty="0" err="1" smtClean="0"/>
              <a:t>notebook.ipynb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start notebook on a specific port, run the command </a:t>
            </a:r>
            <a:r>
              <a:rPr lang="en-US" dirty="0" err="1" smtClean="0"/>
              <a:t>jupyter</a:t>
            </a:r>
            <a:r>
              <a:rPr lang="en-US" dirty="0" smtClean="0"/>
              <a:t> notebook –port 9999 (usually will start on 8888)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Information: </a:t>
            </a:r>
            <a:r>
              <a:rPr lang="en-US" dirty="0" smtClean="0">
                <a:hlinkClick r:id="rId2"/>
              </a:rPr>
              <a:t>https://jupyter.readthedocs.io/en/latest/running.html#running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6267" y="3149600"/>
            <a:ext cx="880533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R in </a:t>
            </a:r>
            <a:r>
              <a:rPr lang="en-US" dirty="0" err="1" smtClean="0"/>
              <a:t>Jupyter</a:t>
            </a:r>
            <a:r>
              <a:rPr lang="en-US" dirty="0" smtClean="0"/>
              <a:t> Notebook: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command line, start by running command </a:t>
            </a:r>
            <a:r>
              <a:rPr lang="en-US" dirty="0" err="1" smtClean="0"/>
              <a:t>jupyter</a:t>
            </a:r>
            <a:r>
              <a:rPr lang="en-US" dirty="0" smtClean="0"/>
              <a:t> notebook or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Make sure the notebook is on R kernel! (go to Kernel dropdown menu and change kernel)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Installing packages: </a:t>
            </a:r>
            <a:r>
              <a:rPr lang="en-US" dirty="0" smtClean="0">
                <a:hlinkClick r:id="rId3"/>
              </a:rPr>
              <a:t>https://stackoverflow.com/questions/34705917/conda-how-to-install-r-packages-that-are-not-available-in-r-essentials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Installation (beyond installing </a:t>
            </a:r>
            <a:r>
              <a:rPr lang="en-US" dirty="0" err="1" smtClean="0"/>
              <a:t>Jupyter</a:t>
            </a:r>
            <a:r>
              <a:rPr lang="en-US" dirty="0" smtClean="0"/>
              <a:t> Notebook): Installed </a:t>
            </a:r>
            <a:r>
              <a:rPr lang="en-US" dirty="0" err="1" smtClean="0"/>
              <a:t>miniconda</a:t>
            </a:r>
            <a:r>
              <a:rPr lang="en-US" dirty="0" smtClean="0"/>
              <a:t>, then installed r-</a:t>
            </a:r>
            <a:r>
              <a:rPr lang="en-US" dirty="0" err="1" smtClean="0"/>
              <a:t>irkernel</a:t>
            </a:r>
            <a:r>
              <a:rPr lang="en-US" dirty="0" smtClean="0"/>
              <a:t> as found in </a:t>
            </a:r>
            <a:r>
              <a:rPr lang="en-US" dirty="0" smtClean="0">
                <a:hlinkClick r:id="rId4"/>
              </a:rPr>
              <a:t>http://blog.revolutionanalytics.com/2015/09/using-r-with-jupyter-notebooks.html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0" y="118533"/>
            <a:ext cx="405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Jupyter</a:t>
            </a:r>
            <a:r>
              <a:rPr lang="en-US" sz="2400" dirty="0" smtClean="0"/>
              <a:t> Notebook (just for fun)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00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2933" y="2506133"/>
            <a:ext cx="457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Plant/Harvest date estimation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45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5080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GEE: </a:t>
            </a:r>
            <a:r>
              <a:rPr lang="en-US" b="1" dirty="0" err="1" smtClean="0"/>
              <a:t>Timeseries</a:t>
            </a:r>
            <a:r>
              <a:rPr lang="en-US" b="1" dirty="0" smtClean="0"/>
              <a:t> Validation w </a:t>
            </a:r>
            <a:r>
              <a:rPr lang="en-US" b="1" dirty="0" err="1" smtClean="0"/>
              <a:t>Matopiba</a:t>
            </a:r>
            <a:r>
              <a:rPr lang="en-US" b="1" dirty="0" smtClean="0"/>
              <a:t> v2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Import quarter period and peak time information from </a:t>
            </a:r>
            <a:r>
              <a:rPr lang="en-US" dirty="0" err="1" smtClean="0"/>
              <a:t>singleCrop_timing_full</a:t>
            </a:r>
            <a:r>
              <a:rPr lang="en-US" dirty="0" smtClean="0"/>
              <a:t> and </a:t>
            </a:r>
            <a:r>
              <a:rPr lang="en-US" dirty="0" err="1" smtClean="0"/>
              <a:t>doubleCrop_timing_full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Try different plant/harvest estimation methods and validate with </a:t>
            </a:r>
            <a:r>
              <a:rPr lang="en-US" dirty="0" err="1" smtClean="0"/>
              <a:t>Matopiba</a:t>
            </a:r>
            <a:r>
              <a:rPr lang="en-US" dirty="0" smtClean="0"/>
              <a:t> for all </a:t>
            </a:r>
            <a:r>
              <a:rPr lang="en-US" dirty="0" err="1" smtClean="0"/>
              <a:t>Matopiba</a:t>
            </a:r>
            <a:r>
              <a:rPr lang="en-US" dirty="0" smtClean="0"/>
              <a:t> survey years instead of just 2017 like the previous version; except now, include summary statistics (per year and method) for the percent of points for which each method gives estimated date within the reported range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is a </a:t>
            </a:r>
            <a:r>
              <a:rPr lang="en-US" dirty="0" err="1" smtClean="0"/>
              <a:t>ui</a:t>
            </a:r>
            <a:r>
              <a:rPr lang="en-US" dirty="0" smtClean="0"/>
              <a:t> to look at EVI </a:t>
            </a:r>
            <a:r>
              <a:rPr lang="en-US" dirty="0" err="1" smtClean="0"/>
              <a:t>timeseries</a:t>
            </a:r>
            <a:r>
              <a:rPr lang="en-US" dirty="0" smtClean="0"/>
              <a:t> of a given point during a given year overlaid with reported plant/harvest and my estimates of plant/harvest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also look at magnitude of errors for all point in all years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also look at the “sign” (+/-) of errors for all points in a given year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Compare ranges of estimated plant/harvest dates in CAR polys with start/end of plant/harvest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3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8779" y="2254080"/>
            <a:ext cx="77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Qual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39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10242</TotalTime>
  <Words>1131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GitHub, Jupyter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29</cp:revision>
  <dcterms:created xsi:type="dcterms:W3CDTF">2018-07-13T21:03:40Z</dcterms:created>
  <dcterms:modified xsi:type="dcterms:W3CDTF">2018-07-20T23:46:03Z</dcterms:modified>
</cp:coreProperties>
</file>