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67" r:id="rId3"/>
    <p:sldId id="268" r:id="rId4"/>
    <p:sldId id="269" r:id="rId5"/>
    <p:sldId id="281" r:id="rId6"/>
    <p:sldId id="273" r:id="rId7"/>
    <p:sldId id="274" r:id="rId8"/>
    <p:sldId id="279" r:id="rId9"/>
    <p:sldId id="275" r:id="rId10"/>
    <p:sldId id="276" r:id="rId11"/>
    <p:sldId id="277" r:id="rId12"/>
    <p:sldId id="278" r:id="rId13"/>
    <p:sldId id="280" r:id="rId14"/>
    <p:sldId id="282" r:id="rId15"/>
    <p:sldId id="283" r:id="rId16"/>
    <p:sldId id="284" r:id="rId17"/>
    <p:sldId id="285" r:id="rId18"/>
    <p:sldId id="286" r:id="rId19"/>
    <p:sldId id="287" r:id="rId20"/>
    <p:sldId id="288" r:id="rId21"/>
    <p:sldId id="257" r:id="rId22"/>
    <p:sldId id="258" r:id="rId23"/>
    <p:sldId id="260" r:id="rId24"/>
    <p:sldId id="26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560" autoAdjust="0"/>
  </p:normalViewPr>
  <p:slideViewPr>
    <p:cSldViewPr snapToGrid="0" snapToObjects="1">
      <p:cViewPr>
        <p:scale>
          <a:sx n="90" d="100"/>
          <a:sy n="90" d="100"/>
        </p:scale>
        <p:origin x="-80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9FED92-C27E-474A-853A-5EE0ECED65CC}" type="datetimeFigureOut">
              <a:rPr lang="en-US" smtClean="0"/>
              <a:t>7/13/18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A49598-E851-B742-AFC0-2FFB46336D77}" type="slidenum">
              <a:rPr lang="en-US" smtClean="0"/>
              <a:t>‹#›</a:t>
            </a:fld>
            <a:endParaRPr lang="en-US"/>
          </a:p>
        </p:txBody>
      </p:sp>
    </p:spTree>
    <p:extLst>
      <p:ext uri="{BB962C8B-B14F-4D97-AF65-F5344CB8AC3E}">
        <p14:creationId xmlns:p14="http://schemas.microsoft.com/office/powerpoint/2010/main" val="17887310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B5B485-F747-D849-A726-7B8CCF158C22}" type="datetimeFigureOut">
              <a:rPr lang="en-US" smtClean="0"/>
              <a:t>7/13/18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4DBB5-AEB7-4B4F-8365-CF14E9B60F53}" type="slidenum">
              <a:rPr lang="en-US" smtClean="0"/>
              <a:t>‹#›</a:t>
            </a:fld>
            <a:endParaRPr lang="en-US"/>
          </a:p>
        </p:txBody>
      </p:sp>
    </p:spTree>
    <p:extLst>
      <p:ext uri="{BB962C8B-B14F-4D97-AF65-F5344CB8AC3E}">
        <p14:creationId xmlns:p14="http://schemas.microsoft.com/office/powerpoint/2010/main" val="1992823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B5B485-F747-D849-A726-7B8CCF158C22}" type="datetimeFigureOut">
              <a:rPr lang="en-US" smtClean="0"/>
              <a:t>7/13/18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4DBB5-AEB7-4B4F-8365-CF14E9B60F53}" type="slidenum">
              <a:rPr lang="en-US" smtClean="0"/>
              <a:t>‹#›</a:t>
            </a:fld>
            <a:endParaRPr lang="en-US"/>
          </a:p>
        </p:txBody>
      </p:sp>
    </p:spTree>
    <p:extLst>
      <p:ext uri="{BB962C8B-B14F-4D97-AF65-F5344CB8AC3E}">
        <p14:creationId xmlns:p14="http://schemas.microsoft.com/office/powerpoint/2010/main" val="204410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B5B485-F747-D849-A726-7B8CCF158C22}" type="datetimeFigureOut">
              <a:rPr lang="en-US" smtClean="0"/>
              <a:t>7/13/18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4DBB5-AEB7-4B4F-8365-CF14E9B60F53}" type="slidenum">
              <a:rPr lang="en-US" smtClean="0"/>
              <a:t>‹#›</a:t>
            </a:fld>
            <a:endParaRPr lang="en-US"/>
          </a:p>
        </p:txBody>
      </p:sp>
    </p:spTree>
    <p:extLst>
      <p:ext uri="{BB962C8B-B14F-4D97-AF65-F5344CB8AC3E}">
        <p14:creationId xmlns:p14="http://schemas.microsoft.com/office/powerpoint/2010/main" val="376980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B5B485-F747-D849-A726-7B8CCF158C22}" type="datetimeFigureOut">
              <a:rPr lang="en-US" smtClean="0"/>
              <a:t>7/13/18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4DBB5-AEB7-4B4F-8365-CF14E9B60F53}" type="slidenum">
              <a:rPr lang="en-US" smtClean="0"/>
              <a:t>‹#›</a:t>
            </a:fld>
            <a:endParaRPr lang="en-US"/>
          </a:p>
        </p:txBody>
      </p:sp>
    </p:spTree>
    <p:extLst>
      <p:ext uri="{BB962C8B-B14F-4D97-AF65-F5344CB8AC3E}">
        <p14:creationId xmlns:p14="http://schemas.microsoft.com/office/powerpoint/2010/main" val="2766372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B5B485-F747-D849-A726-7B8CCF158C22}" type="datetimeFigureOut">
              <a:rPr lang="en-US" smtClean="0"/>
              <a:t>7/13/18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4DBB5-AEB7-4B4F-8365-CF14E9B60F53}" type="slidenum">
              <a:rPr lang="en-US" smtClean="0"/>
              <a:t>‹#›</a:t>
            </a:fld>
            <a:endParaRPr lang="en-US"/>
          </a:p>
        </p:txBody>
      </p:sp>
    </p:spTree>
    <p:extLst>
      <p:ext uri="{BB962C8B-B14F-4D97-AF65-F5344CB8AC3E}">
        <p14:creationId xmlns:p14="http://schemas.microsoft.com/office/powerpoint/2010/main" val="1669625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B5B485-F747-D849-A726-7B8CCF158C22}" type="datetimeFigureOut">
              <a:rPr lang="en-US" smtClean="0"/>
              <a:t>7/13/18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4DBB5-AEB7-4B4F-8365-CF14E9B60F53}" type="slidenum">
              <a:rPr lang="en-US" smtClean="0"/>
              <a:t>‹#›</a:t>
            </a:fld>
            <a:endParaRPr lang="en-US"/>
          </a:p>
        </p:txBody>
      </p:sp>
    </p:spTree>
    <p:extLst>
      <p:ext uri="{BB962C8B-B14F-4D97-AF65-F5344CB8AC3E}">
        <p14:creationId xmlns:p14="http://schemas.microsoft.com/office/powerpoint/2010/main" val="160975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B5B485-F747-D849-A726-7B8CCF158C22}" type="datetimeFigureOut">
              <a:rPr lang="en-US" smtClean="0"/>
              <a:t>7/13/18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C4DBB5-AEB7-4B4F-8365-CF14E9B60F53}" type="slidenum">
              <a:rPr lang="en-US" smtClean="0"/>
              <a:t>‹#›</a:t>
            </a:fld>
            <a:endParaRPr lang="en-US"/>
          </a:p>
        </p:txBody>
      </p:sp>
    </p:spTree>
    <p:extLst>
      <p:ext uri="{BB962C8B-B14F-4D97-AF65-F5344CB8AC3E}">
        <p14:creationId xmlns:p14="http://schemas.microsoft.com/office/powerpoint/2010/main" val="34653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B5B485-F747-D849-A726-7B8CCF158C22}" type="datetimeFigureOut">
              <a:rPr lang="en-US" smtClean="0"/>
              <a:t>7/13/18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C4DBB5-AEB7-4B4F-8365-CF14E9B60F53}" type="slidenum">
              <a:rPr lang="en-US" smtClean="0"/>
              <a:t>‹#›</a:t>
            </a:fld>
            <a:endParaRPr lang="en-US"/>
          </a:p>
        </p:txBody>
      </p:sp>
    </p:spTree>
    <p:extLst>
      <p:ext uri="{BB962C8B-B14F-4D97-AF65-F5344CB8AC3E}">
        <p14:creationId xmlns:p14="http://schemas.microsoft.com/office/powerpoint/2010/main" val="372714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5B485-F747-D849-A726-7B8CCF158C22}" type="datetimeFigureOut">
              <a:rPr lang="en-US" smtClean="0"/>
              <a:t>7/13/18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C4DBB5-AEB7-4B4F-8365-CF14E9B60F53}" type="slidenum">
              <a:rPr lang="en-US" smtClean="0"/>
              <a:t>‹#›</a:t>
            </a:fld>
            <a:endParaRPr lang="en-US"/>
          </a:p>
        </p:txBody>
      </p:sp>
    </p:spTree>
    <p:extLst>
      <p:ext uri="{BB962C8B-B14F-4D97-AF65-F5344CB8AC3E}">
        <p14:creationId xmlns:p14="http://schemas.microsoft.com/office/powerpoint/2010/main" val="19394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B5B485-F747-D849-A726-7B8CCF158C22}" type="datetimeFigureOut">
              <a:rPr lang="en-US" smtClean="0"/>
              <a:t>7/13/18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4DBB5-AEB7-4B4F-8365-CF14E9B60F53}" type="slidenum">
              <a:rPr lang="en-US" smtClean="0"/>
              <a:t>‹#›</a:t>
            </a:fld>
            <a:endParaRPr lang="en-US"/>
          </a:p>
        </p:txBody>
      </p:sp>
    </p:spTree>
    <p:extLst>
      <p:ext uri="{BB962C8B-B14F-4D97-AF65-F5344CB8AC3E}">
        <p14:creationId xmlns:p14="http://schemas.microsoft.com/office/powerpoint/2010/main" val="10275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B5B485-F747-D849-A726-7B8CCF158C22}" type="datetimeFigureOut">
              <a:rPr lang="en-US" smtClean="0"/>
              <a:t>7/13/18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4DBB5-AEB7-4B4F-8365-CF14E9B60F53}" type="slidenum">
              <a:rPr lang="en-US" smtClean="0"/>
              <a:t>‹#›</a:t>
            </a:fld>
            <a:endParaRPr lang="en-US"/>
          </a:p>
        </p:txBody>
      </p:sp>
    </p:spTree>
    <p:extLst>
      <p:ext uri="{BB962C8B-B14F-4D97-AF65-F5344CB8AC3E}">
        <p14:creationId xmlns:p14="http://schemas.microsoft.com/office/powerpoint/2010/main" val="2555967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5B485-F747-D849-A726-7B8CCF158C22}" type="datetimeFigureOut">
              <a:rPr lang="en-US" smtClean="0"/>
              <a:t>7/13/18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4DBB5-AEB7-4B4F-8365-CF14E9B60F53}" type="slidenum">
              <a:rPr lang="en-US" smtClean="0"/>
              <a:t>‹#›</a:t>
            </a:fld>
            <a:endParaRPr lang="en-US"/>
          </a:p>
        </p:txBody>
      </p:sp>
    </p:spTree>
    <p:extLst>
      <p:ext uri="{BB962C8B-B14F-4D97-AF65-F5344CB8AC3E}">
        <p14:creationId xmlns:p14="http://schemas.microsoft.com/office/powerpoint/2010/main" val="760554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Plant/harvest validation with </a:t>
            </a:r>
            <a:r>
              <a:rPr lang="en-US" dirty="0" err="1" smtClean="0"/>
              <a:t>matopiba</a:t>
            </a:r>
            <a:endParaRPr lang="en-US" dirty="0"/>
          </a:p>
        </p:txBody>
      </p:sp>
      <p:sp>
        <p:nvSpPr>
          <p:cNvPr id="3" name="Subtitle 2"/>
          <p:cNvSpPr>
            <a:spLocks noGrp="1"/>
          </p:cNvSpPr>
          <p:nvPr>
            <p:ph type="subTitle" idx="1"/>
          </p:nvPr>
        </p:nvSpPr>
        <p:spPr/>
        <p:txBody>
          <a:bodyPr/>
          <a:lstStyle/>
          <a:p>
            <a:r>
              <a:rPr lang="en-US" dirty="0" smtClean="0"/>
              <a:t>July 20, 2018</a:t>
            </a:r>
            <a:endParaRPr lang="en-US" dirty="0"/>
          </a:p>
        </p:txBody>
      </p:sp>
    </p:spTree>
    <p:extLst>
      <p:ext uri="{BB962C8B-B14F-4D97-AF65-F5344CB8AC3E}">
        <p14:creationId xmlns:p14="http://schemas.microsoft.com/office/powerpoint/2010/main" val="726569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6605694" cy="830997"/>
          </a:xfrm>
          <a:prstGeom prst="rect">
            <a:avLst/>
          </a:prstGeom>
          <a:noFill/>
        </p:spPr>
        <p:txBody>
          <a:bodyPr wrap="none" rtlCol="0">
            <a:spAutoFit/>
          </a:bodyPr>
          <a:lstStyle/>
          <a:p>
            <a:r>
              <a:rPr lang="en-US" sz="1600" dirty="0" smtClean="0"/>
              <a:t>Plant date: minimum happened too early but the rest of the estimates are ok</a:t>
            </a:r>
          </a:p>
          <a:p>
            <a:r>
              <a:rPr lang="en-US" sz="1600" dirty="0" smtClean="0"/>
              <a:t>14 points affected</a:t>
            </a:r>
          </a:p>
          <a:p>
            <a:r>
              <a:rPr lang="en-US" sz="1600" dirty="0" smtClean="0"/>
              <a:t>No obvious trend in points or years affected</a:t>
            </a:r>
            <a:endParaRPr lang="en-US" sz="1600" dirty="0"/>
          </a:p>
        </p:txBody>
      </p:sp>
      <p:pic>
        <p:nvPicPr>
          <p:cNvPr id="16" name="Picture 15"/>
          <p:cNvPicPr>
            <a:picLocks noChangeAspect="1"/>
          </p:cNvPicPr>
          <p:nvPr/>
        </p:nvPicPr>
        <p:blipFill>
          <a:blip r:embed="rId2"/>
          <a:stretch>
            <a:fillRect/>
          </a:stretch>
        </p:blipFill>
        <p:spPr>
          <a:xfrm>
            <a:off x="1128889" y="2399717"/>
            <a:ext cx="7775222" cy="4058016"/>
          </a:xfrm>
          <a:prstGeom prst="rect">
            <a:avLst/>
          </a:prstGeom>
        </p:spPr>
      </p:pic>
      <p:sp>
        <p:nvSpPr>
          <p:cNvPr id="19" name="TextBox 18"/>
          <p:cNvSpPr txBox="1"/>
          <p:nvPr/>
        </p:nvSpPr>
        <p:spPr>
          <a:xfrm>
            <a:off x="0" y="830997"/>
            <a:ext cx="2228908" cy="2893100"/>
          </a:xfrm>
          <a:prstGeom prst="rect">
            <a:avLst/>
          </a:prstGeom>
          <a:noFill/>
        </p:spPr>
        <p:txBody>
          <a:bodyPr wrap="none" rtlCol="0">
            <a:spAutoFit/>
          </a:bodyPr>
          <a:lstStyle/>
          <a:p>
            <a:r>
              <a:rPr lang="en-US" sz="1400" dirty="0" err="1" smtClean="0"/>
              <a:t>pointIDs</a:t>
            </a:r>
            <a:r>
              <a:rPr lang="en-US" sz="1400" dirty="0" smtClean="0"/>
              <a:t> and years affected:</a:t>
            </a:r>
          </a:p>
          <a:p>
            <a:r>
              <a:rPr lang="en-US" sz="1400" dirty="0" smtClean="0"/>
              <a:t>10, 2010</a:t>
            </a:r>
          </a:p>
          <a:p>
            <a:r>
              <a:rPr lang="en-US" sz="1400" dirty="0" smtClean="0"/>
              <a:t>15, 2013</a:t>
            </a:r>
            <a:r>
              <a:rPr lang="en-US" sz="1400" dirty="0" smtClean="0"/>
              <a:t> </a:t>
            </a:r>
          </a:p>
          <a:p>
            <a:r>
              <a:rPr lang="en-US" sz="1400" dirty="0" smtClean="0"/>
              <a:t>20, 2016</a:t>
            </a:r>
          </a:p>
          <a:p>
            <a:r>
              <a:rPr lang="en-US" sz="1400" dirty="0" smtClean="0"/>
              <a:t>25, 2014</a:t>
            </a:r>
          </a:p>
          <a:p>
            <a:r>
              <a:rPr lang="en-US" sz="1400" dirty="0" smtClean="0"/>
              <a:t>28, 2016</a:t>
            </a:r>
          </a:p>
          <a:p>
            <a:r>
              <a:rPr lang="en-US" sz="1400" dirty="0" smtClean="0"/>
              <a:t>31, 2012, 2016</a:t>
            </a:r>
          </a:p>
          <a:p>
            <a:r>
              <a:rPr lang="en-US" sz="1400" dirty="0" smtClean="0"/>
              <a:t>170 ,2017</a:t>
            </a:r>
          </a:p>
          <a:p>
            <a:r>
              <a:rPr lang="en-US" sz="1400" dirty="0" smtClean="0"/>
              <a:t>179, 2014</a:t>
            </a:r>
          </a:p>
          <a:p>
            <a:r>
              <a:rPr lang="en-US" sz="1400" dirty="0" smtClean="0"/>
              <a:t>188, 2010</a:t>
            </a:r>
          </a:p>
          <a:p>
            <a:r>
              <a:rPr lang="en-US" sz="1400" dirty="0" smtClean="0"/>
              <a:t>189, 2010, 2011</a:t>
            </a:r>
          </a:p>
          <a:p>
            <a:r>
              <a:rPr lang="en-US" sz="1400" dirty="0" smtClean="0"/>
              <a:t>482, 2016</a:t>
            </a:r>
          </a:p>
          <a:p>
            <a:r>
              <a:rPr lang="en-US" sz="1400" dirty="0" smtClean="0"/>
              <a:t>505, 2011</a:t>
            </a:r>
            <a:endParaRPr lang="en-US" sz="1400" dirty="0"/>
          </a:p>
        </p:txBody>
      </p:sp>
    </p:spTree>
    <p:extLst>
      <p:ext uri="{BB962C8B-B14F-4D97-AF65-F5344CB8AC3E}">
        <p14:creationId xmlns:p14="http://schemas.microsoft.com/office/powerpoint/2010/main" val="92628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999" y="56444"/>
            <a:ext cx="8875890" cy="1323439"/>
          </a:xfrm>
          <a:prstGeom prst="rect">
            <a:avLst/>
          </a:prstGeom>
          <a:noFill/>
        </p:spPr>
        <p:txBody>
          <a:bodyPr wrap="square" rtlCol="0">
            <a:spAutoFit/>
          </a:bodyPr>
          <a:lstStyle/>
          <a:p>
            <a:r>
              <a:rPr lang="en-US" sz="1600" dirty="0" smtClean="0"/>
              <a:t>Very steep EVI curve caused quarter period to be underestimated, so estimated plant dates are too late and estimated harvest dates are early (or on the early side, even if it’s still within range) – generally we tend to overestimate harvest date so sometimes even with very small quarter period, we will still overestimate harvest date</a:t>
            </a:r>
          </a:p>
          <a:p>
            <a:r>
              <a:rPr lang="en-US" sz="1600" dirty="0" smtClean="0"/>
              <a:t>7 points affected, no obvious trend in points or years</a:t>
            </a:r>
            <a:endParaRPr lang="en-US" sz="1600" dirty="0"/>
          </a:p>
        </p:txBody>
      </p:sp>
      <p:pic>
        <p:nvPicPr>
          <p:cNvPr id="3" name="Picture 2"/>
          <p:cNvPicPr>
            <a:picLocks noChangeAspect="1"/>
          </p:cNvPicPr>
          <p:nvPr/>
        </p:nvPicPr>
        <p:blipFill>
          <a:blip r:embed="rId2"/>
          <a:stretch>
            <a:fillRect/>
          </a:stretch>
        </p:blipFill>
        <p:spPr>
          <a:xfrm>
            <a:off x="4138154" y="4303888"/>
            <a:ext cx="4864735" cy="2554111"/>
          </a:xfrm>
          <a:prstGeom prst="rect">
            <a:avLst/>
          </a:prstGeom>
        </p:spPr>
      </p:pic>
      <p:pic>
        <p:nvPicPr>
          <p:cNvPr id="13" name="Picture 12"/>
          <p:cNvPicPr>
            <a:picLocks noChangeAspect="1"/>
          </p:cNvPicPr>
          <p:nvPr/>
        </p:nvPicPr>
        <p:blipFill>
          <a:blip r:embed="rId3"/>
          <a:stretch>
            <a:fillRect/>
          </a:stretch>
        </p:blipFill>
        <p:spPr>
          <a:xfrm>
            <a:off x="4138154" y="1722169"/>
            <a:ext cx="4840111" cy="2581719"/>
          </a:xfrm>
          <a:prstGeom prst="rect">
            <a:avLst/>
          </a:prstGeom>
        </p:spPr>
      </p:pic>
      <p:sp>
        <p:nvSpPr>
          <p:cNvPr id="14" name="TextBox 13"/>
          <p:cNvSpPr txBox="1"/>
          <p:nvPr/>
        </p:nvSpPr>
        <p:spPr>
          <a:xfrm>
            <a:off x="126999" y="1483893"/>
            <a:ext cx="1669247" cy="1815882"/>
          </a:xfrm>
          <a:prstGeom prst="rect">
            <a:avLst/>
          </a:prstGeom>
          <a:noFill/>
        </p:spPr>
        <p:txBody>
          <a:bodyPr wrap="none" rtlCol="0">
            <a:spAutoFit/>
          </a:bodyPr>
          <a:lstStyle/>
          <a:p>
            <a:r>
              <a:rPr lang="en-US" sz="1600" dirty="0" err="1" smtClean="0"/>
              <a:t>pointIDs</a:t>
            </a:r>
            <a:r>
              <a:rPr lang="en-US" sz="1600" dirty="0" smtClean="0"/>
              <a:t> affected:</a:t>
            </a:r>
          </a:p>
          <a:p>
            <a:r>
              <a:rPr lang="en-US" sz="1600" dirty="0" smtClean="0"/>
              <a:t>5</a:t>
            </a:r>
          </a:p>
          <a:p>
            <a:r>
              <a:rPr lang="en-US" sz="1600" dirty="0" smtClean="0"/>
              <a:t>8</a:t>
            </a:r>
          </a:p>
          <a:p>
            <a:r>
              <a:rPr lang="en-US" sz="1600" dirty="0" smtClean="0"/>
              <a:t>25</a:t>
            </a:r>
          </a:p>
          <a:p>
            <a:r>
              <a:rPr lang="en-US" sz="1600" dirty="0" smtClean="0"/>
              <a:t>174</a:t>
            </a:r>
          </a:p>
          <a:p>
            <a:r>
              <a:rPr lang="en-US" sz="1600" dirty="0" smtClean="0"/>
              <a:t>179</a:t>
            </a:r>
          </a:p>
          <a:p>
            <a:r>
              <a:rPr lang="en-US" sz="1600" dirty="0" smtClean="0"/>
              <a:t>187, 187</a:t>
            </a:r>
          </a:p>
        </p:txBody>
      </p:sp>
    </p:spTree>
    <p:extLst>
      <p:ext uri="{BB962C8B-B14F-4D97-AF65-F5344CB8AC3E}">
        <p14:creationId xmlns:p14="http://schemas.microsoft.com/office/powerpoint/2010/main" val="3589757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111" y="70556"/>
            <a:ext cx="8791222" cy="923330"/>
          </a:xfrm>
          <a:prstGeom prst="rect">
            <a:avLst/>
          </a:prstGeom>
          <a:noFill/>
        </p:spPr>
        <p:txBody>
          <a:bodyPr wrap="square" rtlCol="0">
            <a:spAutoFit/>
          </a:bodyPr>
          <a:lstStyle/>
          <a:p>
            <a:r>
              <a:rPr lang="en-US" dirty="0" smtClean="0"/>
              <a:t>Harvest is overestimated but planting is ok, indicating that harvest usually begins before inflection point</a:t>
            </a:r>
          </a:p>
          <a:p>
            <a:r>
              <a:rPr lang="en-US" dirty="0" smtClean="0"/>
              <a:t>3 points affected</a:t>
            </a:r>
            <a:endParaRPr lang="en-US" dirty="0"/>
          </a:p>
        </p:txBody>
      </p:sp>
      <p:pic>
        <p:nvPicPr>
          <p:cNvPr id="5" name="Picture 4"/>
          <p:cNvPicPr>
            <a:picLocks noChangeAspect="1"/>
          </p:cNvPicPr>
          <p:nvPr/>
        </p:nvPicPr>
        <p:blipFill>
          <a:blip r:embed="rId2"/>
          <a:stretch>
            <a:fillRect/>
          </a:stretch>
        </p:blipFill>
        <p:spPr>
          <a:xfrm>
            <a:off x="1284110" y="2821071"/>
            <a:ext cx="6281061" cy="3361875"/>
          </a:xfrm>
          <a:prstGeom prst="rect">
            <a:avLst/>
          </a:prstGeom>
        </p:spPr>
      </p:pic>
      <p:sp>
        <p:nvSpPr>
          <p:cNvPr id="6" name="TextBox 5"/>
          <p:cNvSpPr txBox="1"/>
          <p:nvPr/>
        </p:nvSpPr>
        <p:spPr>
          <a:xfrm>
            <a:off x="141111" y="1022108"/>
            <a:ext cx="1489510" cy="1107996"/>
          </a:xfrm>
          <a:prstGeom prst="rect">
            <a:avLst/>
          </a:prstGeom>
          <a:noFill/>
        </p:spPr>
        <p:txBody>
          <a:bodyPr wrap="none" rtlCol="0">
            <a:spAutoFit/>
          </a:bodyPr>
          <a:lstStyle/>
          <a:p>
            <a:r>
              <a:rPr lang="en-US" sz="1600" dirty="0" smtClean="0"/>
              <a:t>Points affected: </a:t>
            </a:r>
          </a:p>
          <a:p>
            <a:r>
              <a:rPr lang="en-US" sz="1600" dirty="0" smtClean="0"/>
              <a:t>7</a:t>
            </a:r>
          </a:p>
          <a:p>
            <a:r>
              <a:rPr lang="en-US" sz="1600" dirty="0" smtClean="0"/>
              <a:t>19</a:t>
            </a:r>
          </a:p>
          <a:p>
            <a:r>
              <a:rPr lang="en-US" sz="1600" dirty="0" smtClean="0"/>
              <a:t>179</a:t>
            </a:r>
            <a:endParaRPr lang="en-US" sz="1600" dirty="0"/>
          </a:p>
        </p:txBody>
      </p:sp>
    </p:spTree>
    <p:extLst>
      <p:ext uri="{BB962C8B-B14F-4D97-AF65-F5344CB8AC3E}">
        <p14:creationId xmlns:p14="http://schemas.microsoft.com/office/powerpoint/2010/main" val="3491389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111"/>
            <a:ext cx="8763000" cy="1323439"/>
          </a:xfrm>
          <a:prstGeom prst="rect">
            <a:avLst/>
          </a:prstGeom>
          <a:noFill/>
        </p:spPr>
        <p:txBody>
          <a:bodyPr wrap="square" rtlCol="0">
            <a:spAutoFit/>
          </a:bodyPr>
          <a:lstStyle/>
          <a:p>
            <a:r>
              <a:rPr lang="en-US" sz="1600" dirty="0" smtClean="0"/>
              <a:t>Shifts in the time (relative to shaped of EVI curve) that the field is planted/harvested – we can try for a happy medium given single/double crop info (or maybe weather info?) but otherwise this is not controllable</a:t>
            </a:r>
            <a:r>
              <a:rPr lang="en-US" sz="1600" dirty="0" smtClean="0"/>
              <a:t>. Also may be due to </a:t>
            </a:r>
            <a:r>
              <a:rPr lang="en-US" sz="1600" dirty="0" err="1" smtClean="0"/>
              <a:t>mislocated</a:t>
            </a:r>
            <a:r>
              <a:rPr lang="en-US" sz="1600" dirty="0" smtClean="0"/>
              <a:t> pixel.</a:t>
            </a:r>
          </a:p>
          <a:p>
            <a:r>
              <a:rPr lang="en-US" sz="1600" dirty="0" smtClean="0"/>
              <a:t>About 15 pixels affected, harvest is usually biased toward earlier than inflection point</a:t>
            </a:r>
          </a:p>
          <a:p>
            <a:r>
              <a:rPr lang="en-US" sz="1600" dirty="0" smtClean="0"/>
              <a:t>Some pixels repeatedly have harvest during peak EVI (8, 25, 479)</a:t>
            </a:r>
            <a:endParaRPr lang="en-US" sz="1600" dirty="0"/>
          </a:p>
        </p:txBody>
      </p:sp>
      <p:pic>
        <p:nvPicPr>
          <p:cNvPr id="13" name="Picture 12"/>
          <p:cNvPicPr>
            <a:picLocks noChangeAspect="1"/>
          </p:cNvPicPr>
          <p:nvPr/>
        </p:nvPicPr>
        <p:blipFill>
          <a:blip r:embed="rId2"/>
          <a:stretch>
            <a:fillRect/>
          </a:stretch>
        </p:blipFill>
        <p:spPr>
          <a:xfrm>
            <a:off x="2794000" y="3396437"/>
            <a:ext cx="6350000" cy="3304857"/>
          </a:xfrm>
          <a:prstGeom prst="rect">
            <a:avLst/>
          </a:prstGeom>
        </p:spPr>
      </p:pic>
      <p:sp>
        <p:nvSpPr>
          <p:cNvPr id="16" name="TextBox 15"/>
          <p:cNvSpPr txBox="1"/>
          <p:nvPr/>
        </p:nvSpPr>
        <p:spPr>
          <a:xfrm>
            <a:off x="14112" y="2167253"/>
            <a:ext cx="1996159" cy="523220"/>
          </a:xfrm>
          <a:prstGeom prst="rect">
            <a:avLst/>
          </a:prstGeom>
          <a:noFill/>
        </p:spPr>
        <p:txBody>
          <a:bodyPr wrap="none" rtlCol="0">
            <a:spAutoFit/>
          </a:bodyPr>
          <a:lstStyle/>
          <a:p>
            <a:r>
              <a:rPr lang="en-US" sz="1400" dirty="0" smtClean="0"/>
              <a:t>Harvest is near inflection</a:t>
            </a:r>
          </a:p>
          <a:p>
            <a:r>
              <a:rPr lang="en-US" sz="1400" dirty="0" smtClean="0"/>
              <a:t>27, 152</a:t>
            </a:r>
            <a:endParaRPr lang="en-US" sz="1400" dirty="0"/>
          </a:p>
        </p:txBody>
      </p:sp>
      <p:sp>
        <p:nvSpPr>
          <p:cNvPr id="17" name="TextBox 16"/>
          <p:cNvSpPr txBox="1"/>
          <p:nvPr/>
        </p:nvSpPr>
        <p:spPr>
          <a:xfrm>
            <a:off x="14112" y="2772020"/>
            <a:ext cx="3016133" cy="523220"/>
          </a:xfrm>
          <a:prstGeom prst="rect">
            <a:avLst/>
          </a:prstGeom>
          <a:noFill/>
        </p:spPr>
        <p:txBody>
          <a:bodyPr wrap="none" rtlCol="0">
            <a:spAutoFit/>
          </a:bodyPr>
          <a:lstStyle/>
          <a:p>
            <a:r>
              <a:rPr lang="en-US" sz="1400" dirty="0" smtClean="0"/>
              <a:t>Harvest is between peak and inflection</a:t>
            </a:r>
          </a:p>
          <a:p>
            <a:r>
              <a:rPr lang="en-US" sz="1400" dirty="0"/>
              <a:t>5</a:t>
            </a:r>
          </a:p>
        </p:txBody>
      </p:sp>
      <p:sp>
        <p:nvSpPr>
          <p:cNvPr id="18" name="TextBox 17"/>
          <p:cNvSpPr txBox="1"/>
          <p:nvPr/>
        </p:nvSpPr>
        <p:spPr>
          <a:xfrm>
            <a:off x="0" y="3396437"/>
            <a:ext cx="2361368" cy="523220"/>
          </a:xfrm>
          <a:prstGeom prst="rect">
            <a:avLst/>
          </a:prstGeom>
          <a:noFill/>
        </p:spPr>
        <p:txBody>
          <a:bodyPr wrap="none" rtlCol="0">
            <a:spAutoFit/>
          </a:bodyPr>
          <a:lstStyle/>
          <a:p>
            <a:r>
              <a:rPr lang="en-US" sz="1400" dirty="0" smtClean="0"/>
              <a:t>Harvest is during the peak EVI</a:t>
            </a:r>
          </a:p>
          <a:p>
            <a:r>
              <a:rPr lang="en-US" sz="1400" dirty="0" smtClean="0"/>
              <a:t>479, 8, 25, 8, 25, 479, 182</a:t>
            </a:r>
            <a:endParaRPr lang="en-US" sz="1400" dirty="0"/>
          </a:p>
        </p:txBody>
      </p:sp>
      <p:sp>
        <p:nvSpPr>
          <p:cNvPr id="19" name="TextBox 18"/>
          <p:cNvSpPr txBox="1"/>
          <p:nvPr/>
        </p:nvSpPr>
        <p:spPr>
          <a:xfrm>
            <a:off x="14112" y="4042768"/>
            <a:ext cx="2481995" cy="523220"/>
          </a:xfrm>
          <a:prstGeom prst="rect">
            <a:avLst/>
          </a:prstGeom>
          <a:noFill/>
        </p:spPr>
        <p:txBody>
          <a:bodyPr wrap="none" rtlCol="0">
            <a:spAutoFit/>
          </a:bodyPr>
          <a:lstStyle/>
          <a:p>
            <a:r>
              <a:rPr lang="en-US" sz="1400" dirty="0" smtClean="0"/>
              <a:t>Harvest is around minimum EVI</a:t>
            </a:r>
          </a:p>
          <a:p>
            <a:r>
              <a:rPr lang="en-US" sz="1400" dirty="0" smtClean="0"/>
              <a:t>187</a:t>
            </a:r>
            <a:endParaRPr lang="en-US" sz="1400" dirty="0"/>
          </a:p>
        </p:txBody>
      </p:sp>
    </p:spTree>
    <p:extLst>
      <p:ext uri="{BB962C8B-B14F-4D97-AF65-F5344CB8AC3E}">
        <p14:creationId xmlns:p14="http://schemas.microsoft.com/office/powerpoint/2010/main" val="3669188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470620" cy="369332"/>
          </a:xfrm>
          <a:prstGeom prst="rect">
            <a:avLst/>
          </a:prstGeom>
        </p:spPr>
        <p:txBody>
          <a:bodyPr wrap="none">
            <a:spAutoFit/>
          </a:bodyPr>
          <a:lstStyle/>
          <a:p>
            <a:r>
              <a:rPr lang="en-US" b="1" dirty="0" smtClean="0"/>
              <a:t>In GEE: </a:t>
            </a:r>
            <a:r>
              <a:rPr lang="en-US" b="1" dirty="0" err="1" smtClean="0"/>
              <a:t>Timeseries</a:t>
            </a:r>
            <a:r>
              <a:rPr lang="en-US" b="1" dirty="0" smtClean="0"/>
              <a:t> Validation w </a:t>
            </a:r>
            <a:r>
              <a:rPr lang="en-US" b="1" dirty="0" err="1" smtClean="0"/>
              <a:t>Matopiba</a:t>
            </a:r>
            <a:r>
              <a:rPr lang="en-US" b="1" dirty="0" smtClean="0"/>
              <a:t> v2</a:t>
            </a:r>
            <a:endParaRPr lang="en-US" b="1" dirty="0" smtClean="0"/>
          </a:p>
        </p:txBody>
      </p:sp>
      <p:sp>
        <p:nvSpPr>
          <p:cNvPr id="3" name="TextBox 2"/>
          <p:cNvSpPr txBox="1"/>
          <p:nvPr/>
        </p:nvSpPr>
        <p:spPr>
          <a:xfrm>
            <a:off x="169333" y="776111"/>
            <a:ext cx="8974667" cy="1754327"/>
          </a:xfrm>
          <a:prstGeom prst="rect">
            <a:avLst/>
          </a:prstGeom>
          <a:noFill/>
        </p:spPr>
        <p:txBody>
          <a:bodyPr wrap="square" rtlCol="0">
            <a:spAutoFit/>
          </a:bodyPr>
          <a:lstStyle/>
          <a:p>
            <a:r>
              <a:rPr lang="en-US" dirty="0" smtClean="0"/>
              <a:t>Adjust method to get better plant/harvest </a:t>
            </a:r>
            <a:r>
              <a:rPr lang="en-US" dirty="0" err="1" smtClean="0"/>
              <a:t>estmates</a:t>
            </a:r>
            <a:endParaRPr lang="en-US" dirty="0" smtClean="0"/>
          </a:p>
          <a:p>
            <a:pPr marL="342900" indent="-342900">
              <a:buAutoNum type="arabicPeriod"/>
            </a:pPr>
            <a:r>
              <a:rPr lang="en-US" dirty="0" smtClean="0"/>
              <a:t>Get rid of repeatedly problematic points (</a:t>
            </a:r>
            <a:r>
              <a:rPr lang="en-US" dirty="0" err="1" smtClean="0"/>
              <a:t>pointID</a:t>
            </a:r>
            <a:r>
              <a:rPr lang="en-US" dirty="0" smtClean="0"/>
              <a:t> 29, bad reported plant/harvest; </a:t>
            </a:r>
            <a:r>
              <a:rPr lang="en-US" dirty="0" err="1" smtClean="0"/>
              <a:t>pointID</a:t>
            </a:r>
            <a:r>
              <a:rPr lang="en-US" dirty="0" smtClean="0"/>
              <a:t> 9, 24, 27, 190, 505 because they tend to be natural vegetation)</a:t>
            </a:r>
          </a:p>
          <a:p>
            <a:pPr marL="342900" indent="-342900">
              <a:buAutoNum type="arabicPeriod"/>
            </a:pPr>
            <a:r>
              <a:rPr lang="en-US" dirty="0" smtClean="0"/>
              <a:t>Don’t estimate planting date with min date anymore; it tends to be early. Try for some averaging between min and inflection date, with bias toward inflection date</a:t>
            </a:r>
          </a:p>
          <a:p>
            <a:pPr marL="342900" indent="-342900">
              <a:buAutoNum type="arabicPeriod"/>
            </a:pPr>
            <a:r>
              <a:rPr lang="en-US" dirty="0" smtClean="0"/>
              <a:t>Estimate harvest closer to the peak time/inflection time; don’t go beyond inflection date</a:t>
            </a:r>
          </a:p>
        </p:txBody>
      </p:sp>
      <p:sp>
        <p:nvSpPr>
          <p:cNvPr id="4" name="TextBox 3"/>
          <p:cNvSpPr txBox="1"/>
          <p:nvPr/>
        </p:nvSpPr>
        <p:spPr>
          <a:xfrm>
            <a:off x="169333" y="2695222"/>
            <a:ext cx="8579556" cy="2585323"/>
          </a:xfrm>
          <a:prstGeom prst="rect">
            <a:avLst/>
          </a:prstGeom>
          <a:noFill/>
        </p:spPr>
        <p:txBody>
          <a:bodyPr wrap="square" rtlCol="0">
            <a:spAutoFit/>
          </a:bodyPr>
          <a:lstStyle/>
          <a:p>
            <a:r>
              <a:rPr lang="en-US" dirty="0" smtClean="0"/>
              <a:t>Plant estimate 1: </a:t>
            </a:r>
            <a:r>
              <a:rPr lang="en-US" dirty="0" err="1" smtClean="0"/>
              <a:t>infl</a:t>
            </a:r>
            <a:r>
              <a:rPr lang="en-US" dirty="0" smtClean="0"/>
              <a:t> day</a:t>
            </a:r>
          </a:p>
          <a:p>
            <a:r>
              <a:rPr lang="en-US" dirty="0" smtClean="0"/>
              <a:t>Plant estimate 2: </a:t>
            </a:r>
            <a:r>
              <a:rPr lang="en-US" dirty="0" err="1" smtClean="0"/>
              <a:t>avg</a:t>
            </a:r>
            <a:r>
              <a:rPr lang="en-US" dirty="0" smtClean="0"/>
              <a:t> between min day and </a:t>
            </a:r>
            <a:r>
              <a:rPr lang="en-US" dirty="0" err="1" smtClean="0"/>
              <a:t>infl</a:t>
            </a:r>
            <a:r>
              <a:rPr lang="en-US" dirty="0" smtClean="0"/>
              <a:t> day</a:t>
            </a:r>
          </a:p>
          <a:p>
            <a:r>
              <a:rPr lang="en-US" dirty="0" smtClean="0"/>
              <a:t>Plant estimate 3: min day plus 75% of quarter period (i.e. between min day and </a:t>
            </a:r>
            <a:r>
              <a:rPr lang="en-US" dirty="0" err="1" smtClean="0"/>
              <a:t>infl</a:t>
            </a:r>
            <a:r>
              <a:rPr lang="en-US" dirty="0" smtClean="0"/>
              <a:t> day, biased toward </a:t>
            </a:r>
            <a:r>
              <a:rPr lang="en-US" dirty="0" err="1" smtClean="0"/>
              <a:t>infl</a:t>
            </a:r>
            <a:r>
              <a:rPr lang="en-US" dirty="0" smtClean="0"/>
              <a:t> day)</a:t>
            </a:r>
          </a:p>
          <a:p>
            <a:endParaRPr lang="en-US" dirty="0"/>
          </a:p>
          <a:p>
            <a:r>
              <a:rPr lang="en-US" dirty="0" smtClean="0"/>
              <a:t>Harvest estimate 1: </a:t>
            </a:r>
            <a:r>
              <a:rPr lang="en-US" dirty="0" err="1" smtClean="0"/>
              <a:t>infl</a:t>
            </a:r>
            <a:r>
              <a:rPr lang="en-US" dirty="0" smtClean="0"/>
              <a:t> day</a:t>
            </a:r>
          </a:p>
          <a:p>
            <a:r>
              <a:rPr lang="en-US" dirty="0" smtClean="0"/>
              <a:t>Harvest estimate 2: </a:t>
            </a:r>
            <a:r>
              <a:rPr lang="en-US" dirty="0" err="1" smtClean="0"/>
              <a:t>avg</a:t>
            </a:r>
            <a:r>
              <a:rPr lang="en-US" dirty="0" smtClean="0"/>
              <a:t> between peak day and </a:t>
            </a:r>
            <a:r>
              <a:rPr lang="en-US" dirty="0" err="1" smtClean="0"/>
              <a:t>infl</a:t>
            </a:r>
            <a:r>
              <a:rPr lang="en-US" dirty="0" smtClean="0"/>
              <a:t> day</a:t>
            </a:r>
          </a:p>
          <a:p>
            <a:r>
              <a:rPr lang="en-US" dirty="0" smtClean="0"/>
              <a:t>Harvest estimate 3: peak day plus 75% of quarter period (i.e. between peak day and </a:t>
            </a:r>
            <a:r>
              <a:rPr lang="en-US" dirty="0" err="1" smtClean="0"/>
              <a:t>infl</a:t>
            </a:r>
            <a:r>
              <a:rPr lang="en-US" dirty="0" smtClean="0"/>
              <a:t> day, biased toward </a:t>
            </a:r>
            <a:r>
              <a:rPr lang="en-US" dirty="0" err="1" smtClean="0"/>
              <a:t>infl</a:t>
            </a:r>
            <a:r>
              <a:rPr lang="en-US" dirty="0" smtClean="0"/>
              <a:t> day)</a:t>
            </a:r>
          </a:p>
        </p:txBody>
      </p:sp>
    </p:spTree>
    <p:extLst>
      <p:ext uri="{BB962C8B-B14F-4D97-AF65-F5344CB8AC3E}">
        <p14:creationId xmlns:p14="http://schemas.microsoft.com/office/powerpoint/2010/main" val="3931714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61778" cy="2616101"/>
          </a:xfrm>
          <a:prstGeom prst="rect">
            <a:avLst/>
          </a:prstGeom>
          <a:noFill/>
        </p:spPr>
        <p:txBody>
          <a:bodyPr wrap="square" rtlCol="0">
            <a:spAutoFit/>
          </a:bodyPr>
          <a:lstStyle/>
          <a:p>
            <a:r>
              <a:rPr lang="en-US" sz="1600" dirty="0" smtClean="0"/>
              <a:t>Observations</a:t>
            </a:r>
          </a:p>
          <a:p>
            <a:pPr marL="285750" indent="-285750">
              <a:buFont typeface="Arial"/>
              <a:buChar char="•"/>
            </a:pPr>
            <a:r>
              <a:rPr lang="en-US" sz="1600" dirty="0" smtClean="0"/>
              <a:t>For planting estimates, estimate method 2 has lowest error for “out of range” estimates AND highest percent of points that are within range for all years </a:t>
            </a:r>
          </a:p>
          <a:p>
            <a:pPr marL="285750" indent="-285750">
              <a:buFont typeface="Arial"/>
              <a:buChar char="•"/>
            </a:pPr>
            <a:r>
              <a:rPr lang="en-US" sz="1600" dirty="0" smtClean="0"/>
              <a:t>For harvesting estimates, it’s </a:t>
            </a:r>
            <a:r>
              <a:rPr lang="en-US" sz="1600" dirty="0" err="1" smtClean="0"/>
              <a:t>unclea</a:t>
            </a:r>
            <a:r>
              <a:rPr lang="en-US" sz="1600" dirty="0" smtClean="0"/>
              <a:t> which is the best. Method 1 has the highest percent of “within range” points, but not always the lowest error for the “out of range” estimates. Method 2 has lowest percent of “within range” estimates, but of the invalid points, the error is lowest and there are fewer very bad estimates – so Method 2 is preferable because we’re targeting estimation error rather than % correct.</a:t>
            </a:r>
          </a:p>
          <a:p>
            <a:pPr marL="285750" indent="-285750">
              <a:buFont typeface="Arial"/>
              <a:buChar char="•"/>
            </a:pPr>
            <a:r>
              <a:rPr lang="en-US" sz="1600" dirty="0" smtClean="0"/>
              <a:t>For later years, there can be a handful of very bad estimates (more than 50 days RMSE) – maybe due to combo of tighter reported range and more points in general.</a:t>
            </a:r>
            <a:endParaRPr lang="en-US" sz="1600" dirty="0"/>
          </a:p>
        </p:txBody>
      </p:sp>
      <p:pic>
        <p:nvPicPr>
          <p:cNvPr id="3" name="Picture 2"/>
          <p:cNvPicPr>
            <a:picLocks noChangeAspect="1"/>
          </p:cNvPicPr>
          <p:nvPr/>
        </p:nvPicPr>
        <p:blipFill>
          <a:blip r:embed="rId2"/>
          <a:stretch>
            <a:fillRect/>
          </a:stretch>
        </p:blipFill>
        <p:spPr>
          <a:xfrm>
            <a:off x="0" y="2616101"/>
            <a:ext cx="5221111" cy="2414764"/>
          </a:xfrm>
          <a:prstGeom prst="rect">
            <a:avLst/>
          </a:prstGeom>
        </p:spPr>
      </p:pic>
      <p:pic>
        <p:nvPicPr>
          <p:cNvPr id="4" name="Picture 3"/>
          <p:cNvPicPr>
            <a:picLocks noChangeAspect="1"/>
          </p:cNvPicPr>
          <p:nvPr/>
        </p:nvPicPr>
        <p:blipFill>
          <a:blip r:embed="rId3"/>
          <a:stretch>
            <a:fillRect/>
          </a:stretch>
        </p:blipFill>
        <p:spPr>
          <a:xfrm>
            <a:off x="3372556" y="4167070"/>
            <a:ext cx="5797064" cy="2690930"/>
          </a:xfrm>
          <a:prstGeom prst="rect">
            <a:avLst/>
          </a:prstGeom>
        </p:spPr>
      </p:pic>
    </p:spTree>
    <p:extLst>
      <p:ext uri="{BB962C8B-B14F-4D97-AF65-F5344CB8AC3E}">
        <p14:creationId xmlns:p14="http://schemas.microsoft.com/office/powerpoint/2010/main" val="2540219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666" y="155222"/>
            <a:ext cx="8678333" cy="2308324"/>
          </a:xfrm>
          <a:prstGeom prst="rect">
            <a:avLst/>
          </a:prstGeom>
          <a:noFill/>
        </p:spPr>
        <p:txBody>
          <a:bodyPr wrap="square" rtlCol="0">
            <a:spAutoFit/>
          </a:bodyPr>
          <a:lstStyle/>
          <a:p>
            <a:r>
              <a:rPr lang="en-US" dirty="0" smtClean="0"/>
              <a:t>Observations</a:t>
            </a:r>
          </a:p>
          <a:p>
            <a:pPr marL="285750" indent="-285750">
              <a:buFont typeface="Arial"/>
              <a:buChar char="•"/>
            </a:pPr>
            <a:r>
              <a:rPr lang="en-US" dirty="0" smtClean="0"/>
              <a:t>In earlier years, harvest estimate tends to be too early. Starting in 2012, some harvest estimates begin to be overestimated; however, fewer points are overestimated than underestimated for all the years.</a:t>
            </a:r>
          </a:p>
          <a:p>
            <a:pPr marL="285750" indent="-285750">
              <a:buFont typeface="Arial"/>
              <a:buChar char="•"/>
            </a:pPr>
            <a:r>
              <a:rPr lang="en-US" dirty="0" smtClean="0"/>
              <a:t>Plant dates tend to be overestimated for all years except 2017, which has about equal number of points overestimated </a:t>
            </a:r>
            <a:r>
              <a:rPr lang="en-US" dirty="0" err="1" smtClean="0"/>
              <a:t>vs</a:t>
            </a:r>
            <a:r>
              <a:rPr lang="en-US" dirty="0" smtClean="0"/>
              <a:t> underestimated; and the underestimated points are huge (80 – 150 days RMSE) – perhaps this can be taken out with a “reasonable limit” for estimates</a:t>
            </a:r>
            <a:endParaRPr lang="en-US" dirty="0"/>
          </a:p>
        </p:txBody>
      </p:sp>
    </p:spTree>
    <p:extLst>
      <p:ext uri="{BB962C8B-B14F-4D97-AF65-F5344CB8AC3E}">
        <p14:creationId xmlns:p14="http://schemas.microsoft.com/office/powerpoint/2010/main" val="3362164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470620" cy="369332"/>
          </a:xfrm>
          <a:prstGeom prst="rect">
            <a:avLst/>
          </a:prstGeom>
        </p:spPr>
        <p:txBody>
          <a:bodyPr wrap="none">
            <a:spAutoFit/>
          </a:bodyPr>
          <a:lstStyle/>
          <a:p>
            <a:r>
              <a:rPr lang="en-US" b="1" dirty="0" smtClean="0"/>
              <a:t>In GEE: </a:t>
            </a:r>
            <a:r>
              <a:rPr lang="en-US" b="1" dirty="0" err="1" smtClean="0"/>
              <a:t>Timeseries</a:t>
            </a:r>
            <a:r>
              <a:rPr lang="en-US" b="1" dirty="0" smtClean="0"/>
              <a:t> Validation w </a:t>
            </a:r>
            <a:r>
              <a:rPr lang="en-US" b="1" dirty="0" err="1" smtClean="0"/>
              <a:t>Matopiba</a:t>
            </a:r>
            <a:r>
              <a:rPr lang="en-US" b="1" dirty="0" smtClean="0"/>
              <a:t> v3</a:t>
            </a:r>
            <a:endParaRPr lang="en-US" b="1" dirty="0" smtClean="0"/>
          </a:p>
        </p:txBody>
      </p:sp>
      <p:sp>
        <p:nvSpPr>
          <p:cNvPr id="3" name="TextBox 2"/>
          <p:cNvSpPr txBox="1"/>
          <p:nvPr/>
        </p:nvSpPr>
        <p:spPr>
          <a:xfrm>
            <a:off x="141111" y="874889"/>
            <a:ext cx="9002889" cy="3693319"/>
          </a:xfrm>
          <a:prstGeom prst="rect">
            <a:avLst/>
          </a:prstGeom>
          <a:noFill/>
        </p:spPr>
        <p:txBody>
          <a:bodyPr wrap="square" rtlCol="0">
            <a:spAutoFit/>
          </a:bodyPr>
          <a:lstStyle/>
          <a:p>
            <a:pPr marL="285750" indent="-285750">
              <a:buFont typeface="Arial"/>
              <a:buChar char="•"/>
            </a:pPr>
            <a:r>
              <a:rPr lang="en-US" dirty="0" smtClean="0"/>
              <a:t>Use plant/harvest estimates CAR polys to compare to reported ranges</a:t>
            </a:r>
          </a:p>
          <a:p>
            <a:pPr marL="285750" indent="-285750">
              <a:buFont typeface="Arial"/>
              <a:buChar char="•"/>
            </a:pPr>
            <a:r>
              <a:rPr lang="en-US" dirty="0" smtClean="0"/>
              <a:t>As before, calculates the mean of the pixel estimates within CAR poly and compares to the ranges. Two types of ranges:</a:t>
            </a:r>
          </a:p>
          <a:p>
            <a:pPr marL="742950" lvl="1" indent="-285750">
              <a:buFont typeface="Arial"/>
              <a:buChar char="•"/>
            </a:pPr>
            <a:r>
              <a:rPr lang="en-US" dirty="0" smtClean="0"/>
              <a:t>Full range (min to max) estimates</a:t>
            </a:r>
          </a:p>
          <a:p>
            <a:pPr marL="742950" lvl="1" indent="-285750">
              <a:buFont typeface="Arial"/>
              <a:buChar char="•"/>
            </a:pPr>
            <a:r>
              <a:rPr lang="en-US" dirty="0" smtClean="0"/>
              <a:t>Interquartile range of estimates</a:t>
            </a:r>
          </a:p>
          <a:p>
            <a:pPr marL="285750" indent="-285750">
              <a:buFont typeface="Arial"/>
              <a:buChar char="•"/>
            </a:pPr>
            <a:r>
              <a:rPr lang="en-US" dirty="0" smtClean="0"/>
              <a:t>Unlike before, calculates a measure of how well the estimated range overlaps with actual range</a:t>
            </a:r>
          </a:p>
          <a:p>
            <a:pPr marL="742950" lvl="1" indent="-285750">
              <a:buFont typeface="Arial"/>
              <a:buChar char="•"/>
            </a:pPr>
            <a:r>
              <a:rPr lang="en-US" dirty="0" smtClean="0"/>
              <a:t>The measure is “intersection measure” = (days of overlap)^2/(days of reported range x days of estimated range) Another measure is “useless days” = "how much of estimated range is useless" = (range of estimate outside of actual range)</a:t>
            </a:r>
          </a:p>
          <a:p>
            <a:pPr marL="742950" lvl="1" indent="-285750">
              <a:buFont typeface="Arial"/>
              <a:buChar char="•"/>
            </a:pPr>
            <a:r>
              <a:rPr lang="en-US" dirty="0" smtClean="0"/>
              <a:t>Note that if the range for either the estimate or the survey report is zero days, advanced the end of the range by one day because otherwise there will be no intersection</a:t>
            </a:r>
            <a:endParaRPr lang="en-US" dirty="0"/>
          </a:p>
        </p:txBody>
      </p:sp>
    </p:spTree>
    <p:extLst>
      <p:ext uri="{BB962C8B-B14F-4D97-AF65-F5344CB8AC3E}">
        <p14:creationId xmlns:p14="http://schemas.microsoft.com/office/powerpoint/2010/main" val="3513929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470620" cy="369332"/>
          </a:xfrm>
          <a:prstGeom prst="rect">
            <a:avLst/>
          </a:prstGeom>
        </p:spPr>
        <p:txBody>
          <a:bodyPr wrap="none">
            <a:spAutoFit/>
          </a:bodyPr>
          <a:lstStyle/>
          <a:p>
            <a:r>
              <a:rPr lang="en-US" b="1" dirty="0" smtClean="0"/>
              <a:t>In GEE: </a:t>
            </a:r>
            <a:r>
              <a:rPr lang="en-US" b="1" dirty="0" err="1" smtClean="0"/>
              <a:t>Timeseries</a:t>
            </a:r>
            <a:r>
              <a:rPr lang="en-US" b="1" dirty="0" smtClean="0"/>
              <a:t> Validation w </a:t>
            </a:r>
            <a:r>
              <a:rPr lang="en-US" b="1" dirty="0" err="1" smtClean="0"/>
              <a:t>Matopiba</a:t>
            </a:r>
            <a:r>
              <a:rPr lang="en-US" b="1" dirty="0" smtClean="0"/>
              <a:t> v3</a:t>
            </a:r>
            <a:endParaRPr lang="en-US" b="1" dirty="0" smtClean="0"/>
          </a:p>
        </p:txBody>
      </p:sp>
      <p:sp>
        <p:nvSpPr>
          <p:cNvPr id="3" name="TextBox 2"/>
          <p:cNvSpPr txBox="1"/>
          <p:nvPr/>
        </p:nvSpPr>
        <p:spPr>
          <a:xfrm>
            <a:off x="324556" y="889000"/>
            <a:ext cx="8392041" cy="369332"/>
          </a:xfrm>
          <a:prstGeom prst="rect">
            <a:avLst/>
          </a:prstGeom>
          <a:noFill/>
        </p:spPr>
        <p:txBody>
          <a:bodyPr wrap="none" rtlCol="0">
            <a:spAutoFit/>
          </a:bodyPr>
          <a:lstStyle/>
          <a:p>
            <a:pPr marL="285750" indent="-285750">
              <a:buFont typeface="Arial"/>
              <a:buChar char="•"/>
            </a:pPr>
            <a:r>
              <a:rPr lang="en-US" dirty="0" smtClean="0"/>
              <a:t>Cleaned up the repetitiveness of charting and cleaning data by adding new functions</a:t>
            </a:r>
            <a:endParaRPr lang="en-US" dirty="0"/>
          </a:p>
        </p:txBody>
      </p:sp>
      <p:sp>
        <p:nvSpPr>
          <p:cNvPr id="4" name="Rectangle 3"/>
          <p:cNvSpPr/>
          <p:nvPr/>
        </p:nvSpPr>
        <p:spPr>
          <a:xfrm>
            <a:off x="973668" y="2792401"/>
            <a:ext cx="6265333" cy="3416320"/>
          </a:xfrm>
          <a:prstGeom prst="rect">
            <a:avLst/>
          </a:prstGeom>
        </p:spPr>
        <p:txBody>
          <a:bodyPr wrap="square">
            <a:spAutoFit/>
          </a:bodyPr>
          <a:lstStyle/>
          <a:p>
            <a:r>
              <a:rPr lang="en-US" dirty="0" smtClean="0"/>
              <a:t>Next:</a:t>
            </a:r>
          </a:p>
          <a:p>
            <a:pPr marL="285750" indent="-285750">
              <a:buFont typeface="Arial"/>
              <a:buChar char="•"/>
            </a:pPr>
            <a:r>
              <a:rPr lang="en-US" dirty="0" smtClean="0">
                <a:solidFill>
                  <a:srgbClr val="FF0000"/>
                </a:solidFill>
              </a:rPr>
              <a:t>look at why certain points are so badly estimated. Filter out pixels with unreasonable interquartile ranges; need to also get rid of polys whose entire area is masked out and count number of polys that are totally masked out</a:t>
            </a:r>
          </a:p>
          <a:p>
            <a:pPr marL="285750" indent="-285750">
              <a:buFont typeface="Arial"/>
              <a:buChar char="•"/>
            </a:pPr>
            <a:r>
              <a:rPr lang="en-US" dirty="0" smtClean="0">
                <a:solidFill>
                  <a:srgbClr val="FF0000"/>
                </a:solidFill>
              </a:rPr>
              <a:t>Map pixels with bad quarter periods – what percent of pixels have bad quarter periods?</a:t>
            </a:r>
          </a:p>
          <a:p>
            <a:pPr marL="285750" indent="-285750">
              <a:buFont typeface="Arial"/>
              <a:buChar char="•"/>
            </a:pPr>
            <a:r>
              <a:rPr lang="en-US" dirty="0" smtClean="0">
                <a:solidFill>
                  <a:srgbClr val="FF0000"/>
                </a:solidFill>
              </a:rPr>
              <a:t>Does timing of harvest relative to EVI TS change depending on single/double crop?</a:t>
            </a:r>
          </a:p>
          <a:p>
            <a:pPr marL="285750" indent="-285750">
              <a:buFont typeface="Arial"/>
              <a:buChar char="•"/>
            </a:pPr>
            <a:r>
              <a:rPr lang="en-US" dirty="0" smtClean="0">
                <a:solidFill>
                  <a:srgbClr val="FF0000"/>
                </a:solidFill>
              </a:rPr>
              <a:t>Plot individual estimate dates vs. polys for a given year; each poly will have multiple dots for each pixel within that poly; also overlay the actual range</a:t>
            </a:r>
            <a:endParaRPr lang="en-US" dirty="0" smtClean="0">
              <a:solidFill>
                <a:srgbClr val="FF0000"/>
              </a:solidFill>
            </a:endParaRPr>
          </a:p>
        </p:txBody>
      </p:sp>
    </p:spTree>
    <p:extLst>
      <p:ext uri="{BB962C8B-B14F-4D97-AF65-F5344CB8AC3E}">
        <p14:creationId xmlns:p14="http://schemas.microsoft.com/office/powerpoint/2010/main" val="210662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69333"/>
            <a:ext cx="8861778" cy="4616648"/>
          </a:xfrm>
          <a:prstGeom prst="rect">
            <a:avLst/>
          </a:prstGeom>
          <a:noFill/>
        </p:spPr>
        <p:txBody>
          <a:bodyPr wrap="square" rtlCol="0">
            <a:spAutoFit/>
          </a:bodyPr>
          <a:lstStyle/>
          <a:p>
            <a:r>
              <a:rPr lang="en-US" sz="1400" dirty="0" smtClean="0"/>
              <a:t>Tests/validation methods for plant/harvest estimates:</a:t>
            </a:r>
          </a:p>
          <a:p>
            <a:endParaRPr lang="en-US" sz="1400" dirty="0"/>
          </a:p>
          <a:p>
            <a:r>
              <a:rPr lang="en-US" sz="1400" dirty="0" smtClean="0"/>
              <a:t>From (Urban et al, 2018): </a:t>
            </a:r>
          </a:p>
          <a:p>
            <a:pPr marL="285750" indent="-285750">
              <a:buFont typeface="Arial"/>
              <a:buChar char="•"/>
            </a:pPr>
            <a:r>
              <a:rPr lang="en-US" sz="1400" dirty="0" smtClean="0"/>
              <a:t>Calculate RMSE, bias, correlation (for </a:t>
            </a:r>
            <a:r>
              <a:rPr lang="en-US" sz="1400" dirty="0" err="1" smtClean="0"/>
              <a:t>interannual</a:t>
            </a:r>
            <a:r>
              <a:rPr lang="en-US" sz="1400" dirty="0" smtClean="0"/>
              <a:t> variability – R2 and Pearson correlation) and map them to see any spatial patterns in error</a:t>
            </a:r>
          </a:p>
          <a:p>
            <a:pPr marL="285750" indent="-285750">
              <a:buFont typeface="Arial"/>
              <a:buChar char="•"/>
            </a:pPr>
            <a:r>
              <a:rPr lang="en-US" sz="1400" dirty="0" smtClean="0"/>
              <a:t>Relate bias to season’s </a:t>
            </a:r>
            <a:r>
              <a:rPr lang="en-US" sz="1400" dirty="0" err="1" smtClean="0"/>
              <a:t>avg</a:t>
            </a:r>
            <a:r>
              <a:rPr lang="en-US" sz="1400" dirty="0" smtClean="0"/>
              <a:t> rain and T, and to fraction natural vegetation to see how error is affected by those factors</a:t>
            </a:r>
          </a:p>
          <a:p>
            <a:pPr marL="285750" indent="-285750">
              <a:buFont typeface="Arial"/>
              <a:buChar char="•"/>
            </a:pPr>
            <a:r>
              <a:rPr lang="en-US" sz="1400" dirty="0" smtClean="0"/>
              <a:t>Compare estimated plant anomaly (year’s estimated plant date minus average estimated plant date) to actual anomaly. Compare how well anomalies are correlated. And look at how well the estimated spatial pattern of </a:t>
            </a:r>
            <a:r>
              <a:rPr lang="en-US" sz="1400" dirty="0" err="1" smtClean="0"/>
              <a:t>interannual</a:t>
            </a:r>
            <a:r>
              <a:rPr lang="en-US" sz="1400" dirty="0" smtClean="0"/>
              <a:t> variability matches the spatial pattern of observed variability. Compare boxplots of estimated </a:t>
            </a:r>
            <a:r>
              <a:rPr lang="en-US" sz="1400" dirty="0" err="1" smtClean="0"/>
              <a:t>vs</a:t>
            </a:r>
            <a:r>
              <a:rPr lang="en-US" sz="1400" dirty="0" smtClean="0"/>
              <a:t> actual anomalies each year</a:t>
            </a:r>
          </a:p>
          <a:p>
            <a:endParaRPr lang="en-US" sz="1400" dirty="0"/>
          </a:p>
          <a:p>
            <a:r>
              <a:rPr lang="en-US" sz="1400" dirty="0" smtClean="0"/>
              <a:t>From (</a:t>
            </a:r>
            <a:r>
              <a:rPr lang="en-US" sz="1400" dirty="0" err="1" smtClean="0"/>
              <a:t>Gao</a:t>
            </a:r>
            <a:r>
              <a:rPr lang="en-US" sz="1400" dirty="0" smtClean="0"/>
              <a:t> et al, 2017):</a:t>
            </a:r>
          </a:p>
          <a:p>
            <a:pPr marL="285750" indent="-285750">
              <a:buFont typeface="Arial"/>
              <a:buChar char="•"/>
            </a:pPr>
            <a:r>
              <a:rPr lang="en-US" sz="1400" dirty="0" smtClean="0"/>
              <a:t>Can compare a surveyed plant/estimate to RS-based metrics, like peak time and inflection point. There will be a bias, but hopefully also a correlation (see if they follow the same pattern over time and space)</a:t>
            </a:r>
          </a:p>
          <a:p>
            <a:pPr marL="285750" indent="-285750">
              <a:buFont typeface="Arial"/>
              <a:buChar char="•"/>
            </a:pPr>
            <a:r>
              <a:rPr lang="en-US" sz="1400" dirty="0" smtClean="0"/>
              <a:t>Plot inflection </a:t>
            </a:r>
            <a:r>
              <a:rPr lang="en-US" sz="1400" dirty="0" err="1" smtClean="0"/>
              <a:t>pt</a:t>
            </a:r>
            <a:r>
              <a:rPr lang="en-US" sz="1400" dirty="0" smtClean="0"/>
              <a:t> or peak </a:t>
            </a:r>
            <a:r>
              <a:rPr lang="en-US" sz="1400" dirty="0" err="1" smtClean="0"/>
              <a:t>vs</a:t>
            </a:r>
            <a:r>
              <a:rPr lang="en-US" sz="1400" dirty="0" smtClean="0"/>
              <a:t> plant/harvest data (to see whether peak or inflection point has better correlation with data)</a:t>
            </a:r>
          </a:p>
          <a:p>
            <a:pPr marL="285750" indent="-285750">
              <a:buFont typeface="Arial"/>
              <a:buChar char="•"/>
            </a:pPr>
            <a:r>
              <a:rPr lang="en-US" sz="1400" dirty="0" smtClean="0"/>
              <a:t>Plot year </a:t>
            </a:r>
            <a:r>
              <a:rPr lang="en-US" sz="1400" dirty="0" err="1" smtClean="0"/>
              <a:t>vs</a:t>
            </a:r>
            <a:r>
              <a:rPr lang="en-US" sz="1400" dirty="0" smtClean="0"/>
              <a:t> DOY for peak, inflection and plant/harvest data over all polygons </a:t>
            </a:r>
            <a:r>
              <a:rPr lang="en-US" sz="1400" dirty="0" smtClean="0"/>
              <a:t>– essentially peak, inflection, plant data, harvest data will be separate lines on the same plot</a:t>
            </a:r>
            <a:endParaRPr lang="en-US" sz="1400" dirty="0" smtClean="0"/>
          </a:p>
          <a:p>
            <a:pPr marL="285750" indent="-285750">
              <a:buFont typeface="Arial"/>
              <a:buChar char="•"/>
            </a:pPr>
            <a:r>
              <a:rPr lang="en-US" sz="1400" dirty="0" smtClean="0"/>
              <a:t>Plot polygon </a:t>
            </a:r>
            <a:r>
              <a:rPr lang="en-US" sz="1400" dirty="0" err="1" smtClean="0"/>
              <a:t>vs</a:t>
            </a:r>
            <a:r>
              <a:rPr lang="en-US" sz="1400" dirty="0" smtClean="0"/>
              <a:t> DOY for peak, inflection and plant/harvest data over all years (or over individual years) – essentially peak, inflection, plant data, harvest data will be separate lines on the same plot</a:t>
            </a:r>
            <a:endParaRPr lang="en-US" sz="1400" dirty="0"/>
          </a:p>
        </p:txBody>
      </p:sp>
    </p:spTree>
    <p:extLst>
      <p:ext uri="{BB962C8B-B14F-4D97-AF65-F5344CB8AC3E}">
        <p14:creationId xmlns:p14="http://schemas.microsoft.com/office/powerpoint/2010/main" val="171375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2302933" y="2506133"/>
            <a:ext cx="4572611" cy="523220"/>
          </a:xfrm>
          <a:prstGeom prst="rect">
            <a:avLst/>
          </a:prstGeom>
          <a:noFill/>
        </p:spPr>
        <p:txBody>
          <a:bodyPr wrap="none" rtlCol="0">
            <a:spAutoFit/>
          </a:bodyPr>
          <a:lstStyle/>
          <a:p>
            <a:r>
              <a:rPr lang="en-US" sz="2800" dirty="0" smtClean="0"/>
              <a:t>Plant/Harvest date estimation</a:t>
            </a:r>
            <a:endParaRPr lang="en-US" sz="2800" dirty="0"/>
          </a:p>
        </p:txBody>
      </p:sp>
    </p:spTree>
    <p:extLst>
      <p:ext uri="{BB962C8B-B14F-4D97-AF65-F5344CB8AC3E}">
        <p14:creationId xmlns:p14="http://schemas.microsoft.com/office/powerpoint/2010/main" val="899450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39274"/>
            <a:ext cx="5245027" cy="2971800"/>
          </a:xfrm>
          <a:prstGeom prst="rect">
            <a:avLst/>
          </a:prstGeom>
        </p:spPr>
      </p:pic>
      <p:pic>
        <p:nvPicPr>
          <p:cNvPr id="3" name="Picture 2"/>
          <p:cNvPicPr>
            <a:picLocks noChangeAspect="1"/>
          </p:cNvPicPr>
          <p:nvPr/>
        </p:nvPicPr>
        <p:blipFill>
          <a:blip r:embed="rId3"/>
          <a:stretch>
            <a:fillRect/>
          </a:stretch>
        </p:blipFill>
        <p:spPr>
          <a:xfrm>
            <a:off x="3951111" y="4105211"/>
            <a:ext cx="5192889" cy="2752789"/>
          </a:xfrm>
          <a:prstGeom prst="rect">
            <a:avLst/>
          </a:prstGeom>
        </p:spPr>
      </p:pic>
      <p:pic>
        <p:nvPicPr>
          <p:cNvPr id="4" name="Picture 3"/>
          <p:cNvPicPr>
            <a:picLocks noChangeAspect="1"/>
          </p:cNvPicPr>
          <p:nvPr/>
        </p:nvPicPr>
        <p:blipFill>
          <a:blip r:embed="rId4"/>
          <a:stretch>
            <a:fillRect/>
          </a:stretch>
        </p:blipFill>
        <p:spPr>
          <a:xfrm>
            <a:off x="4477456" y="2510785"/>
            <a:ext cx="4539544" cy="1594426"/>
          </a:xfrm>
          <a:prstGeom prst="rect">
            <a:avLst/>
          </a:prstGeom>
        </p:spPr>
      </p:pic>
      <p:sp>
        <p:nvSpPr>
          <p:cNvPr id="5" name="TextBox 4"/>
          <p:cNvSpPr txBox="1"/>
          <p:nvPr/>
        </p:nvSpPr>
        <p:spPr>
          <a:xfrm>
            <a:off x="183444" y="155222"/>
            <a:ext cx="8819445" cy="1169551"/>
          </a:xfrm>
          <a:prstGeom prst="rect">
            <a:avLst/>
          </a:prstGeom>
          <a:noFill/>
        </p:spPr>
        <p:txBody>
          <a:bodyPr wrap="square" rtlCol="0">
            <a:spAutoFit/>
          </a:bodyPr>
          <a:lstStyle/>
          <a:p>
            <a:r>
              <a:rPr lang="en-US" sz="1400" dirty="0" smtClean="0"/>
              <a:t>(Sakamoto et al, 2005)</a:t>
            </a:r>
          </a:p>
          <a:p>
            <a:pPr marL="285750" indent="-285750">
              <a:buFont typeface="Arial"/>
              <a:buChar char="•"/>
            </a:pPr>
            <a:r>
              <a:rPr lang="en-US" sz="1400" dirty="0" smtClean="0"/>
              <a:t>Repeat Fig 4 for growing period (i.e. growing period in data </a:t>
            </a:r>
            <a:r>
              <a:rPr lang="en-US" sz="1400" dirty="0" err="1" smtClean="0"/>
              <a:t>vs</a:t>
            </a:r>
            <a:r>
              <a:rPr lang="en-US" sz="1400" dirty="0" smtClean="0"/>
              <a:t> growing period in my estimates)</a:t>
            </a:r>
          </a:p>
          <a:p>
            <a:pPr marL="285750" indent="-285750">
              <a:buFont typeface="Arial"/>
              <a:buChar char="•"/>
            </a:pPr>
            <a:r>
              <a:rPr lang="en-US" sz="1400" dirty="0" smtClean="0"/>
              <a:t>Calculate number of cases (or percent cases) in which estimation error exceeds 16 days</a:t>
            </a:r>
          </a:p>
          <a:p>
            <a:pPr marL="285750" indent="-285750">
              <a:buFont typeface="Arial"/>
              <a:buChar char="•"/>
            </a:pPr>
            <a:r>
              <a:rPr lang="en-US" sz="1400" dirty="0" smtClean="0"/>
              <a:t>Produce the graphs below</a:t>
            </a:r>
          </a:p>
          <a:p>
            <a:pPr marL="285750" indent="-285750">
              <a:buFont typeface="Arial"/>
              <a:buChar char="•"/>
            </a:pPr>
            <a:r>
              <a:rPr lang="en-US" sz="1400" dirty="0" smtClean="0"/>
              <a:t>Compare my results to their Table 2</a:t>
            </a:r>
            <a:endParaRPr lang="en-US" sz="1400" dirty="0"/>
          </a:p>
        </p:txBody>
      </p:sp>
    </p:spTree>
    <p:extLst>
      <p:ext uri="{BB962C8B-B14F-4D97-AF65-F5344CB8AC3E}">
        <p14:creationId xmlns:p14="http://schemas.microsoft.com/office/powerpoint/2010/main" val="4053183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4418779" y="2254080"/>
            <a:ext cx="771515" cy="461665"/>
          </a:xfrm>
          <a:prstGeom prst="rect">
            <a:avLst/>
          </a:prstGeom>
          <a:noFill/>
        </p:spPr>
        <p:txBody>
          <a:bodyPr wrap="none" rtlCol="0">
            <a:spAutoFit/>
          </a:bodyPr>
          <a:lstStyle/>
          <a:p>
            <a:r>
              <a:rPr lang="en-US" sz="2400" dirty="0" err="1" smtClean="0"/>
              <a:t>Qual</a:t>
            </a:r>
            <a:endParaRPr lang="en-US" sz="2400" dirty="0"/>
          </a:p>
        </p:txBody>
      </p:sp>
    </p:spTree>
    <p:extLst>
      <p:ext uri="{BB962C8B-B14F-4D97-AF65-F5344CB8AC3E}">
        <p14:creationId xmlns:p14="http://schemas.microsoft.com/office/powerpoint/2010/main" val="595395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364" y="132914"/>
            <a:ext cx="8861342" cy="2862323"/>
          </a:xfrm>
          <a:prstGeom prst="rect">
            <a:avLst/>
          </a:prstGeom>
          <a:noFill/>
        </p:spPr>
        <p:txBody>
          <a:bodyPr wrap="square" rtlCol="0">
            <a:spAutoFit/>
          </a:bodyPr>
          <a:lstStyle/>
          <a:p>
            <a:r>
              <a:rPr lang="en-US" dirty="0" smtClean="0"/>
              <a:t>Form: Higher Degree Committees</a:t>
            </a:r>
          </a:p>
          <a:p>
            <a:endParaRPr lang="en-US" dirty="0"/>
          </a:p>
          <a:p>
            <a:r>
              <a:rPr lang="en-US" dirty="0" smtClean="0"/>
              <a:t>Need: exam date</a:t>
            </a:r>
          </a:p>
          <a:p>
            <a:r>
              <a:rPr lang="en-US" b="1" dirty="0" smtClean="0"/>
              <a:t>3-5 subject areas (crop modeling, remote sensing, </a:t>
            </a:r>
            <a:r>
              <a:rPr lang="en-US" b="1" dirty="0" err="1" smtClean="0"/>
              <a:t>timeseries</a:t>
            </a:r>
            <a:r>
              <a:rPr lang="en-US" b="1" dirty="0" smtClean="0"/>
              <a:t> analysis, causal statistics, land use change) </a:t>
            </a:r>
          </a:p>
          <a:p>
            <a:endParaRPr lang="en-US" dirty="0"/>
          </a:p>
          <a:p>
            <a:r>
              <a:rPr lang="en-US" dirty="0" smtClean="0"/>
              <a:t>Committee:</a:t>
            </a:r>
          </a:p>
          <a:p>
            <a:r>
              <a:rPr lang="en-US" dirty="0" smtClean="0"/>
              <a:t>Chair from CEE</a:t>
            </a:r>
          </a:p>
          <a:p>
            <a:r>
              <a:rPr lang="en-US" dirty="0" smtClean="0"/>
              <a:t>ASR (academic senate member) NOT from department</a:t>
            </a:r>
          </a:p>
          <a:p>
            <a:r>
              <a:rPr lang="en-US" dirty="0" smtClean="0"/>
              <a:t>Overall committee must be at least 50% from CEE</a:t>
            </a:r>
            <a:endParaRPr lang="en-US" dirty="0"/>
          </a:p>
        </p:txBody>
      </p:sp>
      <p:sp>
        <p:nvSpPr>
          <p:cNvPr id="3" name="TextBox 2"/>
          <p:cNvSpPr txBox="1"/>
          <p:nvPr/>
        </p:nvSpPr>
        <p:spPr>
          <a:xfrm>
            <a:off x="115455" y="3847202"/>
            <a:ext cx="8705272" cy="584776"/>
          </a:xfrm>
          <a:prstGeom prst="rect">
            <a:avLst/>
          </a:prstGeom>
          <a:noFill/>
        </p:spPr>
        <p:txBody>
          <a:bodyPr wrap="square" rtlCol="0">
            <a:spAutoFit/>
          </a:bodyPr>
          <a:lstStyle/>
          <a:p>
            <a:r>
              <a:rPr lang="en-US" sz="1600" dirty="0" smtClean="0"/>
              <a:t>Questions about Crop Timing to ask:</a:t>
            </a:r>
          </a:p>
          <a:p>
            <a:r>
              <a:rPr lang="en-US" sz="1600" dirty="0" smtClean="0"/>
              <a:t>How does my estimated peak -&gt; harvest/</a:t>
            </a:r>
            <a:r>
              <a:rPr lang="en-US" sz="1600" dirty="0" err="1" smtClean="0"/>
              <a:t>browndown</a:t>
            </a:r>
            <a:r>
              <a:rPr lang="en-US" sz="1600" dirty="0" smtClean="0"/>
              <a:t> compare to GDD/thermal time?</a:t>
            </a:r>
            <a:endParaRPr lang="en-US" sz="1600" dirty="0"/>
          </a:p>
        </p:txBody>
      </p:sp>
      <p:sp>
        <p:nvSpPr>
          <p:cNvPr id="4" name="Rectangle 3"/>
          <p:cNvSpPr/>
          <p:nvPr/>
        </p:nvSpPr>
        <p:spPr>
          <a:xfrm>
            <a:off x="115455" y="4708225"/>
            <a:ext cx="8097212" cy="830997"/>
          </a:xfrm>
          <a:prstGeom prst="rect">
            <a:avLst/>
          </a:prstGeom>
        </p:spPr>
        <p:txBody>
          <a:bodyPr wrap="square">
            <a:spAutoFit/>
          </a:bodyPr>
          <a:lstStyle/>
          <a:p>
            <a:pPr marL="285750" indent="-285750">
              <a:buFont typeface="Arial"/>
              <a:buChar char="•"/>
            </a:pPr>
            <a:r>
              <a:rPr lang="en-US" sz="1600" dirty="0" smtClean="0"/>
              <a:t>For </a:t>
            </a:r>
            <a:r>
              <a:rPr lang="en-US" sz="1600" dirty="0" err="1" smtClean="0"/>
              <a:t>qual</a:t>
            </a:r>
            <a:r>
              <a:rPr lang="en-US" sz="1600" dirty="0" smtClean="0"/>
              <a:t>, propose the following: (1) plant/harvest date estimation, (2) analyzing plant/harvest date estimation as proxy for farmer behavior over history, (3) something with the statistical crop model.</a:t>
            </a:r>
            <a:endParaRPr lang="en-US" sz="1600" dirty="0"/>
          </a:p>
        </p:txBody>
      </p:sp>
    </p:spTree>
    <p:extLst>
      <p:ext uri="{BB962C8B-B14F-4D97-AF65-F5344CB8AC3E}">
        <p14:creationId xmlns:p14="http://schemas.microsoft.com/office/powerpoint/2010/main" val="2412485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4092419" y="2690843"/>
            <a:ext cx="1162698" cy="584776"/>
          </a:xfrm>
          <a:prstGeom prst="rect">
            <a:avLst/>
          </a:prstGeom>
          <a:noFill/>
        </p:spPr>
        <p:txBody>
          <a:bodyPr wrap="none" rtlCol="0">
            <a:spAutoFit/>
          </a:bodyPr>
          <a:lstStyle/>
          <a:p>
            <a:r>
              <a:rPr lang="en-US" sz="3200" dirty="0" smtClean="0"/>
              <a:t>To Do</a:t>
            </a:r>
            <a:endParaRPr lang="en-US" sz="3200" dirty="0"/>
          </a:p>
        </p:txBody>
      </p:sp>
    </p:spTree>
    <p:extLst>
      <p:ext uri="{BB962C8B-B14F-4D97-AF65-F5344CB8AC3E}">
        <p14:creationId xmlns:p14="http://schemas.microsoft.com/office/powerpoint/2010/main" val="849663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931" y="19348"/>
            <a:ext cx="8524775" cy="1446550"/>
          </a:xfrm>
          <a:prstGeom prst="rect">
            <a:avLst/>
          </a:prstGeom>
          <a:noFill/>
        </p:spPr>
        <p:txBody>
          <a:bodyPr wrap="square" rtlCol="0">
            <a:spAutoFit/>
          </a:bodyPr>
          <a:lstStyle/>
          <a:p>
            <a:r>
              <a:rPr lang="en-US" dirty="0" smtClean="0"/>
              <a:t>To Do – LAI </a:t>
            </a:r>
            <a:r>
              <a:rPr lang="en-US" dirty="0" err="1" smtClean="0"/>
              <a:t>timeseries</a:t>
            </a:r>
            <a:endParaRPr lang="en-US" dirty="0" smtClean="0"/>
          </a:p>
          <a:p>
            <a:pPr marL="285750" indent="-285750">
              <a:buFont typeface="Arial"/>
              <a:buChar char="•"/>
            </a:pPr>
            <a:r>
              <a:rPr lang="en-US" sz="1400" b="1" dirty="0" smtClean="0"/>
              <a:t>Match </a:t>
            </a:r>
            <a:r>
              <a:rPr lang="en-US" sz="1400" b="1" dirty="0"/>
              <a:t>up </a:t>
            </a:r>
            <a:r>
              <a:rPr lang="en-US" sz="1400" b="1" dirty="0" err="1"/>
              <a:t>Matopiba</a:t>
            </a:r>
            <a:r>
              <a:rPr lang="en-US" sz="1400" b="1" dirty="0"/>
              <a:t> and </a:t>
            </a:r>
            <a:r>
              <a:rPr lang="en-US" sz="1400" b="1" dirty="0" err="1"/>
              <a:t>CARpolys</a:t>
            </a:r>
            <a:r>
              <a:rPr lang="en-US" sz="1400" b="1" dirty="0"/>
              <a:t> by farmer </a:t>
            </a:r>
            <a:r>
              <a:rPr lang="en-US" sz="1400" b="1" dirty="0" smtClean="0"/>
              <a:t>name</a:t>
            </a:r>
          </a:p>
          <a:p>
            <a:pPr marL="285750" indent="-285750">
              <a:buFont typeface="Arial"/>
              <a:buChar char="•"/>
            </a:pPr>
            <a:r>
              <a:rPr lang="en-US" sz="1400" dirty="0"/>
              <a:t>See if Dave or Jake can upload GOME </a:t>
            </a:r>
            <a:r>
              <a:rPr lang="en-US" sz="1400" dirty="0" smtClean="0"/>
              <a:t>data. See if Avery gets STAIR information.</a:t>
            </a:r>
          </a:p>
          <a:p>
            <a:pPr marL="285750" indent="-285750">
              <a:buFont typeface="Arial"/>
              <a:buChar char="•"/>
            </a:pPr>
            <a:r>
              <a:rPr lang="en-US" sz="1400" b="1" dirty="0" smtClean="0"/>
              <a:t>explore an approach that lets you use some goodness of fit type metric to let you select your frequency parameter in your harmonic curve fitting scheme.</a:t>
            </a:r>
          </a:p>
          <a:p>
            <a:pPr marL="285750" indent="-285750">
              <a:buFont typeface="Arial"/>
              <a:buChar char="•"/>
            </a:pPr>
            <a:endParaRPr lang="en-US" sz="1400" b="1" dirty="0"/>
          </a:p>
        </p:txBody>
      </p:sp>
      <p:sp>
        <p:nvSpPr>
          <p:cNvPr id="3" name="TextBox 2"/>
          <p:cNvSpPr txBox="1"/>
          <p:nvPr/>
        </p:nvSpPr>
        <p:spPr>
          <a:xfrm>
            <a:off x="185931" y="2943015"/>
            <a:ext cx="8494890" cy="738664"/>
          </a:xfrm>
          <a:prstGeom prst="rect">
            <a:avLst/>
          </a:prstGeom>
          <a:noFill/>
        </p:spPr>
        <p:txBody>
          <a:bodyPr wrap="square" rtlCol="0">
            <a:spAutoFit/>
          </a:bodyPr>
          <a:lstStyle/>
          <a:p>
            <a:pPr marL="285750" indent="-285750">
              <a:buFont typeface="Arial"/>
              <a:buChar char="•"/>
            </a:pPr>
            <a:r>
              <a:rPr lang="en-US" sz="1400" b="1" dirty="0" smtClean="0"/>
              <a:t>Put </a:t>
            </a:r>
            <a:r>
              <a:rPr lang="en-US" sz="1400" b="1" dirty="0" smtClean="0"/>
              <a:t>in GEE a way to get a sense of the spread in planting, harvest dates and how different pixels look from each </a:t>
            </a:r>
            <a:r>
              <a:rPr lang="en-US" sz="1400" b="1" dirty="0" smtClean="0"/>
              <a:t>other</a:t>
            </a:r>
          </a:p>
          <a:p>
            <a:pPr marL="285750" indent="-285750">
              <a:buFont typeface="Arial"/>
              <a:buChar char="•"/>
            </a:pPr>
            <a:r>
              <a:rPr lang="en-US" sz="1400" b="1" dirty="0" smtClean="0"/>
              <a:t>Fit </a:t>
            </a:r>
            <a:r>
              <a:rPr lang="en-US" sz="1400" b="1" dirty="0"/>
              <a:t>planting date to onset map for running hypothetical pixels. </a:t>
            </a:r>
            <a:endParaRPr lang="en-US" sz="1400" b="1" dirty="0" smtClean="0"/>
          </a:p>
        </p:txBody>
      </p:sp>
      <p:sp>
        <p:nvSpPr>
          <p:cNvPr id="4" name="TextBox 3"/>
          <p:cNvSpPr txBox="1"/>
          <p:nvPr/>
        </p:nvSpPr>
        <p:spPr>
          <a:xfrm>
            <a:off x="236260" y="4332226"/>
            <a:ext cx="4440326" cy="307777"/>
          </a:xfrm>
          <a:prstGeom prst="rect">
            <a:avLst/>
          </a:prstGeom>
          <a:noFill/>
        </p:spPr>
        <p:txBody>
          <a:bodyPr wrap="none" rtlCol="0">
            <a:spAutoFit/>
          </a:bodyPr>
          <a:lstStyle/>
          <a:p>
            <a:r>
              <a:rPr lang="en-US" sz="1400" b="1" dirty="0" smtClean="0"/>
              <a:t>Look up pyramiding for continuous </a:t>
            </a:r>
            <a:r>
              <a:rPr lang="en-US" sz="1400" b="1" dirty="0" err="1" smtClean="0"/>
              <a:t>vs</a:t>
            </a:r>
            <a:r>
              <a:rPr lang="en-US" sz="1400" b="1" dirty="0" smtClean="0"/>
              <a:t> categorical </a:t>
            </a:r>
            <a:r>
              <a:rPr lang="en-US" sz="1400" b="1" dirty="0" err="1" smtClean="0"/>
              <a:t>rasters</a:t>
            </a:r>
            <a:r>
              <a:rPr lang="en-US" sz="1400" b="1" dirty="0" smtClean="0"/>
              <a:t>.</a:t>
            </a:r>
          </a:p>
        </p:txBody>
      </p:sp>
      <p:sp>
        <p:nvSpPr>
          <p:cNvPr id="5" name="Rectangle 4"/>
          <p:cNvSpPr/>
          <p:nvPr/>
        </p:nvSpPr>
        <p:spPr>
          <a:xfrm>
            <a:off x="185931" y="1683757"/>
            <a:ext cx="8372076" cy="830997"/>
          </a:xfrm>
          <a:prstGeom prst="rect">
            <a:avLst/>
          </a:prstGeom>
        </p:spPr>
        <p:txBody>
          <a:bodyPr wrap="square">
            <a:spAutoFit/>
          </a:bodyPr>
          <a:lstStyle/>
          <a:p>
            <a:r>
              <a:rPr lang="en-US" sz="1600" dirty="0" smtClean="0">
                <a:solidFill>
                  <a:srgbClr val="FF0000"/>
                </a:solidFill>
              </a:rPr>
              <a:t>One key thing is to transition the data cleaning steps to code if you haven’t already. </a:t>
            </a:r>
            <a:r>
              <a:rPr lang="en-US" sz="1600" dirty="0" smtClean="0">
                <a:solidFill>
                  <a:srgbClr val="FF0000"/>
                </a:solidFill>
              </a:rPr>
              <a:t>recreate/document the cleaning you already conducted using a code based tool. R would be ideal. This is the best tactics for cleaning data because we it is transparent and allows error tracing</a:t>
            </a:r>
            <a:endParaRPr lang="en-US" sz="1600" dirty="0">
              <a:solidFill>
                <a:srgbClr val="FF0000"/>
              </a:solidFill>
            </a:endParaRPr>
          </a:p>
        </p:txBody>
      </p:sp>
      <p:sp>
        <p:nvSpPr>
          <p:cNvPr id="6" name="TextBox 5"/>
          <p:cNvSpPr txBox="1"/>
          <p:nvPr/>
        </p:nvSpPr>
        <p:spPr>
          <a:xfrm>
            <a:off x="0" y="4882444"/>
            <a:ext cx="8974667" cy="1200329"/>
          </a:xfrm>
          <a:prstGeom prst="rect">
            <a:avLst/>
          </a:prstGeom>
          <a:noFill/>
        </p:spPr>
        <p:txBody>
          <a:bodyPr wrap="square" rtlCol="0">
            <a:spAutoFit/>
          </a:bodyPr>
          <a:lstStyle/>
          <a:p>
            <a:pPr marL="285750" indent="-285750">
              <a:buFont typeface="Arial"/>
              <a:buChar char="•"/>
            </a:pPr>
            <a:r>
              <a:rPr lang="en-US" dirty="0" smtClean="0">
                <a:solidFill>
                  <a:srgbClr val="FF0000"/>
                </a:solidFill>
              </a:rPr>
              <a:t>Look at manuscripts for methods, tests that people are doing in plant/harvest estimate, use this to come up with additional questions to ask, methods</a:t>
            </a:r>
          </a:p>
          <a:p>
            <a:pPr marL="285750" indent="-285750">
              <a:buFont typeface="Arial"/>
              <a:buChar char="•"/>
            </a:pPr>
            <a:r>
              <a:rPr lang="en-US" dirty="0" smtClean="0">
                <a:solidFill>
                  <a:srgbClr val="FF0000"/>
                </a:solidFill>
              </a:rPr>
              <a:t>Explore adding SIF and other RS data; merging Landsat with MODIS</a:t>
            </a:r>
          </a:p>
          <a:p>
            <a:pPr marL="285750" indent="-285750">
              <a:buFont typeface="Arial"/>
              <a:buChar char="•"/>
            </a:pPr>
            <a:r>
              <a:rPr lang="en-US" dirty="0" smtClean="0">
                <a:solidFill>
                  <a:srgbClr val="FF0000"/>
                </a:solidFill>
              </a:rPr>
              <a:t>Look up triple co-location (adding new satellite data to triangulate plant/harvest estimate) </a:t>
            </a:r>
            <a:endParaRPr lang="en-US" dirty="0">
              <a:solidFill>
                <a:srgbClr val="FF0000"/>
              </a:solidFill>
            </a:endParaRPr>
          </a:p>
        </p:txBody>
      </p:sp>
    </p:spTree>
    <p:extLst>
      <p:ext uri="{BB962C8B-B14F-4D97-AF65-F5344CB8AC3E}">
        <p14:creationId xmlns:p14="http://schemas.microsoft.com/office/powerpoint/2010/main" val="710100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50800"/>
            <a:ext cx="9144000" cy="3416320"/>
          </a:xfrm>
          <a:prstGeom prst="rect">
            <a:avLst/>
          </a:prstGeom>
          <a:noFill/>
        </p:spPr>
        <p:txBody>
          <a:bodyPr wrap="square" rtlCol="0">
            <a:spAutoFit/>
          </a:bodyPr>
          <a:lstStyle/>
          <a:p>
            <a:r>
              <a:rPr lang="en-US" b="1" dirty="0" smtClean="0"/>
              <a:t>In GEE: </a:t>
            </a:r>
            <a:r>
              <a:rPr lang="en-US" b="1" dirty="0" err="1" smtClean="0"/>
              <a:t>Timeseries</a:t>
            </a:r>
            <a:r>
              <a:rPr lang="en-US" b="1" dirty="0" smtClean="0"/>
              <a:t> Validation w </a:t>
            </a:r>
            <a:r>
              <a:rPr lang="en-US" b="1" dirty="0" err="1" smtClean="0"/>
              <a:t>Matopiba</a:t>
            </a:r>
            <a:r>
              <a:rPr lang="en-US" b="1" dirty="0" smtClean="0"/>
              <a:t> v2</a:t>
            </a:r>
          </a:p>
          <a:p>
            <a:endParaRPr lang="en-US" dirty="0" smtClean="0"/>
          </a:p>
          <a:p>
            <a:pPr marL="285750" indent="-285750">
              <a:buFont typeface="Arial"/>
              <a:buChar char="•"/>
            </a:pPr>
            <a:r>
              <a:rPr lang="en-US" dirty="0" smtClean="0"/>
              <a:t>Import quarter period and peak time information from </a:t>
            </a:r>
            <a:r>
              <a:rPr lang="en-US" dirty="0" err="1" smtClean="0"/>
              <a:t>singleCrop_timing_full</a:t>
            </a:r>
            <a:r>
              <a:rPr lang="en-US" dirty="0" smtClean="0"/>
              <a:t> and </a:t>
            </a:r>
            <a:r>
              <a:rPr lang="en-US" dirty="0" err="1" smtClean="0"/>
              <a:t>doubleCrop_timing_full</a:t>
            </a:r>
            <a:endParaRPr lang="en-US" dirty="0"/>
          </a:p>
          <a:p>
            <a:pPr marL="285750" indent="-285750">
              <a:buFont typeface="Arial"/>
              <a:buChar char="•"/>
            </a:pPr>
            <a:r>
              <a:rPr lang="en-US" dirty="0" smtClean="0"/>
              <a:t>Try different plant/harvest estimation methods and validate with </a:t>
            </a:r>
            <a:r>
              <a:rPr lang="en-US" dirty="0" err="1" smtClean="0"/>
              <a:t>Matopiba</a:t>
            </a:r>
            <a:r>
              <a:rPr lang="en-US" dirty="0" smtClean="0"/>
              <a:t> for all </a:t>
            </a:r>
            <a:r>
              <a:rPr lang="en-US" dirty="0" err="1" smtClean="0"/>
              <a:t>Matopiba</a:t>
            </a:r>
            <a:r>
              <a:rPr lang="en-US" dirty="0" smtClean="0"/>
              <a:t> survey years instead of just 2017 like the previous version; except now, include summary statistics (per year and method) for the percent of points for which each method gives estimated date within the reported range</a:t>
            </a:r>
          </a:p>
          <a:p>
            <a:pPr marL="285750" indent="-285750">
              <a:buFont typeface="Arial"/>
              <a:buChar char="•"/>
            </a:pPr>
            <a:r>
              <a:rPr lang="en-US" dirty="0" smtClean="0"/>
              <a:t>There is a </a:t>
            </a:r>
            <a:r>
              <a:rPr lang="en-US" dirty="0" err="1" smtClean="0"/>
              <a:t>ui</a:t>
            </a:r>
            <a:r>
              <a:rPr lang="en-US" dirty="0" smtClean="0"/>
              <a:t> to look at EVI </a:t>
            </a:r>
            <a:r>
              <a:rPr lang="en-US" dirty="0" err="1" smtClean="0"/>
              <a:t>timeseries</a:t>
            </a:r>
            <a:r>
              <a:rPr lang="en-US" dirty="0" smtClean="0"/>
              <a:t> of a given point during a given year overlaid with reported plant/harvest and my estimates of plant/harvest</a:t>
            </a:r>
          </a:p>
          <a:p>
            <a:pPr marL="285750" indent="-285750">
              <a:buFont typeface="Arial"/>
              <a:buChar char="•"/>
            </a:pPr>
            <a:r>
              <a:rPr lang="en-US" dirty="0" smtClean="0"/>
              <a:t>Can also look at magnitude of errors for all point in all years</a:t>
            </a:r>
          </a:p>
          <a:p>
            <a:pPr marL="285750" indent="-285750">
              <a:buFont typeface="Arial"/>
              <a:buChar char="•"/>
            </a:pPr>
            <a:r>
              <a:rPr lang="en-US" dirty="0" smtClean="0"/>
              <a:t>Can also look at the “sign” (+/-) of errors for all points in a given year</a:t>
            </a:r>
          </a:p>
        </p:txBody>
      </p:sp>
    </p:spTree>
    <p:extLst>
      <p:ext uri="{BB962C8B-B14F-4D97-AF65-F5344CB8AC3E}">
        <p14:creationId xmlns:p14="http://schemas.microsoft.com/office/powerpoint/2010/main" val="2113135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470620" cy="369332"/>
          </a:xfrm>
          <a:prstGeom prst="rect">
            <a:avLst/>
          </a:prstGeom>
        </p:spPr>
        <p:txBody>
          <a:bodyPr wrap="none">
            <a:spAutoFit/>
          </a:bodyPr>
          <a:lstStyle/>
          <a:p>
            <a:r>
              <a:rPr lang="en-US" b="1" dirty="0" smtClean="0"/>
              <a:t>In GEE: </a:t>
            </a:r>
            <a:r>
              <a:rPr lang="en-US" b="1" dirty="0" err="1" smtClean="0"/>
              <a:t>Timeseries</a:t>
            </a:r>
            <a:r>
              <a:rPr lang="en-US" b="1" dirty="0" smtClean="0"/>
              <a:t> Validation w </a:t>
            </a:r>
            <a:r>
              <a:rPr lang="en-US" b="1" dirty="0" err="1" smtClean="0"/>
              <a:t>Matopiba</a:t>
            </a:r>
            <a:r>
              <a:rPr lang="en-US" b="1" dirty="0" smtClean="0"/>
              <a:t> v2</a:t>
            </a:r>
            <a:endParaRPr lang="en-US" b="1" dirty="0" smtClean="0"/>
          </a:p>
        </p:txBody>
      </p:sp>
      <p:sp>
        <p:nvSpPr>
          <p:cNvPr id="3" name="TextBox 2"/>
          <p:cNvSpPr txBox="1"/>
          <p:nvPr/>
        </p:nvSpPr>
        <p:spPr>
          <a:xfrm>
            <a:off x="70556" y="550333"/>
            <a:ext cx="8918222" cy="6063199"/>
          </a:xfrm>
          <a:prstGeom prst="rect">
            <a:avLst/>
          </a:prstGeom>
          <a:noFill/>
        </p:spPr>
        <p:txBody>
          <a:bodyPr wrap="square" rtlCol="0">
            <a:spAutoFit/>
          </a:bodyPr>
          <a:lstStyle/>
          <a:p>
            <a:r>
              <a:rPr lang="en-US" sz="1600" dirty="0" smtClean="0"/>
              <a:t>For the plots below:</a:t>
            </a:r>
          </a:p>
          <a:p>
            <a:r>
              <a:rPr lang="en-US" sz="1600" dirty="0" smtClean="0"/>
              <a:t>Plant estimate 1 = day of minimum</a:t>
            </a:r>
          </a:p>
          <a:p>
            <a:r>
              <a:rPr lang="en-US" sz="1600" dirty="0" smtClean="0"/>
              <a:t>Plant estimate 2 = day of inflection minus 2 weeks</a:t>
            </a:r>
          </a:p>
          <a:p>
            <a:r>
              <a:rPr lang="en-US" sz="1600" dirty="0" smtClean="0"/>
              <a:t>Plant estimate 3 = day of inflection</a:t>
            </a:r>
          </a:p>
          <a:p>
            <a:r>
              <a:rPr lang="en-US" sz="1600" dirty="0" smtClean="0"/>
              <a:t>Harvest estimate 1 = day of inflection</a:t>
            </a:r>
          </a:p>
          <a:p>
            <a:r>
              <a:rPr lang="en-US" sz="1600" dirty="0" smtClean="0"/>
              <a:t>Harvest estimate 2 = day of inflection plus 10 days</a:t>
            </a:r>
          </a:p>
          <a:p>
            <a:r>
              <a:rPr lang="en-US" sz="1600" dirty="0" smtClean="0"/>
              <a:t>Harvest estimate 3 = harvest estimate 2</a:t>
            </a:r>
          </a:p>
          <a:p>
            <a:endParaRPr lang="en-US" sz="1600" dirty="0"/>
          </a:p>
          <a:p>
            <a:pPr marL="285750" indent="-285750">
              <a:buFont typeface="Arial"/>
              <a:buChar char="•"/>
            </a:pPr>
            <a:r>
              <a:rPr lang="en-US" sz="1600" dirty="0" smtClean="0"/>
              <a:t>In the slides below, pick out point-years that have bad estimates and pick out any patterns</a:t>
            </a:r>
          </a:p>
          <a:p>
            <a:pPr marL="285750" indent="-285750">
              <a:buFont typeface="Arial"/>
              <a:buChar char="•"/>
            </a:pPr>
            <a:r>
              <a:rPr lang="en-US" sz="1600" dirty="0" smtClean="0"/>
              <a:t>In the later years, plant dates tend to be underestimated by the min date; in the earlier years, min date seems ok. In earlier years, plant date tends to be overestimate.</a:t>
            </a:r>
          </a:p>
          <a:p>
            <a:pPr marL="285750" indent="-285750">
              <a:buFont typeface="Arial"/>
              <a:buChar char="•"/>
            </a:pPr>
            <a:r>
              <a:rPr lang="en-US" sz="1600" dirty="0" smtClean="0"/>
              <a:t>Harvest date always tends to be overestimated for all years</a:t>
            </a:r>
          </a:p>
          <a:p>
            <a:pPr marL="285750" indent="-285750">
              <a:buFont typeface="Arial"/>
              <a:buChar char="•"/>
            </a:pPr>
            <a:r>
              <a:rPr lang="en-US" sz="1600" dirty="0" smtClean="0"/>
              <a:t>Going forward, judge the success of a method by the error in days instead of the % estimate that lie in the reported range – this is because % estimates within range is biased toward the later years as farmers report smaller and smaller date ranges. Error in days is also biased by the reported range, but probably less so.</a:t>
            </a:r>
          </a:p>
          <a:p>
            <a:pPr marL="285750" indent="-285750">
              <a:buFont typeface="Arial"/>
              <a:buChar char="•"/>
            </a:pPr>
            <a:r>
              <a:rPr lang="en-US" sz="1600" dirty="0" smtClean="0"/>
              <a:t>Unfortunately, all estimate methods depend on knowing the quarter period, which is badly estimated</a:t>
            </a:r>
          </a:p>
          <a:p>
            <a:pPr marL="285750" indent="-285750">
              <a:buFont typeface="Arial"/>
              <a:buChar char="•"/>
            </a:pPr>
            <a:r>
              <a:rPr lang="en-US" sz="1600" dirty="0" smtClean="0"/>
              <a:t>In addition to quarter period errors, different fields are planted/harvested at different times RELATIVE to the EVI curve. For example, some fields are harvested before inflection point; others are harvested after the EVI goes flat at the minimum. Perhaps knowing whether something is double cropped will help with this; have two harvest estimation methods depending on single/double crop? Do planting date decisions rely on single/double crop?</a:t>
            </a:r>
          </a:p>
          <a:p>
            <a:pPr marL="285750" indent="-285750">
              <a:buFont typeface="Arial"/>
              <a:buChar char="•"/>
            </a:pPr>
            <a:r>
              <a:rPr lang="en-US" sz="1600" dirty="0" smtClean="0"/>
              <a:t>There are a couple points that are terrible because reported plant/harvest dates make no sense; take these out going forward.</a:t>
            </a:r>
          </a:p>
        </p:txBody>
      </p:sp>
    </p:spTree>
    <p:extLst>
      <p:ext uri="{BB962C8B-B14F-4D97-AF65-F5344CB8AC3E}">
        <p14:creationId xmlns:p14="http://schemas.microsoft.com/office/powerpoint/2010/main" val="2031617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470620" cy="369332"/>
          </a:xfrm>
          <a:prstGeom prst="rect">
            <a:avLst/>
          </a:prstGeom>
        </p:spPr>
        <p:txBody>
          <a:bodyPr wrap="none">
            <a:spAutoFit/>
          </a:bodyPr>
          <a:lstStyle/>
          <a:p>
            <a:r>
              <a:rPr lang="en-US" b="1" dirty="0" smtClean="0"/>
              <a:t>In GEE: </a:t>
            </a:r>
            <a:r>
              <a:rPr lang="en-US" b="1" dirty="0" err="1" smtClean="0"/>
              <a:t>Timeseries</a:t>
            </a:r>
            <a:r>
              <a:rPr lang="en-US" b="1" dirty="0" smtClean="0"/>
              <a:t> Validation w </a:t>
            </a:r>
            <a:r>
              <a:rPr lang="en-US" b="1" dirty="0" err="1" smtClean="0"/>
              <a:t>Matopiba</a:t>
            </a:r>
            <a:r>
              <a:rPr lang="en-US" b="1" dirty="0" smtClean="0"/>
              <a:t> v2</a:t>
            </a:r>
            <a:endParaRPr lang="en-US" b="1" dirty="0" smtClean="0"/>
          </a:p>
        </p:txBody>
      </p:sp>
      <p:sp>
        <p:nvSpPr>
          <p:cNvPr id="3" name="TextBox 2"/>
          <p:cNvSpPr txBox="1"/>
          <p:nvPr/>
        </p:nvSpPr>
        <p:spPr>
          <a:xfrm>
            <a:off x="42333" y="620889"/>
            <a:ext cx="8974667" cy="2862323"/>
          </a:xfrm>
          <a:prstGeom prst="rect">
            <a:avLst/>
          </a:prstGeom>
          <a:noFill/>
        </p:spPr>
        <p:txBody>
          <a:bodyPr wrap="square" rtlCol="0">
            <a:spAutoFit/>
          </a:bodyPr>
          <a:lstStyle/>
          <a:p>
            <a:r>
              <a:rPr lang="en-US" dirty="0" smtClean="0"/>
              <a:t>Common sources of error:</a:t>
            </a:r>
          </a:p>
          <a:p>
            <a:endParaRPr lang="en-US" dirty="0"/>
          </a:p>
          <a:p>
            <a:pPr marL="342900" indent="-342900">
              <a:buAutoNum type="arabicPeriod"/>
            </a:pPr>
            <a:r>
              <a:rPr lang="en-US" dirty="0" smtClean="0"/>
              <a:t>My estimates of crop timing are bad</a:t>
            </a:r>
          </a:p>
          <a:p>
            <a:pPr marL="800100" lvl="1" indent="-342900">
              <a:buAutoNum type="arabicPeriod"/>
            </a:pPr>
            <a:r>
              <a:rPr lang="en-US" dirty="0" smtClean="0"/>
              <a:t>Quarter period is too short or long</a:t>
            </a:r>
          </a:p>
          <a:p>
            <a:pPr marL="800100" lvl="1" indent="-342900">
              <a:buAutoNum type="arabicPeriod"/>
            </a:pPr>
            <a:r>
              <a:rPr lang="en-US" dirty="0" smtClean="0"/>
              <a:t>April 1 is a bad cutoff date (targets second peak instead of first)</a:t>
            </a:r>
          </a:p>
          <a:p>
            <a:pPr marL="342900" indent="-342900">
              <a:buAutoNum type="arabicPeriod"/>
            </a:pPr>
            <a:r>
              <a:rPr lang="en-US" dirty="0" smtClean="0"/>
              <a:t>EVI </a:t>
            </a:r>
            <a:r>
              <a:rPr lang="en-US" dirty="0" err="1" smtClean="0"/>
              <a:t>timeseries</a:t>
            </a:r>
            <a:r>
              <a:rPr lang="en-US" dirty="0" smtClean="0"/>
              <a:t> is bad</a:t>
            </a:r>
          </a:p>
          <a:p>
            <a:pPr marL="800100" lvl="1" indent="-342900">
              <a:buAutoNum type="arabicPeriod"/>
            </a:pPr>
            <a:r>
              <a:rPr lang="en-US" dirty="0" smtClean="0"/>
              <a:t>Natural vegetation</a:t>
            </a:r>
          </a:p>
          <a:p>
            <a:pPr marL="800100" lvl="1" indent="-342900">
              <a:buAutoNum type="arabicPeriod"/>
            </a:pPr>
            <a:r>
              <a:rPr lang="en-US" dirty="0" smtClean="0"/>
              <a:t>Lots of noise</a:t>
            </a:r>
          </a:p>
          <a:p>
            <a:pPr marL="342900" indent="-342900">
              <a:buAutoNum type="arabicPeriod"/>
            </a:pPr>
            <a:r>
              <a:rPr lang="en-US" dirty="0" smtClean="0"/>
              <a:t>Variation in the time (relative to EVI curve) of planting/harvest changes – maybe due to wrong pixel location or different behaviors among farmers</a:t>
            </a:r>
            <a:endParaRPr lang="en-US" dirty="0"/>
          </a:p>
        </p:txBody>
      </p:sp>
    </p:spTree>
    <p:extLst>
      <p:ext uri="{BB962C8B-B14F-4D97-AF65-F5344CB8AC3E}">
        <p14:creationId xmlns:p14="http://schemas.microsoft.com/office/powerpoint/2010/main" val="358202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946444" cy="6494087"/>
          </a:xfrm>
          <a:prstGeom prst="rect">
            <a:avLst/>
          </a:prstGeom>
          <a:noFill/>
        </p:spPr>
        <p:txBody>
          <a:bodyPr wrap="square" rtlCol="0">
            <a:spAutoFit/>
          </a:bodyPr>
          <a:lstStyle/>
          <a:p>
            <a:r>
              <a:rPr lang="en-US" sz="1600" dirty="0" smtClean="0"/>
              <a:t>Reason 1: EVI </a:t>
            </a:r>
            <a:r>
              <a:rPr lang="en-US" sz="1600" dirty="0" err="1" smtClean="0"/>
              <a:t>timeseries</a:t>
            </a:r>
            <a:r>
              <a:rPr lang="en-US" sz="1600" dirty="0" smtClean="0"/>
              <a:t> issue</a:t>
            </a:r>
          </a:p>
          <a:p>
            <a:r>
              <a:rPr lang="en-US" sz="1600" dirty="0" smtClean="0"/>
              <a:t>EVI </a:t>
            </a:r>
            <a:r>
              <a:rPr lang="en-US" sz="1600" dirty="0" err="1" smtClean="0"/>
              <a:t>timeseries</a:t>
            </a:r>
            <a:r>
              <a:rPr lang="en-US" sz="1600" dirty="0" smtClean="0"/>
              <a:t> makes no sense – natural vegetation, or too much noise. Not something I can fix.</a:t>
            </a:r>
          </a:p>
          <a:p>
            <a:r>
              <a:rPr lang="en-US" sz="1600" dirty="0" smtClean="0"/>
              <a:t>39 points. Common </a:t>
            </a:r>
            <a:r>
              <a:rPr lang="en-US" sz="1600" dirty="0" err="1" smtClean="0"/>
              <a:t>pointIDs</a:t>
            </a:r>
            <a:r>
              <a:rPr lang="en-US" sz="1600" dirty="0" smtClean="0"/>
              <a:t>: 9, 24, 27, 190, 505 (delete these for all analysis/validation?)</a:t>
            </a:r>
          </a:p>
          <a:p>
            <a:endParaRPr lang="en-US" sz="1600" dirty="0" smtClean="0"/>
          </a:p>
          <a:p>
            <a:r>
              <a:rPr lang="en-US" sz="1600" dirty="0" smtClean="0"/>
              <a:t>All points affected:</a:t>
            </a:r>
          </a:p>
          <a:p>
            <a:r>
              <a:rPr lang="en-US" sz="1600" dirty="0" smtClean="0"/>
              <a:t>8</a:t>
            </a:r>
          </a:p>
          <a:p>
            <a:r>
              <a:rPr lang="en-US" sz="1600" dirty="0" smtClean="0"/>
              <a:t>9, 9, 9</a:t>
            </a:r>
          </a:p>
          <a:p>
            <a:r>
              <a:rPr lang="en-US" sz="1600" dirty="0" smtClean="0"/>
              <a:t>14</a:t>
            </a:r>
          </a:p>
          <a:p>
            <a:r>
              <a:rPr lang="en-US" sz="1600" dirty="0" smtClean="0"/>
              <a:t>16, 16</a:t>
            </a:r>
          </a:p>
          <a:p>
            <a:r>
              <a:rPr lang="en-US" sz="1600" dirty="0" smtClean="0"/>
              <a:t>23</a:t>
            </a:r>
          </a:p>
          <a:p>
            <a:r>
              <a:rPr lang="en-US" sz="1600" dirty="0" smtClean="0"/>
              <a:t>24, 24, 24, 24</a:t>
            </a:r>
          </a:p>
          <a:p>
            <a:r>
              <a:rPr lang="en-US" sz="1600" dirty="0" smtClean="0"/>
              <a:t>25</a:t>
            </a:r>
          </a:p>
          <a:p>
            <a:r>
              <a:rPr lang="en-US" sz="1600" dirty="0" smtClean="0"/>
              <a:t>27, 27, 27, 27, 27</a:t>
            </a:r>
          </a:p>
          <a:p>
            <a:r>
              <a:rPr lang="en-US" sz="1600" dirty="0" smtClean="0"/>
              <a:t>30, 30</a:t>
            </a:r>
          </a:p>
          <a:p>
            <a:r>
              <a:rPr lang="en-US" sz="1600" dirty="0" smtClean="0"/>
              <a:t>31, 31</a:t>
            </a:r>
          </a:p>
          <a:p>
            <a:r>
              <a:rPr lang="en-US" sz="1600" dirty="0" smtClean="0"/>
              <a:t>112</a:t>
            </a:r>
          </a:p>
          <a:p>
            <a:r>
              <a:rPr lang="en-US" sz="1600" dirty="0" smtClean="0"/>
              <a:t>155</a:t>
            </a:r>
          </a:p>
          <a:p>
            <a:r>
              <a:rPr lang="en-US" sz="1600" dirty="0" smtClean="0"/>
              <a:t>161</a:t>
            </a:r>
          </a:p>
          <a:p>
            <a:r>
              <a:rPr lang="en-US" sz="1600" dirty="0" smtClean="0"/>
              <a:t>164</a:t>
            </a:r>
          </a:p>
          <a:p>
            <a:r>
              <a:rPr lang="en-US" sz="1600" dirty="0" smtClean="0"/>
              <a:t>170</a:t>
            </a:r>
          </a:p>
          <a:p>
            <a:r>
              <a:rPr lang="en-US" sz="1600" dirty="0" smtClean="0"/>
              <a:t>188</a:t>
            </a:r>
          </a:p>
          <a:p>
            <a:r>
              <a:rPr lang="en-US" sz="1600" dirty="0" smtClean="0"/>
              <a:t>189</a:t>
            </a:r>
          </a:p>
          <a:p>
            <a:r>
              <a:rPr lang="en-US" sz="1600" dirty="0" smtClean="0"/>
              <a:t>190, 190, 190, 190</a:t>
            </a:r>
          </a:p>
          <a:p>
            <a:r>
              <a:rPr lang="en-US" sz="1600" dirty="0" smtClean="0"/>
              <a:t>495</a:t>
            </a:r>
          </a:p>
          <a:p>
            <a:r>
              <a:rPr lang="en-US" sz="1600" dirty="0" smtClean="0"/>
              <a:t>502</a:t>
            </a:r>
          </a:p>
          <a:p>
            <a:r>
              <a:rPr lang="en-US" sz="1600" dirty="0" smtClean="0"/>
              <a:t>505, 505, 505, 505</a:t>
            </a:r>
            <a:endParaRPr lang="en-US" sz="1600" dirty="0"/>
          </a:p>
        </p:txBody>
      </p:sp>
      <p:pic>
        <p:nvPicPr>
          <p:cNvPr id="27" name="Picture 26"/>
          <p:cNvPicPr>
            <a:picLocks noChangeAspect="1"/>
          </p:cNvPicPr>
          <p:nvPr/>
        </p:nvPicPr>
        <p:blipFill>
          <a:blip r:embed="rId2"/>
          <a:stretch>
            <a:fillRect/>
          </a:stretch>
        </p:blipFill>
        <p:spPr>
          <a:xfrm>
            <a:off x="2116668" y="1565159"/>
            <a:ext cx="6829776" cy="3654103"/>
          </a:xfrm>
          <a:prstGeom prst="rect">
            <a:avLst/>
          </a:prstGeom>
        </p:spPr>
      </p:pic>
    </p:spTree>
    <p:extLst>
      <p:ext uri="{BB962C8B-B14F-4D97-AF65-F5344CB8AC3E}">
        <p14:creationId xmlns:p14="http://schemas.microsoft.com/office/powerpoint/2010/main" val="3639607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4667"/>
            <a:ext cx="9144000" cy="1107996"/>
          </a:xfrm>
          <a:prstGeom prst="rect">
            <a:avLst/>
          </a:prstGeom>
          <a:noFill/>
        </p:spPr>
        <p:txBody>
          <a:bodyPr wrap="square" rtlCol="0">
            <a:spAutoFit/>
          </a:bodyPr>
          <a:lstStyle/>
          <a:p>
            <a:r>
              <a:rPr lang="en-US" sz="1600" dirty="0" smtClean="0"/>
              <a:t>My method didn’t pick up the first peak of a double cropped pixel because second peak occurred before April 1, resulting in very large quarter period, leading to underestimated plant and overestimated harvest date</a:t>
            </a:r>
          </a:p>
          <a:p>
            <a:r>
              <a:rPr lang="en-US" sz="1600" dirty="0" smtClean="0"/>
              <a:t>6 points affected.</a:t>
            </a:r>
            <a:endParaRPr lang="en-US" sz="1600" dirty="0"/>
          </a:p>
        </p:txBody>
      </p:sp>
      <p:pic>
        <p:nvPicPr>
          <p:cNvPr id="3" name="Picture 2"/>
          <p:cNvPicPr>
            <a:picLocks noChangeAspect="1"/>
          </p:cNvPicPr>
          <p:nvPr/>
        </p:nvPicPr>
        <p:blipFill>
          <a:blip r:embed="rId2"/>
          <a:stretch>
            <a:fillRect/>
          </a:stretch>
        </p:blipFill>
        <p:spPr>
          <a:xfrm>
            <a:off x="3725333" y="3892754"/>
            <a:ext cx="5418667" cy="2965246"/>
          </a:xfrm>
          <a:prstGeom prst="rect">
            <a:avLst/>
          </a:prstGeom>
        </p:spPr>
      </p:pic>
      <p:pic>
        <p:nvPicPr>
          <p:cNvPr id="5" name="Picture 4"/>
          <p:cNvPicPr>
            <a:picLocks noChangeAspect="1"/>
          </p:cNvPicPr>
          <p:nvPr/>
        </p:nvPicPr>
        <p:blipFill>
          <a:blip r:embed="rId3"/>
          <a:stretch>
            <a:fillRect/>
          </a:stretch>
        </p:blipFill>
        <p:spPr>
          <a:xfrm>
            <a:off x="0" y="2988733"/>
            <a:ext cx="5122333" cy="2679374"/>
          </a:xfrm>
          <a:prstGeom prst="rect">
            <a:avLst/>
          </a:prstGeom>
        </p:spPr>
      </p:pic>
      <p:pic>
        <p:nvPicPr>
          <p:cNvPr id="6" name="Picture 5"/>
          <p:cNvPicPr>
            <a:picLocks noChangeAspect="1"/>
          </p:cNvPicPr>
          <p:nvPr/>
        </p:nvPicPr>
        <p:blipFill>
          <a:blip r:embed="rId4"/>
          <a:stretch>
            <a:fillRect/>
          </a:stretch>
        </p:blipFill>
        <p:spPr>
          <a:xfrm>
            <a:off x="3527778" y="719304"/>
            <a:ext cx="5461000" cy="2941404"/>
          </a:xfrm>
          <a:prstGeom prst="rect">
            <a:avLst/>
          </a:prstGeom>
        </p:spPr>
      </p:pic>
      <p:sp>
        <p:nvSpPr>
          <p:cNvPr id="9" name="TextBox 8"/>
          <p:cNvSpPr txBox="1"/>
          <p:nvPr/>
        </p:nvSpPr>
        <p:spPr>
          <a:xfrm>
            <a:off x="0" y="1411110"/>
            <a:ext cx="2101795" cy="1600438"/>
          </a:xfrm>
          <a:prstGeom prst="rect">
            <a:avLst/>
          </a:prstGeom>
          <a:noFill/>
        </p:spPr>
        <p:txBody>
          <a:bodyPr wrap="none" rtlCol="0">
            <a:spAutoFit/>
          </a:bodyPr>
          <a:lstStyle/>
          <a:p>
            <a:r>
              <a:rPr lang="en-US" sz="1400" dirty="0" err="1" smtClean="0"/>
              <a:t>PointIDs</a:t>
            </a:r>
            <a:r>
              <a:rPr lang="en-US" sz="1400" dirty="0" smtClean="0"/>
              <a:t> that are affected:</a:t>
            </a:r>
          </a:p>
          <a:p>
            <a:r>
              <a:rPr lang="en-US" sz="1400" dirty="0" smtClean="0"/>
              <a:t>19</a:t>
            </a:r>
          </a:p>
          <a:p>
            <a:r>
              <a:rPr lang="en-US" sz="1400" dirty="0" smtClean="0"/>
              <a:t>25</a:t>
            </a:r>
          </a:p>
          <a:p>
            <a:r>
              <a:rPr lang="en-US" sz="1400" dirty="0" smtClean="0"/>
              <a:t>482</a:t>
            </a:r>
          </a:p>
          <a:p>
            <a:r>
              <a:rPr lang="en-US" sz="1400" dirty="0" smtClean="0"/>
              <a:t>484</a:t>
            </a:r>
          </a:p>
          <a:p>
            <a:r>
              <a:rPr lang="en-US" sz="1400" dirty="0" smtClean="0"/>
              <a:t>493</a:t>
            </a:r>
          </a:p>
          <a:p>
            <a:r>
              <a:rPr lang="en-US" sz="1400" dirty="0" smtClean="0"/>
              <a:t>496</a:t>
            </a:r>
            <a:endParaRPr lang="en-US" sz="1400" dirty="0"/>
          </a:p>
        </p:txBody>
      </p:sp>
    </p:spTree>
    <p:extLst>
      <p:ext uri="{BB962C8B-B14F-4D97-AF65-F5344CB8AC3E}">
        <p14:creationId xmlns:p14="http://schemas.microsoft.com/office/powerpoint/2010/main" val="852471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50556" y="4750349"/>
            <a:ext cx="3993444" cy="2107651"/>
          </a:xfrm>
          <a:prstGeom prst="rect">
            <a:avLst/>
          </a:prstGeom>
        </p:spPr>
      </p:pic>
      <p:sp>
        <p:nvSpPr>
          <p:cNvPr id="3" name="TextBox 2"/>
          <p:cNvSpPr txBox="1"/>
          <p:nvPr/>
        </p:nvSpPr>
        <p:spPr>
          <a:xfrm>
            <a:off x="127000" y="112889"/>
            <a:ext cx="8777111" cy="923330"/>
          </a:xfrm>
          <a:prstGeom prst="rect">
            <a:avLst/>
          </a:prstGeom>
          <a:noFill/>
        </p:spPr>
        <p:txBody>
          <a:bodyPr wrap="square" rtlCol="0">
            <a:spAutoFit/>
          </a:bodyPr>
          <a:lstStyle/>
          <a:p>
            <a:r>
              <a:rPr lang="en-US" dirty="0" smtClean="0"/>
              <a:t>Quarter period is overestimated, causing plant estimates that are too early and harvest estimates that are too late</a:t>
            </a:r>
          </a:p>
          <a:p>
            <a:r>
              <a:rPr lang="en-US" dirty="0" smtClean="0"/>
              <a:t>3 points affected</a:t>
            </a:r>
            <a:endParaRPr lang="en-US" dirty="0"/>
          </a:p>
        </p:txBody>
      </p:sp>
      <p:pic>
        <p:nvPicPr>
          <p:cNvPr id="4" name="Picture 3"/>
          <p:cNvPicPr>
            <a:picLocks noChangeAspect="1"/>
          </p:cNvPicPr>
          <p:nvPr/>
        </p:nvPicPr>
        <p:blipFill>
          <a:blip r:embed="rId3"/>
          <a:stretch>
            <a:fillRect/>
          </a:stretch>
        </p:blipFill>
        <p:spPr>
          <a:xfrm>
            <a:off x="4431972" y="2723139"/>
            <a:ext cx="4712027" cy="2460514"/>
          </a:xfrm>
          <a:prstGeom prst="rect">
            <a:avLst/>
          </a:prstGeom>
        </p:spPr>
      </p:pic>
      <p:pic>
        <p:nvPicPr>
          <p:cNvPr id="5" name="Picture 4"/>
          <p:cNvPicPr>
            <a:picLocks noChangeAspect="1"/>
          </p:cNvPicPr>
          <p:nvPr/>
        </p:nvPicPr>
        <p:blipFill>
          <a:blip r:embed="rId4"/>
          <a:stretch>
            <a:fillRect/>
          </a:stretch>
        </p:blipFill>
        <p:spPr>
          <a:xfrm>
            <a:off x="127000" y="2563969"/>
            <a:ext cx="4106333" cy="2186380"/>
          </a:xfrm>
          <a:prstGeom prst="rect">
            <a:avLst/>
          </a:prstGeom>
        </p:spPr>
      </p:pic>
      <p:sp>
        <p:nvSpPr>
          <p:cNvPr id="6" name="TextBox 5"/>
          <p:cNvSpPr txBox="1"/>
          <p:nvPr/>
        </p:nvSpPr>
        <p:spPr>
          <a:xfrm>
            <a:off x="127000" y="1006101"/>
            <a:ext cx="1669247" cy="1107996"/>
          </a:xfrm>
          <a:prstGeom prst="rect">
            <a:avLst/>
          </a:prstGeom>
          <a:noFill/>
        </p:spPr>
        <p:txBody>
          <a:bodyPr wrap="none" rtlCol="0">
            <a:spAutoFit/>
          </a:bodyPr>
          <a:lstStyle/>
          <a:p>
            <a:r>
              <a:rPr lang="en-US" sz="1600" dirty="0" err="1" smtClean="0"/>
              <a:t>pointIDs</a:t>
            </a:r>
            <a:r>
              <a:rPr lang="en-US" sz="1600" dirty="0" smtClean="0"/>
              <a:t> affected:</a:t>
            </a:r>
          </a:p>
          <a:p>
            <a:r>
              <a:rPr lang="en-US" sz="1600" dirty="0" smtClean="0"/>
              <a:t>5</a:t>
            </a:r>
          </a:p>
          <a:p>
            <a:r>
              <a:rPr lang="en-US" sz="1600" dirty="0" smtClean="0"/>
              <a:t>160</a:t>
            </a:r>
          </a:p>
          <a:p>
            <a:r>
              <a:rPr lang="en-US" sz="1600" dirty="0" smtClean="0"/>
              <a:t>152</a:t>
            </a:r>
            <a:endParaRPr lang="en-US" sz="1600" dirty="0"/>
          </a:p>
        </p:txBody>
      </p:sp>
    </p:spTree>
    <p:extLst>
      <p:ext uri="{BB962C8B-B14F-4D97-AF65-F5344CB8AC3E}">
        <p14:creationId xmlns:p14="http://schemas.microsoft.com/office/powerpoint/2010/main" val="768591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222" y="0"/>
            <a:ext cx="4894639" cy="369332"/>
          </a:xfrm>
          <a:prstGeom prst="rect">
            <a:avLst/>
          </a:prstGeom>
          <a:noFill/>
        </p:spPr>
        <p:txBody>
          <a:bodyPr wrap="none" rtlCol="0">
            <a:spAutoFit/>
          </a:bodyPr>
          <a:lstStyle/>
          <a:p>
            <a:r>
              <a:rPr lang="en-US" dirty="0" smtClean="0"/>
              <a:t>Reported plant/harvest makes no sense (point 29)</a:t>
            </a:r>
            <a:endParaRPr lang="en-US" dirty="0"/>
          </a:p>
        </p:txBody>
      </p:sp>
      <p:pic>
        <p:nvPicPr>
          <p:cNvPr id="8" name="Picture 7"/>
          <p:cNvPicPr>
            <a:picLocks noChangeAspect="1"/>
          </p:cNvPicPr>
          <p:nvPr/>
        </p:nvPicPr>
        <p:blipFill>
          <a:blip r:embed="rId2"/>
          <a:stretch>
            <a:fillRect/>
          </a:stretch>
        </p:blipFill>
        <p:spPr>
          <a:xfrm>
            <a:off x="0" y="1003300"/>
            <a:ext cx="9144000" cy="4841488"/>
          </a:xfrm>
          <a:prstGeom prst="rect">
            <a:avLst/>
          </a:prstGeom>
        </p:spPr>
      </p:pic>
    </p:spTree>
    <p:extLst>
      <p:ext uri="{BB962C8B-B14F-4D97-AF65-F5344CB8AC3E}">
        <p14:creationId xmlns:p14="http://schemas.microsoft.com/office/powerpoint/2010/main" val="1760919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20369</TotalTime>
  <Words>2422</Words>
  <Application>Microsoft Macintosh PowerPoint</Application>
  <PresentationFormat>On-screen Show (4:3)</PresentationFormat>
  <Paragraphs>196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Plant/harvest validation with matopiba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Zhang</dc:creator>
  <cp:lastModifiedBy>Ming Zhang</cp:lastModifiedBy>
  <cp:revision>93</cp:revision>
  <dcterms:created xsi:type="dcterms:W3CDTF">2018-07-13T21:03:40Z</dcterms:created>
  <dcterms:modified xsi:type="dcterms:W3CDTF">2018-07-28T00:33:07Z</dcterms:modified>
</cp:coreProperties>
</file>