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1" r:id="rId3"/>
    <p:sldId id="262" r:id="rId4"/>
    <p:sldId id="264" r:id="rId5"/>
    <p:sldId id="267" r:id="rId6"/>
    <p:sldId id="268" r:id="rId7"/>
    <p:sldId id="263" r:id="rId8"/>
    <p:sldId id="270" r:id="rId9"/>
    <p:sldId id="269" r:id="rId10"/>
    <p:sldId id="257" r:id="rId11"/>
    <p:sldId id="265" r:id="rId12"/>
    <p:sldId id="258" r:id="rId13"/>
    <p:sldId id="260"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9603" autoAdjust="0"/>
  </p:normalViewPr>
  <p:slideViewPr>
    <p:cSldViewPr snapToGrid="0" snapToObjects="1">
      <p:cViewPr varScale="1">
        <p:scale>
          <a:sx n="82" d="100"/>
          <a:sy n="82" d="100"/>
        </p:scale>
        <p:origin x="-39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B8C787-22FD-8149-9642-53BD45723324}" type="datetimeFigureOut">
              <a:rPr lang="en-US" smtClean="0"/>
              <a:t>6/29/18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0EA9C6-6B14-9F41-A564-352EFB75D1E3}" type="slidenum">
              <a:rPr lang="en-US" smtClean="0"/>
              <a:t>‹#›</a:t>
            </a:fld>
            <a:endParaRPr lang="en-US"/>
          </a:p>
        </p:txBody>
      </p:sp>
    </p:spTree>
    <p:extLst>
      <p:ext uri="{BB962C8B-B14F-4D97-AF65-F5344CB8AC3E}">
        <p14:creationId xmlns:p14="http://schemas.microsoft.com/office/powerpoint/2010/main" val="93443218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4738F37-B203-8F4A-8F7D-85E2D93865E6}" type="slidenum">
              <a:rPr lang="en-US" smtClean="0"/>
              <a:t>13</a:t>
            </a:fld>
            <a:endParaRPr lang="en-US"/>
          </a:p>
        </p:txBody>
      </p:sp>
    </p:spTree>
    <p:extLst>
      <p:ext uri="{BB962C8B-B14F-4D97-AF65-F5344CB8AC3E}">
        <p14:creationId xmlns:p14="http://schemas.microsoft.com/office/powerpoint/2010/main" val="1901154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9EE9FB-EAF4-DD43-96C8-1FC329820C0D}" type="datetimeFigureOut">
              <a:rPr lang="en-US" smtClean="0"/>
              <a:t>6/29/18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E8BF7-F8FD-CC4E-8022-354B0E82169C}" type="slidenum">
              <a:rPr lang="en-US" smtClean="0"/>
              <a:t>‹#›</a:t>
            </a:fld>
            <a:endParaRPr lang="en-US"/>
          </a:p>
        </p:txBody>
      </p:sp>
    </p:spTree>
    <p:extLst>
      <p:ext uri="{BB962C8B-B14F-4D97-AF65-F5344CB8AC3E}">
        <p14:creationId xmlns:p14="http://schemas.microsoft.com/office/powerpoint/2010/main" val="31314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9EE9FB-EAF4-DD43-96C8-1FC329820C0D}" type="datetimeFigureOut">
              <a:rPr lang="en-US" smtClean="0"/>
              <a:t>6/29/18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E8BF7-F8FD-CC4E-8022-354B0E82169C}" type="slidenum">
              <a:rPr lang="en-US" smtClean="0"/>
              <a:t>‹#›</a:t>
            </a:fld>
            <a:endParaRPr lang="en-US"/>
          </a:p>
        </p:txBody>
      </p:sp>
    </p:spTree>
    <p:extLst>
      <p:ext uri="{BB962C8B-B14F-4D97-AF65-F5344CB8AC3E}">
        <p14:creationId xmlns:p14="http://schemas.microsoft.com/office/powerpoint/2010/main" val="1236586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9EE9FB-EAF4-DD43-96C8-1FC329820C0D}" type="datetimeFigureOut">
              <a:rPr lang="en-US" smtClean="0"/>
              <a:t>6/29/18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E8BF7-F8FD-CC4E-8022-354B0E82169C}" type="slidenum">
              <a:rPr lang="en-US" smtClean="0"/>
              <a:t>‹#›</a:t>
            </a:fld>
            <a:endParaRPr lang="en-US"/>
          </a:p>
        </p:txBody>
      </p:sp>
    </p:spTree>
    <p:extLst>
      <p:ext uri="{BB962C8B-B14F-4D97-AF65-F5344CB8AC3E}">
        <p14:creationId xmlns:p14="http://schemas.microsoft.com/office/powerpoint/2010/main" val="2494989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9EE9FB-EAF4-DD43-96C8-1FC329820C0D}" type="datetimeFigureOut">
              <a:rPr lang="en-US" smtClean="0"/>
              <a:t>6/29/18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E8BF7-F8FD-CC4E-8022-354B0E82169C}" type="slidenum">
              <a:rPr lang="en-US" smtClean="0"/>
              <a:t>‹#›</a:t>
            </a:fld>
            <a:endParaRPr lang="en-US"/>
          </a:p>
        </p:txBody>
      </p:sp>
    </p:spTree>
    <p:extLst>
      <p:ext uri="{BB962C8B-B14F-4D97-AF65-F5344CB8AC3E}">
        <p14:creationId xmlns:p14="http://schemas.microsoft.com/office/powerpoint/2010/main" val="1701325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9EE9FB-EAF4-DD43-96C8-1FC329820C0D}" type="datetimeFigureOut">
              <a:rPr lang="en-US" smtClean="0"/>
              <a:t>6/29/18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E8BF7-F8FD-CC4E-8022-354B0E82169C}" type="slidenum">
              <a:rPr lang="en-US" smtClean="0"/>
              <a:t>‹#›</a:t>
            </a:fld>
            <a:endParaRPr lang="en-US"/>
          </a:p>
        </p:txBody>
      </p:sp>
    </p:spTree>
    <p:extLst>
      <p:ext uri="{BB962C8B-B14F-4D97-AF65-F5344CB8AC3E}">
        <p14:creationId xmlns:p14="http://schemas.microsoft.com/office/powerpoint/2010/main" val="2207224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9EE9FB-EAF4-DD43-96C8-1FC329820C0D}" type="datetimeFigureOut">
              <a:rPr lang="en-US" smtClean="0"/>
              <a:t>6/29/18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E8BF7-F8FD-CC4E-8022-354B0E82169C}" type="slidenum">
              <a:rPr lang="en-US" smtClean="0"/>
              <a:t>‹#›</a:t>
            </a:fld>
            <a:endParaRPr lang="en-US"/>
          </a:p>
        </p:txBody>
      </p:sp>
    </p:spTree>
    <p:extLst>
      <p:ext uri="{BB962C8B-B14F-4D97-AF65-F5344CB8AC3E}">
        <p14:creationId xmlns:p14="http://schemas.microsoft.com/office/powerpoint/2010/main" val="289606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9EE9FB-EAF4-DD43-96C8-1FC329820C0D}" type="datetimeFigureOut">
              <a:rPr lang="en-US" smtClean="0"/>
              <a:t>6/29/18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0E8BF7-F8FD-CC4E-8022-354B0E82169C}" type="slidenum">
              <a:rPr lang="en-US" smtClean="0"/>
              <a:t>‹#›</a:t>
            </a:fld>
            <a:endParaRPr lang="en-US"/>
          </a:p>
        </p:txBody>
      </p:sp>
    </p:spTree>
    <p:extLst>
      <p:ext uri="{BB962C8B-B14F-4D97-AF65-F5344CB8AC3E}">
        <p14:creationId xmlns:p14="http://schemas.microsoft.com/office/powerpoint/2010/main" val="269477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9EE9FB-EAF4-DD43-96C8-1FC329820C0D}" type="datetimeFigureOut">
              <a:rPr lang="en-US" smtClean="0"/>
              <a:t>6/29/18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0E8BF7-F8FD-CC4E-8022-354B0E82169C}" type="slidenum">
              <a:rPr lang="en-US" smtClean="0"/>
              <a:t>‹#›</a:t>
            </a:fld>
            <a:endParaRPr lang="en-US"/>
          </a:p>
        </p:txBody>
      </p:sp>
    </p:spTree>
    <p:extLst>
      <p:ext uri="{BB962C8B-B14F-4D97-AF65-F5344CB8AC3E}">
        <p14:creationId xmlns:p14="http://schemas.microsoft.com/office/powerpoint/2010/main" val="558355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9EE9FB-EAF4-DD43-96C8-1FC329820C0D}" type="datetimeFigureOut">
              <a:rPr lang="en-US" smtClean="0"/>
              <a:t>6/29/18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E8BF7-F8FD-CC4E-8022-354B0E82169C}" type="slidenum">
              <a:rPr lang="en-US" smtClean="0"/>
              <a:t>‹#›</a:t>
            </a:fld>
            <a:endParaRPr lang="en-US"/>
          </a:p>
        </p:txBody>
      </p:sp>
    </p:spTree>
    <p:extLst>
      <p:ext uri="{BB962C8B-B14F-4D97-AF65-F5344CB8AC3E}">
        <p14:creationId xmlns:p14="http://schemas.microsoft.com/office/powerpoint/2010/main" val="1553420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9EE9FB-EAF4-DD43-96C8-1FC329820C0D}" type="datetimeFigureOut">
              <a:rPr lang="en-US" smtClean="0"/>
              <a:t>6/29/18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E8BF7-F8FD-CC4E-8022-354B0E82169C}" type="slidenum">
              <a:rPr lang="en-US" smtClean="0"/>
              <a:t>‹#›</a:t>
            </a:fld>
            <a:endParaRPr lang="en-US"/>
          </a:p>
        </p:txBody>
      </p:sp>
    </p:spTree>
    <p:extLst>
      <p:ext uri="{BB962C8B-B14F-4D97-AF65-F5344CB8AC3E}">
        <p14:creationId xmlns:p14="http://schemas.microsoft.com/office/powerpoint/2010/main" val="629306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9EE9FB-EAF4-DD43-96C8-1FC329820C0D}" type="datetimeFigureOut">
              <a:rPr lang="en-US" smtClean="0"/>
              <a:t>6/29/18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E8BF7-F8FD-CC4E-8022-354B0E82169C}" type="slidenum">
              <a:rPr lang="en-US" smtClean="0"/>
              <a:t>‹#›</a:t>
            </a:fld>
            <a:endParaRPr lang="en-US"/>
          </a:p>
        </p:txBody>
      </p:sp>
    </p:spTree>
    <p:extLst>
      <p:ext uri="{BB962C8B-B14F-4D97-AF65-F5344CB8AC3E}">
        <p14:creationId xmlns:p14="http://schemas.microsoft.com/office/powerpoint/2010/main" val="40390536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9EE9FB-EAF4-DD43-96C8-1FC329820C0D}" type="datetimeFigureOut">
              <a:rPr lang="en-US" smtClean="0"/>
              <a:t>6/29/18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0E8BF7-F8FD-CC4E-8022-354B0E82169C}" type="slidenum">
              <a:rPr lang="en-US" smtClean="0"/>
              <a:t>‹#›</a:t>
            </a:fld>
            <a:endParaRPr lang="en-US"/>
          </a:p>
        </p:txBody>
      </p:sp>
    </p:spTree>
    <p:extLst>
      <p:ext uri="{BB962C8B-B14F-4D97-AF65-F5344CB8AC3E}">
        <p14:creationId xmlns:p14="http://schemas.microsoft.com/office/powerpoint/2010/main" val="3162885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8.emf"/><Relationship Id="rId6" Type="http://schemas.openxmlformats.org/officeDocument/2006/relationships/image" Target="../media/image9.emf"/><Relationship Id="rId1" Type="http://schemas.openxmlformats.org/officeDocument/2006/relationships/slideLayout" Target="../slideLayouts/slideLayout7.xml"/><Relationship Id="rId2" Type="http://schemas.openxmlformats.org/officeDocument/2006/relationships/image" Target="../media/image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mailto:minghuiz@berkeley.edu" TargetMode="External"/><Relationship Id="rId3" Type="http://schemas.openxmlformats.org/officeDocument/2006/relationships/hyperlink" Target="https://developers.google.com/earth-engine/playgroun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Evaluation and adjustment of GEE </a:t>
            </a:r>
            <a:r>
              <a:rPr lang="en-US" dirty="0" err="1" smtClean="0"/>
              <a:t>timeseries</a:t>
            </a:r>
            <a:r>
              <a:rPr lang="en-US" dirty="0" smtClean="0"/>
              <a:t> analysis</a:t>
            </a:r>
            <a:endParaRPr lang="en-US" dirty="0"/>
          </a:p>
        </p:txBody>
      </p:sp>
      <p:sp>
        <p:nvSpPr>
          <p:cNvPr id="3" name="Subtitle 2"/>
          <p:cNvSpPr>
            <a:spLocks noGrp="1"/>
          </p:cNvSpPr>
          <p:nvPr>
            <p:ph type="subTitle" idx="1"/>
          </p:nvPr>
        </p:nvSpPr>
        <p:spPr/>
        <p:txBody>
          <a:bodyPr/>
          <a:lstStyle/>
          <a:p>
            <a:r>
              <a:rPr lang="en-US" dirty="0" smtClean="0"/>
              <a:t>July 6, 2018</a:t>
            </a:r>
            <a:endParaRPr lang="en-US" dirty="0"/>
          </a:p>
        </p:txBody>
      </p:sp>
    </p:spTree>
    <p:extLst>
      <p:ext uri="{BB962C8B-B14F-4D97-AF65-F5344CB8AC3E}">
        <p14:creationId xmlns:p14="http://schemas.microsoft.com/office/powerpoint/2010/main" val="1197852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p:nvSpPr>
        <p:spPr>
          <a:xfrm>
            <a:off x="4092419" y="2690843"/>
            <a:ext cx="1162698" cy="584776"/>
          </a:xfrm>
          <a:prstGeom prst="rect">
            <a:avLst/>
          </a:prstGeom>
          <a:noFill/>
        </p:spPr>
        <p:txBody>
          <a:bodyPr wrap="none" rtlCol="0">
            <a:spAutoFit/>
          </a:bodyPr>
          <a:lstStyle/>
          <a:p>
            <a:r>
              <a:rPr lang="en-US" sz="3200" dirty="0" smtClean="0"/>
              <a:t>To Do</a:t>
            </a:r>
            <a:endParaRPr lang="en-US" sz="3200" dirty="0"/>
          </a:p>
        </p:txBody>
      </p:sp>
    </p:spTree>
    <p:extLst>
      <p:ext uri="{BB962C8B-B14F-4D97-AF65-F5344CB8AC3E}">
        <p14:creationId xmlns:p14="http://schemas.microsoft.com/office/powerpoint/2010/main" val="3614056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200329"/>
          </a:xfrm>
          <a:prstGeom prst="rect">
            <a:avLst/>
          </a:prstGeom>
        </p:spPr>
        <p:txBody>
          <a:bodyPr wrap="square">
            <a:spAutoFit/>
          </a:bodyPr>
          <a:lstStyle/>
          <a:p>
            <a:pPr marL="342900" indent="-342900">
              <a:buAutoNum type="arabicParenR"/>
            </a:pPr>
            <a:r>
              <a:rPr lang="en-US" dirty="0" err="1" smtClean="0">
                <a:solidFill>
                  <a:srgbClr val="FF0000"/>
                </a:solidFill>
              </a:rPr>
              <a:t>i</a:t>
            </a:r>
            <a:r>
              <a:rPr lang="en-US" dirty="0" smtClean="0">
                <a:solidFill>
                  <a:srgbClr val="FF0000"/>
                </a:solidFill>
              </a:rPr>
              <a:t> think it’d be neat to see some summary stats and visualizations of your findings. </a:t>
            </a:r>
            <a:r>
              <a:rPr lang="en-US" dirty="0" err="1" smtClean="0">
                <a:solidFill>
                  <a:srgbClr val="FF0000"/>
                </a:solidFill>
              </a:rPr>
              <a:t>i’m</a:t>
            </a:r>
            <a:r>
              <a:rPr lang="en-US" dirty="0" smtClean="0">
                <a:solidFill>
                  <a:srgbClr val="FF0000"/>
                </a:solidFill>
              </a:rPr>
              <a:t> curious about variation within municipality-years over grid cells, variation over time at a municipality and broader scale patterns too. could you make some tables/figures/histograms, post them to drive and add links to and discussion of these items in the readme on </a:t>
            </a:r>
            <a:r>
              <a:rPr lang="en-US" dirty="0" err="1" smtClean="0">
                <a:solidFill>
                  <a:srgbClr val="FF0000"/>
                </a:solidFill>
              </a:rPr>
              <a:t>Github</a:t>
            </a:r>
            <a:r>
              <a:rPr lang="en-US" dirty="0" smtClean="0">
                <a:solidFill>
                  <a:srgbClr val="FF0000"/>
                </a:solidFill>
              </a:rPr>
              <a:t>? </a:t>
            </a:r>
            <a:endParaRPr lang="en-US" dirty="0">
              <a:solidFill>
                <a:srgbClr val="FF0000"/>
              </a:solidFill>
            </a:endParaRPr>
          </a:p>
        </p:txBody>
      </p:sp>
    </p:spTree>
    <p:extLst>
      <p:ext uri="{BB962C8B-B14F-4D97-AF65-F5344CB8AC3E}">
        <p14:creationId xmlns:p14="http://schemas.microsoft.com/office/powerpoint/2010/main" val="2194517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931" y="19348"/>
            <a:ext cx="8524775" cy="2739212"/>
          </a:xfrm>
          <a:prstGeom prst="rect">
            <a:avLst/>
          </a:prstGeom>
          <a:noFill/>
        </p:spPr>
        <p:txBody>
          <a:bodyPr wrap="square" rtlCol="0">
            <a:spAutoFit/>
          </a:bodyPr>
          <a:lstStyle/>
          <a:p>
            <a:r>
              <a:rPr lang="en-US" dirty="0" smtClean="0"/>
              <a:t>To Do – LAI </a:t>
            </a:r>
            <a:r>
              <a:rPr lang="en-US" dirty="0" err="1" smtClean="0"/>
              <a:t>timeseries</a:t>
            </a:r>
            <a:endParaRPr lang="en-US" dirty="0" smtClean="0"/>
          </a:p>
          <a:p>
            <a:pPr marL="285750" indent="-285750">
              <a:buFont typeface="Arial"/>
              <a:buChar char="•"/>
            </a:pPr>
            <a:r>
              <a:rPr lang="en-US" sz="1400" b="1" dirty="0" smtClean="0"/>
              <a:t>Overlay </a:t>
            </a:r>
            <a:r>
              <a:rPr lang="en-US" sz="1400" b="1" dirty="0" smtClean="0"/>
              <a:t>the </a:t>
            </a:r>
            <a:r>
              <a:rPr lang="en-US" sz="1400" b="1" dirty="0" err="1" smtClean="0"/>
              <a:t>Matopiba</a:t>
            </a:r>
            <a:r>
              <a:rPr lang="en-US" sz="1400" b="1" dirty="0" smtClean="0"/>
              <a:t>/rally points with Land cover class in </a:t>
            </a:r>
            <a:r>
              <a:rPr lang="en-US" sz="1400" b="1" dirty="0" err="1" smtClean="0"/>
              <a:t>Mapbiomas</a:t>
            </a:r>
            <a:r>
              <a:rPr lang="en-US" sz="1400" b="1" dirty="0" smtClean="0"/>
              <a:t> and CAR field polygon data so we know that the LAI info was taken for an actual soy point rather than a road, etc. </a:t>
            </a:r>
            <a:r>
              <a:rPr lang="en-US" sz="1400" b="1" dirty="0" smtClean="0"/>
              <a:t>Jake </a:t>
            </a:r>
            <a:r>
              <a:rPr lang="en-US" sz="1400" b="1" dirty="0"/>
              <a:t>will give me CAR polys – area </a:t>
            </a:r>
            <a:r>
              <a:rPr lang="en-US" sz="1400" b="1" dirty="0" err="1"/>
              <a:t>explorada</a:t>
            </a:r>
            <a:r>
              <a:rPr lang="en-US" sz="1400" b="1" dirty="0"/>
              <a:t> (which has managed regions only) – overlay this with </a:t>
            </a:r>
            <a:r>
              <a:rPr lang="en-US" sz="1400" b="1" dirty="0" err="1"/>
              <a:t>Matopiba</a:t>
            </a:r>
            <a:r>
              <a:rPr lang="en-US" sz="1400" b="1" dirty="0"/>
              <a:t> data points to see if the ones in area </a:t>
            </a:r>
            <a:r>
              <a:rPr lang="en-US" sz="1400" b="1" dirty="0" err="1"/>
              <a:t>explorada</a:t>
            </a:r>
            <a:r>
              <a:rPr lang="en-US" sz="1400" b="1" dirty="0"/>
              <a:t> have LAI values that make more </a:t>
            </a:r>
            <a:r>
              <a:rPr lang="en-US" sz="1400" b="1" dirty="0" smtClean="0"/>
              <a:t>sense. </a:t>
            </a:r>
            <a:r>
              <a:rPr lang="en-US" sz="1400" b="1" dirty="0"/>
              <a:t>Match up </a:t>
            </a:r>
            <a:r>
              <a:rPr lang="en-US" sz="1400" b="1" dirty="0" err="1"/>
              <a:t>Matopiba</a:t>
            </a:r>
            <a:r>
              <a:rPr lang="en-US" sz="1400" b="1" dirty="0"/>
              <a:t> and </a:t>
            </a:r>
            <a:r>
              <a:rPr lang="en-US" sz="1400" b="1" dirty="0" err="1"/>
              <a:t>CARpolys</a:t>
            </a:r>
            <a:r>
              <a:rPr lang="en-US" sz="1400" b="1" dirty="0"/>
              <a:t> by farmer </a:t>
            </a:r>
            <a:r>
              <a:rPr lang="en-US" sz="1400" b="1" dirty="0" smtClean="0"/>
              <a:t>name</a:t>
            </a:r>
          </a:p>
          <a:p>
            <a:pPr marL="285750" indent="-285750">
              <a:buFont typeface="Arial"/>
              <a:buChar char="•"/>
            </a:pPr>
            <a:r>
              <a:rPr lang="en-US" sz="1400" dirty="0"/>
              <a:t>See if Dave or Jake can upload GOME </a:t>
            </a:r>
            <a:r>
              <a:rPr lang="en-US" sz="1400" dirty="0" smtClean="0"/>
              <a:t>data. See if Avery gets STAIR information.</a:t>
            </a:r>
          </a:p>
          <a:p>
            <a:pPr marL="285750" indent="-285750">
              <a:buFont typeface="Arial"/>
              <a:buChar char="•"/>
            </a:pPr>
            <a:r>
              <a:rPr lang="en-US" sz="1400" b="1" dirty="0" smtClean="0"/>
              <a:t>as soon as the LC is updated, write up a one pager explaining and justifying the approach and showing summary stats, visualizations, and validation (</a:t>
            </a:r>
            <a:r>
              <a:rPr lang="en-US" sz="1400" b="1" dirty="0" err="1" smtClean="0"/>
              <a:t>e..g</a:t>
            </a:r>
            <a:r>
              <a:rPr lang="en-US" sz="1400" b="1" dirty="0" smtClean="0"/>
              <a:t> with the </a:t>
            </a:r>
            <a:r>
              <a:rPr lang="en-US" sz="1400" b="1" dirty="0" err="1" smtClean="0"/>
              <a:t>matopiba</a:t>
            </a:r>
            <a:r>
              <a:rPr lang="en-US" sz="1400" b="1" dirty="0" smtClean="0"/>
              <a:t> survey data on planting date and harvest date). if all looks good, then great. otherwise, the next step might be to work on improvements</a:t>
            </a:r>
          </a:p>
          <a:p>
            <a:pPr marL="285750" indent="-285750">
              <a:buFont typeface="Arial"/>
              <a:buChar char="•"/>
            </a:pPr>
            <a:r>
              <a:rPr lang="en-US" sz="1400" b="1" dirty="0" smtClean="0"/>
              <a:t>explore an approach that lets you use some goodness of fit type metric to let you select your frequency parameter in your harmonic curve fitting scheme.</a:t>
            </a:r>
          </a:p>
          <a:p>
            <a:pPr marL="285750" indent="-285750">
              <a:buFont typeface="Arial"/>
              <a:buChar char="•"/>
            </a:pPr>
            <a:endParaRPr lang="en-US" sz="1400" b="1" dirty="0"/>
          </a:p>
        </p:txBody>
      </p:sp>
      <p:sp>
        <p:nvSpPr>
          <p:cNvPr id="3" name="TextBox 2"/>
          <p:cNvSpPr txBox="1"/>
          <p:nvPr/>
        </p:nvSpPr>
        <p:spPr>
          <a:xfrm>
            <a:off x="0" y="2943015"/>
            <a:ext cx="9144000" cy="1815882"/>
          </a:xfrm>
          <a:prstGeom prst="rect">
            <a:avLst/>
          </a:prstGeom>
          <a:noFill/>
        </p:spPr>
        <p:txBody>
          <a:bodyPr wrap="square" rtlCol="0">
            <a:spAutoFit/>
          </a:bodyPr>
          <a:lstStyle/>
          <a:p>
            <a:pPr marL="285750" indent="-285750">
              <a:buFont typeface="Arial"/>
              <a:buChar char="•"/>
            </a:pPr>
            <a:r>
              <a:rPr lang="en-US" sz="1400" b="1" dirty="0" smtClean="0"/>
              <a:t>Export </a:t>
            </a:r>
            <a:r>
              <a:rPr lang="en-US" sz="1400" b="1" dirty="0" err="1" smtClean="0"/>
              <a:t>Matopiba</a:t>
            </a:r>
            <a:r>
              <a:rPr lang="en-US" sz="1400" b="1" dirty="0" smtClean="0"/>
              <a:t> planting/harvest date data using GEE</a:t>
            </a:r>
          </a:p>
          <a:p>
            <a:pPr marL="285750" indent="-285750">
              <a:buFont typeface="Arial"/>
              <a:buChar char="•"/>
            </a:pPr>
            <a:r>
              <a:rPr lang="en-US" sz="1400" b="1" dirty="0" smtClean="0"/>
              <a:t>Look at Gabriel’s paper to relate planting date to emergence</a:t>
            </a:r>
            <a:endParaRPr lang="en-US" sz="1400" b="1" dirty="0"/>
          </a:p>
          <a:p>
            <a:pPr marL="285750" indent="-285750">
              <a:buFont typeface="Arial"/>
              <a:buChar char="•"/>
            </a:pPr>
            <a:r>
              <a:rPr lang="en-US" sz="1400" b="1" dirty="0" smtClean="0"/>
              <a:t>Put </a:t>
            </a:r>
            <a:r>
              <a:rPr lang="en-US" sz="1400" b="1" dirty="0" smtClean="0"/>
              <a:t>in GEE a way to get a sense of the spread in planting, harvest dates and how different pixels look from each </a:t>
            </a:r>
            <a:r>
              <a:rPr lang="en-US" sz="1400" b="1" dirty="0" smtClean="0"/>
              <a:t>other</a:t>
            </a:r>
          </a:p>
          <a:p>
            <a:pPr marL="285750" indent="-285750">
              <a:buFont typeface="Arial"/>
              <a:buChar char="•"/>
            </a:pPr>
            <a:r>
              <a:rPr lang="en-US" sz="1400" b="1" dirty="0" smtClean="0"/>
              <a:t>Fit </a:t>
            </a:r>
            <a:r>
              <a:rPr lang="en-US" sz="1400" b="1" dirty="0"/>
              <a:t>planting date to onset map for running hypothetical pixels. Ask for onset map from Gabriel. </a:t>
            </a:r>
            <a:endParaRPr lang="en-US" sz="1400" b="1" dirty="0" smtClean="0"/>
          </a:p>
          <a:p>
            <a:pPr marL="285750" indent="-285750">
              <a:buFont typeface="Arial"/>
              <a:buChar char="•"/>
            </a:pPr>
            <a:r>
              <a:rPr lang="en-US" sz="1400" b="1" dirty="0" smtClean="0"/>
              <a:t>Approximate peak LAI using change in onset. (ask Gabriel for onset map? Or did he send it already?)</a:t>
            </a:r>
          </a:p>
          <a:p>
            <a:pPr marL="285750" indent="-285750">
              <a:buFont typeface="Arial"/>
              <a:buChar char="•"/>
            </a:pPr>
            <a:r>
              <a:rPr lang="en-US" sz="1400" b="1" dirty="0"/>
              <a:t>For validating plant/harvest dates with </a:t>
            </a:r>
            <a:r>
              <a:rPr lang="en-US" sz="1400" b="1" dirty="0" err="1"/>
              <a:t>Matopiba</a:t>
            </a:r>
            <a:r>
              <a:rPr lang="en-US" sz="1400" b="1" dirty="0"/>
              <a:t>, maybe try a bunch of different plant/harvest date estimates to come up with an estimated range, then compare the overlap of the estimated range with the reported range</a:t>
            </a:r>
          </a:p>
          <a:p>
            <a:pPr marL="285750" indent="-285750">
              <a:buFont typeface="Arial"/>
              <a:buChar char="•"/>
            </a:pPr>
            <a:endParaRPr lang="en-US" sz="1400" dirty="0" smtClean="0"/>
          </a:p>
        </p:txBody>
      </p:sp>
    </p:spTree>
    <p:extLst>
      <p:ext uri="{BB962C8B-B14F-4D97-AF65-F5344CB8AC3E}">
        <p14:creationId xmlns:p14="http://schemas.microsoft.com/office/powerpoint/2010/main" val="1172578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931" y="-826"/>
            <a:ext cx="8723092" cy="1877437"/>
          </a:xfrm>
          <a:prstGeom prst="rect">
            <a:avLst/>
          </a:prstGeom>
          <a:noFill/>
        </p:spPr>
        <p:txBody>
          <a:bodyPr wrap="square" rtlCol="0">
            <a:spAutoFit/>
          </a:bodyPr>
          <a:lstStyle/>
          <a:p>
            <a:r>
              <a:rPr lang="en-US" dirty="0" smtClean="0"/>
              <a:t>Tasks – from </a:t>
            </a:r>
            <a:r>
              <a:rPr lang="en-US" dirty="0" err="1" smtClean="0"/>
              <a:t>Zoho</a:t>
            </a:r>
            <a:endParaRPr lang="en-US" dirty="0" smtClean="0"/>
          </a:p>
          <a:p>
            <a:pPr marL="285750" indent="-285750">
              <a:buFont typeface="Arial"/>
              <a:buChar char="•"/>
            </a:pPr>
            <a:r>
              <a:rPr lang="en-US" sz="1400" dirty="0" smtClean="0"/>
              <a:t>Mask of single/double cropped areas – pick the </a:t>
            </a:r>
            <a:r>
              <a:rPr lang="en-US" sz="1400" dirty="0" err="1" smtClean="0"/>
              <a:t>Morgen</a:t>
            </a:r>
            <a:r>
              <a:rPr lang="en-US" sz="1400" dirty="0" smtClean="0"/>
              <a:t> class for the Rally pixels so Gabriel can see how they relate to onset-</a:t>
            </a:r>
            <a:r>
              <a:rPr lang="en-US" sz="1400" dirty="0" err="1" smtClean="0"/>
              <a:t>greenup</a:t>
            </a:r>
            <a:endParaRPr lang="en-US" sz="1400" dirty="0" smtClean="0"/>
          </a:p>
          <a:p>
            <a:pPr marL="285750" lvl="1" indent="-285750">
              <a:buFont typeface="Arial"/>
              <a:buChar char="•"/>
            </a:pPr>
            <a:r>
              <a:rPr lang="en-US" sz="1400" dirty="0" smtClean="0"/>
              <a:t>Soy classification maps: Obtain all relevant </a:t>
            </a:r>
            <a:r>
              <a:rPr lang="en-US" sz="1400" dirty="0" err="1" smtClean="0"/>
              <a:t>soymaps</a:t>
            </a:r>
            <a:r>
              <a:rPr lang="en-US" sz="1400" dirty="0" smtClean="0"/>
              <a:t> and decide on combining maps if necessary. overlay </a:t>
            </a:r>
            <a:r>
              <a:rPr lang="en-US" sz="1400" dirty="0" err="1" smtClean="0"/>
              <a:t>Pequisa</a:t>
            </a:r>
            <a:r>
              <a:rPr lang="en-US" sz="1400" dirty="0" smtClean="0"/>
              <a:t> </a:t>
            </a:r>
            <a:r>
              <a:rPr lang="en-US" sz="1400" dirty="0" err="1" smtClean="0"/>
              <a:t>agri</a:t>
            </a:r>
            <a:r>
              <a:rPr lang="en-US" sz="1400" dirty="0" smtClean="0"/>
              <a:t> municipal data as a “check”</a:t>
            </a:r>
          </a:p>
          <a:p>
            <a:pPr marL="285750" indent="-285750">
              <a:buFont typeface="Arial"/>
              <a:buChar char="•"/>
            </a:pPr>
            <a:r>
              <a:rPr lang="en-US" sz="1400" dirty="0" smtClean="0"/>
              <a:t>Determine representativeness of yield data</a:t>
            </a:r>
          </a:p>
          <a:p>
            <a:pPr marL="285750" indent="-285750">
              <a:buFont typeface="Arial"/>
              <a:buChar char="•"/>
            </a:pPr>
            <a:r>
              <a:rPr lang="en-US" sz="1400" dirty="0" smtClean="0"/>
              <a:t>Sample new soy pixels</a:t>
            </a:r>
          </a:p>
          <a:p>
            <a:pPr marL="285750" indent="-285750">
              <a:buFont typeface="Arial"/>
              <a:buChar char="•"/>
            </a:pPr>
            <a:r>
              <a:rPr lang="en-US" sz="1400" dirty="0" smtClean="0"/>
              <a:t>Phenology calculations (planting, harvest estimates) for all sampled soy pixels</a:t>
            </a:r>
          </a:p>
        </p:txBody>
      </p:sp>
      <p:sp>
        <p:nvSpPr>
          <p:cNvPr id="3" name="Rectangle 2"/>
          <p:cNvSpPr/>
          <p:nvPr/>
        </p:nvSpPr>
        <p:spPr>
          <a:xfrm>
            <a:off x="185931" y="2822192"/>
            <a:ext cx="8522640" cy="1600438"/>
          </a:xfrm>
          <a:prstGeom prst="rect">
            <a:avLst/>
          </a:prstGeom>
        </p:spPr>
        <p:txBody>
          <a:bodyPr wrap="square">
            <a:spAutoFit/>
          </a:bodyPr>
          <a:lstStyle/>
          <a:p>
            <a:r>
              <a:rPr lang="en-US" dirty="0" smtClean="0"/>
              <a:t>Going Forward</a:t>
            </a:r>
          </a:p>
          <a:p>
            <a:pPr marL="285750" indent="-285750">
              <a:buFont typeface="Arial"/>
              <a:buChar char="•"/>
            </a:pPr>
            <a:r>
              <a:rPr lang="en-US" sz="1600" b="1" dirty="0" smtClean="0"/>
              <a:t>Think </a:t>
            </a:r>
            <a:r>
              <a:rPr lang="en-US" sz="1600" b="1" dirty="0"/>
              <a:t>about paper on plant/harvest date. Will it be a methods paper (RS? Hydrology? </a:t>
            </a:r>
            <a:r>
              <a:rPr lang="en-US" sz="1600" b="1" dirty="0" err="1"/>
              <a:t>Agri</a:t>
            </a:r>
            <a:r>
              <a:rPr lang="en-US" sz="1600" b="1" dirty="0"/>
              <a:t>?) or application paper</a:t>
            </a:r>
            <a:r>
              <a:rPr lang="en-US" sz="1600" b="1" dirty="0" smtClean="0"/>
              <a:t>?</a:t>
            </a:r>
          </a:p>
          <a:p>
            <a:pPr marL="285750" indent="-285750">
              <a:buFont typeface="Arial"/>
              <a:buChar char="•"/>
            </a:pPr>
            <a:r>
              <a:rPr lang="en-US" sz="1600" b="1" dirty="0"/>
              <a:t>For </a:t>
            </a:r>
            <a:r>
              <a:rPr lang="en-US" sz="1600" b="1" dirty="0" err="1"/>
              <a:t>qual</a:t>
            </a:r>
            <a:r>
              <a:rPr lang="en-US" sz="1600" b="1" dirty="0"/>
              <a:t>, propose the following: (1) plant/harvest date estimation, (2) analyzing plant/harvest date estimation as proxy for farmer behavior over history, (3) something with the statistical crop model</a:t>
            </a:r>
            <a:r>
              <a:rPr lang="en-US" sz="1600" b="1" dirty="0" smtClean="0"/>
              <a:t>.</a:t>
            </a:r>
            <a:endParaRPr lang="en-US" sz="1600" b="1" dirty="0"/>
          </a:p>
        </p:txBody>
      </p:sp>
    </p:spTree>
    <p:extLst>
      <p:ext uri="{BB962C8B-B14F-4D97-AF65-F5344CB8AC3E}">
        <p14:creationId xmlns:p14="http://schemas.microsoft.com/office/powerpoint/2010/main" val="1151057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p:nvSpPr>
        <p:spPr>
          <a:xfrm>
            <a:off x="2261638" y="2395480"/>
            <a:ext cx="4602592" cy="523220"/>
          </a:xfrm>
          <a:prstGeom prst="rect">
            <a:avLst/>
          </a:prstGeom>
          <a:noFill/>
        </p:spPr>
        <p:txBody>
          <a:bodyPr wrap="none" rtlCol="0">
            <a:spAutoFit/>
          </a:bodyPr>
          <a:lstStyle/>
          <a:p>
            <a:r>
              <a:rPr lang="en-US" sz="2800" dirty="0" smtClean="0"/>
              <a:t>Evaluating </a:t>
            </a:r>
            <a:r>
              <a:rPr lang="en-US" sz="2800" dirty="0" err="1" smtClean="0"/>
              <a:t>Timeseries</a:t>
            </a:r>
            <a:r>
              <a:rPr lang="en-US" sz="2800" dirty="0" smtClean="0"/>
              <a:t> Analysis</a:t>
            </a:r>
            <a:endParaRPr lang="en-US" sz="2800" dirty="0"/>
          </a:p>
        </p:txBody>
      </p:sp>
    </p:spTree>
    <p:extLst>
      <p:ext uri="{BB962C8B-B14F-4D97-AF65-F5344CB8AC3E}">
        <p14:creationId xmlns:p14="http://schemas.microsoft.com/office/powerpoint/2010/main" val="3268062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6838" y="201364"/>
            <a:ext cx="8806022" cy="2893100"/>
          </a:xfrm>
          <a:prstGeom prst="rect">
            <a:avLst/>
          </a:prstGeom>
          <a:noFill/>
        </p:spPr>
        <p:txBody>
          <a:bodyPr wrap="square" rtlCol="0">
            <a:spAutoFit/>
          </a:bodyPr>
          <a:lstStyle/>
          <a:p>
            <a:r>
              <a:rPr lang="en-US" sz="1600" b="1" dirty="0" err="1" smtClean="0"/>
              <a:t>Timeseries</a:t>
            </a:r>
            <a:r>
              <a:rPr lang="en-US" sz="1600" b="1" dirty="0" smtClean="0"/>
              <a:t> Validation w </a:t>
            </a:r>
            <a:r>
              <a:rPr lang="en-US" sz="1600" b="1" dirty="0" err="1" smtClean="0"/>
              <a:t>Matopiba</a:t>
            </a:r>
            <a:r>
              <a:rPr lang="en-US" sz="1600" b="1" dirty="0" smtClean="0"/>
              <a:t>” in GEE: </a:t>
            </a:r>
          </a:p>
          <a:p>
            <a:endParaRPr lang="en-US" sz="1600" b="1" dirty="0"/>
          </a:p>
          <a:p>
            <a:pPr marL="285750" indent="-285750">
              <a:buFont typeface="Arial"/>
              <a:buChar char="•"/>
            </a:pPr>
            <a:r>
              <a:rPr lang="en-US" sz="1600" dirty="0" smtClean="0"/>
              <a:t>Evaluate GEE </a:t>
            </a:r>
            <a:r>
              <a:rPr lang="en-US" sz="1600" dirty="0" err="1" smtClean="0"/>
              <a:t>Timeseries</a:t>
            </a:r>
            <a:r>
              <a:rPr lang="en-US" sz="1600" dirty="0" smtClean="0"/>
              <a:t> Analysis v7 using </a:t>
            </a:r>
            <a:r>
              <a:rPr lang="en-US" sz="1600" dirty="0" err="1" smtClean="0"/>
              <a:t>Matopiba</a:t>
            </a:r>
            <a:r>
              <a:rPr lang="en-US" sz="1600" dirty="0" smtClean="0"/>
              <a:t> planting/harvest data with “:</a:t>
            </a:r>
          </a:p>
          <a:p>
            <a:pPr marL="285750" indent="-285750">
              <a:buFont typeface="Arial"/>
              <a:buChar char="•"/>
            </a:pPr>
            <a:r>
              <a:rPr lang="en-US" sz="1600" dirty="0" smtClean="0"/>
              <a:t>(NOTE that this file can only look at 2017, not the other years!)</a:t>
            </a:r>
          </a:p>
          <a:p>
            <a:pPr marL="285750" indent="-285750">
              <a:buFont typeface="Arial"/>
              <a:buChar char="•"/>
            </a:pPr>
            <a:r>
              <a:rPr lang="en-US" sz="1600" dirty="0" smtClean="0"/>
              <a:t>In 2017, use 2017’s double cropping information to do a solid validation. Also validated the second crop’s peak timing and plant/harvest estimates.</a:t>
            </a:r>
          </a:p>
          <a:p>
            <a:pPr marL="285750" indent="-285750">
              <a:buFont typeface="Arial"/>
              <a:buChar char="•"/>
            </a:pPr>
            <a:r>
              <a:rPr lang="en-US" sz="1600" dirty="0" smtClean="0"/>
              <a:t>Results of 2017 peak validation (i.e. is estimated peak between planting, harvest?)</a:t>
            </a:r>
          </a:p>
          <a:p>
            <a:pPr marL="742950" lvl="1" indent="-285750">
              <a:buFont typeface="Arial"/>
              <a:buChar char="•"/>
            </a:pPr>
            <a:r>
              <a:rPr lang="en-US" sz="1600" dirty="0" smtClean="0"/>
              <a:t>For single crop: 38/39 validated</a:t>
            </a:r>
          </a:p>
          <a:p>
            <a:pPr marL="742950" lvl="1" indent="-285750">
              <a:buFont typeface="Arial"/>
              <a:buChar char="•"/>
            </a:pPr>
            <a:r>
              <a:rPr lang="en-US" sz="1600" dirty="0" smtClean="0"/>
              <a:t>For double crop, first peak: 46/47 validated</a:t>
            </a:r>
          </a:p>
          <a:p>
            <a:pPr marL="742950" lvl="1" indent="-285750">
              <a:buFont typeface="Arial"/>
              <a:buChar char="•"/>
            </a:pPr>
            <a:r>
              <a:rPr lang="en-US" sz="1600" dirty="0" smtClean="0"/>
              <a:t>For double crop, second peak: 32/34 validated</a:t>
            </a:r>
            <a:endParaRPr lang="en-US" sz="1600" dirty="0"/>
          </a:p>
          <a:p>
            <a:pPr marL="742950" lvl="1" indent="-285750">
              <a:buFontTx/>
              <a:buChar char="-"/>
            </a:pPr>
            <a:endParaRPr lang="en-US" sz="1600" dirty="0" smtClean="0"/>
          </a:p>
        </p:txBody>
      </p:sp>
    </p:spTree>
    <p:extLst>
      <p:ext uri="{BB962C8B-B14F-4D97-AF65-F5344CB8AC3E}">
        <p14:creationId xmlns:p14="http://schemas.microsoft.com/office/powerpoint/2010/main" val="3298384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50155"/>
            <a:ext cx="8967149" cy="5509201"/>
          </a:xfrm>
          <a:prstGeom prst="rect">
            <a:avLst/>
          </a:prstGeom>
          <a:noFill/>
        </p:spPr>
        <p:txBody>
          <a:bodyPr wrap="square" rtlCol="0">
            <a:spAutoFit/>
          </a:bodyPr>
          <a:lstStyle/>
          <a:p>
            <a:r>
              <a:rPr lang="en-US" sz="1600" b="1" dirty="0" smtClean="0"/>
              <a:t>“</a:t>
            </a:r>
            <a:r>
              <a:rPr lang="en-US" sz="1600" b="1" dirty="0" err="1" smtClean="0"/>
              <a:t>Timeseries</a:t>
            </a:r>
            <a:r>
              <a:rPr lang="en-US" sz="1600" b="1" dirty="0" smtClean="0"/>
              <a:t> Validation of Quality mask” in GEE</a:t>
            </a:r>
          </a:p>
          <a:p>
            <a:endParaRPr lang="en-US" sz="1600" dirty="0" smtClean="0"/>
          </a:p>
          <a:p>
            <a:pPr marL="285750" indent="-285750">
              <a:buFont typeface="Arial"/>
              <a:buChar char="•"/>
            </a:pPr>
            <a:r>
              <a:rPr lang="en-US" sz="1600" dirty="0"/>
              <a:t>L</a:t>
            </a:r>
            <a:r>
              <a:rPr lang="en-US" sz="1600" dirty="0" smtClean="0"/>
              <a:t>ook at how different “second peak cutoff” dates affect how many pixels are masked out due to poor quality of estimations (quarter period too long or short; the two peaks in double cropped pixel are predicted too close together)</a:t>
            </a:r>
          </a:p>
          <a:p>
            <a:pPr marL="285750" indent="-285750">
              <a:buFont typeface="Arial"/>
              <a:buChar char="•"/>
            </a:pPr>
            <a:r>
              <a:rPr lang="en-US" sz="1600" dirty="0" smtClean="0"/>
              <a:t>Vary the “second peak cutoff” date and see how the % masked changes with region (of Brazil) and with year. Maybe eventually pick the “second peak cutoff” that masks off the lowest number of pixels. </a:t>
            </a:r>
          </a:p>
          <a:p>
            <a:pPr marL="285750" indent="-285750">
              <a:buFont typeface="Arial"/>
              <a:buChar char="•"/>
            </a:pPr>
            <a:r>
              <a:rPr lang="en-US" sz="1600" dirty="0" smtClean="0"/>
              <a:t>The results are tabulated in excel file called “Optimizing </a:t>
            </a:r>
            <a:r>
              <a:rPr lang="en-US" sz="1600" dirty="0" err="1" smtClean="0"/>
              <a:t>Timeseries</a:t>
            </a:r>
            <a:r>
              <a:rPr lang="en-US" sz="1600" dirty="0" smtClean="0"/>
              <a:t> Analysis Cutoff Date”</a:t>
            </a:r>
            <a:endParaRPr lang="en-US" sz="1600" dirty="0" smtClean="0"/>
          </a:p>
          <a:p>
            <a:pPr marL="285750" indent="-285750">
              <a:buFont typeface="Arial"/>
              <a:buChar char="•"/>
            </a:pPr>
            <a:r>
              <a:rPr lang="en-US" sz="1600" dirty="0" smtClean="0"/>
              <a:t>Note that if changing the “second peak cutoff” date doesn’t really change the performance, it means that the peak cutoff date choice isn’t the issue – more likely issue with classification map or EVI or scale is too big, etc. basically, if it doesn’t change, then it’s not an issue with the method itself – OR the within-region variation of appropriate cutoff date is large.</a:t>
            </a:r>
            <a:r>
              <a:rPr lang="en-US" sz="1600" dirty="0" smtClean="0"/>
              <a:t> </a:t>
            </a:r>
          </a:p>
          <a:p>
            <a:pPr marL="285750" indent="-285750">
              <a:buFont typeface="Arial"/>
              <a:buChar char="•"/>
            </a:pPr>
            <a:r>
              <a:rPr lang="en-US" sz="1600" dirty="0" smtClean="0"/>
              <a:t>There should be some range over which change in cutoff date doesn’t really change performance, but then outside some reasonable range the performance should drop off (because very bad cutoff date choices should affect performance outside of misclassified pixels) – this is seen in the plots.</a:t>
            </a:r>
          </a:p>
          <a:p>
            <a:pPr marL="285750" indent="-285750">
              <a:buFont typeface="Arial"/>
              <a:buChar char="•"/>
            </a:pPr>
            <a:r>
              <a:rPr lang="en-US" sz="1600" dirty="0" smtClean="0"/>
              <a:t>The max performance (i.e. the % pixels taken out with the best cutoff date) should be a good proxy for percent of misclassified pixels in a given region.</a:t>
            </a:r>
          </a:p>
          <a:p>
            <a:pPr marL="285750" indent="-285750">
              <a:buFont typeface="Arial"/>
              <a:buChar char="•"/>
            </a:pPr>
            <a:r>
              <a:rPr lang="en-US" sz="1600" dirty="0" smtClean="0"/>
              <a:t>At cutoff of July 15, the number of good quality pixels falls to zero for all regions. This may be more due to the fact that we only have 15 days left of information to fit; perhaps in some regions ending the data at July 31 is cutting off a lot of the second peak. Look at </a:t>
            </a:r>
            <a:r>
              <a:rPr lang="en-US" sz="1600" dirty="0" err="1" smtClean="0"/>
              <a:t>timeseries</a:t>
            </a:r>
            <a:r>
              <a:rPr lang="en-US" sz="1600" dirty="0" smtClean="0"/>
              <a:t> in region 5,4, 3 to confirm.</a:t>
            </a:r>
          </a:p>
          <a:p>
            <a:pPr marL="285750" indent="-285750">
              <a:buFont typeface="Arial"/>
              <a:buChar char="•"/>
            </a:pPr>
            <a:endParaRPr lang="en-US" sz="1600" dirty="0" smtClean="0"/>
          </a:p>
          <a:p>
            <a:pPr marL="285750" indent="-285750">
              <a:buFont typeface="Arial"/>
              <a:buChar char="•"/>
            </a:pPr>
            <a:endParaRPr lang="en-US" sz="1600" dirty="0" smtClean="0"/>
          </a:p>
        </p:txBody>
      </p:sp>
    </p:spTree>
    <p:extLst>
      <p:ext uri="{BB962C8B-B14F-4D97-AF65-F5344CB8AC3E}">
        <p14:creationId xmlns:p14="http://schemas.microsoft.com/office/powerpoint/2010/main" val="2067374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824448" y="3326681"/>
            <a:ext cx="3470329" cy="3531319"/>
          </a:xfrm>
          <a:prstGeom prst="rect">
            <a:avLst/>
          </a:prstGeom>
        </p:spPr>
      </p:pic>
      <p:sp>
        <p:nvSpPr>
          <p:cNvPr id="3" name="TextBox 2"/>
          <p:cNvSpPr txBox="1"/>
          <p:nvPr/>
        </p:nvSpPr>
        <p:spPr>
          <a:xfrm>
            <a:off x="0" y="26173"/>
            <a:ext cx="3760843" cy="3539431"/>
          </a:xfrm>
          <a:prstGeom prst="rect">
            <a:avLst/>
          </a:prstGeom>
          <a:noFill/>
        </p:spPr>
        <p:txBody>
          <a:bodyPr wrap="square" rtlCol="0">
            <a:spAutoFit/>
          </a:bodyPr>
          <a:lstStyle/>
          <a:p>
            <a:r>
              <a:rPr lang="en-US" sz="1400" dirty="0" smtClean="0"/>
              <a:t>Examples of low quality estimations due to land misclassification:</a:t>
            </a:r>
          </a:p>
          <a:p>
            <a:pPr marL="742950" lvl="1" indent="-285750">
              <a:buFont typeface="Arial"/>
              <a:buChar char="•"/>
            </a:pPr>
            <a:r>
              <a:rPr lang="en-US" sz="1400" dirty="0" smtClean="0"/>
              <a:t>Note that if the EVI looks like single cropping but we still try to calculate a second peak, sometimes it will return a frequency of zero, and therefore max peak day, </a:t>
            </a:r>
            <a:r>
              <a:rPr lang="en-US" sz="1400" dirty="0" err="1" smtClean="0"/>
              <a:t>etc</a:t>
            </a:r>
            <a:r>
              <a:rPr lang="en-US" sz="1400" dirty="0" smtClean="0"/>
              <a:t> as null. This is one way we can separate the single </a:t>
            </a:r>
            <a:r>
              <a:rPr lang="en-US" sz="1400" dirty="0" err="1" smtClean="0"/>
              <a:t>vs</a:t>
            </a:r>
            <a:r>
              <a:rPr lang="en-US" sz="1400" dirty="0" smtClean="0"/>
              <a:t> double cropping pixels that are actually classified as double cropped. also need to look at space between predicted first and second peaks, and quarter period to pin single cropped pixels that are misclassified as double cropping.</a:t>
            </a:r>
          </a:p>
          <a:p>
            <a:pPr marL="742950" lvl="1" indent="-285750">
              <a:buFont typeface="Arial"/>
              <a:buChar char="•"/>
            </a:pPr>
            <a:r>
              <a:rPr lang="en-US" sz="1400" dirty="0" smtClean="0"/>
              <a:t>If the pixel is natural vegetation, the quarter period will be very long</a:t>
            </a:r>
            <a:endParaRPr lang="en-US" sz="1400" dirty="0"/>
          </a:p>
        </p:txBody>
      </p:sp>
      <p:pic>
        <p:nvPicPr>
          <p:cNvPr id="5" name="Picture 4"/>
          <p:cNvPicPr>
            <a:picLocks noChangeAspect="1"/>
          </p:cNvPicPr>
          <p:nvPr/>
        </p:nvPicPr>
        <p:blipFill>
          <a:blip r:embed="rId3"/>
          <a:stretch>
            <a:fillRect/>
          </a:stretch>
        </p:blipFill>
        <p:spPr>
          <a:xfrm>
            <a:off x="3760843" y="230906"/>
            <a:ext cx="2432410" cy="2988843"/>
          </a:xfrm>
          <a:prstGeom prst="rect">
            <a:avLst/>
          </a:prstGeom>
        </p:spPr>
      </p:pic>
      <p:pic>
        <p:nvPicPr>
          <p:cNvPr id="6" name="Picture 5"/>
          <p:cNvPicPr>
            <a:picLocks noChangeAspect="1"/>
          </p:cNvPicPr>
          <p:nvPr/>
        </p:nvPicPr>
        <p:blipFill>
          <a:blip r:embed="rId4"/>
          <a:stretch>
            <a:fillRect/>
          </a:stretch>
        </p:blipFill>
        <p:spPr>
          <a:xfrm>
            <a:off x="6193253" y="0"/>
            <a:ext cx="2950747" cy="3477440"/>
          </a:xfrm>
          <a:prstGeom prst="rect">
            <a:avLst/>
          </a:prstGeom>
        </p:spPr>
      </p:pic>
      <p:pic>
        <p:nvPicPr>
          <p:cNvPr id="7" name="Picture 6"/>
          <p:cNvPicPr>
            <a:picLocks noChangeAspect="1"/>
          </p:cNvPicPr>
          <p:nvPr/>
        </p:nvPicPr>
        <p:blipFill>
          <a:blip r:embed="rId5"/>
          <a:stretch>
            <a:fillRect/>
          </a:stretch>
        </p:blipFill>
        <p:spPr>
          <a:xfrm>
            <a:off x="2039840" y="3571960"/>
            <a:ext cx="3897012" cy="3286040"/>
          </a:xfrm>
          <a:prstGeom prst="rect">
            <a:avLst/>
          </a:prstGeom>
        </p:spPr>
      </p:pic>
    </p:spTree>
    <p:extLst>
      <p:ext uri="{BB962C8B-B14F-4D97-AF65-F5344CB8AC3E}">
        <p14:creationId xmlns:p14="http://schemas.microsoft.com/office/powerpoint/2010/main" val="2757946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633" y="115449"/>
            <a:ext cx="4777983" cy="369332"/>
          </a:xfrm>
          <a:prstGeom prst="rect">
            <a:avLst/>
          </a:prstGeom>
          <a:noFill/>
        </p:spPr>
        <p:txBody>
          <a:bodyPr wrap="none" rtlCol="0">
            <a:spAutoFit/>
          </a:bodyPr>
          <a:lstStyle/>
          <a:p>
            <a:r>
              <a:rPr lang="en-US" dirty="0" smtClean="0"/>
              <a:t>Results of </a:t>
            </a:r>
            <a:r>
              <a:rPr lang="en-US" dirty="0" err="1" smtClean="0"/>
              <a:t>Timeseries</a:t>
            </a:r>
            <a:r>
              <a:rPr lang="en-US" dirty="0" smtClean="0"/>
              <a:t> Validation of Quality mask</a:t>
            </a:r>
            <a:r>
              <a:rPr lang="en-US" dirty="0" smtClean="0"/>
              <a:t> </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0" y="484781"/>
            <a:ext cx="4246458" cy="1952479"/>
          </a:xfrm>
          <a:prstGeom prst="rect">
            <a:avLst/>
          </a:prstGeom>
          <a:noFill/>
          <a:ln>
            <a:noFill/>
          </a:ln>
        </p:spPr>
      </p:pic>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2" y="2437261"/>
            <a:ext cx="4246459" cy="1821530"/>
          </a:xfrm>
          <a:prstGeom prst="rect">
            <a:avLst/>
          </a:prstGeom>
          <a:noFill/>
          <a:ln>
            <a:noFill/>
          </a:ln>
        </p:spPr>
      </p:pic>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1" y="4258790"/>
            <a:ext cx="4246459" cy="2462915"/>
          </a:xfrm>
          <a:prstGeom prst="rect">
            <a:avLst/>
          </a:prstGeom>
          <a:noFill/>
          <a:ln>
            <a:noFill/>
          </a:ln>
        </p:spPr>
      </p:pic>
      <p:pic>
        <p:nvPicPr>
          <p:cNvPr id="6" name="Picture 5"/>
          <p:cNvPicPr/>
          <p:nvPr/>
        </p:nvPicPr>
        <p:blipFill>
          <a:blip r:embed="rId5">
            <a:extLst>
              <a:ext uri="{28A0092B-C50C-407E-A947-70E740481C1C}">
                <a14:useLocalDpi xmlns:a14="http://schemas.microsoft.com/office/drawing/2010/main" val="0"/>
              </a:ext>
            </a:extLst>
          </a:blip>
          <a:srcRect/>
          <a:stretch>
            <a:fillRect/>
          </a:stretch>
        </p:blipFill>
        <p:spPr bwMode="auto">
          <a:xfrm>
            <a:off x="4246458" y="484780"/>
            <a:ext cx="4897542" cy="2119239"/>
          </a:xfrm>
          <a:prstGeom prst="rect">
            <a:avLst/>
          </a:prstGeom>
          <a:noFill/>
          <a:ln>
            <a:noFill/>
          </a:ln>
        </p:spPr>
      </p:pic>
      <p:pic>
        <p:nvPicPr>
          <p:cNvPr id="7" name="Picture 6"/>
          <p:cNvPicPr/>
          <p:nvPr/>
        </p:nvPicPr>
        <p:blipFill>
          <a:blip r:embed="rId6">
            <a:extLst>
              <a:ext uri="{28A0092B-C50C-407E-A947-70E740481C1C}">
                <a14:useLocalDpi xmlns:a14="http://schemas.microsoft.com/office/drawing/2010/main" val="0"/>
              </a:ext>
            </a:extLst>
          </a:blip>
          <a:srcRect/>
          <a:stretch>
            <a:fillRect/>
          </a:stretch>
        </p:blipFill>
        <p:spPr bwMode="auto">
          <a:xfrm>
            <a:off x="4246456" y="2604019"/>
            <a:ext cx="4897543" cy="2206362"/>
          </a:xfrm>
          <a:prstGeom prst="rect">
            <a:avLst/>
          </a:prstGeom>
          <a:noFill/>
          <a:ln>
            <a:noFill/>
          </a:ln>
        </p:spPr>
      </p:pic>
    </p:spTree>
    <p:extLst>
      <p:ext uri="{BB962C8B-B14F-4D97-AF65-F5344CB8AC3E}">
        <p14:creationId xmlns:p14="http://schemas.microsoft.com/office/powerpoint/2010/main" val="3525747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671" y="217250"/>
            <a:ext cx="8738807" cy="1631216"/>
          </a:xfrm>
          <a:prstGeom prst="rect">
            <a:avLst/>
          </a:prstGeom>
          <a:noFill/>
        </p:spPr>
        <p:txBody>
          <a:bodyPr wrap="square" rtlCol="0">
            <a:spAutoFit/>
          </a:bodyPr>
          <a:lstStyle/>
          <a:p>
            <a:r>
              <a:rPr lang="en-US" sz="1600" b="1" dirty="0" smtClean="0"/>
              <a:t>“</a:t>
            </a:r>
            <a:r>
              <a:rPr lang="en-US" sz="1600" b="1" dirty="0" err="1" smtClean="0"/>
              <a:t>Timeseries</a:t>
            </a:r>
            <a:r>
              <a:rPr lang="en-US" sz="1600" b="1" dirty="0" smtClean="0"/>
              <a:t> Produce Final Asset” in GEE</a:t>
            </a:r>
          </a:p>
          <a:p>
            <a:endParaRPr lang="en-US" sz="1600" dirty="0"/>
          </a:p>
          <a:p>
            <a:pPr marL="285750" indent="-285750">
              <a:buFont typeface="Arial"/>
              <a:buChar char="•"/>
            </a:pPr>
            <a:r>
              <a:rPr lang="en-US" sz="1600" dirty="0" smtClean="0"/>
              <a:t>Combine all  single, double crop images from all years into a single image with bands for each year’s peak time and quarter period</a:t>
            </a:r>
          </a:p>
          <a:p>
            <a:pPr marL="285750" indent="-285750">
              <a:buFont typeface="Arial"/>
              <a:buChar char="•"/>
            </a:pPr>
            <a:r>
              <a:rPr lang="en-US" sz="1600" dirty="0" smtClean="0"/>
              <a:t>Combine all single, double crop images from all years into a single image with bands for quality (good or bad quality estimations)</a:t>
            </a:r>
            <a:endParaRPr lang="en-US" sz="1600" dirty="0"/>
          </a:p>
        </p:txBody>
      </p:sp>
    </p:spTree>
    <p:extLst>
      <p:ext uri="{BB962C8B-B14F-4D97-AF65-F5344CB8AC3E}">
        <p14:creationId xmlns:p14="http://schemas.microsoft.com/office/powerpoint/2010/main" val="1515014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p:nvSpPr>
        <p:spPr>
          <a:xfrm>
            <a:off x="3330019" y="2509308"/>
            <a:ext cx="2835031" cy="584776"/>
          </a:xfrm>
          <a:prstGeom prst="rect">
            <a:avLst/>
          </a:prstGeom>
          <a:noFill/>
        </p:spPr>
        <p:txBody>
          <a:bodyPr wrap="none" rtlCol="0">
            <a:spAutoFit/>
          </a:bodyPr>
          <a:lstStyle/>
          <a:p>
            <a:r>
              <a:rPr lang="en-US" sz="3200" dirty="0" err="1" smtClean="0"/>
              <a:t>GitHub</a:t>
            </a:r>
            <a:r>
              <a:rPr lang="en-US" sz="3200" dirty="0" smtClean="0"/>
              <a:t> and GEE</a:t>
            </a:r>
            <a:endParaRPr lang="en-US" sz="3200" dirty="0"/>
          </a:p>
        </p:txBody>
      </p:sp>
    </p:spTree>
    <p:extLst>
      <p:ext uri="{BB962C8B-B14F-4D97-AF65-F5344CB8AC3E}">
        <p14:creationId xmlns:p14="http://schemas.microsoft.com/office/powerpoint/2010/main" val="2847491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463" y="166760"/>
            <a:ext cx="8898821" cy="4278094"/>
          </a:xfrm>
          <a:prstGeom prst="rect">
            <a:avLst/>
          </a:prstGeom>
          <a:noFill/>
        </p:spPr>
        <p:txBody>
          <a:bodyPr wrap="square" rtlCol="0">
            <a:spAutoFit/>
          </a:bodyPr>
          <a:lstStyle/>
          <a:p>
            <a:r>
              <a:rPr lang="en-US" dirty="0" err="1" smtClean="0"/>
              <a:t>GitHub</a:t>
            </a:r>
            <a:r>
              <a:rPr lang="en-US" dirty="0" smtClean="0"/>
              <a:t> and GEE</a:t>
            </a:r>
          </a:p>
          <a:p>
            <a:endParaRPr lang="en-US" dirty="0" smtClean="0"/>
          </a:p>
          <a:p>
            <a:r>
              <a:rPr lang="en-US" dirty="0" smtClean="0"/>
              <a:t>My account: </a:t>
            </a:r>
            <a:r>
              <a:rPr lang="en-US" dirty="0" smtClean="0">
                <a:hlinkClick r:id="rId2"/>
              </a:rPr>
              <a:t>minghuiz@berkeley.edu</a:t>
            </a:r>
            <a:endParaRPr lang="en-US" dirty="0" smtClean="0"/>
          </a:p>
          <a:p>
            <a:endParaRPr lang="en-US" dirty="0" smtClean="0"/>
          </a:p>
          <a:p>
            <a:r>
              <a:rPr lang="en-US" dirty="0" smtClean="0"/>
              <a:t>Commit GEE files to </a:t>
            </a:r>
            <a:r>
              <a:rPr lang="en-US" dirty="0" err="1" smtClean="0"/>
              <a:t>GitHub</a:t>
            </a:r>
            <a:r>
              <a:rPr lang="en-US" dirty="0" smtClean="0"/>
              <a:t>:</a:t>
            </a:r>
          </a:p>
          <a:p>
            <a:pPr marL="285750" indent="-285750">
              <a:buFont typeface="Arial"/>
              <a:buChar char="•"/>
            </a:pPr>
            <a:r>
              <a:rPr lang="en-US" dirty="0" smtClean="0"/>
              <a:t>click on the gear icon next to the folder in GEE</a:t>
            </a:r>
          </a:p>
          <a:p>
            <a:pPr marL="285750" indent="-285750">
              <a:buFont typeface="Arial"/>
              <a:buChar char="•"/>
            </a:pPr>
            <a:r>
              <a:rPr lang="en-US" dirty="0" smtClean="0"/>
              <a:t>navigate to ‘</a:t>
            </a:r>
            <a:r>
              <a:rPr lang="en-US" dirty="0" err="1" smtClean="0"/>
              <a:t>crop_timing</a:t>
            </a:r>
            <a:r>
              <a:rPr lang="en-US" dirty="0" smtClean="0"/>
              <a:t>’ folder in my computer (or whatever file I want to add the scripts to)</a:t>
            </a:r>
          </a:p>
          <a:p>
            <a:pPr marL="285750" indent="-285750">
              <a:buFont typeface="Arial"/>
              <a:buChar char="•"/>
            </a:pPr>
            <a:r>
              <a:rPr lang="en-US" dirty="0" smtClean="0"/>
              <a:t>copy paste the ‘</a:t>
            </a:r>
            <a:r>
              <a:rPr lang="en-US" dirty="0" err="1" smtClean="0"/>
              <a:t>git</a:t>
            </a:r>
            <a:r>
              <a:rPr lang="en-US" dirty="0" smtClean="0"/>
              <a:t> clone’ command into terminal</a:t>
            </a:r>
          </a:p>
          <a:p>
            <a:pPr marL="285750" indent="-285750">
              <a:buFont typeface="Arial"/>
              <a:buChar char="•"/>
            </a:pPr>
            <a:r>
              <a:rPr lang="en-US" dirty="0" smtClean="0"/>
              <a:t>had to copy paste something from </a:t>
            </a:r>
            <a:r>
              <a:rPr lang="en-US" dirty="0" err="1" smtClean="0"/>
              <a:t>googlesource</a:t>
            </a:r>
            <a:r>
              <a:rPr lang="en-US" dirty="0" smtClean="0"/>
              <a:t> site for password – found the link to it through </a:t>
            </a:r>
            <a:r>
              <a:rPr lang="en-US" dirty="0" smtClean="0">
                <a:hlinkClick r:id="rId3"/>
              </a:rPr>
              <a:t>https://developers.google.com/earth-engine/playground</a:t>
            </a:r>
            <a:endParaRPr lang="en-US" dirty="0" smtClean="0"/>
          </a:p>
          <a:p>
            <a:pPr marL="285750" indent="-285750">
              <a:buFont typeface="Arial"/>
              <a:buChar char="•"/>
            </a:pPr>
            <a:r>
              <a:rPr lang="en-US" dirty="0" smtClean="0"/>
              <a:t>then, do the regular:</a:t>
            </a:r>
          </a:p>
          <a:p>
            <a:pPr marL="800100" lvl="1" indent="-342900">
              <a:buAutoNum type="arabicPeriod"/>
            </a:pPr>
            <a:r>
              <a:rPr lang="en-US" sz="1400" dirty="0" smtClean="0"/>
              <a:t>Do </a:t>
            </a:r>
            <a:r>
              <a:rPr lang="en-US" sz="1400" dirty="0" err="1" smtClean="0"/>
              <a:t>git</a:t>
            </a:r>
            <a:r>
              <a:rPr lang="en-US" sz="1400" dirty="0" smtClean="0"/>
              <a:t> status to see new changes; </a:t>
            </a:r>
          </a:p>
          <a:p>
            <a:pPr marL="800100" lvl="1" indent="-342900">
              <a:buAutoNum type="arabicPeriod"/>
            </a:pPr>
            <a:r>
              <a:rPr lang="en-US" sz="1400" dirty="0" smtClean="0"/>
              <a:t>Do </a:t>
            </a:r>
            <a:r>
              <a:rPr lang="en-US" sz="1400" dirty="0" err="1" smtClean="0"/>
              <a:t>git</a:t>
            </a:r>
            <a:r>
              <a:rPr lang="en-US" sz="1400" dirty="0" smtClean="0"/>
              <a:t> add –A or </a:t>
            </a:r>
            <a:r>
              <a:rPr lang="en-US" sz="1400" dirty="0" err="1" smtClean="0"/>
              <a:t>git</a:t>
            </a:r>
            <a:r>
              <a:rPr lang="en-US" sz="1400" dirty="0" smtClean="0"/>
              <a:t> add (filename) to add the file to the “tracking” staging area/repository</a:t>
            </a:r>
          </a:p>
          <a:p>
            <a:pPr marL="800100" lvl="1" indent="-342900">
              <a:buAutoNum type="arabicPeriod"/>
            </a:pPr>
            <a:r>
              <a:rPr lang="en-US" sz="1400" dirty="0" smtClean="0"/>
              <a:t>Do </a:t>
            </a:r>
            <a:r>
              <a:rPr lang="en-US" sz="1400" dirty="0" err="1" smtClean="0"/>
              <a:t>git</a:t>
            </a:r>
            <a:r>
              <a:rPr lang="en-US" sz="1400" dirty="0" smtClean="0"/>
              <a:t> commit –m ‘message’ to describe changes made to the file</a:t>
            </a:r>
          </a:p>
          <a:p>
            <a:pPr marL="800100" lvl="1" indent="-342900">
              <a:buAutoNum type="arabicPeriod"/>
            </a:pPr>
            <a:r>
              <a:rPr lang="en-US" sz="1400" dirty="0" smtClean="0"/>
              <a:t>Do </a:t>
            </a:r>
            <a:r>
              <a:rPr lang="en-US" sz="1400" dirty="0" err="1" smtClean="0"/>
              <a:t>git</a:t>
            </a:r>
            <a:r>
              <a:rPr lang="en-US" sz="1400" dirty="0" smtClean="0"/>
              <a:t> push to add to </a:t>
            </a:r>
            <a:r>
              <a:rPr lang="en-US" sz="1400" dirty="0" err="1" smtClean="0"/>
              <a:t>GitHub</a:t>
            </a:r>
            <a:endParaRPr lang="en-US" sz="1400" dirty="0" smtClean="0"/>
          </a:p>
        </p:txBody>
      </p:sp>
    </p:spTree>
    <p:extLst>
      <p:ext uri="{BB962C8B-B14F-4D97-AF65-F5344CB8AC3E}">
        <p14:creationId xmlns:p14="http://schemas.microsoft.com/office/powerpoint/2010/main" val="505636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10310</TotalTime>
  <Words>1336</Words>
  <Application>Microsoft Macintosh PowerPoint</Application>
  <PresentationFormat>On-screen Show (4:3)</PresentationFormat>
  <Paragraphs>67</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Evaluation and adjustment of GEE timeseries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Ming Zhang</dc:creator>
  <cp:lastModifiedBy>Ming Zhang</cp:lastModifiedBy>
  <cp:revision>41</cp:revision>
  <dcterms:created xsi:type="dcterms:W3CDTF">2018-06-29T18:07:38Z</dcterms:created>
  <dcterms:modified xsi:type="dcterms:W3CDTF">2018-07-06T21:57:56Z</dcterms:modified>
</cp:coreProperties>
</file>