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66" r:id="rId3"/>
    <p:sldId id="260" r:id="rId4"/>
    <p:sldId id="268" r:id="rId5"/>
    <p:sldId id="261" r:id="rId6"/>
    <p:sldId id="262" r:id="rId7"/>
    <p:sldId id="263" r:id="rId8"/>
    <p:sldId id="265" r:id="rId9"/>
    <p:sldId id="267" r:id="rId10"/>
    <p:sldId id="258"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59"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0" d="100"/>
          <a:sy n="60" d="100"/>
        </p:scale>
        <p:origin x="-250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A0FFBF-74AD-174F-A3D2-F3B7108FDA1A}" type="datetimeFigureOut">
              <a:rPr lang="en-US" smtClean="0"/>
              <a:t>8/6/18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A0AF68-DE24-8F44-A3AC-A0FB79A43CE9}" type="slidenum">
              <a:rPr lang="en-US" smtClean="0"/>
              <a:t>‹#›</a:t>
            </a:fld>
            <a:endParaRPr lang="en-US"/>
          </a:p>
        </p:txBody>
      </p:sp>
    </p:spTree>
    <p:extLst>
      <p:ext uri="{BB962C8B-B14F-4D97-AF65-F5344CB8AC3E}">
        <p14:creationId xmlns:p14="http://schemas.microsoft.com/office/powerpoint/2010/main" val="78124602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A0AF68-DE24-8F44-A3AC-A0FB79A43CE9}" type="slidenum">
              <a:rPr lang="en-US" smtClean="0"/>
              <a:t>6</a:t>
            </a:fld>
            <a:endParaRPr lang="en-US"/>
          </a:p>
        </p:txBody>
      </p:sp>
    </p:spTree>
    <p:extLst>
      <p:ext uri="{BB962C8B-B14F-4D97-AF65-F5344CB8AC3E}">
        <p14:creationId xmlns:p14="http://schemas.microsoft.com/office/powerpoint/2010/main" val="849016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All weather data will be interpolated (</a:t>
            </a:r>
            <a:r>
              <a:rPr lang="en-US" baseline="0" dirty="0" err="1" smtClean="0"/>
              <a:t>Tmin</a:t>
            </a:r>
            <a:r>
              <a:rPr lang="en-US" baseline="0" dirty="0" smtClean="0"/>
              <a:t>, </a:t>
            </a:r>
            <a:r>
              <a:rPr lang="en-US" baseline="0" dirty="0" err="1" smtClean="0"/>
              <a:t>Tmax</a:t>
            </a:r>
            <a:r>
              <a:rPr lang="en-US" baseline="0" dirty="0" smtClean="0"/>
              <a:t>, </a:t>
            </a:r>
            <a:r>
              <a:rPr lang="en-US" baseline="0" dirty="0" err="1" smtClean="0"/>
              <a:t>Tavg</a:t>
            </a:r>
            <a:r>
              <a:rPr lang="en-US" baseline="0" dirty="0" smtClean="0"/>
              <a:t>, wind speed, specific humidity, </a:t>
            </a:r>
            <a:r>
              <a:rPr lang="en-US" baseline="0" dirty="0" err="1" smtClean="0"/>
              <a:t>precip</a:t>
            </a:r>
            <a:r>
              <a:rPr lang="en-US" baseline="0" dirty="0" smtClean="0"/>
              <a:t>, radiation); interpolation will happen during the process of going from pixel to list</a:t>
            </a:r>
          </a:p>
          <a:p>
            <a:r>
              <a:rPr lang="en-US" baseline="0" dirty="0" smtClean="0"/>
              <a:t>Classify pixels into region in the native weather data grid</a:t>
            </a:r>
          </a:p>
          <a:p>
            <a:endParaRPr lang="en-US" baseline="0" dirty="0" smtClean="0"/>
          </a:p>
          <a:p>
            <a:r>
              <a:rPr lang="en-US" baseline="0" dirty="0" smtClean="0"/>
              <a:t>Ask Dave – what does he do for gridded weather? What dataset does he use? Does he interpolate?</a:t>
            </a:r>
          </a:p>
          <a:p>
            <a:r>
              <a:rPr lang="en-US" dirty="0" smtClean="0"/>
              <a:t>My work:</a:t>
            </a:r>
          </a:p>
          <a:p>
            <a:r>
              <a:rPr lang="en-US" dirty="0" smtClean="0"/>
              <a:t>Bottleneck: Ask about datasets.</a:t>
            </a:r>
            <a:r>
              <a:rPr lang="en-US" baseline="0" dirty="0" smtClean="0"/>
              <a:t> Ask about </a:t>
            </a:r>
            <a:r>
              <a:rPr lang="en-US" baseline="0" dirty="0" err="1" smtClean="0"/>
              <a:t>cyberinfrastructure</a:t>
            </a:r>
            <a:r>
              <a:rPr lang="en-US" baseline="0" dirty="0" smtClean="0"/>
              <a:t>. Need: onset, Rally da </a:t>
            </a:r>
            <a:r>
              <a:rPr lang="en-US" baseline="0" dirty="0" err="1" smtClean="0"/>
              <a:t>Safra</a:t>
            </a:r>
            <a:r>
              <a:rPr lang="en-US" baseline="0" dirty="0" smtClean="0"/>
              <a:t>, LC </a:t>
            </a:r>
            <a:r>
              <a:rPr lang="en-US" baseline="0" dirty="0" err="1" smtClean="0"/>
              <a:t>Morgen</a:t>
            </a:r>
            <a:r>
              <a:rPr lang="en-US" baseline="0" dirty="0" smtClean="0"/>
              <a:t> </a:t>
            </a:r>
            <a:r>
              <a:rPr lang="en-US" baseline="0" dirty="0" err="1" smtClean="0"/>
              <a:t>soymap</a:t>
            </a:r>
            <a:r>
              <a:rPr lang="en-US" baseline="0" dirty="0" smtClean="0"/>
              <a:t>, </a:t>
            </a:r>
            <a:r>
              <a:rPr lang="en-US" baseline="0" dirty="0" err="1" smtClean="0"/>
              <a:t>Mapbiomas</a:t>
            </a:r>
            <a:r>
              <a:rPr lang="en-US" baseline="0" dirty="0" smtClean="0"/>
              <a:t>, other land use classifications, single </a:t>
            </a:r>
            <a:r>
              <a:rPr lang="en-US" baseline="0" dirty="0" err="1" smtClean="0"/>
              <a:t>vs</a:t>
            </a:r>
            <a:r>
              <a:rPr lang="en-US" baseline="0" dirty="0" smtClean="0"/>
              <a:t> double crop maps</a:t>
            </a:r>
            <a:endParaRPr lang="en-US" dirty="0" smtClean="0"/>
          </a:p>
          <a:p>
            <a:r>
              <a:rPr lang="en-US" dirty="0" smtClean="0"/>
              <a:t>Compile</a:t>
            </a:r>
            <a:r>
              <a:rPr lang="en-US" baseline="0" dirty="0" smtClean="0"/>
              <a:t> </a:t>
            </a:r>
            <a:r>
              <a:rPr lang="en-US" baseline="0" dirty="0" err="1" smtClean="0"/>
              <a:t>soymap</a:t>
            </a:r>
            <a:r>
              <a:rPr lang="en-US" baseline="0" dirty="0" smtClean="0"/>
              <a:t> and yield data</a:t>
            </a:r>
          </a:p>
          <a:p>
            <a:r>
              <a:rPr lang="en-US" baseline="0" dirty="0" smtClean="0"/>
              <a:t>Determine rep of yield data</a:t>
            </a:r>
          </a:p>
          <a:p>
            <a:r>
              <a:rPr lang="en-US" baseline="0" dirty="0" smtClean="0"/>
              <a:t>Select new soy pixels if necessary</a:t>
            </a:r>
          </a:p>
          <a:p>
            <a:r>
              <a:rPr lang="en-US" baseline="0" dirty="0" smtClean="0"/>
              <a:t>Tie LAI info to the selected and yield soy pixels</a:t>
            </a:r>
          </a:p>
        </p:txBody>
      </p:sp>
      <p:sp>
        <p:nvSpPr>
          <p:cNvPr id="4" name="Slide Number Placeholder 3"/>
          <p:cNvSpPr>
            <a:spLocks noGrp="1"/>
          </p:cNvSpPr>
          <p:nvPr>
            <p:ph type="sldNum" sz="quarter" idx="10"/>
          </p:nvPr>
        </p:nvSpPr>
        <p:spPr/>
        <p:txBody>
          <a:bodyPr/>
          <a:lstStyle/>
          <a:p>
            <a:fld id="{84738F37-B203-8F4A-8F7D-85E2D93865E6}" type="slidenum">
              <a:rPr lang="en-US" smtClean="0"/>
              <a:t>23</a:t>
            </a:fld>
            <a:endParaRPr lang="en-US"/>
          </a:p>
        </p:txBody>
      </p:sp>
    </p:spTree>
    <p:extLst>
      <p:ext uri="{BB962C8B-B14F-4D97-AF65-F5344CB8AC3E}">
        <p14:creationId xmlns:p14="http://schemas.microsoft.com/office/powerpoint/2010/main" val="1901154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A6709B-8B2C-7643-BA53-CC7C448244A7}" type="datetimeFigureOut">
              <a:rPr lang="en-US" smtClean="0"/>
              <a:t>8/6/18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2E6560-9602-6B4A-ADEA-02909F1A8AB7}" type="slidenum">
              <a:rPr lang="en-US" smtClean="0"/>
              <a:t>‹#›</a:t>
            </a:fld>
            <a:endParaRPr lang="en-US"/>
          </a:p>
        </p:txBody>
      </p:sp>
    </p:spTree>
    <p:extLst>
      <p:ext uri="{BB962C8B-B14F-4D97-AF65-F5344CB8AC3E}">
        <p14:creationId xmlns:p14="http://schemas.microsoft.com/office/powerpoint/2010/main" val="3451397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A6709B-8B2C-7643-BA53-CC7C448244A7}" type="datetimeFigureOut">
              <a:rPr lang="en-US" smtClean="0"/>
              <a:t>8/6/18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2E6560-9602-6B4A-ADEA-02909F1A8AB7}" type="slidenum">
              <a:rPr lang="en-US" smtClean="0"/>
              <a:t>‹#›</a:t>
            </a:fld>
            <a:endParaRPr lang="en-US"/>
          </a:p>
        </p:txBody>
      </p:sp>
    </p:spTree>
    <p:extLst>
      <p:ext uri="{BB962C8B-B14F-4D97-AF65-F5344CB8AC3E}">
        <p14:creationId xmlns:p14="http://schemas.microsoft.com/office/powerpoint/2010/main" val="4293896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A6709B-8B2C-7643-BA53-CC7C448244A7}" type="datetimeFigureOut">
              <a:rPr lang="en-US" smtClean="0"/>
              <a:t>8/6/18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2E6560-9602-6B4A-ADEA-02909F1A8AB7}" type="slidenum">
              <a:rPr lang="en-US" smtClean="0"/>
              <a:t>‹#›</a:t>
            </a:fld>
            <a:endParaRPr lang="en-US"/>
          </a:p>
        </p:txBody>
      </p:sp>
    </p:spTree>
    <p:extLst>
      <p:ext uri="{BB962C8B-B14F-4D97-AF65-F5344CB8AC3E}">
        <p14:creationId xmlns:p14="http://schemas.microsoft.com/office/powerpoint/2010/main" val="2965026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A6709B-8B2C-7643-BA53-CC7C448244A7}" type="datetimeFigureOut">
              <a:rPr lang="en-US" smtClean="0"/>
              <a:t>8/6/18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2E6560-9602-6B4A-ADEA-02909F1A8AB7}" type="slidenum">
              <a:rPr lang="en-US" smtClean="0"/>
              <a:t>‹#›</a:t>
            </a:fld>
            <a:endParaRPr lang="en-US"/>
          </a:p>
        </p:txBody>
      </p:sp>
    </p:spTree>
    <p:extLst>
      <p:ext uri="{BB962C8B-B14F-4D97-AF65-F5344CB8AC3E}">
        <p14:creationId xmlns:p14="http://schemas.microsoft.com/office/powerpoint/2010/main" val="2820556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A6709B-8B2C-7643-BA53-CC7C448244A7}" type="datetimeFigureOut">
              <a:rPr lang="en-US" smtClean="0"/>
              <a:t>8/6/18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2E6560-9602-6B4A-ADEA-02909F1A8AB7}" type="slidenum">
              <a:rPr lang="en-US" smtClean="0"/>
              <a:t>‹#›</a:t>
            </a:fld>
            <a:endParaRPr lang="en-US"/>
          </a:p>
        </p:txBody>
      </p:sp>
    </p:spTree>
    <p:extLst>
      <p:ext uri="{BB962C8B-B14F-4D97-AF65-F5344CB8AC3E}">
        <p14:creationId xmlns:p14="http://schemas.microsoft.com/office/powerpoint/2010/main" val="810481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A6709B-8B2C-7643-BA53-CC7C448244A7}" type="datetimeFigureOut">
              <a:rPr lang="en-US" smtClean="0"/>
              <a:t>8/6/18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2E6560-9602-6B4A-ADEA-02909F1A8AB7}" type="slidenum">
              <a:rPr lang="en-US" smtClean="0"/>
              <a:t>‹#›</a:t>
            </a:fld>
            <a:endParaRPr lang="en-US"/>
          </a:p>
        </p:txBody>
      </p:sp>
    </p:spTree>
    <p:extLst>
      <p:ext uri="{BB962C8B-B14F-4D97-AF65-F5344CB8AC3E}">
        <p14:creationId xmlns:p14="http://schemas.microsoft.com/office/powerpoint/2010/main" val="4031580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A6709B-8B2C-7643-BA53-CC7C448244A7}" type="datetimeFigureOut">
              <a:rPr lang="en-US" smtClean="0"/>
              <a:t>8/6/18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2E6560-9602-6B4A-ADEA-02909F1A8AB7}" type="slidenum">
              <a:rPr lang="en-US" smtClean="0"/>
              <a:t>‹#›</a:t>
            </a:fld>
            <a:endParaRPr lang="en-US"/>
          </a:p>
        </p:txBody>
      </p:sp>
    </p:spTree>
    <p:extLst>
      <p:ext uri="{BB962C8B-B14F-4D97-AF65-F5344CB8AC3E}">
        <p14:creationId xmlns:p14="http://schemas.microsoft.com/office/powerpoint/2010/main" val="1165534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A6709B-8B2C-7643-BA53-CC7C448244A7}" type="datetimeFigureOut">
              <a:rPr lang="en-US" smtClean="0"/>
              <a:t>8/6/18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2E6560-9602-6B4A-ADEA-02909F1A8AB7}" type="slidenum">
              <a:rPr lang="en-US" smtClean="0"/>
              <a:t>‹#›</a:t>
            </a:fld>
            <a:endParaRPr lang="en-US"/>
          </a:p>
        </p:txBody>
      </p:sp>
    </p:spTree>
    <p:extLst>
      <p:ext uri="{BB962C8B-B14F-4D97-AF65-F5344CB8AC3E}">
        <p14:creationId xmlns:p14="http://schemas.microsoft.com/office/powerpoint/2010/main" val="1108836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A6709B-8B2C-7643-BA53-CC7C448244A7}" type="datetimeFigureOut">
              <a:rPr lang="en-US" smtClean="0"/>
              <a:t>8/6/18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2E6560-9602-6B4A-ADEA-02909F1A8AB7}" type="slidenum">
              <a:rPr lang="en-US" smtClean="0"/>
              <a:t>‹#›</a:t>
            </a:fld>
            <a:endParaRPr lang="en-US"/>
          </a:p>
        </p:txBody>
      </p:sp>
    </p:spTree>
    <p:extLst>
      <p:ext uri="{BB962C8B-B14F-4D97-AF65-F5344CB8AC3E}">
        <p14:creationId xmlns:p14="http://schemas.microsoft.com/office/powerpoint/2010/main" val="1677192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A6709B-8B2C-7643-BA53-CC7C448244A7}" type="datetimeFigureOut">
              <a:rPr lang="en-US" smtClean="0"/>
              <a:t>8/6/18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2E6560-9602-6B4A-ADEA-02909F1A8AB7}" type="slidenum">
              <a:rPr lang="en-US" smtClean="0"/>
              <a:t>‹#›</a:t>
            </a:fld>
            <a:endParaRPr lang="en-US"/>
          </a:p>
        </p:txBody>
      </p:sp>
    </p:spTree>
    <p:extLst>
      <p:ext uri="{BB962C8B-B14F-4D97-AF65-F5344CB8AC3E}">
        <p14:creationId xmlns:p14="http://schemas.microsoft.com/office/powerpoint/2010/main" val="3459989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A6709B-8B2C-7643-BA53-CC7C448244A7}" type="datetimeFigureOut">
              <a:rPr lang="en-US" smtClean="0"/>
              <a:t>8/6/18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2E6560-9602-6B4A-ADEA-02909F1A8AB7}" type="slidenum">
              <a:rPr lang="en-US" smtClean="0"/>
              <a:t>‹#›</a:t>
            </a:fld>
            <a:endParaRPr lang="en-US"/>
          </a:p>
        </p:txBody>
      </p:sp>
    </p:spTree>
    <p:extLst>
      <p:ext uri="{BB962C8B-B14F-4D97-AF65-F5344CB8AC3E}">
        <p14:creationId xmlns:p14="http://schemas.microsoft.com/office/powerpoint/2010/main" val="231109955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A6709B-8B2C-7643-BA53-CC7C448244A7}" type="datetimeFigureOut">
              <a:rPr lang="en-US" smtClean="0"/>
              <a:t>8/6/18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2E6560-9602-6B4A-ADEA-02909F1A8AB7}" type="slidenum">
              <a:rPr lang="en-US" smtClean="0"/>
              <a:t>‹#›</a:t>
            </a:fld>
            <a:endParaRPr lang="en-US"/>
          </a:p>
        </p:txBody>
      </p:sp>
    </p:spTree>
    <p:extLst>
      <p:ext uri="{BB962C8B-B14F-4D97-AF65-F5344CB8AC3E}">
        <p14:creationId xmlns:p14="http://schemas.microsoft.com/office/powerpoint/2010/main" val="3312840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explorer.earthengine.google.com/%23detail/MODIS/006/MCD15A3H"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MODIS LAI in GEE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72205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3908" y="185875"/>
            <a:ext cx="5468164" cy="369332"/>
          </a:xfrm>
          <a:prstGeom prst="rect">
            <a:avLst/>
          </a:prstGeom>
          <a:noFill/>
        </p:spPr>
        <p:txBody>
          <a:bodyPr wrap="none" rtlCol="0">
            <a:spAutoFit/>
          </a:bodyPr>
          <a:lstStyle/>
          <a:p>
            <a:r>
              <a:rPr lang="en-US" b="1" dirty="0" smtClean="0"/>
              <a:t>In GEE: MODIS Phenology, MODIS Phenology v2 and v3</a:t>
            </a:r>
            <a:endParaRPr lang="en-US" b="1" dirty="0"/>
          </a:p>
        </p:txBody>
      </p:sp>
      <p:sp>
        <p:nvSpPr>
          <p:cNvPr id="3" name="TextBox 2"/>
          <p:cNvSpPr txBox="1"/>
          <p:nvPr/>
        </p:nvSpPr>
        <p:spPr>
          <a:xfrm>
            <a:off x="123909" y="632655"/>
            <a:ext cx="8750795" cy="4031873"/>
          </a:xfrm>
          <a:prstGeom prst="rect">
            <a:avLst/>
          </a:prstGeom>
          <a:noFill/>
        </p:spPr>
        <p:txBody>
          <a:bodyPr wrap="square" rtlCol="0">
            <a:spAutoFit/>
          </a:bodyPr>
          <a:lstStyle/>
          <a:p>
            <a:pPr marL="285750" indent="-285750">
              <a:buFont typeface="Arial"/>
              <a:buChar char="•"/>
            </a:pPr>
            <a:r>
              <a:rPr lang="en-US" sz="1600" dirty="0" smtClean="0"/>
              <a:t>Reading in </a:t>
            </a:r>
            <a:r>
              <a:rPr lang="en-US" sz="1600" dirty="0" err="1" smtClean="0"/>
              <a:t>csv</a:t>
            </a:r>
            <a:r>
              <a:rPr lang="en-US" sz="1600" dirty="0" smtClean="0"/>
              <a:t> of rally points: took subset of rally points because of computation space. It seems to read in </a:t>
            </a:r>
            <a:r>
              <a:rPr lang="en-US" sz="1600" dirty="0" err="1" smtClean="0"/>
              <a:t>lat</a:t>
            </a:r>
            <a:r>
              <a:rPr lang="en-US" sz="1600" dirty="0" smtClean="0"/>
              <a:t> and long, so in the </a:t>
            </a:r>
            <a:r>
              <a:rPr lang="en-US" sz="1600" dirty="0" err="1" smtClean="0"/>
              <a:t>rallypoints_subset.csv</a:t>
            </a:r>
            <a:r>
              <a:rPr lang="en-US" sz="1600" dirty="0" smtClean="0"/>
              <a:t>, physically switched the column order and labeled “y” as </a:t>
            </a:r>
            <a:r>
              <a:rPr lang="en-US" sz="1600" dirty="0" err="1" smtClean="0"/>
              <a:t>lat</a:t>
            </a:r>
            <a:r>
              <a:rPr lang="en-US" sz="1600" dirty="0" smtClean="0"/>
              <a:t> and “x” as long.</a:t>
            </a:r>
          </a:p>
          <a:p>
            <a:pPr marL="285750" indent="-285750">
              <a:buFont typeface="Arial"/>
              <a:buChar char="•"/>
            </a:pPr>
            <a:r>
              <a:rPr lang="en-US" sz="1600" dirty="0" smtClean="0"/>
              <a:t>Renamed the “year” column to “blah” to be able to filter out points by year</a:t>
            </a:r>
          </a:p>
          <a:p>
            <a:pPr marL="285750" indent="-285750">
              <a:buFont typeface="Arial"/>
              <a:buChar char="•"/>
            </a:pPr>
            <a:r>
              <a:rPr lang="en-US" sz="1600" dirty="0" smtClean="0"/>
              <a:t>Work with “</a:t>
            </a:r>
            <a:r>
              <a:rPr lang="en-US" sz="1600" dirty="0" err="1" smtClean="0"/>
              <a:t>rallypoints_subset</a:t>
            </a:r>
            <a:r>
              <a:rPr lang="en-US" sz="1600" dirty="0" smtClean="0"/>
              <a:t>” or “</a:t>
            </a:r>
            <a:r>
              <a:rPr lang="en-US" sz="1600" dirty="0" err="1" smtClean="0"/>
              <a:t>rallypoints_full</a:t>
            </a:r>
            <a:r>
              <a:rPr lang="en-US" sz="1600" dirty="0" smtClean="0"/>
              <a:t>”, which have the </a:t>
            </a:r>
            <a:r>
              <a:rPr lang="en-US" sz="1600" dirty="0" err="1" smtClean="0"/>
              <a:t>lat</a:t>
            </a:r>
            <a:r>
              <a:rPr lang="en-US" sz="1600" dirty="0" smtClean="0"/>
              <a:t>/long and “blah” edits</a:t>
            </a:r>
          </a:p>
          <a:p>
            <a:pPr marL="285750" indent="-285750">
              <a:buFont typeface="Arial"/>
              <a:buChar char="•"/>
            </a:pPr>
            <a:endParaRPr lang="en-US" sz="1600" dirty="0"/>
          </a:p>
          <a:p>
            <a:pPr marL="285750" indent="-285750">
              <a:buFont typeface="Arial"/>
              <a:buChar char="•"/>
            </a:pPr>
            <a:r>
              <a:rPr lang="en-US" sz="1600" dirty="0" smtClean="0"/>
              <a:t>In version 2, used </a:t>
            </a:r>
            <a:r>
              <a:rPr lang="en-US" sz="1600" dirty="0" err="1" smtClean="0"/>
              <a:t>KrossNDVI</a:t>
            </a:r>
            <a:r>
              <a:rPr lang="en-US" sz="1600" dirty="0" smtClean="0"/>
              <a:t> to </a:t>
            </a:r>
            <a:r>
              <a:rPr lang="en-US" sz="1600" dirty="0" err="1" smtClean="0"/>
              <a:t>calc</a:t>
            </a:r>
            <a:r>
              <a:rPr lang="en-US" sz="1600" dirty="0" smtClean="0"/>
              <a:t> LAI for the 8day and VI MODIS products, and also the MODIS LAI product. Generate charts comparing the three products for a single point, given by </a:t>
            </a:r>
            <a:r>
              <a:rPr lang="en-US" sz="1600" dirty="0" err="1" smtClean="0"/>
              <a:t>pointID</a:t>
            </a:r>
            <a:r>
              <a:rPr lang="en-US" sz="1600" dirty="0" smtClean="0"/>
              <a:t>. Chart generation, </a:t>
            </a:r>
            <a:r>
              <a:rPr lang="en-US" sz="1600" dirty="0" err="1" smtClean="0"/>
              <a:t>etc</a:t>
            </a:r>
            <a:r>
              <a:rPr lang="en-US" sz="1600" dirty="0" smtClean="0"/>
              <a:t> is all copied and pasted.</a:t>
            </a:r>
            <a:endParaRPr lang="en-US" sz="1600" dirty="0"/>
          </a:p>
          <a:p>
            <a:pPr marL="285750" indent="-285750">
              <a:buFont typeface="Arial"/>
              <a:buChar char="•"/>
            </a:pPr>
            <a:r>
              <a:rPr lang="en-US" sz="1600" dirty="0" smtClean="0"/>
              <a:t>In version 3, start using a separate script for getting each MODIS product x LAI </a:t>
            </a:r>
            <a:r>
              <a:rPr lang="en-US" sz="1600" dirty="0" err="1" smtClean="0"/>
              <a:t>calc</a:t>
            </a:r>
            <a:r>
              <a:rPr lang="en-US" sz="1600" dirty="0" smtClean="0"/>
              <a:t> method to generate a chart.</a:t>
            </a:r>
          </a:p>
          <a:p>
            <a:endParaRPr lang="en-US" sz="1600" dirty="0"/>
          </a:p>
          <a:p>
            <a:r>
              <a:rPr lang="en-US" sz="1600" u="sng" dirty="0" smtClean="0"/>
              <a:t>Scaling factors:</a:t>
            </a:r>
          </a:p>
          <a:p>
            <a:r>
              <a:rPr lang="en-US" sz="1600" dirty="0" smtClean="0"/>
              <a:t>MYD13Q1 (Aqua Veg Indices 16 day 250m product) has NDVI and EVI that need a scaling factor of 0.0001</a:t>
            </a:r>
          </a:p>
          <a:p>
            <a:r>
              <a:rPr lang="en-US" sz="1600" dirty="0" smtClean="0"/>
              <a:t>MCD15A3H (MODIS LAI 500m product) has LAI that needs a scale factor of 0.1</a:t>
            </a:r>
          </a:p>
        </p:txBody>
      </p:sp>
    </p:spTree>
    <p:extLst>
      <p:ext uri="{BB962C8B-B14F-4D97-AF65-F5344CB8AC3E}">
        <p14:creationId xmlns:p14="http://schemas.microsoft.com/office/powerpoint/2010/main" val="1694712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470344"/>
            <a:ext cx="5584893" cy="3007686"/>
          </a:xfrm>
          <a:prstGeom prst="rect">
            <a:avLst/>
          </a:prstGeom>
        </p:spPr>
      </p:pic>
      <p:pic>
        <p:nvPicPr>
          <p:cNvPr id="4" name="Picture 3"/>
          <p:cNvPicPr>
            <a:picLocks noChangeAspect="1"/>
          </p:cNvPicPr>
          <p:nvPr/>
        </p:nvPicPr>
        <p:blipFill>
          <a:blip r:embed="rId3"/>
          <a:stretch>
            <a:fillRect/>
          </a:stretch>
        </p:blipFill>
        <p:spPr>
          <a:xfrm>
            <a:off x="0" y="3678377"/>
            <a:ext cx="5916812" cy="3179623"/>
          </a:xfrm>
          <a:prstGeom prst="rect">
            <a:avLst/>
          </a:prstGeom>
        </p:spPr>
      </p:pic>
      <p:sp>
        <p:nvSpPr>
          <p:cNvPr id="5" name="Rectangle 4"/>
          <p:cNvSpPr/>
          <p:nvPr/>
        </p:nvSpPr>
        <p:spPr>
          <a:xfrm>
            <a:off x="5022359" y="612164"/>
            <a:ext cx="4121641" cy="584776"/>
          </a:xfrm>
          <a:prstGeom prst="rect">
            <a:avLst/>
          </a:prstGeom>
        </p:spPr>
        <p:txBody>
          <a:bodyPr wrap="none">
            <a:spAutoFit/>
          </a:bodyPr>
          <a:lstStyle/>
          <a:p>
            <a:pPr marL="285750" indent="-285750">
              <a:buFont typeface="Arial"/>
              <a:buChar char="•"/>
            </a:pPr>
            <a:r>
              <a:rPr lang="en-US" sz="1600" dirty="0" smtClean="0"/>
              <a:t>MODIS product: 8-day composite</a:t>
            </a:r>
            <a:r>
              <a:rPr lang="en-US" sz="1600" dirty="0"/>
              <a:t>,</a:t>
            </a:r>
            <a:r>
              <a:rPr lang="en-US" sz="1600" dirty="0" smtClean="0"/>
              <a:t> MYD09A1</a:t>
            </a:r>
          </a:p>
          <a:p>
            <a:pPr marL="285750" indent="-285750">
              <a:buFont typeface="Arial"/>
              <a:buChar char="•"/>
            </a:pPr>
            <a:r>
              <a:rPr lang="en-US" sz="1600" dirty="0" smtClean="0"/>
              <a:t>LAI </a:t>
            </a:r>
            <a:r>
              <a:rPr lang="en-US" sz="1600" dirty="0" err="1" smtClean="0"/>
              <a:t>eqn</a:t>
            </a:r>
            <a:r>
              <a:rPr lang="en-US" sz="1600" dirty="0" smtClean="0"/>
              <a:t>: “</a:t>
            </a:r>
            <a:r>
              <a:rPr lang="en-US" sz="1600" dirty="0" err="1" smtClean="0"/>
              <a:t>Kross</a:t>
            </a:r>
            <a:r>
              <a:rPr lang="en-US" sz="1600" dirty="0" smtClean="0"/>
              <a:t> NDVI”</a:t>
            </a:r>
            <a:endParaRPr lang="en-US" sz="1600" dirty="0"/>
          </a:p>
        </p:txBody>
      </p:sp>
      <p:sp>
        <p:nvSpPr>
          <p:cNvPr id="6" name="Rectangle 5"/>
          <p:cNvSpPr/>
          <p:nvPr/>
        </p:nvSpPr>
        <p:spPr>
          <a:xfrm>
            <a:off x="5022359" y="3706995"/>
            <a:ext cx="4160113" cy="584776"/>
          </a:xfrm>
          <a:prstGeom prst="rect">
            <a:avLst/>
          </a:prstGeom>
        </p:spPr>
        <p:txBody>
          <a:bodyPr wrap="none">
            <a:spAutoFit/>
          </a:bodyPr>
          <a:lstStyle/>
          <a:p>
            <a:pPr marL="285750" indent="-285750">
              <a:buFont typeface="Arial"/>
              <a:buChar char="•"/>
            </a:pPr>
            <a:r>
              <a:rPr lang="en-US" sz="1600" dirty="0" smtClean="0"/>
              <a:t>MODIS product: 8-day composite, MYD09A1</a:t>
            </a:r>
          </a:p>
          <a:p>
            <a:pPr marL="285750" indent="-285750">
              <a:buFont typeface="Arial"/>
              <a:buChar char="•"/>
            </a:pPr>
            <a:r>
              <a:rPr lang="en-US" sz="1600" dirty="0" smtClean="0"/>
              <a:t>LAI </a:t>
            </a:r>
            <a:r>
              <a:rPr lang="en-US" sz="1600" dirty="0" err="1" smtClean="0"/>
              <a:t>eqn</a:t>
            </a:r>
            <a:r>
              <a:rPr lang="en-US" sz="1600" dirty="0" smtClean="0"/>
              <a:t>: “</a:t>
            </a:r>
            <a:r>
              <a:rPr lang="en-US" sz="1600" dirty="0" err="1" smtClean="0"/>
              <a:t>Kross</a:t>
            </a:r>
            <a:r>
              <a:rPr lang="en-US" sz="1600" dirty="0" smtClean="0"/>
              <a:t> SR”</a:t>
            </a:r>
            <a:endParaRPr lang="en-US" sz="1600" dirty="0"/>
          </a:p>
        </p:txBody>
      </p:sp>
      <p:sp>
        <p:nvSpPr>
          <p:cNvPr id="8" name="TextBox 7"/>
          <p:cNvSpPr txBox="1"/>
          <p:nvPr/>
        </p:nvSpPr>
        <p:spPr>
          <a:xfrm>
            <a:off x="5970167" y="4754111"/>
            <a:ext cx="3145469" cy="2062103"/>
          </a:xfrm>
          <a:prstGeom prst="rect">
            <a:avLst/>
          </a:prstGeom>
          <a:noFill/>
          <a:ln>
            <a:solidFill>
              <a:schemeClr val="tx1"/>
            </a:solidFill>
          </a:ln>
        </p:spPr>
        <p:txBody>
          <a:bodyPr wrap="square" rtlCol="0">
            <a:spAutoFit/>
          </a:bodyPr>
          <a:lstStyle/>
          <a:p>
            <a:r>
              <a:rPr lang="en-US" sz="1600" dirty="0" smtClean="0"/>
              <a:t>I will do some more cloud filtering for the 8-day composites, that should make the data less noisy – but I suspect it will then look at lot like the 16-day composite. So it would be the same temporal resolution as Landsat, but a worse spatial resolution than Landsat…</a:t>
            </a:r>
            <a:endParaRPr lang="en-US" sz="1600" dirty="0"/>
          </a:p>
        </p:txBody>
      </p:sp>
      <p:sp>
        <p:nvSpPr>
          <p:cNvPr id="9" name="TextBox 8"/>
          <p:cNvSpPr txBox="1"/>
          <p:nvPr/>
        </p:nvSpPr>
        <p:spPr>
          <a:xfrm>
            <a:off x="5949580" y="1635135"/>
            <a:ext cx="3166056" cy="1077218"/>
          </a:xfrm>
          <a:prstGeom prst="rect">
            <a:avLst/>
          </a:prstGeom>
          <a:noFill/>
          <a:ln>
            <a:solidFill>
              <a:schemeClr val="tx1"/>
            </a:solidFill>
          </a:ln>
        </p:spPr>
        <p:txBody>
          <a:bodyPr wrap="square" rtlCol="0">
            <a:spAutoFit/>
          </a:bodyPr>
          <a:lstStyle/>
          <a:p>
            <a:r>
              <a:rPr lang="en-US" sz="1600" dirty="0" smtClean="0"/>
              <a:t>The x-axis for all six plots is nominal date (evenly spaced), but the </a:t>
            </a:r>
            <a:r>
              <a:rPr lang="en-US" sz="1600" dirty="0" err="1" smtClean="0"/>
              <a:t>csv</a:t>
            </a:r>
            <a:r>
              <a:rPr lang="en-US" sz="1600" dirty="0" smtClean="0"/>
              <a:t> files that I’ll send you will have actual acquisition dates in DOY.</a:t>
            </a:r>
            <a:endParaRPr lang="en-US" sz="1600" dirty="0"/>
          </a:p>
        </p:txBody>
      </p:sp>
      <p:sp>
        <p:nvSpPr>
          <p:cNvPr id="10" name="TextBox 9"/>
          <p:cNvSpPr txBox="1"/>
          <p:nvPr/>
        </p:nvSpPr>
        <p:spPr>
          <a:xfrm>
            <a:off x="0" y="0"/>
            <a:ext cx="6509790" cy="369332"/>
          </a:xfrm>
          <a:prstGeom prst="rect">
            <a:avLst/>
          </a:prstGeom>
          <a:noFill/>
        </p:spPr>
        <p:txBody>
          <a:bodyPr wrap="none" rtlCol="0">
            <a:spAutoFit/>
          </a:bodyPr>
          <a:lstStyle/>
          <a:p>
            <a:r>
              <a:rPr lang="en-US" dirty="0" smtClean="0"/>
              <a:t>LAI calculations (before visually inspecting for clouds, shadows, </a:t>
            </a:r>
            <a:r>
              <a:rPr lang="en-US" dirty="0" err="1" smtClean="0"/>
              <a:t>etc</a:t>
            </a:r>
            <a:r>
              <a:rPr lang="en-US" dirty="0" smtClean="0"/>
              <a:t>)</a:t>
            </a:r>
            <a:endParaRPr lang="en-US" dirty="0"/>
          </a:p>
        </p:txBody>
      </p:sp>
    </p:spTree>
    <p:extLst>
      <p:ext uri="{BB962C8B-B14F-4D97-AF65-F5344CB8AC3E}">
        <p14:creationId xmlns:p14="http://schemas.microsoft.com/office/powerpoint/2010/main" val="1472043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369332"/>
            <a:ext cx="6147712" cy="3341549"/>
          </a:xfrm>
          <a:prstGeom prst="rect">
            <a:avLst/>
          </a:prstGeom>
        </p:spPr>
      </p:pic>
      <p:pic>
        <p:nvPicPr>
          <p:cNvPr id="4" name="Picture 3"/>
          <p:cNvPicPr>
            <a:picLocks noChangeAspect="1"/>
          </p:cNvPicPr>
          <p:nvPr/>
        </p:nvPicPr>
        <p:blipFill>
          <a:blip r:embed="rId3"/>
          <a:stretch>
            <a:fillRect/>
          </a:stretch>
        </p:blipFill>
        <p:spPr>
          <a:xfrm>
            <a:off x="0" y="3504702"/>
            <a:ext cx="6147712" cy="3353298"/>
          </a:xfrm>
          <a:prstGeom prst="rect">
            <a:avLst/>
          </a:prstGeom>
        </p:spPr>
      </p:pic>
      <p:sp>
        <p:nvSpPr>
          <p:cNvPr id="7" name="Rectangle 6"/>
          <p:cNvSpPr/>
          <p:nvPr/>
        </p:nvSpPr>
        <p:spPr>
          <a:xfrm>
            <a:off x="5022359" y="369332"/>
            <a:ext cx="4121641" cy="584776"/>
          </a:xfrm>
          <a:prstGeom prst="rect">
            <a:avLst/>
          </a:prstGeom>
        </p:spPr>
        <p:txBody>
          <a:bodyPr wrap="none">
            <a:spAutoFit/>
          </a:bodyPr>
          <a:lstStyle/>
          <a:p>
            <a:pPr marL="285750" indent="-285750">
              <a:buFont typeface="Arial"/>
              <a:buChar char="•"/>
            </a:pPr>
            <a:r>
              <a:rPr lang="en-US" sz="1600" dirty="0" smtClean="0"/>
              <a:t>MODIS product:8-day composite</a:t>
            </a:r>
            <a:r>
              <a:rPr lang="en-US" sz="1600" dirty="0"/>
              <a:t>,</a:t>
            </a:r>
            <a:r>
              <a:rPr lang="en-US" sz="1600" dirty="0" smtClean="0"/>
              <a:t> MYD09A1</a:t>
            </a:r>
          </a:p>
          <a:p>
            <a:pPr marL="285750" indent="-285750">
              <a:buFont typeface="Arial"/>
              <a:buChar char="•"/>
            </a:pPr>
            <a:r>
              <a:rPr lang="en-US" sz="1600" dirty="0" err="1" smtClean="0"/>
              <a:t>gLAI</a:t>
            </a:r>
            <a:r>
              <a:rPr lang="en-US" sz="1600" dirty="0" smtClean="0"/>
              <a:t> </a:t>
            </a:r>
            <a:r>
              <a:rPr lang="en-US" sz="1600" dirty="0" err="1" smtClean="0"/>
              <a:t>eqn</a:t>
            </a:r>
            <a:r>
              <a:rPr lang="en-US" sz="1600" dirty="0" smtClean="0"/>
              <a:t>: “piecewise”</a:t>
            </a:r>
            <a:endParaRPr lang="en-US" sz="1600" dirty="0"/>
          </a:p>
        </p:txBody>
      </p:sp>
      <p:sp>
        <p:nvSpPr>
          <p:cNvPr id="8" name="Rectangle 7"/>
          <p:cNvSpPr/>
          <p:nvPr/>
        </p:nvSpPr>
        <p:spPr>
          <a:xfrm>
            <a:off x="5022359" y="3926325"/>
            <a:ext cx="4160113" cy="584776"/>
          </a:xfrm>
          <a:prstGeom prst="rect">
            <a:avLst/>
          </a:prstGeom>
        </p:spPr>
        <p:txBody>
          <a:bodyPr wrap="none">
            <a:spAutoFit/>
          </a:bodyPr>
          <a:lstStyle/>
          <a:p>
            <a:pPr marL="285750" indent="-285750">
              <a:buFont typeface="Arial"/>
              <a:buChar char="•"/>
            </a:pPr>
            <a:r>
              <a:rPr lang="en-US" sz="1600" dirty="0" smtClean="0"/>
              <a:t>MODIS product: 8-day composite</a:t>
            </a:r>
            <a:r>
              <a:rPr lang="en-US" sz="1600" dirty="0"/>
              <a:t>,</a:t>
            </a:r>
            <a:r>
              <a:rPr lang="en-US" sz="1600" dirty="0" smtClean="0"/>
              <a:t> MYD09A1</a:t>
            </a:r>
          </a:p>
          <a:p>
            <a:pPr marL="285750" indent="-285750">
              <a:buFont typeface="Arial"/>
              <a:buChar char="•"/>
            </a:pPr>
            <a:r>
              <a:rPr lang="en-US" sz="1600" dirty="0" err="1" smtClean="0"/>
              <a:t>gLAI</a:t>
            </a:r>
            <a:r>
              <a:rPr lang="en-US" sz="1600" dirty="0" smtClean="0"/>
              <a:t> </a:t>
            </a:r>
            <a:r>
              <a:rPr lang="en-US" sz="1600" dirty="0" err="1" smtClean="0"/>
              <a:t>eqn</a:t>
            </a:r>
            <a:r>
              <a:rPr lang="en-US" sz="1600" dirty="0" smtClean="0"/>
              <a:t>: “SR only”</a:t>
            </a:r>
            <a:endParaRPr lang="en-US" sz="1600" dirty="0"/>
          </a:p>
        </p:txBody>
      </p:sp>
      <p:sp>
        <p:nvSpPr>
          <p:cNvPr id="2" name="TextBox 1"/>
          <p:cNvSpPr txBox="1"/>
          <p:nvPr/>
        </p:nvSpPr>
        <p:spPr>
          <a:xfrm>
            <a:off x="6304280" y="2685967"/>
            <a:ext cx="2699380" cy="1077218"/>
          </a:xfrm>
          <a:prstGeom prst="rect">
            <a:avLst/>
          </a:prstGeom>
          <a:noFill/>
          <a:ln>
            <a:solidFill>
              <a:schemeClr val="tx1"/>
            </a:solidFill>
          </a:ln>
        </p:spPr>
        <p:txBody>
          <a:bodyPr wrap="square" rtlCol="0">
            <a:spAutoFit/>
          </a:bodyPr>
          <a:lstStyle/>
          <a:p>
            <a:r>
              <a:rPr lang="en-US" sz="1600" dirty="0" smtClean="0"/>
              <a:t>These two plots are </a:t>
            </a:r>
            <a:r>
              <a:rPr lang="en-US" sz="1600" dirty="0" err="1" smtClean="0"/>
              <a:t>gLAI</a:t>
            </a:r>
            <a:r>
              <a:rPr lang="en-US" sz="1600" dirty="0" smtClean="0"/>
              <a:t>, but I’m including them to compare to the MODIS LAI product on the next slide</a:t>
            </a:r>
            <a:endParaRPr lang="en-US" sz="1600" dirty="0"/>
          </a:p>
        </p:txBody>
      </p:sp>
      <p:sp>
        <p:nvSpPr>
          <p:cNvPr id="9" name="TextBox 8"/>
          <p:cNvSpPr txBox="1"/>
          <p:nvPr/>
        </p:nvSpPr>
        <p:spPr>
          <a:xfrm>
            <a:off x="0" y="0"/>
            <a:ext cx="6509790" cy="369332"/>
          </a:xfrm>
          <a:prstGeom prst="rect">
            <a:avLst/>
          </a:prstGeom>
          <a:noFill/>
        </p:spPr>
        <p:txBody>
          <a:bodyPr wrap="none" rtlCol="0">
            <a:spAutoFit/>
          </a:bodyPr>
          <a:lstStyle/>
          <a:p>
            <a:r>
              <a:rPr lang="en-US" dirty="0" smtClean="0"/>
              <a:t>LAI calculations (before visually inspecting for clouds, shadows, </a:t>
            </a:r>
            <a:r>
              <a:rPr lang="en-US" dirty="0" err="1" smtClean="0"/>
              <a:t>etc</a:t>
            </a:r>
            <a:r>
              <a:rPr lang="en-US" dirty="0" smtClean="0"/>
              <a:t>)</a:t>
            </a:r>
            <a:endParaRPr lang="en-US" dirty="0"/>
          </a:p>
        </p:txBody>
      </p:sp>
    </p:spTree>
    <p:extLst>
      <p:ext uri="{BB962C8B-B14F-4D97-AF65-F5344CB8AC3E}">
        <p14:creationId xmlns:p14="http://schemas.microsoft.com/office/powerpoint/2010/main" val="555261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3506563"/>
            <a:ext cx="6245297" cy="3351437"/>
          </a:xfrm>
          <a:prstGeom prst="rect">
            <a:avLst/>
          </a:prstGeom>
        </p:spPr>
      </p:pic>
      <p:pic>
        <p:nvPicPr>
          <p:cNvPr id="3" name="Picture 2"/>
          <p:cNvPicPr>
            <a:picLocks noChangeAspect="1"/>
          </p:cNvPicPr>
          <p:nvPr/>
        </p:nvPicPr>
        <p:blipFill>
          <a:blip r:embed="rId3"/>
          <a:stretch>
            <a:fillRect/>
          </a:stretch>
        </p:blipFill>
        <p:spPr>
          <a:xfrm>
            <a:off x="0" y="268175"/>
            <a:ext cx="6228636" cy="3386625"/>
          </a:xfrm>
          <a:prstGeom prst="rect">
            <a:avLst/>
          </a:prstGeom>
        </p:spPr>
      </p:pic>
      <p:sp>
        <p:nvSpPr>
          <p:cNvPr id="4" name="Rectangle 3"/>
          <p:cNvSpPr/>
          <p:nvPr/>
        </p:nvSpPr>
        <p:spPr>
          <a:xfrm>
            <a:off x="5495864" y="369332"/>
            <a:ext cx="3648136" cy="830997"/>
          </a:xfrm>
          <a:prstGeom prst="rect">
            <a:avLst/>
          </a:prstGeom>
        </p:spPr>
        <p:txBody>
          <a:bodyPr wrap="square">
            <a:spAutoFit/>
          </a:bodyPr>
          <a:lstStyle/>
          <a:p>
            <a:pPr marL="285750" indent="-285750">
              <a:buFont typeface="Arial"/>
              <a:buChar char="•"/>
            </a:pPr>
            <a:r>
              <a:rPr lang="en-US" sz="1600" dirty="0" smtClean="0"/>
              <a:t>MODIS product: Veg Indices, 16 day composite, MYD13Q1</a:t>
            </a:r>
          </a:p>
          <a:p>
            <a:pPr marL="285750" indent="-285750">
              <a:buFont typeface="Arial"/>
              <a:buChar char="•"/>
            </a:pPr>
            <a:r>
              <a:rPr lang="en-US" sz="1600" dirty="0" smtClean="0"/>
              <a:t>LAI </a:t>
            </a:r>
            <a:r>
              <a:rPr lang="en-US" sz="1600" dirty="0" err="1" smtClean="0"/>
              <a:t>eqn</a:t>
            </a:r>
            <a:r>
              <a:rPr lang="en-US" sz="1600" dirty="0" smtClean="0"/>
              <a:t>: “</a:t>
            </a:r>
            <a:r>
              <a:rPr lang="en-US" sz="1600" dirty="0" err="1" smtClean="0"/>
              <a:t>Kross</a:t>
            </a:r>
            <a:r>
              <a:rPr lang="en-US" sz="1600" dirty="0" smtClean="0"/>
              <a:t> NDVI”</a:t>
            </a:r>
            <a:endParaRPr lang="en-US" sz="1600" dirty="0"/>
          </a:p>
        </p:txBody>
      </p:sp>
      <p:sp>
        <p:nvSpPr>
          <p:cNvPr id="5" name="Rectangle 4"/>
          <p:cNvSpPr/>
          <p:nvPr/>
        </p:nvSpPr>
        <p:spPr>
          <a:xfrm>
            <a:off x="5353995" y="3654800"/>
            <a:ext cx="3059005" cy="584776"/>
          </a:xfrm>
          <a:prstGeom prst="rect">
            <a:avLst/>
          </a:prstGeom>
        </p:spPr>
        <p:txBody>
          <a:bodyPr wrap="square">
            <a:spAutoFit/>
          </a:bodyPr>
          <a:lstStyle/>
          <a:p>
            <a:pPr marL="285750" indent="-285750">
              <a:buFont typeface="Arial"/>
              <a:buChar char="•"/>
            </a:pPr>
            <a:r>
              <a:rPr lang="en-US" sz="1600" dirty="0" smtClean="0"/>
              <a:t>MODIS product: LAI, 4 day composite, MCD15A3H</a:t>
            </a:r>
            <a:endParaRPr lang="en-US" sz="1600" dirty="0"/>
          </a:p>
        </p:txBody>
      </p:sp>
      <p:sp>
        <p:nvSpPr>
          <p:cNvPr id="6" name="TextBox 5"/>
          <p:cNvSpPr txBox="1"/>
          <p:nvPr/>
        </p:nvSpPr>
        <p:spPr>
          <a:xfrm>
            <a:off x="6158143" y="4363531"/>
            <a:ext cx="2933669" cy="2308324"/>
          </a:xfrm>
          <a:prstGeom prst="rect">
            <a:avLst/>
          </a:prstGeom>
          <a:noFill/>
          <a:ln>
            <a:solidFill>
              <a:schemeClr val="tx1"/>
            </a:solidFill>
          </a:ln>
        </p:spPr>
        <p:txBody>
          <a:bodyPr wrap="square" rtlCol="0">
            <a:spAutoFit/>
          </a:bodyPr>
          <a:lstStyle/>
          <a:p>
            <a:pPr marL="285750" indent="-285750">
              <a:buFont typeface="Arial"/>
              <a:buChar char="•"/>
            </a:pPr>
            <a:r>
              <a:rPr lang="en-US" sz="1600" dirty="0" smtClean="0"/>
              <a:t>The MODIS LAI product looks like </a:t>
            </a:r>
            <a:r>
              <a:rPr lang="en-US" sz="1600" dirty="0" err="1" smtClean="0"/>
              <a:t>gLAI</a:t>
            </a:r>
            <a:r>
              <a:rPr lang="en-US" sz="1600" dirty="0" smtClean="0"/>
              <a:t> instead of LAI…</a:t>
            </a:r>
          </a:p>
          <a:p>
            <a:pPr marL="285750" indent="-285750">
              <a:buFont typeface="Arial"/>
              <a:buChar char="•"/>
            </a:pPr>
            <a:r>
              <a:rPr lang="en-US" sz="1600" dirty="0" smtClean="0"/>
              <a:t>It also has a lot more noise than the other composites, probably because 4 days isn’t enough to avoid clouds</a:t>
            </a:r>
          </a:p>
          <a:p>
            <a:pPr marL="285750" indent="-285750">
              <a:buFont typeface="Arial"/>
              <a:buChar char="•"/>
            </a:pPr>
            <a:r>
              <a:rPr lang="en-US" sz="1600" dirty="0" smtClean="0"/>
              <a:t>Therefore, I’m thinking we won’t use the MODIS LAI product?</a:t>
            </a:r>
            <a:endParaRPr lang="en-US" sz="1600" dirty="0"/>
          </a:p>
        </p:txBody>
      </p:sp>
      <p:sp>
        <p:nvSpPr>
          <p:cNvPr id="8" name="TextBox 7"/>
          <p:cNvSpPr txBox="1"/>
          <p:nvPr/>
        </p:nvSpPr>
        <p:spPr>
          <a:xfrm>
            <a:off x="6245298" y="1539820"/>
            <a:ext cx="2846514" cy="1323439"/>
          </a:xfrm>
          <a:prstGeom prst="rect">
            <a:avLst/>
          </a:prstGeom>
          <a:noFill/>
          <a:ln>
            <a:solidFill>
              <a:schemeClr val="tx1"/>
            </a:solidFill>
          </a:ln>
        </p:spPr>
        <p:txBody>
          <a:bodyPr wrap="square" rtlCol="0">
            <a:spAutoFit/>
          </a:bodyPr>
          <a:lstStyle/>
          <a:p>
            <a:r>
              <a:rPr lang="en-US" sz="1600" dirty="0" smtClean="0"/>
              <a:t>This was calculated using the NDVI band. I can find another LAI equation to use this product’s EVI band. Do you want that?</a:t>
            </a:r>
            <a:endParaRPr lang="en-US" sz="1600" dirty="0"/>
          </a:p>
        </p:txBody>
      </p:sp>
      <p:sp>
        <p:nvSpPr>
          <p:cNvPr id="9" name="TextBox 8"/>
          <p:cNvSpPr txBox="1"/>
          <p:nvPr/>
        </p:nvSpPr>
        <p:spPr>
          <a:xfrm>
            <a:off x="0" y="0"/>
            <a:ext cx="6509790" cy="369332"/>
          </a:xfrm>
          <a:prstGeom prst="rect">
            <a:avLst/>
          </a:prstGeom>
          <a:noFill/>
        </p:spPr>
        <p:txBody>
          <a:bodyPr wrap="none" rtlCol="0">
            <a:spAutoFit/>
          </a:bodyPr>
          <a:lstStyle/>
          <a:p>
            <a:r>
              <a:rPr lang="en-US" dirty="0" smtClean="0"/>
              <a:t>LAI calculations (before visually inspecting for clouds, shadows, </a:t>
            </a:r>
            <a:r>
              <a:rPr lang="en-US" dirty="0" err="1" smtClean="0"/>
              <a:t>etc</a:t>
            </a:r>
            <a:r>
              <a:rPr lang="en-US" dirty="0" smtClean="0"/>
              <a:t>)</a:t>
            </a:r>
            <a:endParaRPr lang="en-US" dirty="0"/>
          </a:p>
        </p:txBody>
      </p:sp>
    </p:spTree>
    <p:extLst>
      <p:ext uri="{BB962C8B-B14F-4D97-AF65-F5344CB8AC3E}">
        <p14:creationId xmlns:p14="http://schemas.microsoft.com/office/powerpoint/2010/main" val="1881666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450" y="101012"/>
            <a:ext cx="2398764" cy="369332"/>
          </a:xfrm>
          <a:prstGeom prst="rect">
            <a:avLst/>
          </a:prstGeom>
          <a:noFill/>
        </p:spPr>
        <p:txBody>
          <a:bodyPr wrap="none" rtlCol="0">
            <a:spAutoFit/>
          </a:bodyPr>
          <a:lstStyle/>
          <a:p>
            <a:r>
              <a:rPr lang="en-US" b="1" dirty="0" smtClean="0"/>
              <a:t>New VI – LAI equations</a:t>
            </a:r>
            <a:endParaRPr lang="en-US" b="1" dirty="0"/>
          </a:p>
        </p:txBody>
      </p:sp>
      <p:sp>
        <p:nvSpPr>
          <p:cNvPr id="3" name="TextBox 2"/>
          <p:cNvSpPr txBox="1"/>
          <p:nvPr/>
        </p:nvSpPr>
        <p:spPr>
          <a:xfrm>
            <a:off x="101019" y="981260"/>
            <a:ext cx="3200365" cy="1477328"/>
          </a:xfrm>
          <a:prstGeom prst="rect">
            <a:avLst/>
          </a:prstGeom>
          <a:noFill/>
        </p:spPr>
        <p:txBody>
          <a:bodyPr wrap="none" rtlCol="0">
            <a:spAutoFit/>
          </a:bodyPr>
          <a:lstStyle/>
          <a:p>
            <a:r>
              <a:rPr lang="en-US" dirty="0" smtClean="0"/>
              <a:t>(</a:t>
            </a:r>
            <a:r>
              <a:rPr lang="en-US" dirty="0" err="1" smtClean="0"/>
              <a:t>Nguy</a:t>
            </a:r>
            <a:r>
              <a:rPr lang="en-US" dirty="0" smtClean="0"/>
              <a:t>-Robertson et al, 2012)</a:t>
            </a:r>
          </a:p>
          <a:p>
            <a:endParaRPr lang="en-US" dirty="0" smtClean="0"/>
          </a:p>
          <a:p>
            <a:r>
              <a:rPr lang="en-US" dirty="0" smtClean="0"/>
              <a:t>“</a:t>
            </a:r>
            <a:r>
              <a:rPr lang="en-US" dirty="0" err="1" smtClean="0"/>
              <a:t>NguyRobertsonGCVI</a:t>
            </a:r>
            <a:r>
              <a:rPr lang="en-US" dirty="0" smtClean="0"/>
              <a:t>”</a:t>
            </a:r>
            <a:endParaRPr lang="en-US" dirty="0"/>
          </a:p>
          <a:p>
            <a:r>
              <a:rPr lang="en-US" dirty="0" smtClean="0"/>
              <a:t>LAI = ([GCVI – 1.08]/1.38)^0.767</a:t>
            </a:r>
          </a:p>
          <a:p>
            <a:r>
              <a:rPr lang="en-US" dirty="0" smtClean="0"/>
              <a:t>Where GCVI = (NIR/GREEN) - 1</a:t>
            </a:r>
            <a:endParaRPr lang="en-US" dirty="0"/>
          </a:p>
        </p:txBody>
      </p:sp>
      <p:sp>
        <p:nvSpPr>
          <p:cNvPr id="4" name="TextBox 3"/>
          <p:cNvSpPr txBox="1"/>
          <p:nvPr/>
        </p:nvSpPr>
        <p:spPr>
          <a:xfrm>
            <a:off x="86587" y="3088084"/>
            <a:ext cx="5946685" cy="369332"/>
          </a:xfrm>
          <a:prstGeom prst="rect">
            <a:avLst/>
          </a:prstGeom>
          <a:noFill/>
        </p:spPr>
        <p:txBody>
          <a:bodyPr wrap="none" rtlCol="0">
            <a:spAutoFit/>
          </a:bodyPr>
          <a:lstStyle/>
          <a:p>
            <a:r>
              <a:rPr lang="en-US" dirty="0" smtClean="0"/>
              <a:t>“</a:t>
            </a:r>
            <a:r>
              <a:rPr lang="en-US" dirty="0" err="1" smtClean="0"/>
              <a:t>KrossSR</a:t>
            </a:r>
            <a:r>
              <a:rPr lang="en-US" dirty="0" smtClean="0"/>
              <a:t>” is the best from the previous six – so keep that one</a:t>
            </a:r>
            <a:endParaRPr lang="en-US" dirty="0"/>
          </a:p>
        </p:txBody>
      </p:sp>
    </p:spTree>
    <p:extLst>
      <p:ext uri="{BB962C8B-B14F-4D97-AF65-F5344CB8AC3E}">
        <p14:creationId xmlns:p14="http://schemas.microsoft.com/office/powerpoint/2010/main" val="1413593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881" y="158733"/>
            <a:ext cx="9014119" cy="4801315"/>
          </a:xfrm>
          <a:prstGeom prst="rect">
            <a:avLst/>
          </a:prstGeom>
          <a:noFill/>
        </p:spPr>
        <p:txBody>
          <a:bodyPr wrap="square" rtlCol="0">
            <a:spAutoFit/>
          </a:bodyPr>
          <a:lstStyle/>
          <a:p>
            <a:r>
              <a:rPr lang="en-US" dirty="0" smtClean="0"/>
              <a:t>Cleaning up clouds and sensor zenith angle</a:t>
            </a:r>
          </a:p>
          <a:p>
            <a:endParaRPr lang="en-US" dirty="0"/>
          </a:p>
          <a:p>
            <a:r>
              <a:rPr lang="en-US" dirty="0" smtClean="0"/>
              <a:t>Three cloud options:</a:t>
            </a:r>
          </a:p>
          <a:p>
            <a:pPr marL="342900" indent="-342900">
              <a:buAutoNum type="arabicParenR"/>
            </a:pPr>
            <a:r>
              <a:rPr lang="en-US" dirty="0" smtClean="0"/>
              <a:t>“Method 1”: clean up using bits 8-13 in </a:t>
            </a:r>
            <a:r>
              <a:rPr lang="en-US" dirty="0" err="1" smtClean="0"/>
              <a:t>StateQA</a:t>
            </a:r>
            <a:r>
              <a:rPr lang="en-US" dirty="0" smtClean="0"/>
              <a:t> band</a:t>
            </a:r>
          </a:p>
          <a:p>
            <a:pPr marL="342900" indent="-342900">
              <a:buAutoNum type="arabicParenR"/>
            </a:pPr>
            <a:r>
              <a:rPr lang="en-US" dirty="0" smtClean="0"/>
              <a:t>“Method 2”: clean up using bits 0-2, 8-9 in </a:t>
            </a:r>
            <a:r>
              <a:rPr lang="en-US" dirty="0" err="1" smtClean="0"/>
              <a:t>StateQA</a:t>
            </a:r>
            <a:r>
              <a:rPr lang="en-US" dirty="0" smtClean="0"/>
              <a:t> band</a:t>
            </a:r>
          </a:p>
          <a:p>
            <a:pPr marL="342900" indent="-342900">
              <a:buAutoNum type="arabicParenR"/>
            </a:pPr>
            <a:r>
              <a:rPr lang="en-US" dirty="0" smtClean="0"/>
              <a:t>“Method 3”: mask out any pixels with blue band &gt; 10% (but not sure what the max is to take this percentage) – this one didn’t take out any pixels….</a:t>
            </a:r>
          </a:p>
          <a:p>
            <a:endParaRPr lang="en-US" dirty="0"/>
          </a:p>
          <a:p>
            <a:r>
              <a:rPr lang="en-US" dirty="0" smtClean="0"/>
              <a:t>Zenith angle:</a:t>
            </a:r>
          </a:p>
          <a:p>
            <a:r>
              <a:rPr lang="en-US" dirty="0" smtClean="0"/>
              <a:t>Take out sensor zenith angles &gt;  32.25 in </a:t>
            </a:r>
            <a:r>
              <a:rPr lang="en-US" dirty="0" err="1" smtClean="0"/>
              <a:t>ViewZenith</a:t>
            </a:r>
            <a:r>
              <a:rPr lang="en-US" dirty="0" smtClean="0"/>
              <a:t> band </a:t>
            </a:r>
          </a:p>
          <a:p>
            <a:endParaRPr lang="en-US" dirty="0" smtClean="0"/>
          </a:p>
          <a:p>
            <a:r>
              <a:rPr lang="en-US" dirty="0"/>
              <a:t>Don’t do NBAR adjustments because we don’t want to introduce systematic biases.</a:t>
            </a:r>
          </a:p>
          <a:p>
            <a:endParaRPr lang="en-US" dirty="0"/>
          </a:p>
          <a:p>
            <a:r>
              <a:rPr lang="en-US" dirty="0" smtClean="0"/>
              <a:t>Compare combos of cloud masking x zenith to no masking at all. Look at whether the masked images:</a:t>
            </a:r>
          </a:p>
          <a:p>
            <a:r>
              <a:rPr lang="en-US" dirty="0" smtClean="0"/>
              <a:t>-have enough points in the </a:t>
            </a:r>
            <a:r>
              <a:rPr lang="en-US" dirty="0" err="1" smtClean="0"/>
              <a:t>timeseries</a:t>
            </a:r>
            <a:r>
              <a:rPr lang="en-US" dirty="0" smtClean="0"/>
              <a:t>, especially to capture peak location and value</a:t>
            </a:r>
          </a:p>
          <a:p>
            <a:r>
              <a:rPr lang="en-US" dirty="0" smtClean="0"/>
              <a:t>-cut off the peak or lower it by not capturing the max</a:t>
            </a:r>
          </a:p>
        </p:txBody>
      </p:sp>
    </p:spTree>
    <p:extLst>
      <p:ext uri="{BB962C8B-B14F-4D97-AF65-F5344CB8AC3E}">
        <p14:creationId xmlns:p14="http://schemas.microsoft.com/office/powerpoint/2010/main" val="1236034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2664135"/>
            <a:ext cx="9144000" cy="4193865"/>
          </a:xfrm>
          <a:prstGeom prst="rect">
            <a:avLst/>
          </a:prstGeom>
        </p:spPr>
      </p:pic>
      <p:sp>
        <p:nvSpPr>
          <p:cNvPr id="3" name="TextBox 2"/>
          <p:cNvSpPr txBox="1"/>
          <p:nvPr/>
        </p:nvSpPr>
        <p:spPr>
          <a:xfrm>
            <a:off x="101019" y="115442"/>
            <a:ext cx="2661406" cy="1077218"/>
          </a:xfrm>
          <a:prstGeom prst="rect">
            <a:avLst/>
          </a:prstGeom>
          <a:noFill/>
        </p:spPr>
        <p:txBody>
          <a:bodyPr wrap="none" rtlCol="0">
            <a:spAutoFit/>
          </a:bodyPr>
          <a:lstStyle/>
          <a:p>
            <a:r>
              <a:rPr lang="en-US" sz="1600" dirty="0" smtClean="0"/>
              <a:t>From </a:t>
            </a:r>
            <a:r>
              <a:rPr lang="en-US" sz="1600" dirty="0" err="1" smtClean="0"/>
              <a:t>Modis</a:t>
            </a:r>
            <a:r>
              <a:rPr lang="en-US" sz="1600" dirty="0" smtClean="0"/>
              <a:t> Phenology v3:</a:t>
            </a:r>
          </a:p>
          <a:p>
            <a:r>
              <a:rPr lang="en-US" sz="1600" dirty="0" smtClean="0"/>
              <a:t>C1 = “Method 1” cloud mask</a:t>
            </a:r>
          </a:p>
          <a:p>
            <a:r>
              <a:rPr lang="en-US" sz="1600" dirty="0" smtClean="0"/>
              <a:t>C2 = “Method 2” cloud mask</a:t>
            </a:r>
          </a:p>
          <a:p>
            <a:r>
              <a:rPr lang="en-US" sz="1600" dirty="0" smtClean="0"/>
              <a:t>Z = “Zenith angle” cloud mask</a:t>
            </a:r>
            <a:endParaRPr lang="en-US" sz="1600" dirty="0"/>
          </a:p>
        </p:txBody>
      </p:sp>
      <p:sp>
        <p:nvSpPr>
          <p:cNvPr id="4" name="TextBox 3"/>
          <p:cNvSpPr txBox="1"/>
          <p:nvPr/>
        </p:nvSpPr>
        <p:spPr>
          <a:xfrm>
            <a:off x="3434637" y="303036"/>
            <a:ext cx="5709363" cy="2308324"/>
          </a:xfrm>
          <a:prstGeom prst="rect">
            <a:avLst/>
          </a:prstGeom>
          <a:noFill/>
        </p:spPr>
        <p:txBody>
          <a:bodyPr wrap="square" rtlCol="0">
            <a:spAutoFit/>
          </a:bodyPr>
          <a:lstStyle/>
          <a:p>
            <a:pPr marL="285750" indent="-285750">
              <a:buFont typeface="Arial"/>
              <a:buChar char="•"/>
            </a:pPr>
            <a:r>
              <a:rPr lang="en-US" sz="1600" dirty="0" smtClean="0"/>
              <a:t>C2 cloud mask (stars) does the best – doesn’t take out too many points but still gets rid of the extreme dips in LAI in the peak growing season</a:t>
            </a:r>
          </a:p>
          <a:p>
            <a:pPr marL="285750" indent="-285750">
              <a:buFont typeface="Arial"/>
              <a:buChar char="•"/>
            </a:pPr>
            <a:r>
              <a:rPr lang="en-US" sz="1600" dirty="0" smtClean="0"/>
              <a:t>C1 </a:t>
            </a:r>
            <a:r>
              <a:rPr lang="en-US" sz="1600" dirty="0" smtClean="0"/>
              <a:t>cloud mask (squares) gets rid  of a peak LAI, and also a lot of the lower LAIs</a:t>
            </a:r>
          </a:p>
          <a:p>
            <a:pPr marL="285750" indent="-285750">
              <a:buFont typeface="Arial"/>
              <a:buChar char="•"/>
            </a:pPr>
            <a:r>
              <a:rPr lang="en-US" sz="1600" dirty="0" smtClean="0"/>
              <a:t>C2Z is ok; doesn’t get rid of too many extra points. The points it does get rid of don’t seem like outliers.</a:t>
            </a:r>
          </a:p>
          <a:p>
            <a:pPr marL="285750" indent="-285750">
              <a:buFont typeface="Arial"/>
              <a:buChar char="•"/>
            </a:pPr>
            <a:r>
              <a:rPr lang="en-US" sz="1600" dirty="0" err="1" smtClean="0"/>
              <a:t>Nguy-RobertsonGCVI</a:t>
            </a:r>
            <a:r>
              <a:rPr lang="en-US" sz="1600" dirty="0" smtClean="0"/>
              <a:t> as an exponential, and there are therefore a lot of “null” LAI values.</a:t>
            </a:r>
            <a:endParaRPr lang="en-US" sz="1600" dirty="0"/>
          </a:p>
        </p:txBody>
      </p:sp>
      <p:pic>
        <p:nvPicPr>
          <p:cNvPr id="5" name="Picture 4"/>
          <p:cNvPicPr>
            <a:picLocks noChangeAspect="1"/>
          </p:cNvPicPr>
          <p:nvPr/>
        </p:nvPicPr>
        <p:blipFill>
          <a:blip r:embed="rId3"/>
          <a:stretch>
            <a:fillRect/>
          </a:stretch>
        </p:blipFill>
        <p:spPr>
          <a:xfrm>
            <a:off x="230900" y="3193278"/>
            <a:ext cx="9144000" cy="4144568"/>
          </a:xfrm>
          <a:prstGeom prst="rect">
            <a:avLst/>
          </a:prstGeom>
        </p:spPr>
      </p:pic>
    </p:spTree>
    <p:extLst>
      <p:ext uri="{BB962C8B-B14F-4D97-AF65-F5344CB8AC3E}">
        <p14:creationId xmlns:p14="http://schemas.microsoft.com/office/powerpoint/2010/main" val="670670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320800"/>
            <a:ext cx="9144000" cy="4197371"/>
          </a:xfrm>
          <a:prstGeom prst="rect">
            <a:avLst/>
          </a:prstGeom>
        </p:spPr>
      </p:pic>
      <p:sp>
        <p:nvSpPr>
          <p:cNvPr id="3" name="TextBox 2"/>
          <p:cNvSpPr txBox="1"/>
          <p:nvPr/>
        </p:nvSpPr>
        <p:spPr>
          <a:xfrm>
            <a:off x="14431" y="230885"/>
            <a:ext cx="5634876" cy="369332"/>
          </a:xfrm>
          <a:prstGeom prst="rect">
            <a:avLst/>
          </a:prstGeom>
          <a:noFill/>
        </p:spPr>
        <p:txBody>
          <a:bodyPr wrap="none" rtlCol="0">
            <a:spAutoFit/>
          </a:bodyPr>
          <a:lstStyle/>
          <a:p>
            <a:r>
              <a:rPr lang="en-US" dirty="0" smtClean="0"/>
              <a:t>Here, C2Z gets rid of some spurious points that C2 doesn’t.</a:t>
            </a:r>
            <a:endParaRPr lang="en-US" dirty="0"/>
          </a:p>
        </p:txBody>
      </p:sp>
      <p:pic>
        <p:nvPicPr>
          <p:cNvPr id="4" name="Picture 3"/>
          <p:cNvPicPr>
            <a:picLocks noChangeAspect="1"/>
          </p:cNvPicPr>
          <p:nvPr/>
        </p:nvPicPr>
        <p:blipFill>
          <a:blip r:embed="rId3"/>
          <a:stretch>
            <a:fillRect/>
          </a:stretch>
        </p:blipFill>
        <p:spPr>
          <a:xfrm>
            <a:off x="0" y="2075224"/>
            <a:ext cx="9144000" cy="4059784"/>
          </a:xfrm>
          <a:prstGeom prst="rect">
            <a:avLst/>
          </a:prstGeom>
        </p:spPr>
      </p:pic>
    </p:spTree>
    <p:extLst>
      <p:ext uri="{BB962C8B-B14F-4D97-AF65-F5344CB8AC3E}">
        <p14:creationId xmlns:p14="http://schemas.microsoft.com/office/powerpoint/2010/main" val="604256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282700"/>
            <a:ext cx="9144000" cy="4281472"/>
          </a:xfrm>
          <a:prstGeom prst="rect">
            <a:avLst/>
          </a:prstGeom>
        </p:spPr>
      </p:pic>
      <p:pic>
        <p:nvPicPr>
          <p:cNvPr id="3" name="Picture 2"/>
          <p:cNvPicPr>
            <a:picLocks noChangeAspect="1"/>
          </p:cNvPicPr>
          <p:nvPr/>
        </p:nvPicPr>
        <p:blipFill>
          <a:blip r:embed="rId3"/>
          <a:stretch>
            <a:fillRect/>
          </a:stretch>
        </p:blipFill>
        <p:spPr>
          <a:xfrm>
            <a:off x="-144313" y="5564172"/>
            <a:ext cx="9144000" cy="4187798"/>
          </a:xfrm>
          <a:prstGeom prst="rect">
            <a:avLst/>
          </a:prstGeom>
        </p:spPr>
      </p:pic>
      <p:sp>
        <p:nvSpPr>
          <p:cNvPr id="4" name="TextBox 3"/>
          <p:cNvSpPr txBox="1"/>
          <p:nvPr/>
        </p:nvSpPr>
        <p:spPr>
          <a:xfrm>
            <a:off x="115450" y="173164"/>
            <a:ext cx="10420754" cy="646331"/>
          </a:xfrm>
          <a:prstGeom prst="rect">
            <a:avLst/>
          </a:prstGeom>
          <a:noFill/>
        </p:spPr>
        <p:txBody>
          <a:bodyPr wrap="none" rtlCol="0">
            <a:spAutoFit/>
          </a:bodyPr>
          <a:lstStyle/>
          <a:p>
            <a:r>
              <a:rPr lang="en-US" dirty="0" smtClean="0"/>
              <a:t>Here, C2Z gets rid of too many points; maybe C2 alone is good.</a:t>
            </a:r>
          </a:p>
          <a:p>
            <a:r>
              <a:rPr lang="en-US" dirty="0" smtClean="0"/>
              <a:t>C2 is still better than C1… but the advantage isn’t as clear because C2 doesn’t get the “lows” right in February</a:t>
            </a:r>
            <a:endParaRPr lang="en-US" dirty="0"/>
          </a:p>
        </p:txBody>
      </p:sp>
    </p:spTree>
    <p:extLst>
      <p:ext uri="{BB962C8B-B14F-4D97-AF65-F5344CB8AC3E}">
        <p14:creationId xmlns:p14="http://schemas.microsoft.com/office/powerpoint/2010/main" val="2587754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5450" y="1097424"/>
            <a:ext cx="9144000" cy="4098771"/>
          </a:xfrm>
          <a:prstGeom prst="rect">
            <a:avLst/>
          </a:prstGeom>
        </p:spPr>
      </p:pic>
      <p:sp>
        <p:nvSpPr>
          <p:cNvPr id="3" name="TextBox 2"/>
          <p:cNvSpPr txBox="1"/>
          <p:nvPr/>
        </p:nvSpPr>
        <p:spPr>
          <a:xfrm>
            <a:off x="101019" y="21527"/>
            <a:ext cx="9042981" cy="646331"/>
          </a:xfrm>
          <a:prstGeom prst="rect">
            <a:avLst/>
          </a:prstGeom>
          <a:noFill/>
        </p:spPr>
        <p:txBody>
          <a:bodyPr wrap="square" rtlCol="0">
            <a:spAutoFit/>
          </a:bodyPr>
          <a:lstStyle/>
          <a:p>
            <a:r>
              <a:rPr lang="en-US" dirty="0" smtClean="0"/>
              <a:t>The “lows” in Feb again aren’t captured by either C1 or C2. sometimes one point is all that is available to determine whether a peak or dip exists.</a:t>
            </a:r>
            <a:endParaRPr lang="en-US" dirty="0"/>
          </a:p>
        </p:txBody>
      </p:sp>
      <p:pic>
        <p:nvPicPr>
          <p:cNvPr id="4" name="Picture 3"/>
          <p:cNvPicPr>
            <a:picLocks noChangeAspect="1"/>
          </p:cNvPicPr>
          <p:nvPr/>
        </p:nvPicPr>
        <p:blipFill>
          <a:blip r:embed="rId3"/>
          <a:stretch>
            <a:fillRect/>
          </a:stretch>
        </p:blipFill>
        <p:spPr>
          <a:xfrm>
            <a:off x="-115450" y="3988675"/>
            <a:ext cx="9144000" cy="4177731"/>
          </a:xfrm>
          <a:prstGeom prst="rect">
            <a:avLst/>
          </a:prstGeom>
        </p:spPr>
      </p:pic>
    </p:spTree>
    <p:extLst>
      <p:ext uri="{BB962C8B-B14F-4D97-AF65-F5344CB8AC3E}">
        <p14:creationId xmlns:p14="http://schemas.microsoft.com/office/powerpoint/2010/main" val="985060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p:cNvSpPr txBox="1"/>
          <p:nvPr/>
        </p:nvSpPr>
        <p:spPr>
          <a:xfrm>
            <a:off x="2846665" y="2657064"/>
            <a:ext cx="3856920" cy="523220"/>
          </a:xfrm>
          <a:prstGeom prst="rect">
            <a:avLst/>
          </a:prstGeom>
          <a:noFill/>
        </p:spPr>
        <p:txBody>
          <a:bodyPr wrap="none" rtlCol="0">
            <a:spAutoFit/>
          </a:bodyPr>
          <a:lstStyle/>
          <a:p>
            <a:r>
              <a:rPr lang="en-US" sz="2800" dirty="0" smtClean="0"/>
              <a:t>Choosing MODIS Product</a:t>
            </a:r>
            <a:endParaRPr lang="en-US" sz="2800" dirty="0"/>
          </a:p>
        </p:txBody>
      </p:sp>
    </p:spTree>
    <p:extLst>
      <p:ext uri="{BB962C8B-B14F-4D97-AF65-F5344CB8AC3E}">
        <p14:creationId xmlns:p14="http://schemas.microsoft.com/office/powerpoint/2010/main" val="1696254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528065"/>
            <a:ext cx="9144000" cy="4099560"/>
          </a:xfrm>
          <a:prstGeom prst="rect">
            <a:avLst/>
          </a:prstGeom>
        </p:spPr>
      </p:pic>
      <p:sp>
        <p:nvSpPr>
          <p:cNvPr id="3" name="TextBox 2"/>
          <p:cNvSpPr txBox="1"/>
          <p:nvPr/>
        </p:nvSpPr>
        <p:spPr>
          <a:xfrm>
            <a:off x="129881" y="158733"/>
            <a:ext cx="8392041" cy="369332"/>
          </a:xfrm>
          <a:prstGeom prst="rect">
            <a:avLst/>
          </a:prstGeom>
          <a:noFill/>
        </p:spPr>
        <p:txBody>
          <a:bodyPr wrap="none" rtlCol="0">
            <a:spAutoFit/>
          </a:bodyPr>
          <a:lstStyle/>
          <a:p>
            <a:r>
              <a:rPr lang="en-US" dirty="0" smtClean="0"/>
              <a:t>Here, C1 and C2 are similar, and they both do a good job getting rid of the spurious dips</a:t>
            </a:r>
            <a:endParaRPr lang="en-US" dirty="0"/>
          </a:p>
        </p:txBody>
      </p:sp>
      <p:pic>
        <p:nvPicPr>
          <p:cNvPr id="4" name="Picture 3"/>
          <p:cNvPicPr>
            <a:picLocks noChangeAspect="1"/>
          </p:cNvPicPr>
          <p:nvPr/>
        </p:nvPicPr>
        <p:blipFill>
          <a:blip r:embed="rId3"/>
          <a:stretch>
            <a:fillRect/>
          </a:stretch>
        </p:blipFill>
        <p:spPr>
          <a:xfrm>
            <a:off x="0" y="2691114"/>
            <a:ext cx="9144000" cy="4166886"/>
          </a:xfrm>
          <a:prstGeom prst="rect">
            <a:avLst/>
          </a:prstGeom>
        </p:spPr>
      </p:pic>
    </p:spTree>
    <p:extLst>
      <p:ext uri="{BB962C8B-B14F-4D97-AF65-F5344CB8AC3E}">
        <p14:creationId xmlns:p14="http://schemas.microsoft.com/office/powerpoint/2010/main" val="3303911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362472"/>
            <a:ext cx="5410062" cy="1477328"/>
          </a:xfrm>
          <a:prstGeom prst="rect">
            <a:avLst/>
          </a:prstGeom>
          <a:noFill/>
          <a:ln>
            <a:solidFill>
              <a:schemeClr val="accent1"/>
            </a:solidFill>
          </a:ln>
        </p:spPr>
        <p:txBody>
          <a:bodyPr wrap="square" rtlCol="0">
            <a:spAutoFit/>
          </a:bodyPr>
          <a:lstStyle/>
          <a:p>
            <a:r>
              <a:rPr lang="en-US" u="sng" dirty="0" smtClean="0"/>
              <a:t>“C2” masks out the following in the </a:t>
            </a:r>
            <a:r>
              <a:rPr lang="en-US" u="sng" dirty="0" err="1" smtClean="0"/>
              <a:t>StateQA</a:t>
            </a:r>
            <a:r>
              <a:rPr lang="en-US" u="sng" dirty="0" smtClean="0"/>
              <a:t> band:</a:t>
            </a:r>
          </a:p>
          <a:p>
            <a:pPr marL="285750" indent="-285750">
              <a:buFont typeface="Arial"/>
              <a:buChar char="•"/>
            </a:pPr>
            <a:r>
              <a:rPr lang="en-US" dirty="0" smtClean="0"/>
              <a:t>Bits 0 and 1:  want it to be 00 (clear)</a:t>
            </a:r>
          </a:p>
          <a:p>
            <a:pPr marL="285750" indent="-285750">
              <a:buFont typeface="Arial"/>
              <a:buChar char="•"/>
            </a:pPr>
            <a:r>
              <a:rPr lang="en-US" dirty="0" smtClean="0"/>
              <a:t>Bit 2: want it to be 0 (no shadow)</a:t>
            </a:r>
          </a:p>
          <a:p>
            <a:pPr marL="285750" indent="-285750">
              <a:buFont typeface="Arial"/>
              <a:buChar char="•"/>
            </a:pPr>
            <a:r>
              <a:rPr lang="en-US" dirty="0" smtClean="0"/>
              <a:t>Bit 8 and 9: want it to be 00 or 01 (none or small cirrus)</a:t>
            </a:r>
          </a:p>
        </p:txBody>
      </p:sp>
      <p:pic>
        <p:nvPicPr>
          <p:cNvPr id="4" name="Picture 3"/>
          <p:cNvPicPr>
            <a:picLocks noChangeAspect="1"/>
          </p:cNvPicPr>
          <p:nvPr/>
        </p:nvPicPr>
        <p:blipFill>
          <a:blip r:embed="rId2"/>
          <a:stretch>
            <a:fillRect/>
          </a:stretch>
        </p:blipFill>
        <p:spPr>
          <a:xfrm>
            <a:off x="5410062" y="0"/>
            <a:ext cx="3733938" cy="6858000"/>
          </a:xfrm>
          <a:prstGeom prst="rect">
            <a:avLst/>
          </a:prstGeom>
        </p:spPr>
      </p:pic>
      <p:sp>
        <p:nvSpPr>
          <p:cNvPr id="5" name="TextBox 4"/>
          <p:cNvSpPr txBox="1"/>
          <p:nvPr/>
        </p:nvSpPr>
        <p:spPr>
          <a:xfrm>
            <a:off x="7547429" y="3839125"/>
            <a:ext cx="1596571" cy="2308324"/>
          </a:xfrm>
          <a:prstGeom prst="rect">
            <a:avLst/>
          </a:prstGeom>
          <a:noFill/>
        </p:spPr>
        <p:txBody>
          <a:bodyPr wrap="square" rtlCol="0">
            <a:spAutoFit/>
          </a:bodyPr>
          <a:lstStyle/>
          <a:p>
            <a:r>
              <a:rPr lang="en-US" dirty="0" smtClean="0"/>
              <a:t>00 = 0</a:t>
            </a:r>
          </a:p>
          <a:p>
            <a:r>
              <a:rPr lang="en-US" dirty="0" smtClean="0"/>
              <a:t>01 = 1</a:t>
            </a:r>
          </a:p>
          <a:p>
            <a:r>
              <a:rPr lang="en-US" dirty="0" smtClean="0"/>
              <a:t>10 = 2</a:t>
            </a:r>
          </a:p>
          <a:p>
            <a:r>
              <a:rPr lang="en-US" dirty="0" smtClean="0"/>
              <a:t>11 = 3</a:t>
            </a:r>
          </a:p>
          <a:p>
            <a:endParaRPr lang="en-US" dirty="0" smtClean="0"/>
          </a:p>
          <a:p>
            <a:r>
              <a:rPr lang="en-US" dirty="0" smtClean="0"/>
              <a:t>The numbers are hex decimal</a:t>
            </a:r>
            <a:endParaRPr lang="en-US" dirty="0"/>
          </a:p>
        </p:txBody>
      </p:sp>
      <p:sp>
        <p:nvSpPr>
          <p:cNvPr id="6" name="Rectangle 5"/>
          <p:cNvSpPr/>
          <p:nvPr/>
        </p:nvSpPr>
        <p:spPr>
          <a:xfrm>
            <a:off x="0" y="48006"/>
            <a:ext cx="5410062" cy="1754327"/>
          </a:xfrm>
          <a:prstGeom prst="rect">
            <a:avLst/>
          </a:prstGeom>
          <a:ln>
            <a:solidFill>
              <a:schemeClr val="accent2"/>
            </a:solidFill>
          </a:ln>
        </p:spPr>
        <p:txBody>
          <a:bodyPr wrap="square">
            <a:spAutoFit/>
          </a:bodyPr>
          <a:lstStyle/>
          <a:p>
            <a:r>
              <a:rPr lang="en-US" u="sng" dirty="0"/>
              <a:t>“</a:t>
            </a:r>
            <a:r>
              <a:rPr lang="en-US" u="sng" dirty="0" smtClean="0"/>
              <a:t>C1” </a:t>
            </a:r>
            <a:r>
              <a:rPr lang="en-US" u="sng" dirty="0"/>
              <a:t>masks out the following in the </a:t>
            </a:r>
            <a:r>
              <a:rPr lang="en-US" u="sng" dirty="0" err="1"/>
              <a:t>StateQA</a:t>
            </a:r>
            <a:r>
              <a:rPr lang="en-US" u="sng" dirty="0"/>
              <a:t> band:</a:t>
            </a:r>
          </a:p>
          <a:p>
            <a:pPr marL="285750" indent="-285750">
              <a:buFont typeface="Arial"/>
              <a:buChar char="•"/>
            </a:pPr>
            <a:r>
              <a:rPr lang="en-US" dirty="0" smtClean="0"/>
              <a:t>Bit 8 and 9: want it to be 00 (no cirrus)</a:t>
            </a:r>
          </a:p>
          <a:p>
            <a:pPr marL="285750" indent="-285750">
              <a:buFont typeface="Arial"/>
              <a:buChar char="•"/>
            </a:pPr>
            <a:r>
              <a:rPr lang="en-US" dirty="0" smtClean="0"/>
              <a:t>Bit 10: want it to be 0 (no cloud in internal cloud flag)</a:t>
            </a:r>
          </a:p>
          <a:p>
            <a:pPr marL="285750" indent="-285750">
              <a:buFont typeface="Arial"/>
              <a:buChar char="•"/>
            </a:pPr>
            <a:r>
              <a:rPr lang="en-US" dirty="0" smtClean="0"/>
              <a:t>Bit 11: want it to be 0 (no fire in internal fire flag)</a:t>
            </a:r>
          </a:p>
          <a:p>
            <a:pPr marL="285750" indent="-285750">
              <a:buFont typeface="Arial"/>
              <a:buChar char="•"/>
            </a:pPr>
            <a:r>
              <a:rPr lang="en-US" dirty="0" smtClean="0"/>
              <a:t>Bit 12: want it to be 0 (no snow/ice)</a:t>
            </a:r>
          </a:p>
          <a:p>
            <a:pPr marL="285750" indent="-285750">
              <a:buFont typeface="Arial"/>
              <a:buChar char="•"/>
            </a:pPr>
            <a:r>
              <a:rPr lang="en-US" dirty="0" smtClean="0"/>
              <a:t>Bit 13: want it to be 0 (pixel is not adjacent to cloud)</a:t>
            </a:r>
            <a:endParaRPr lang="en-US" dirty="0"/>
          </a:p>
        </p:txBody>
      </p:sp>
      <p:pic>
        <p:nvPicPr>
          <p:cNvPr id="7" name="Picture 6"/>
          <p:cNvPicPr>
            <a:picLocks noChangeAspect="1"/>
          </p:cNvPicPr>
          <p:nvPr/>
        </p:nvPicPr>
        <p:blipFill>
          <a:blip r:embed="rId3"/>
          <a:stretch>
            <a:fillRect/>
          </a:stretch>
        </p:blipFill>
        <p:spPr>
          <a:xfrm>
            <a:off x="2610620" y="5056809"/>
            <a:ext cx="2799442" cy="1801191"/>
          </a:xfrm>
          <a:prstGeom prst="rect">
            <a:avLst/>
          </a:prstGeom>
        </p:spPr>
      </p:pic>
      <p:sp>
        <p:nvSpPr>
          <p:cNvPr id="8" name="Rectangle 7"/>
          <p:cNvSpPr/>
          <p:nvPr/>
        </p:nvSpPr>
        <p:spPr>
          <a:xfrm>
            <a:off x="5949577" y="280596"/>
            <a:ext cx="1463079" cy="280597"/>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5949577" y="6311129"/>
            <a:ext cx="1178217" cy="319808"/>
          </a:xfrm>
          <a:prstGeom prst="rect">
            <a:avLst/>
          </a:prstGeom>
          <a:no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3266857" y="5252534"/>
            <a:ext cx="1178217" cy="211714"/>
          </a:xfrm>
          <a:prstGeom prst="rect">
            <a:avLst/>
          </a:prstGeom>
          <a:no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3266857" y="5818445"/>
            <a:ext cx="1178217" cy="211714"/>
          </a:xfrm>
          <a:prstGeom prst="rect">
            <a:avLst/>
          </a:prstGeom>
          <a:no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3256827" y="6419223"/>
            <a:ext cx="1178217" cy="211714"/>
          </a:xfrm>
          <a:prstGeom prst="rect">
            <a:avLst/>
          </a:prstGeom>
          <a:no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930506" y="1407700"/>
            <a:ext cx="1463079" cy="280597"/>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5856675" y="5252534"/>
            <a:ext cx="1463079" cy="418469"/>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1855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5143" y="163286"/>
            <a:ext cx="8763000" cy="4524316"/>
          </a:xfrm>
          <a:prstGeom prst="rect">
            <a:avLst/>
          </a:prstGeom>
          <a:noFill/>
        </p:spPr>
        <p:txBody>
          <a:bodyPr wrap="square" rtlCol="0">
            <a:spAutoFit/>
          </a:bodyPr>
          <a:lstStyle/>
          <a:p>
            <a:r>
              <a:rPr lang="en-US" dirty="0" smtClean="0"/>
              <a:t>Bitmask background</a:t>
            </a:r>
          </a:p>
          <a:p>
            <a:endParaRPr lang="en-US" dirty="0"/>
          </a:p>
          <a:p>
            <a:r>
              <a:rPr lang="en-US" dirty="0" smtClean="0"/>
              <a:t>A bit is a single number in 0000</a:t>
            </a:r>
          </a:p>
          <a:p>
            <a:r>
              <a:rPr lang="en-US" dirty="0" smtClean="0"/>
              <a:t>A byte is the eight  numbers, 0000 0000</a:t>
            </a:r>
          </a:p>
          <a:p>
            <a:r>
              <a:rPr lang="en-US" dirty="0" smtClean="0"/>
              <a:t>Bitmask: set the bit you want to check as 1, e.g. 0010 0000 to test third bit. Then use (thing to test) “and” (bitmask); this will return something other than zero if the thing we want to test has the feature we’re looking for.</a:t>
            </a:r>
          </a:p>
          <a:p>
            <a:r>
              <a:rPr lang="en-US" dirty="0" smtClean="0"/>
              <a:t>0x means hex. 0000 0000 = 00 in hex; 1111 1111 = FF in hex. A hex contains four bits = half a byte.</a:t>
            </a:r>
          </a:p>
          <a:p>
            <a:endParaRPr lang="en-US" dirty="0" smtClean="0"/>
          </a:p>
          <a:p>
            <a:r>
              <a:rPr lang="en-US" dirty="0" smtClean="0"/>
              <a:t>2^0 in binary is 1 </a:t>
            </a:r>
            <a:r>
              <a:rPr lang="en-US" dirty="0"/>
              <a:t>(assume zeros on the left to fill in the full 8</a:t>
            </a:r>
            <a:r>
              <a:rPr lang="en-US" dirty="0" smtClean="0"/>
              <a:t>)</a:t>
            </a:r>
          </a:p>
          <a:p>
            <a:r>
              <a:rPr lang="en-US" dirty="0" smtClean="0"/>
              <a:t>2^1 in binary is 10 </a:t>
            </a:r>
          </a:p>
          <a:p>
            <a:r>
              <a:rPr lang="en-US" dirty="0" smtClean="0"/>
              <a:t>2^3 in binary is 1000</a:t>
            </a:r>
          </a:p>
          <a:p>
            <a:r>
              <a:rPr lang="en-US" dirty="0" smtClean="0"/>
              <a:t>2^4 in binary is 10000 and so on</a:t>
            </a:r>
          </a:p>
          <a:p>
            <a:endParaRPr lang="en-US" dirty="0"/>
          </a:p>
          <a:p>
            <a:r>
              <a:rPr lang="en-US" dirty="0" smtClean="0"/>
              <a:t>For 1100, the second and third position are the 1’s. Count bits from the right.</a:t>
            </a:r>
            <a:endParaRPr lang="en-US" dirty="0"/>
          </a:p>
        </p:txBody>
      </p:sp>
    </p:spTree>
    <p:extLst>
      <p:ext uri="{BB962C8B-B14F-4D97-AF65-F5344CB8AC3E}">
        <p14:creationId xmlns:p14="http://schemas.microsoft.com/office/powerpoint/2010/main" val="2679702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931" y="-826"/>
            <a:ext cx="8723092" cy="1815882"/>
          </a:xfrm>
          <a:prstGeom prst="rect">
            <a:avLst/>
          </a:prstGeom>
          <a:noFill/>
        </p:spPr>
        <p:txBody>
          <a:bodyPr wrap="square" rtlCol="0">
            <a:spAutoFit/>
          </a:bodyPr>
          <a:lstStyle/>
          <a:p>
            <a:r>
              <a:rPr lang="en-US" sz="1400" b="1" dirty="0" smtClean="0"/>
              <a:t>Tasks</a:t>
            </a:r>
          </a:p>
          <a:p>
            <a:pPr marL="285750" indent="-285750">
              <a:buFont typeface="Arial"/>
              <a:buChar char="•"/>
            </a:pPr>
            <a:r>
              <a:rPr lang="en-US" sz="1400" b="1" dirty="0" smtClean="0"/>
              <a:t>DUE June 13: Mask of single/double cropped areas – pick the </a:t>
            </a:r>
            <a:r>
              <a:rPr lang="en-US" sz="1400" b="1" dirty="0" err="1" smtClean="0"/>
              <a:t>Morgen</a:t>
            </a:r>
            <a:r>
              <a:rPr lang="en-US" sz="1400" b="1" dirty="0" smtClean="0"/>
              <a:t> class for the Rally pixels so Gabriel can see how they relate to onset-</a:t>
            </a:r>
            <a:r>
              <a:rPr lang="en-US" sz="1400" b="1" dirty="0" err="1" smtClean="0"/>
              <a:t>greenup</a:t>
            </a:r>
            <a:endParaRPr lang="en-US" sz="1400" b="1" dirty="0" smtClean="0"/>
          </a:p>
          <a:p>
            <a:pPr marL="285750" lvl="1" indent="-285750">
              <a:buFont typeface="Arial"/>
              <a:buChar char="•"/>
            </a:pPr>
            <a:r>
              <a:rPr lang="en-US" sz="1400" b="1" dirty="0" smtClean="0"/>
              <a:t>DUE June 13: Soy classification maps: Obtain all relevant </a:t>
            </a:r>
            <a:r>
              <a:rPr lang="en-US" sz="1400" b="1" dirty="0" err="1" smtClean="0"/>
              <a:t>soymaps</a:t>
            </a:r>
            <a:r>
              <a:rPr lang="en-US" sz="1400" b="1" dirty="0" smtClean="0"/>
              <a:t> and decide on combining maps if necessary. overlay </a:t>
            </a:r>
            <a:r>
              <a:rPr lang="en-US" sz="1400" b="1" dirty="0" err="1" smtClean="0"/>
              <a:t>Pequisa</a:t>
            </a:r>
            <a:r>
              <a:rPr lang="en-US" sz="1400" b="1" dirty="0" smtClean="0"/>
              <a:t> </a:t>
            </a:r>
            <a:r>
              <a:rPr lang="en-US" sz="1400" b="1" dirty="0" err="1" smtClean="0"/>
              <a:t>agri</a:t>
            </a:r>
            <a:r>
              <a:rPr lang="en-US" sz="1400" b="1" dirty="0" smtClean="0"/>
              <a:t> municipal data as a “check”</a:t>
            </a:r>
          </a:p>
          <a:p>
            <a:pPr marL="285750" indent="-285750">
              <a:buFont typeface="Arial"/>
              <a:buChar char="•"/>
            </a:pPr>
            <a:r>
              <a:rPr lang="en-US" sz="1400" dirty="0" smtClean="0"/>
              <a:t>DUE June 18: Determine representativeness of yield data</a:t>
            </a:r>
          </a:p>
          <a:p>
            <a:pPr marL="285750" indent="-285750">
              <a:buFont typeface="Arial"/>
              <a:buChar char="•"/>
            </a:pPr>
            <a:r>
              <a:rPr lang="en-US" sz="1400" dirty="0" smtClean="0"/>
              <a:t>DUE June 25: Sample new soy pixels</a:t>
            </a:r>
          </a:p>
          <a:p>
            <a:pPr marL="285750" indent="-285750">
              <a:buFont typeface="Arial"/>
              <a:buChar char="•"/>
            </a:pPr>
            <a:r>
              <a:rPr lang="en-US" sz="1400" dirty="0" smtClean="0"/>
              <a:t>DUE June 30: Phenology calculations (planting, harvest estimates) for all sampled soy pixels</a:t>
            </a:r>
          </a:p>
        </p:txBody>
      </p:sp>
      <p:sp>
        <p:nvSpPr>
          <p:cNvPr id="4" name="TextBox 3"/>
          <p:cNvSpPr txBox="1"/>
          <p:nvPr/>
        </p:nvSpPr>
        <p:spPr>
          <a:xfrm>
            <a:off x="185931" y="1965682"/>
            <a:ext cx="8524775" cy="3539431"/>
          </a:xfrm>
          <a:prstGeom prst="rect">
            <a:avLst/>
          </a:prstGeom>
          <a:noFill/>
        </p:spPr>
        <p:txBody>
          <a:bodyPr wrap="square" rtlCol="0">
            <a:spAutoFit/>
          </a:bodyPr>
          <a:lstStyle/>
          <a:p>
            <a:r>
              <a:rPr lang="en-US" sz="1400" b="1" dirty="0" smtClean="0"/>
              <a:t>To Do</a:t>
            </a:r>
          </a:p>
          <a:p>
            <a:pPr marL="285750" indent="-285750">
              <a:buFont typeface="Arial"/>
              <a:buChar char="•"/>
            </a:pPr>
            <a:r>
              <a:rPr lang="en-US" sz="1400" dirty="0" smtClean="0"/>
              <a:t>LAI example points using MODIS. GEE tricks to code: show </a:t>
            </a:r>
            <a:r>
              <a:rPr lang="en-US" sz="1400" dirty="0" err="1" smtClean="0"/>
              <a:t>timeseries</a:t>
            </a:r>
            <a:r>
              <a:rPr lang="en-US" sz="1400" dirty="0" smtClean="0"/>
              <a:t> of a point on click. Inspect for clouds visually. </a:t>
            </a:r>
          </a:p>
          <a:p>
            <a:pPr marL="285750" indent="-285750">
              <a:buFont typeface="Arial"/>
              <a:buChar char="•"/>
            </a:pPr>
            <a:r>
              <a:rPr lang="en-US" sz="1400" b="1" dirty="0" smtClean="0"/>
              <a:t>Clean </a:t>
            </a:r>
            <a:r>
              <a:rPr lang="en-US" sz="1400" b="1" dirty="0" err="1" smtClean="0"/>
              <a:t>Matopiba</a:t>
            </a:r>
            <a:r>
              <a:rPr lang="en-US" sz="1400" b="1" dirty="0" smtClean="0"/>
              <a:t> planting/harvest date data and read into GEE – add in data quality/error flag on worded dates</a:t>
            </a:r>
          </a:p>
          <a:p>
            <a:pPr marL="285750" indent="-285750">
              <a:buFont typeface="Arial"/>
              <a:buChar char="•"/>
            </a:pPr>
            <a:r>
              <a:rPr lang="en-US" sz="1400" dirty="0" smtClean="0"/>
              <a:t>Look </a:t>
            </a:r>
            <a:r>
              <a:rPr lang="en-US" sz="1400" dirty="0"/>
              <a:t>at WDRVI in rally points for an idea of phenology</a:t>
            </a:r>
            <a:r>
              <a:rPr lang="en-US" sz="1400" dirty="0" smtClean="0"/>
              <a:t>.</a:t>
            </a:r>
          </a:p>
          <a:p>
            <a:pPr marL="285750" indent="-285750">
              <a:buFont typeface="Arial"/>
              <a:buChar char="•"/>
            </a:pPr>
            <a:r>
              <a:rPr lang="en-US" sz="1400" b="1" dirty="0" smtClean="0"/>
              <a:t>Visually inspect MODIS phenology for clouds – try masking out only certain bits (like only cloud bit, only cloud shadow bit, and visually inspect it. Read about </a:t>
            </a:r>
            <a:r>
              <a:rPr lang="en-US" sz="1400" b="1" dirty="0" err="1" smtClean="0"/>
              <a:t>bitmasking</a:t>
            </a:r>
            <a:r>
              <a:rPr lang="en-US" sz="1400" b="1" dirty="0" smtClean="0"/>
              <a:t> in GEE.</a:t>
            </a:r>
            <a:endParaRPr lang="en-US" sz="1400" b="1" dirty="0"/>
          </a:p>
          <a:p>
            <a:pPr marL="285750" indent="-285750">
              <a:buFont typeface="Arial"/>
              <a:buChar char="•"/>
            </a:pPr>
            <a:r>
              <a:rPr lang="en-US" sz="1400" dirty="0" smtClean="0"/>
              <a:t>Put </a:t>
            </a:r>
            <a:r>
              <a:rPr lang="en-US" sz="1400" dirty="0"/>
              <a:t>in GEE a way to get a sense of the spread in planting, harvest dates and how different pixels look from each </a:t>
            </a:r>
            <a:r>
              <a:rPr lang="en-US" sz="1400" dirty="0" smtClean="0"/>
              <a:t>other. To </a:t>
            </a:r>
            <a:r>
              <a:rPr lang="en-US" sz="1400" dirty="0" err="1" smtClean="0"/>
              <a:t>calc</a:t>
            </a:r>
            <a:r>
              <a:rPr lang="en-US" sz="1400" dirty="0" smtClean="0"/>
              <a:t> planting/harvest, </a:t>
            </a:r>
            <a:r>
              <a:rPr lang="en-US" sz="1400" dirty="0"/>
              <a:t>first think about how we will separate different peaks due to crops, and how to separate the weed peaks from the crop peaks. Think about an algorithm to divide the </a:t>
            </a:r>
            <a:r>
              <a:rPr lang="en-US" sz="1400" dirty="0" err="1"/>
              <a:t>timeseries</a:t>
            </a:r>
            <a:r>
              <a:rPr lang="en-US" sz="1400" dirty="0"/>
              <a:t> into chunks in which we expect a planting and a harvest date. Think about all the ways things could go wrong and try to make an algorithm that can account for those situations. Look for peak detection methods (i.e. filter out the weed peaks by looking at thresholds in peak characteristics). Harvest, at high resolution, should look like a period of steepest descent. So inflection may be </a:t>
            </a:r>
            <a:r>
              <a:rPr lang="en-US" sz="1400" dirty="0" smtClean="0"/>
              <a:t>questionable. Maybe look for </a:t>
            </a:r>
            <a:r>
              <a:rPr lang="en-US" sz="1400" dirty="0" err="1" smtClean="0"/>
              <a:t>timeseries</a:t>
            </a:r>
            <a:r>
              <a:rPr lang="en-US" sz="1400" dirty="0" smtClean="0"/>
              <a:t> analysis in GEE, otherwise do this in R.  Look at June 6 2018 </a:t>
            </a:r>
            <a:r>
              <a:rPr lang="en-US" sz="1400" dirty="0" err="1" smtClean="0"/>
              <a:t>powerpoint</a:t>
            </a:r>
            <a:r>
              <a:rPr lang="en-US" sz="1400" dirty="0" smtClean="0"/>
              <a:t> for info on papers.</a:t>
            </a:r>
          </a:p>
        </p:txBody>
      </p:sp>
      <p:sp>
        <p:nvSpPr>
          <p:cNvPr id="5" name="Rectangle 4"/>
          <p:cNvSpPr/>
          <p:nvPr/>
        </p:nvSpPr>
        <p:spPr>
          <a:xfrm>
            <a:off x="185931" y="5737318"/>
            <a:ext cx="8723092" cy="954107"/>
          </a:xfrm>
          <a:prstGeom prst="rect">
            <a:avLst/>
          </a:prstGeom>
        </p:spPr>
        <p:txBody>
          <a:bodyPr wrap="square">
            <a:spAutoFit/>
          </a:bodyPr>
          <a:lstStyle/>
          <a:p>
            <a:r>
              <a:rPr lang="en-US" sz="1400" b="1" dirty="0"/>
              <a:t>Ask Avery or Gabriel:</a:t>
            </a:r>
          </a:p>
          <a:p>
            <a:pPr marL="285750" indent="-285750">
              <a:buFont typeface="Arial"/>
              <a:buChar char="•"/>
            </a:pPr>
            <a:r>
              <a:rPr lang="en-US" sz="1400" dirty="0" smtClean="0"/>
              <a:t>For </a:t>
            </a:r>
            <a:r>
              <a:rPr lang="en-US" sz="1400" dirty="0"/>
              <a:t>the single </a:t>
            </a:r>
            <a:r>
              <a:rPr lang="en-US" sz="1400" dirty="0" err="1"/>
              <a:t>vs</a:t>
            </a:r>
            <a:r>
              <a:rPr lang="en-US" sz="1400" dirty="0"/>
              <a:t> double cropping data: ask Avery if this data represents the farmers’ intention </a:t>
            </a:r>
            <a:r>
              <a:rPr lang="en-US" sz="1400" dirty="0" err="1"/>
              <a:t>vs</a:t>
            </a:r>
            <a:r>
              <a:rPr lang="en-US" sz="1400" dirty="0"/>
              <a:t> what they actually did. </a:t>
            </a:r>
            <a:endParaRPr lang="en-US" sz="1400" dirty="0" smtClean="0"/>
          </a:p>
          <a:p>
            <a:pPr marL="285750" indent="-285750">
              <a:buFont typeface="Arial"/>
              <a:buChar char="•"/>
            </a:pPr>
            <a:r>
              <a:rPr lang="en-US" sz="1400" dirty="0" smtClean="0"/>
              <a:t>What is our </a:t>
            </a:r>
            <a:r>
              <a:rPr lang="en-US" sz="1400" dirty="0" err="1" smtClean="0"/>
              <a:t>tolernce</a:t>
            </a:r>
            <a:r>
              <a:rPr lang="en-US" sz="1400" dirty="0" smtClean="0"/>
              <a:t> for </a:t>
            </a:r>
            <a:r>
              <a:rPr lang="en-US" sz="1400" dirty="0" err="1" smtClean="0"/>
              <a:t>clous</a:t>
            </a:r>
            <a:r>
              <a:rPr lang="en-US" sz="1400" dirty="0" smtClean="0"/>
              <a:t>? Cirrus ok?</a:t>
            </a:r>
            <a:endParaRPr lang="en-US" sz="1400" dirty="0"/>
          </a:p>
        </p:txBody>
      </p:sp>
    </p:spTree>
    <p:extLst>
      <p:ext uri="{BB962C8B-B14F-4D97-AF65-F5344CB8AC3E}">
        <p14:creationId xmlns:p14="http://schemas.microsoft.com/office/powerpoint/2010/main" val="124420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885" y="-30989"/>
            <a:ext cx="8989115" cy="5816976"/>
          </a:xfrm>
          <a:prstGeom prst="rect">
            <a:avLst/>
          </a:prstGeom>
          <a:noFill/>
        </p:spPr>
        <p:txBody>
          <a:bodyPr wrap="square" rtlCol="0">
            <a:spAutoFit/>
          </a:bodyPr>
          <a:lstStyle/>
          <a:p>
            <a:r>
              <a:rPr lang="en-US" dirty="0" smtClean="0"/>
              <a:t>Choosing the MODIS product to use: background info</a:t>
            </a:r>
          </a:p>
          <a:p>
            <a:endParaRPr lang="en-US" dirty="0" smtClean="0"/>
          </a:p>
          <a:p>
            <a:pPr marL="285750" indent="-285750">
              <a:buFont typeface="Arial"/>
              <a:buChar char="•"/>
            </a:pPr>
            <a:r>
              <a:rPr lang="en-US" sz="1400" dirty="0" smtClean="0"/>
              <a:t>MYD09Q1.005 Surface Reflectance 8-Day L3 Global 250m: Low-level data are corrected for atmospheric gases and aerosols, yielding a level-2 basis for several higher-order gridded Level-2 (L2G) and level-3 products. Each pixel here contains the best possible L2G observation during an 8-day period as selected on the basis of high observation coverage, low view angle, absence of clouds or cloud shadow, and aerosol loading. (do they provide the actual date for the pixel? If they do, it could be very useful)</a:t>
            </a:r>
            <a:endParaRPr lang="en-US" sz="1400" dirty="0"/>
          </a:p>
          <a:p>
            <a:pPr marL="285750" indent="-285750">
              <a:buFont typeface="Arial"/>
              <a:buChar char="•"/>
            </a:pPr>
            <a:r>
              <a:rPr lang="en-US" sz="1400" b="1" dirty="0" smtClean="0"/>
              <a:t>MOD09GB.005 Terra Surface Reflectance Daily L2G Global 250m</a:t>
            </a:r>
            <a:r>
              <a:rPr lang="en-US" sz="1400" dirty="0" smtClean="0"/>
              <a:t>: This is mean to be used in conjunction with MOD09GA where important quality and viewing geometry information is stored</a:t>
            </a:r>
            <a:endParaRPr lang="en-US" sz="1400" dirty="0"/>
          </a:p>
          <a:p>
            <a:pPr marL="285750" indent="-285750">
              <a:buFont typeface="Arial"/>
              <a:buChar char="•"/>
            </a:pPr>
            <a:r>
              <a:rPr lang="en-US" sz="1400" b="1" dirty="0" smtClean="0"/>
              <a:t>MOD09GA.006 Terra Surface Reflectance Daily Global 1km and 500m</a:t>
            </a:r>
            <a:r>
              <a:rPr lang="en-US" sz="1400" dirty="0" smtClean="0"/>
              <a:t>: Has bands 1-7 at 500m, and includes bitmasks for clouds, cloud shadows at 1km, also sensor zenith, solar zenith, bitmasks for data flags</a:t>
            </a:r>
            <a:endParaRPr lang="en-US" sz="1400" dirty="0"/>
          </a:p>
          <a:p>
            <a:pPr marL="285750" indent="-285750">
              <a:buFont typeface="Arial"/>
              <a:buChar char="•"/>
            </a:pPr>
            <a:r>
              <a:rPr lang="en-US" sz="1400" b="1" dirty="0" smtClean="0"/>
              <a:t>MODIS Terra Daily NDVI</a:t>
            </a:r>
            <a:r>
              <a:rPr lang="en-US" sz="1400" dirty="0" smtClean="0"/>
              <a:t>: This is generated from MODIS/006/MOD09GA surface reflectance COMPOSITES, but maybe they will have actual dates that we can use…</a:t>
            </a:r>
            <a:endParaRPr lang="en-US" sz="1400" dirty="0"/>
          </a:p>
          <a:p>
            <a:pPr marL="285750" indent="-285750">
              <a:buFont typeface="Arial"/>
              <a:buChar char="•"/>
            </a:pPr>
            <a:r>
              <a:rPr lang="en-US" sz="1400" b="1" dirty="0" smtClean="0"/>
              <a:t>MODIS Aqua Daily NDVI</a:t>
            </a:r>
            <a:r>
              <a:rPr lang="en-US" sz="1400" dirty="0" smtClean="0"/>
              <a:t>: Generated from MODIS/006/MYD09GA surface reflectance COMPOSITES</a:t>
            </a:r>
            <a:endParaRPr lang="en-US" sz="1400" dirty="0"/>
          </a:p>
          <a:p>
            <a:pPr marL="285750" indent="-285750">
              <a:buFont typeface="Arial"/>
              <a:buChar char="•"/>
            </a:pPr>
            <a:r>
              <a:rPr lang="en-US" sz="1400" dirty="0" smtClean="0"/>
              <a:t>MODIS Terra Daily EVI, MODIS Aqua Daily EVI</a:t>
            </a:r>
            <a:endParaRPr lang="en-US" sz="1400" dirty="0"/>
          </a:p>
          <a:p>
            <a:pPr marL="285750" indent="-285750">
              <a:buFont typeface="Arial"/>
              <a:buChar char="•"/>
            </a:pPr>
            <a:r>
              <a:rPr lang="en-US" sz="1400" dirty="0" smtClean="0"/>
              <a:t>MCD43A4 BRDF-Adjusted Reflectance 16-Day Global 500m: Adjusted 500m reflectance data using BRDF to model the values as if they were taken from nadir view. Used both Terra and Aqua, meaning it’s an MCD – a combined product.</a:t>
            </a:r>
            <a:endParaRPr lang="en-US" sz="1400" dirty="0"/>
          </a:p>
          <a:p>
            <a:pPr marL="285750" indent="-285750">
              <a:buFont typeface="Arial"/>
              <a:buChar char="•"/>
            </a:pPr>
            <a:r>
              <a:rPr lang="en-US" sz="1400" b="1" dirty="0" smtClean="0"/>
              <a:t>MCD15A3H.006 MODIS Leaf Area Index/FPAR 4-Day Global 500m</a:t>
            </a:r>
            <a:r>
              <a:rPr lang="en-US" sz="1400" dirty="0" smtClean="0"/>
              <a:t>: 4-day composite at 500m. Algorithm chooses the “best” pixel available from all the acquisitions of both Terra </a:t>
            </a:r>
            <a:r>
              <a:rPr lang="en-US" sz="1400" dirty="0" err="1" smtClean="0"/>
              <a:t>nad</a:t>
            </a:r>
            <a:r>
              <a:rPr lang="en-US" sz="1400" dirty="0" smtClean="0"/>
              <a:t> Aqua satellites within a 4 day period. 2002 to 2018. Does it include actual dates for each pixel or only the 4 day range? Gives one-sided green leaf area per unit ground area. Has bitmask for clouds, quality, cloud shadow. </a:t>
            </a:r>
            <a:r>
              <a:rPr lang="en-US" sz="1400" dirty="0" err="1"/>
              <a:t>D</a:t>
            </a:r>
            <a:r>
              <a:rPr lang="en-US" sz="1400" dirty="0" err="1" smtClean="0"/>
              <a:t>escription:</a:t>
            </a:r>
            <a:r>
              <a:rPr lang="en-US" sz="1400" dirty="0" err="1" smtClean="0">
                <a:hlinkClick r:id="rId2"/>
              </a:rPr>
              <a:t>https</a:t>
            </a:r>
            <a:r>
              <a:rPr lang="en-US" sz="1400" dirty="0" smtClean="0">
                <a:hlinkClick r:id="rId2"/>
              </a:rPr>
              <a:t>://explorer.earthengine.google.com/#detail/MODIS%2F006%2FMCD15A3H</a:t>
            </a:r>
            <a:endParaRPr lang="en-US" sz="1400" dirty="0" smtClean="0"/>
          </a:p>
          <a:p>
            <a:pPr marL="285750" indent="-285750">
              <a:buFont typeface="Arial"/>
              <a:buChar char="•"/>
            </a:pPr>
            <a:r>
              <a:rPr lang="en-US" sz="1400" b="1" dirty="0" smtClean="0"/>
              <a:t>MCD43A4_NDVI</a:t>
            </a:r>
            <a:r>
              <a:rPr lang="en-US" sz="1400" dirty="0" smtClean="0"/>
              <a:t> is NDVI calculated from NBAR inputs (nadir corrected) – the MOD13Q1 VI product doesn’t have nadir corrected. However, this seems to be based on 16 day composite…</a:t>
            </a:r>
          </a:p>
          <a:p>
            <a:pPr marL="285750" indent="-285750">
              <a:buFont typeface="Arial"/>
              <a:buChar char="•"/>
            </a:pPr>
            <a:r>
              <a:rPr lang="en-US" sz="1400" dirty="0"/>
              <a:t>MOD13Q1: Has EVI and NDVI, and the CDOY band has information, per pixel, on the date used. Doesn’t seem to be listed as a band in GEE… </a:t>
            </a:r>
            <a:endParaRPr lang="en-US" sz="1400" dirty="0" smtClean="0"/>
          </a:p>
        </p:txBody>
      </p:sp>
    </p:spTree>
    <p:extLst>
      <p:ext uri="{BB962C8B-B14F-4D97-AF65-F5344CB8AC3E}">
        <p14:creationId xmlns:p14="http://schemas.microsoft.com/office/powerpoint/2010/main" val="775927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7051"/>
            <a:ext cx="9144000" cy="4801315"/>
          </a:xfrm>
          <a:prstGeom prst="rect">
            <a:avLst/>
          </a:prstGeom>
        </p:spPr>
        <p:txBody>
          <a:bodyPr wrap="square">
            <a:spAutoFit/>
          </a:bodyPr>
          <a:lstStyle/>
          <a:p>
            <a:r>
              <a:rPr lang="en-US" dirty="0" smtClean="0"/>
              <a:t>(</a:t>
            </a:r>
            <a:r>
              <a:rPr lang="en-US" dirty="0" err="1" smtClean="0"/>
              <a:t>Testa</a:t>
            </a:r>
            <a:r>
              <a:rPr lang="en-US" dirty="0" smtClean="0"/>
              <a:t> et al, 2014)</a:t>
            </a:r>
          </a:p>
          <a:p>
            <a:r>
              <a:rPr lang="en-US" dirty="0" smtClean="0"/>
              <a:t>The </a:t>
            </a:r>
            <a:r>
              <a:rPr lang="en-US" dirty="0"/>
              <a:t>MOD13Q1 16-days composite product is obtained by selecting for each pixel the best observation that occurred in the 16-day reference period. All the available images are compared according to a Quality Assurance (QA) filtering criterion that takes care of signal quality, cloud contamination and viewing geometry. Nadir and cloud-free pixels have the best QA rank. The number of images falling in the 16-day reference period ranges between 0 and 64 (1 to 4 acquisitions a day are possible; persistent cloudiness causes poor observation quality). Usually, the number of good quality images varies between 1 and 5 per period and in general decreases from the poles toward the equator. When the best images have been selected, two compositing strategies can be applied. If the number of well-ranked images is two or more, the compositing strategy is the </a:t>
            </a:r>
            <a:r>
              <a:rPr lang="en-US" i="1" dirty="0"/>
              <a:t>Constraint View angle – Maximum Value Composite </a:t>
            </a:r>
            <a:r>
              <a:rPr lang="en-US" dirty="0"/>
              <a:t>(CV-MVC), which selects the closest-to-nadir acquisition. Otherwise, the number of available acquisitions (without considering their QA rank) is evaluated; if it is more than one, the classic </a:t>
            </a:r>
            <a:r>
              <a:rPr lang="en-US" i="1" dirty="0"/>
              <a:t>Maximum Value Composite </a:t>
            </a:r>
            <a:r>
              <a:rPr lang="en-US" dirty="0"/>
              <a:t>(MVC) technique is applied selecting the image in which the highest NDVI value occurred. If a certain position has no good acquisition available, the correspondent pixel is filled with the historic average value: this is the reason why no missing data can be found in any TS image.</a:t>
            </a:r>
          </a:p>
        </p:txBody>
      </p:sp>
    </p:spTree>
    <p:extLst>
      <p:ext uri="{BB962C8B-B14F-4D97-AF65-F5344CB8AC3E}">
        <p14:creationId xmlns:p14="http://schemas.microsoft.com/office/powerpoint/2010/main" val="2672289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9991"/>
            <a:ext cx="2388394" cy="369332"/>
          </a:xfrm>
          <a:prstGeom prst="rect">
            <a:avLst/>
          </a:prstGeom>
          <a:noFill/>
        </p:spPr>
        <p:txBody>
          <a:bodyPr wrap="none" rtlCol="0">
            <a:spAutoFit/>
          </a:bodyPr>
          <a:lstStyle/>
          <a:p>
            <a:r>
              <a:rPr lang="en-US" dirty="0" smtClean="0"/>
              <a:t>Compare the following:</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650382232"/>
              </p:ext>
            </p:extLst>
          </p:nvPr>
        </p:nvGraphicFramePr>
        <p:xfrm>
          <a:off x="64310" y="329341"/>
          <a:ext cx="9079690" cy="5593079"/>
        </p:xfrm>
        <a:graphic>
          <a:graphicData uri="http://schemas.openxmlformats.org/drawingml/2006/table">
            <a:tbl>
              <a:tblPr firstRow="1" bandRow="1">
                <a:tableStyleId>{5C22544A-7EE6-4342-B048-85BDC9FD1C3A}</a:tableStyleId>
              </a:tblPr>
              <a:tblGrid>
                <a:gridCol w="1815938"/>
                <a:gridCol w="1815938"/>
                <a:gridCol w="1815938"/>
                <a:gridCol w="1815938"/>
                <a:gridCol w="1815938"/>
              </a:tblGrid>
              <a:tr h="370840">
                <a:tc>
                  <a:txBody>
                    <a:bodyPr/>
                    <a:lstStyle/>
                    <a:p>
                      <a:endParaRPr lang="en-US" sz="1400" dirty="0"/>
                    </a:p>
                  </a:txBody>
                  <a:tcPr/>
                </a:tc>
                <a:tc>
                  <a:txBody>
                    <a:bodyPr/>
                    <a:lstStyle/>
                    <a:p>
                      <a:r>
                        <a:rPr lang="en-US" sz="1400" dirty="0" smtClean="0"/>
                        <a:t>MODIS LAI/FPAR 4 day 500m ***</a:t>
                      </a:r>
                      <a:endParaRPr lang="en-US" sz="1400" dirty="0"/>
                    </a:p>
                  </a:txBody>
                  <a:tcPr/>
                </a:tc>
                <a:tc>
                  <a:txBody>
                    <a:bodyPr/>
                    <a:lstStyle/>
                    <a:p>
                      <a:r>
                        <a:rPr lang="en-US" sz="1400" dirty="0" smtClean="0"/>
                        <a:t>MCD43A4</a:t>
                      </a:r>
                      <a:endParaRPr lang="en-US" sz="1400" dirty="0"/>
                    </a:p>
                  </a:txBody>
                  <a:tcPr/>
                </a:tc>
                <a:tc>
                  <a:txBody>
                    <a:bodyPr/>
                    <a:lstStyle/>
                    <a:p>
                      <a:r>
                        <a:rPr lang="en-US" sz="1400" b="1" dirty="0" smtClean="0"/>
                        <a:t>MOD09GA daily L2G </a:t>
                      </a:r>
                      <a:endParaRPr lang="en-US" sz="1400" dirty="0"/>
                    </a:p>
                  </a:txBody>
                  <a:tcPr/>
                </a:tc>
                <a:tc>
                  <a:txBody>
                    <a:bodyPr/>
                    <a:lstStyle/>
                    <a:p>
                      <a:r>
                        <a:rPr lang="en-US" sz="1400" dirty="0" smtClean="0"/>
                        <a:t>MODIS Aqua Daily NDVI</a:t>
                      </a:r>
                      <a:endParaRPr lang="en-US" sz="1400" dirty="0"/>
                    </a:p>
                  </a:txBody>
                  <a:tcPr/>
                </a:tc>
              </a:tr>
              <a:tr h="370840">
                <a:tc>
                  <a:txBody>
                    <a:bodyPr/>
                    <a:lstStyle/>
                    <a:p>
                      <a:r>
                        <a:rPr lang="en-US" sz="1400" dirty="0" smtClean="0"/>
                        <a:t>GEE Image ID</a:t>
                      </a:r>
                      <a:endParaRPr lang="en-US" sz="1400" dirty="0"/>
                    </a:p>
                  </a:txBody>
                  <a:tcPr/>
                </a:tc>
                <a:tc>
                  <a:txBody>
                    <a:bodyPr/>
                    <a:lstStyle/>
                    <a:p>
                      <a:r>
                        <a:rPr lang="en-US" sz="1400" dirty="0" smtClean="0"/>
                        <a:t>MODIS/006/MCD15A3H</a:t>
                      </a:r>
                      <a:endParaRPr lang="en-US" sz="1400" dirty="0"/>
                    </a:p>
                  </a:txBody>
                  <a:tcPr/>
                </a:tc>
                <a:tc>
                  <a:txBody>
                    <a:bodyPr/>
                    <a:lstStyle/>
                    <a:p>
                      <a:r>
                        <a:rPr lang="en-US" sz="1400" dirty="0" smtClean="0"/>
                        <a:t>MODIS/006/MCD43A4</a:t>
                      </a:r>
                      <a:endParaRPr lang="en-US" sz="1400" dirty="0"/>
                    </a:p>
                  </a:txBody>
                  <a:tcPr/>
                </a:tc>
                <a:tc>
                  <a:txBody>
                    <a:bodyPr/>
                    <a:lstStyle/>
                    <a:p>
                      <a:r>
                        <a:rPr lang="en-US" sz="1400" dirty="0" smtClean="0"/>
                        <a:t>MODIS/006/MOD09GA</a:t>
                      </a:r>
                      <a:endParaRPr lang="en-US" sz="1400" dirty="0"/>
                    </a:p>
                  </a:txBody>
                  <a:tcPr/>
                </a:tc>
                <a:tc>
                  <a:txBody>
                    <a:bodyPr/>
                    <a:lstStyle/>
                    <a:p>
                      <a:r>
                        <a:rPr lang="en-US" sz="1400" dirty="0" smtClean="0"/>
                        <a:t>MODIS/006/MYD13A1</a:t>
                      </a:r>
                      <a:endParaRPr lang="en-US" sz="1400" dirty="0"/>
                    </a:p>
                  </a:txBody>
                  <a:tcPr/>
                </a:tc>
              </a:tr>
              <a:tr h="370840">
                <a:tc>
                  <a:txBody>
                    <a:bodyPr/>
                    <a:lstStyle/>
                    <a:p>
                      <a:r>
                        <a:rPr lang="en-US" sz="1400" dirty="0" smtClean="0"/>
                        <a:t>Bands</a:t>
                      </a:r>
                      <a:endParaRPr lang="en-US" sz="1400" dirty="0"/>
                    </a:p>
                  </a:txBody>
                  <a:tcPr/>
                </a:tc>
                <a:tc>
                  <a:txBody>
                    <a:bodyPr/>
                    <a:lstStyle/>
                    <a:p>
                      <a:r>
                        <a:rPr lang="en-US" sz="1400" dirty="0" smtClean="0"/>
                        <a:t>LAI</a:t>
                      </a:r>
                      <a:endParaRPr lang="en-US" sz="1400" dirty="0"/>
                    </a:p>
                  </a:txBody>
                  <a:tcPr/>
                </a:tc>
                <a:tc>
                  <a:txBody>
                    <a:bodyPr/>
                    <a:lstStyle/>
                    <a:p>
                      <a:r>
                        <a:rPr lang="en-US" sz="1400" dirty="0" smtClean="0"/>
                        <a:t>1-7</a:t>
                      </a:r>
                      <a:endParaRPr lang="en-US" sz="1400" dirty="0"/>
                    </a:p>
                  </a:txBody>
                  <a:tcPr/>
                </a:tc>
                <a:tc>
                  <a:txBody>
                    <a:bodyPr/>
                    <a:lstStyle/>
                    <a:p>
                      <a:r>
                        <a:rPr lang="en-US" sz="1400" dirty="0" smtClean="0"/>
                        <a:t>1-7</a:t>
                      </a:r>
                      <a:endParaRPr lang="en-US" sz="1400" dirty="0"/>
                    </a:p>
                  </a:txBody>
                  <a:tcPr/>
                </a:tc>
                <a:tc>
                  <a:txBody>
                    <a:bodyPr/>
                    <a:lstStyle/>
                    <a:p>
                      <a:r>
                        <a:rPr lang="en-US" sz="1400" dirty="0" smtClean="0"/>
                        <a:t>EVI, NDVI, 1-3, 7</a:t>
                      </a:r>
                      <a:endParaRPr lang="en-US" sz="1400" dirty="0"/>
                    </a:p>
                  </a:txBody>
                  <a:tcPr/>
                </a:tc>
              </a:tr>
              <a:tr h="370840">
                <a:tc>
                  <a:txBody>
                    <a:bodyPr/>
                    <a:lstStyle/>
                    <a:p>
                      <a:r>
                        <a:rPr lang="en-US" sz="1400" smtClean="0"/>
                        <a:t>Resolution</a:t>
                      </a:r>
                      <a:endParaRPr lang="en-US" sz="1400" dirty="0"/>
                    </a:p>
                  </a:txBody>
                  <a:tcPr/>
                </a:tc>
                <a:tc>
                  <a:txBody>
                    <a:bodyPr/>
                    <a:lstStyle/>
                    <a:p>
                      <a:r>
                        <a:rPr lang="en-US" sz="1400" dirty="0" smtClean="0"/>
                        <a:t>500m</a:t>
                      </a:r>
                      <a:endParaRPr lang="en-US" sz="1400" dirty="0"/>
                    </a:p>
                  </a:txBody>
                  <a:tcPr/>
                </a:tc>
                <a:tc>
                  <a:txBody>
                    <a:bodyPr/>
                    <a:lstStyle/>
                    <a:p>
                      <a:endParaRPr lang="en-US" sz="1400"/>
                    </a:p>
                  </a:txBody>
                  <a:tcPr/>
                </a:tc>
                <a:tc>
                  <a:txBody>
                    <a:bodyPr/>
                    <a:lstStyle/>
                    <a:p>
                      <a:r>
                        <a:rPr lang="en-US" sz="1400" dirty="0" smtClean="0"/>
                        <a:t>500m and 1km</a:t>
                      </a:r>
                      <a:endParaRPr lang="en-US" sz="1400" dirty="0"/>
                    </a:p>
                  </a:txBody>
                  <a:tcPr/>
                </a:tc>
                <a:tc>
                  <a:txBody>
                    <a:bodyPr/>
                    <a:lstStyle/>
                    <a:p>
                      <a:r>
                        <a:rPr lang="en-US" sz="1400" dirty="0" smtClean="0"/>
                        <a:t>500m</a:t>
                      </a:r>
                      <a:endParaRPr lang="en-US" sz="1400" dirty="0"/>
                    </a:p>
                  </a:txBody>
                  <a:tcPr/>
                </a:tc>
              </a:tr>
              <a:tr h="370840">
                <a:tc>
                  <a:txBody>
                    <a:bodyPr/>
                    <a:lstStyle/>
                    <a:p>
                      <a:r>
                        <a:rPr lang="en-US" sz="1400" dirty="0" smtClean="0"/>
                        <a:t>Composite?</a:t>
                      </a:r>
                      <a:endParaRPr lang="en-US" sz="1400" dirty="0"/>
                    </a:p>
                  </a:txBody>
                  <a:tcPr/>
                </a:tc>
                <a:tc>
                  <a:txBody>
                    <a:bodyPr/>
                    <a:lstStyle/>
                    <a:p>
                      <a:r>
                        <a:rPr lang="en-US" sz="1400" dirty="0" smtClean="0"/>
                        <a:t>4-day</a:t>
                      </a:r>
                      <a:endParaRPr lang="en-US" sz="1400" dirty="0"/>
                    </a:p>
                  </a:txBody>
                  <a:tcPr/>
                </a:tc>
                <a:tc>
                  <a:txBody>
                    <a:bodyPr/>
                    <a:lstStyle/>
                    <a:p>
                      <a:r>
                        <a:rPr lang="en-US" sz="1400" dirty="0" smtClean="0"/>
                        <a:t>16 day, image’s date is the 9</a:t>
                      </a:r>
                      <a:r>
                        <a:rPr lang="en-US" sz="1400" baseline="30000" dirty="0" smtClean="0"/>
                        <a:t>th</a:t>
                      </a:r>
                      <a:r>
                        <a:rPr lang="en-US" sz="1400" dirty="0" smtClean="0"/>
                        <a:t> day</a:t>
                      </a:r>
                      <a:endParaRPr lang="en-US" sz="1400" dirty="0"/>
                    </a:p>
                  </a:txBody>
                  <a:tcPr/>
                </a:tc>
                <a:tc>
                  <a:txBody>
                    <a:bodyPr/>
                    <a:lstStyle/>
                    <a:p>
                      <a:r>
                        <a:rPr lang="en-US" sz="1400" dirty="0" smtClean="0"/>
                        <a:t>no</a:t>
                      </a:r>
                      <a:endParaRPr lang="en-US" sz="1400" dirty="0"/>
                    </a:p>
                  </a:txBody>
                  <a:tcPr/>
                </a:tc>
                <a:tc>
                  <a:txBody>
                    <a:bodyPr/>
                    <a:lstStyle/>
                    <a:p>
                      <a:r>
                        <a:rPr lang="en-US" sz="1400" dirty="0" smtClean="0"/>
                        <a:t>16 day</a:t>
                      </a:r>
                      <a:endParaRPr lang="en-US" sz="1400" dirty="0"/>
                    </a:p>
                  </a:txBody>
                  <a:tcPr/>
                </a:tc>
              </a:tr>
              <a:tr h="370840">
                <a:tc>
                  <a:txBody>
                    <a:bodyPr/>
                    <a:lstStyle/>
                    <a:p>
                      <a:r>
                        <a:rPr lang="en-US" sz="1400" dirty="0" smtClean="0"/>
                        <a:t>Actual acquisition date?</a:t>
                      </a:r>
                      <a:endParaRPr lang="en-US" sz="1400" dirty="0"/>
                    </a:p>
                  </a:txBody>
                  <a:tcPr/>
                </a:tc>
                <a:tc>
                  <a:txBody>
                    <a:bodyPr/>
                    <a:lstStyle/>
                    <a:p>
                      <a:r>
                        <a:rPr lang="en-US" sz="1400" dirty="0" smtClean="0"/>
                        <a:t>No DOY band</a:t>
                      </a:r>
                      <a:endParaRPr lang="en-US" sz="1400" dirty="0"/>
                    </a:p>
                  </a:txBody>
                  <a:tcPr/>
                </a:tc>
                <a:tc>
                  <a:txBody>
                    <a:bodyPr/>
                    <a:lstStyle/>
                    <a:p>
                      <a:r>
                        <a:rPr lang="en-US" sz="1400" dirty="0" smtClean="0"/>
                        <a:t>No DOY band</a:t>
                      </a:r>
                      <a:endParaRPr lang="en-US" sz="1400" dirty="0"/>
                    </a:p>
                  </a:txBody>
                  <a:tcPr/>
                </a:tc>
                <a:tc>
                  <a:txBody>
                    <a:bodyPr/>
                    <a:lstStyle/>
                    <a:p>
                      <a:r>
                        <a:rPr lang="en-US" sz="1400" dirty="0" smtClean="0"/>
                        <a:t>N/A</a:t>
                      </a:r>
                      <a:endParaRPr lang="en-US" sz="1400" dirty="0"/>
                    </a:p>
                  </a:txBody>
                  <a:tcPr/>
                </a:tc>
                <a:tc>
                  <a:txBody>
                    <a:bodyPr/>
                    <a:lstStyle/>
                    <a:p>
                      <a:r>
                        <a:rPr lang="en-US" sz="1400" dirty="0" smtClean="0"/>
                        <a:t>No DOY band</a:t>
                      </a:r>
                      <a:endParaRPr lang="en-US" sz="1400" dirty="0"/>
                    </a:p>
                  </a:txBody>
                  <a:tcPr/>
                </a:tc>
              </a:tr>
              <a:tr h="370840">
                <a:tc>
                  <a:txBody>
                    <a:bodyPr/>
                    <a:lstStyle/>
                    <a:p>
                      <a:r>
                        <a:rPr lang="en-US" sz="1400" dirty="0" smtClean="0"/>
                        <a:t>Nadir correction</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Need to do – remove pixels w/ sensor zenith angle more than 32.25 </a:t>
                      </a:r>
                      <a:r>
                        <a:rPr lang="en-US" sz="1400" dirty="0" err="1" smtClean="0"/>
                        <a:t>deg</a:t>
                      </a:r>
                      <a:endParaRPr lang="en-US" sz="1400" dirty="0" smtClean="0"/>
                    </a:p>
                  </a:txBody>
                  <a:tcPr/>
                </a:tc>
                <a:tc>
                  <a:txBody>
                    <a:bodyPr/>
                    <a:lstStyle/>
                    <a:p>
                      <a:r>
                        <a:rPr lang="en-US" sz="1400" dirty="0" smtClean="0"/>
                        <a:t>yes</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Need to do – remove pixels w/ sensor zenith angle more than 32.25 </a:t>
                      </a:r>
                      <a:r>
                        <a:rPr lang="en-US" sz="1400" dirty="0" err="1" smtClean="0"/>
                        <a:t>deg</a:t>
                      </a:r>
                      <a:endParaRPr lang="en-US" sz="1400" dirty="0" smtClean="0"/>
                    </a:p>
                  </a:txBody>
                  <a:tcPr/>
                </a:tc>
                <a:tc>
                  <a:txBody>
                    <a:bodyPr/>
                    <a:lstStyle/>
                    <a:p>
                      <a:endParaRPr lang="en-US" sz="1400" dirty="0"/>
                    </a:p>
                  </a:txBody>
                  <a:tcPr/>
                </a:tc>
              </a:tr>
              <a:tr h="370840">
                <a:tc>
                  <a:txBody>
                    <a:bodyPr/>
                    <a:lstStyle/>
                    <a:p>
                      <a:r>
                        <a:rPr lang="en-US" sz="1400" dirty="0" smtClean="0"/>
                        <a:t>Cloud/shadow correction</a:t>
                      </a:r>
                      <a:endParaRPr lang="en-US" sz="1400" dirty="0"/>
                    </a:p>
                  </a:txBody>
                  <a:tcPr/>
                </a:tc>
                <a:tc>
                  <a:txBody>
                    <a:bodyPr/>
                    <a:lstStyle/>
                    <a:p>
                      <a:endParaRPr lang="en-US" sz="1400" dirty="0"/>
                    </a:p>
                  </a:txBody>
                  <a:tcPr/>
                </a:tc>
                <a:tc>
                  <a:txBody>
                    <a:bodyPr/>
                    <a:lstStyle/>
                    <a:p>
                      <a:r>
                        <a:rPr lang="en-US" sz="1400" dirty="0" smtClean="0"/>
                        <a:t>Use</a:t>
                      </a:r>
                      <a:r>
                        <a:rPr lang="en-US" sz="1400" baseline="0" dirty="0" smtClean="0"/>
                        <a:t> band 3 &gt;10%?</a:t>
                      </a:r>
                      <a:endParaRPr lang="en-US" sz="1400" dirty="0"/>
                    </a:p>
                  </a:txBody>
                  <a:tcPr/>
                </a:tc>
                <a:tc>
                  <a:txBody>
                    <a:bodyPr/>
                    <a:lstStyle/>
                    <a:p>
                      <a:r>
                        <a:rPr lang="en-US" sz="1400" dirty="0" smtClean="0"/>
                        <a:t>Use bitmasks (at 1km res)</a:t>
                      </a:r>
                      <a:endParaRPr lang="en-US" sz="1400" dirty="0"/>
                    </a:p>
                  </a:txBody>
                  <a:tcPr/>
                </a:tc>
                <a:tc>
                  <a:txBody>
                    <a:bodyPr/>
                    <a:lstStyle/>
                    <a:p>
                      <a:r>
                        <a:rPr lang="en-US" sz="1400" dirty="0" smtClean="0"/>
                        <a:t>EVI</a:t>
                      </a:r>
                      <a:r>
                        <a:rPr lang="en-US" sz="1400" baseline="0" dirty="0" smtClean="0"/>
                        <a:t> and NDVI have been cloud, shadow masked</a:t>
                      </a:r>
                      <a:endParaRPr lang="en-US" sz="1400" dirty="0"/>
                    </a:p>
                  </a:txBody>
                  <a:tcPr/>
                </a:tc>
              </a:tr>
              <a:tr h="370840">
                <a:tc>
                  <a:txBody>
                    <a:bodyPr/>
                    <a:lstStyle/>
                    <a:p>
                      <a:r>
                        <a:rPr lang="en-US" sz="1400" dirty="0" smtClean="0"/>
                        <a:t>Quality filtered?</a:t>
                      </a:r>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r>
              <a:tr h="424242">
                <a:tc>
                  <a:txBody>
                    <a:bodyPr/>
                    <a:lstStyle/>
                    <a:p>
                      <a:r>
                        <a:rPr lang="en-US" sz="1400" dirty="0" smtClean="0"/>
                        <a:t>Notes</a:t>
                      </a:r>
                      <a:endParaRPr lang="en-US" sz="1400" dirty="0"/>
                    </a:p>
                  </a:txBody>
                  <a:tcPr/>
                </a:tc>
                <a:tc>
                  <a:txBody>
                    <a:bodyPr/>
                    <a:lstStyle/>
                    <a:p>
                      <a:r>
                        <a:rPr lang="en-US" sz="1400" b="0" dirty="0" smtClean="0"/>
                        <a:t>Tested by </a:t>
                      </a:r>
                      <a:r>
                        <a:rPr lang="en-US" sz="1400" b="0" kern="1200" dirty="0" smtClean="0">
                          <a:solidFill>
                            <a:schemeClr val="dk1"/>
                          </a:solidFill>
                          <a:effectLst/>
                          <a:latin typeface="+mn-lt"/>
                          <a:ea typeface="+mn-ea"/>
                          <a:cs typeface="+mn-cs"/>
                        </a:rPr>
                        <a:t>(</a:t>
                      </a:r>
                      <a:r>
                        <a:rPr lang="en-US" sz="1400" b="0" kern="1200" dirty="0" err="1" smtClean="0">
                          <a:solidFill>
                            <a:schemeClr val="dk1"/>
                          </a:solidFill>
                          <a:effectLst/>
                          <a:latin typeface="+mn-lt"/>
                          <a:ea typeface="+mn-ea"/>
                          <a:cs typeface="+mn-cs"/>
                        </a:rPr>
                        <a:t>Tian</a:t>
                      </a:r>
                      <a:r>
                        <a:rPr lang="en-US" sz="1400" b="0" kern="1200" dirty="0" smtClean="0">
                          <a:solidFill>
                            <a:schemeClr val="dk1"/>
                          </a:solidFill>
                          <a:effectLst/>
                          <a:latin typeface="+mn-lt"/>
                          <a:ea typeface="+mn-ea"/>
                          <a:cs typeface="+mn-cs"/>
                        </a:rPr>
                        <a:t> et al, 2002).</a:t>
                      </a:r>
                      <a:r>
                        <a:rPr lang="en-US" sz="1400" b="0" kern="1200" baseline="0" dirty="0" smtClean="0">
                          <a:solidFill>
                            <a:schemeClr val="dk1"/>
                          </a:solidFill>
                          <a:effectLst/>
                          <a:latin typeface="+mn-lt"/>
                          <a:ea typeface="+mn-ea"/>
                          <a:cs typeface="+mn-cs"/>
                        </a:rPr>
                        <a:t> Uses both sensors</a:t>
                      </a:r>
                      <a:endParaRPr lang="en-US" sz="1400" b="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r>
            </a:tbl>
          </a:graphicData>
        </a:graphic>
      </p:graphicFrame>
      <p:sp>
        <p:nvSpPr>
          <p:cNvPr id="6" name="Rectangle 5"/>
          <p:cNvSpPr/>
          <p:nvPr/>
        </p:nvSpPr>
        <p:spPr>
          <a:xfrm>
            <a:off x="212019" y="6519446"/>
            <a:ext cx="8771206" cy="338554"/>
          </a:xfrm>
          <a:prstGeom prst="rect">
            <a:avLst/>
          </a:prstGeom>
        </p:spPr>
        <p:txBody>
          <a:bodyPr wrap="square">
            <a:spAutoFit/>
          </a:bodyPr>
          <a:lstStyle/>
          <a:p>
            <a:r>
              <a:rPr lang="en-US" sz="1600" dirty="0"/>
              <a:t>For clouds, remove all band 3 &gt; 10% even for composites because maybe it will be cloudy for 8 days</a:t>
            </a:r>
          </a:p>
        </p:txBody>
      </p:sp>
    </p:spTree>
    <p:extLst>
      <p:ext uri="{BB962C8B-B14F-4D97-AF65-F5344CB8AC3E}">
        <p14:creationId xmlns:p14="http://schemas.microsoft.com/office/powerpoint/2010/main" val="47712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255829129"/>
              </p:ext>
            </p:extLst>
          </p:nvPr>
        </p:nvGraphicFramePr>
        <p:xfrm>
          <a:off x="0" y="71281"/>
          <a:ext cx="9144000" cy="7299959"/>
        </p:xfrm>
        <a:graphic>
          <a:graphicData uri="http://schemas.openxmlformats.org/drawingml/2006/table">
            <a:tbl>
              <a:tblPr firstRow="1" bandRow="1">
                <a:tableStyleId>{5C22544A-7EE6-4342-B048-85BDC9FD1C3A}</a:tableStyleId>
              </a:tblPr>
              <a:tblGrid>
                <a:gridCol w="2286000"/>
                <a:gridCol w="2286000"/>
                <a:gridCol w="2286000"/>
                <a:gridCol w="2286000"/>
              </a:tblGrid>
              <a:tr h="370840">
                <a:tc>
                  <a:txBody>
                    <a:bodyPr/>
                    <a:lstStyle/>
                    <a:p>
                      <a:endParaRPr lang="en-US" sz="1400" dirty="0"/>
                    </a:p>
                  </a:txBody>
                  <a:tcPr/>
                </a:tc>
                <a:tc>
                  <a:txBody>
                    <a:bodyPr/>
                    <a:lstStyle/>
                    <a:p>
                      <a:r>
                        <a:rPr lang="en-US" sz="1400" dirty="0" smtClean="0"/>
                        <a:t>MODIS</a:t>
                      </a:r>
                      <a:r>
                        <a:rPr lang="en-US" sz="1400" baseline="0" dirty="0" smtClean="0"/>
                        <a:t> </a:t>
                      </a:r>
                      <a:r>
                        <a:rPr lang="en-US" sz="1400" dirty="0" smtClean="0"/>
                        <a:t>Terra or Aqua SR 8-day 500m ***</a:t>
                      </a:r>
                      <a:endParaRPr lang="en-US" sz="1400" dirty="0"/>
                    </a:p>
                  </a:txBody>
                  <a:tcPr/>
                </a:tc>
                <a:tc>
                  <a:txBody>
                    <a:bodyPr/>
                    <a:lstStyle/>
                    <a:p>
                      <a:r>
                        <a:rPr lang="en-US" sz="1400" dirty="0" smtClean="0"/>
                        <a:t>MODIS Terra or Aqua VI 16 day 250m ***</a:t>
                      </a:r>
                      <a:endParaRPr lang="en-US" sz="1400" dirty="0"/>
                    </a:p>
                  </a:txBody>
                  <a:tcPr/>
                </a:tc>
                <a:tc>
                  <a:txBody>
                    <a:bodyPr/>
                    <a:lstStyle/>
                    <a:p>
                      <a:r>
                        <a:rPr lang="en-US" sz="1400" dirty="0" smtClean="0"/>
                        <a:t>MODIS Nadir BRDF-Adjusted Reflectance Daily 500m</a:t>
                      </a:r>
                      <a:endParaRPr lang="en-US" sz="1400" dirty="0"/>
                    </a:p>
                  </a:txBody>
                  <a:tcPr/>
                </a:tc>
              </a:tr>
              <a:tr h="370840">
                <a:tc>
                  <a:txBody>
                    <a:bodyPr/>
                    <a:lstStyle/>
                    <a:p>
                      <a:r>
                        <a:rPr lang="en-US" sz="1400" dirty="0" smtClean="0"/>
                        <a:t>GEE Image ID</a:t>
                      </a:r>
                      <a:endParaRPr lang="en-US" sz="1400" dirty="0"/>
                    </a:p>
                  </a:txBody>
                  <a:tcPr/>
                </a:tc>
                <a:tc>
                  <a:txBody>
                    <a:bodyPr/>
                    <a:lstStyle/>
                    <a:p>
                      <a:r>
                        <a:rPr lang="en-US" sz="1400" dirty="0" smtClean="0"/>
                        <a:t>MODIS/006/MOD09A1 or</a:t>
                      </a:r>
                    </a:p>
                    <a:p>
                      <a:r>
                        <a:rPr lang="en-US" sz="1400" dirty="0" smtClean="0"/>
                        <a:t>MODIS/006/MYD09A1</a:t>
                      </a:r>
                      <a:endParaRPr lang="en-US" sz="1400" dirty="0"/>
                    </a:p>
                  </a:txBody>
                  <a:tcPr/>
                </a:tc>
                <a:tc>
                  <a:txBody>
                    <a:bodyPr/>
                    <a:lstStyle/>
                    <a:p>
                      <a:r>
                        <a:rPr lang="en-US" sz="1400" dirty="0" smtClean="0"/>
                        <a:t>MODIS/006/MOD13Q1 or MODIS/006/MYD13Q1</a:t>
                      </a:r>
                      <a:endParaRPr lang="en-US" sz="1400" dirty="0"/>
                    </a:p>
                  </a:txBody>
                  <a:tcPr/>
                </a:tc>
                <a:tc>
                  <a:txBody>
                    <a:bodyPr/>
                    <a:lstStyle/>
                    <a:p>
                      <a:r>
                        <a:rPr lang="en-US" sz="1400" dirty="0" smtClean="0"/>
                        <a:t>MODIS/006/MCD43A4</a:t>
                      </a:r>
                      <a:endParaRPr lang="en-US" sz="1400" dirty="0"/>
                    </a:p>
                  </a:txBody>
                  <a:tcPr/>
                </a:tc>
              </a:tr>
              <a:tr h="370840">
                <a:tc>
                  <a:txBody>
                    <a:bodyPr/>
                    <a:lstStyle/>
                    <a:p>
                      <a:r>
                        <a:rPr lang="en-US" sz="1400" dirty="0" smtClean="0"/>
                        <a:t>Bands</a:t>
                      </a:r>
                      <a:endParaRPr lang="en-US" sz="1400" dirty="0"/>
                    </a:p>
                  </a:txBody>
                  <a:tcPr/>
                </a:tc>
                <a:tc>
                  <a:txBody>
                    <a:bodyPr/>
                    <a:lstStyle/>
                    <a:p>
                      <a:r>
                        <a:rPr lang="en-US" sz="1400" dirty="0" smtClean="0"/>
                        <a:t>1-7?</a:t>
                      </a:r>
                      <a:endParaRPr lang="en-US" sz="1400" dirty="0"/>
                    </a:p>
                  </a:txBody>
                  <a:tcPr/>
                </a:tc>
                <a:tc>
                  <a:txBody>
                    <a:bodyPr/>
                    <a:lstStyle/>
                    <a:p>
                      <a:r>
                        <a:rPr lang="en-US" sz="1400" dirty="0" smtClean="0"/>
                        <a:t>EVI – </a:t>
                      </a:r>
                      <a:r>
                        <a:rPr lang="en-US" sz="1400" dirty="0" err="1" smtClean="0"/>
                        <a:t>calced</a:t>
                      </a:r>
                      <a:r>
                        <a:rPr lang="en-US" sz="1400" baseline="0" dirty="0" smtClean="0"/>
                        <a:t> from cloud-free MOD13A2; and NDVI; and bands 1-3, 7 </a:t>
                      </a:r>
                      <a:endParaRPr lang="en-US" sz="1400" dirty="0"/>
                    </a:p>
                  </a:txBody>
                  <a:tcPr/>
                </a:tc>
                <a:tc>
                  <a:txBody>
                    <a:bodyPr/>
                    <a:lstStyle/>
                    <a:p>
                      <a:r>
                        <a:rPr lang="en-US" sz="1400" dirty="0" smtClean="0"/>
                        <a:t>1-7</a:t>
                      </a:r>
                      <a:endParaRPr lang="en-US" sz="1400" dirty="0"/>
                    </a:p>
                  </a:txBody>
                  <a:tcPr/>
                </a:tc>
              </a:tr>
              <a:tr h="370840">
                <a:tc>
                  <a:txBody>
                    <a:bodyPr/>
                    <a:lstStyle/>
                    <a:p>
                      <a:r>
                        <a:rPr lang="en-US" sz="1400" smtClean="0"/>
                        <a:t>Resolution</a:t>
                      </a:r>
                      <a:endParaRPr lang="en-US" sz="1400" dirty="0"/>
                    </a:p>
                  </a:txBody>
                  <a:tcPr/>
                </a:tc>
                <a:tc>
                  <a:txBody>
                    <a:bodyPr/>
                    <a:lstStyle/>
                    <a:p>
                      <a:r>
                        <a:rPr lang="en-US" sz="1400" dirty="0" smtClean="0"/>
                        <a:t>500m</a:t>
                      </a:r>
                      <a:endParaRPr lang="en-US" sz="1400" dirty="0"/>
                    </a:p>
                  </a:txBody>
                  <a:tcPr/>
                </a:tc>
                <a:tc>
                  <a:txBody>
                    <a:bodyPr/>
                    <a:lstStyle/>
                    <a:p>
                      <a:r>
                        <a:rPr lang="en-US" sz="1400" baseline="0" dirty="0" smtClean="0"/>
                        <a:t>250m</a:t>
                      </a:r>
                      <a:endParaRPr lang="en-US" sz="1400" dirty="0"/>
                    </a:p>
                  </a:txBody>
                  <a:tcPr/>
                </a:tc>
                <a:tc>
                  <a:txBody>
                    <a:bodyPr/>
                    <a:lstStyle/>
                    <a:p>
                      <a:r>
                        <a:rPr lang="en-US" sz="1400" dirty="0" smtClean="0"/>
                        <a:t>500m</a:t>
                      </a:r>
                      <a:endParaRPr lang="en-US" sz="1400" dirty="0"/>
                    </a:p>
                  </a:txBody>
                  <a:tcPr/>
                </a:tc>
              </a:tr>
              <a:tr h="370840">
                <a:tc>
                  <a:txBody>
                    <a:bodyPr/>
                    <a:lstStyle/>
                    <a:p>
                      <a:r>
                        <a:rPr lang="en-US" sz="1400" dirty="0" smtClean="0"/>
                        <a:t>Composite?</a:t>
                      </a:r>
                      <a:endParaRPr lang="en-US" sz="1400" dirty="0"/>
                    </a:p>
                  </a:txBody>
                  <a:tcPr/>
                </a:tc>
                <a:tc>
                  <a:txBody>
                    <a:bodyPr/>
                    <a:lstStyle/>
                    <a:p>
                      <a:r>
                        <a:rPr lang="en-US" sz="1400" dirty="0" smtClean="0"/>
                        <a:t>8 days</a:t>
                      </a:r>
                      <a:endParaRPr lang="en-US" sz="1400" dirty="0"/>
                    </a:p>
                  </a:txBody>
                  <a:tcPr/>
                </a:tc>
                <a:tc>
                  <a:txBody>
                    <a:bodyPr/>
                    <a:lstStyle/>
                    <a:p>
                      <a:r>
                        <a:rPr lang="en-US" sz="1400" dirty="0" smtClean="0"/>
                        <a:t>16 days</a:t>
                      </a:r>
                      <a:endParaRPr lang="en-US" sz="1400" dirty="0"/>
                    </a:p>
                  </a:txBody>
                  <a:tcPr/>
                </a:tc>
                <a:tc>
                  <a:txBody>
                    <a:bodyPr/>
                    <a:lstStyle/>
                    <a:p>
                      <a:r>
                        <a:rPr lang="en-US" sz="1400" dirty="0" smtClean="0"/>
                        <a:t>16 days</a:t>
                      </a:r>
                      <a:endParaRPr lang="en-US" sz="1400" dirty="0"/>
                    </a:p>
                  </a:txBody>
                  <a:tcPr/>
                </a:tc>
              </a:tr>
              <a:tr h="370840">
                <a:tc>
                  <a:txBody>
                    <a:bodyPr/>
                    <a:lstStyle/>
                    <a:p>
                      <a:r>
                        <a:rPr lang="en-US" sz="1400" dirty="0" smtClean="0"/>
                        <a:t>Actual acquisition date?</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Used date of </a:t>
                      </a:r>
                      <a:r>
                        <a:rPr lang="en-US" sz="1400" dirty="0" err="1" smtClean="0"/>
                        <a:t>obs</a:t>
                      </a:r>
                      <a:r>
                        <a:rPr lang="en-US" sz="1400" dirty="0" smtClean="0"/>
                        <a:t> flag as day of the year for </a:t>
                      </a:r>
                      <a:r>
                        <a:rPr lang="en-US" sz="1400" dirty="0" err="1" smtClean="0"/>
                        <a:t>obs</a:t>
                      </a:r>
                      <a:r>
                        <a:rPr lang="en-US" sz="1400" dirty="0" smtClean="0"/>
                        <a:t> for</a:t>
                      </a:r>
                      <a:r>
                        <a:rPr lang="en-US" sz="1400" baseline="0" dirty="0" smtClean="0"/>
                        <a:t> each pixel – instead of assuming evenly spaced </a:t>
                      </a:r>
                      <a:r>
                        <a:rPr lang="en-US" sz="1400" baseline="0" dirty="0" err="1" smtClean="0"/>
                        <a:t>obs</a:t>
                      </a:r>
                      <a:endParaRPr lang="en-US" sz="140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400" baseline="0" dirty="0" smtClean="0"/>
                        <a:t>Has the day of pixel composite info</a:t>
                      </a:r>
                      <a:endParaRPr lang="en-US" sz="1400" dirty="0" smtClean="0"/>
                    </a:p>
                  </a:txBody>
                  <a:tcPr/>
                </a:tc>
                <a:tc>
                  <a:txBody>
                    <a:bodyPr/>
                    <a:lstStyle/>
                    <a:p>
                      <a:r>
                        <a:rPr lang="en-US" sz="1400" baseline="0" dirty="0" smtClean="0"/>
                        <a:t>Composite day of year layer was introduced starting with Collection 5</a:t>
                      </a:r>
                    </a:p>
                    <a:p>
                      <a:r>
                        <a:rPr lang="en-US" sz="1400" baseline="0" dirty="0" smtClean="0"/>
                        <a:t>(</a:t>
                      </a:r>
                      <a:r>
                        <a:rPr lang="en-US" sz="1400" baseline="0" dirty="0" err="1" smtClean="0"/>
                        <a:t>Testa</a:t>
                      </a:r>
                      <a:r>
                        <a:rPr lang="en-US" sz="1400" baseline="0" dirty="0" smtClean="0"/>
                        <a:t> et al, 2014) have a technique to recover temporal accuracy to get uniform </a:t>
                      </a:r>
                      <a:r>
                        <a:rPr lang="en-US" sz="1400" baseline="0" dirty="0" err="1" smtClean="0"/>
                        <a:t>timeseries</a:t>
                      </a:r>
                      <a:endParaRPr lang="en-US" sz="1400" dirty="0"/>
                    </a:p>
                  </a:txBody>
                  <a:tcPr/>
                </a:tc>
                <a:tc>
                  <a:txBody>
                    <a:bodyPr/>
                    <a:lstStyle/>
                    <a:p>
                      <a:r>
                        <a:rPr lang="en-US" sz="1400" dirty="0" smtClean="0"/>
                        <a:t>No DOY</a:t>
                      </a:r>
                      <a:r>
                        <a:rPr lang="en-US" sz="1400" baseline="0" dirty="0" smtClean="0"/>
                        <a:t> band</a:t>
                      </a:r>
                      <a:endParaRPr lang="en-US" sz="1400" dirty="0" smtClean="0"/>
                    </a:p>
                    <a:p>
                      <a:r>
                        <a:rPr lang="en-US" sz="1400" dirty="0" smtClean="0"/>
                        <a:t>“image date” is the 9</a:t>
                      </a:r>
                      <a:r>
                        <a:rPr lang="en-US" sz="1400" baseline="30000" dirty="0" smtClean="0"/>
                        <a:t>th</a:t>
                      </a:r>
                      <a:r>
                        <a:rPr lang="en-US" sz="1400" dirty="0" smtClean="0"/>
                        <a:t> day in the 16 day period</a:t>
                      </a:r>
                      <a:endParaRPr lang="en-US" sz="1400" dirty="0"/>
                    </a:p>
                  </a:txBody>
                  <a:tcPr/>
                </a:tc>
              </a:tr>
              <a:tr h="370840">
                <a:tc>
                  <a:txBody>
                    <a:bodyPr/>
                    <a:lstStyle/>
                    <a:p>
                      <a:r>
                        <a:rPr lang="en-US" sz="1400" dirty="0" smtClean="0"/>
                        <a:t>Nadir correction</a:t>
                      </a:r>
                      <a:endParaRPr lang="en-US" sz="1400" dirty="0"/>
                    </a:p>
                  </a:txBody>
                  <a:tcPr/>
                </a:tc>
                <a:tc>
                  <a:txBody>
                    <a:bodyPr/>
                    <a:lstStyle/>
                    <a:p>
                      <a:r>
                        <a:rPr lang="en-US" sz="1400" dirty="0" smtClean="0"/>
                        <a:t>Need to do – remove pixels w/ sensor zenith angel more than 32.25 </a:t>
                      </a:r>
                      <a:r>
                        <a:rPr lang="en-US" sz="1400" dirty="0" err="1" smtClean="0"/>
                        <a:t>deg</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yes</a:t>
                      </a:r>
                    </a:p>
                  </a:txBody>
                  <a:tcPr/>
                </a:tc>
                <a:tc>
                  <a:txBody>
                    <a:bodyPr/>
                    <a:lstStyle/>
                    <a:p>
                      <a:r>
                        <a:rPr lang="en-US" sz="1400" dirty="0" smtClean="0"/>
                        <a:t>yes</a:t>
                      </a:r>
                      <a:endParaRPr lang="en-US" sz="1400" dirty="0"/>
                    </a:p>
                  </a:txBody>
                  <a:tcPr/>
                </a:tc>
              </a:tr>
              <a:tr h="370840">
                <a:tc>
                  <a:txBody>
                    <a:bodyPr/>
                    <a:lstStyle/>
                    <a:p>
                      <a:r>
                        <a:rPr lang="en-US" sz="1400" dirty="0" smtClean="0"/>
                        <a:t>Cloud/shadow correction</a:t>
                      </a:r>
                      <a:endParaRPr lang="en-US" sz="1400" dirty="0"/>
                    </a:p>
                  </a:txBody>
                  <a:tcPr/>
                </a:tc>
                <a:tc>
                  <a:txBody>
                    <a:bodyPr/>
                    <a:lstStyle/>
                    <a:p>
                      <a:r>
                        <a:rPr lang="en-US" sz="1400" dirty="0" smtClean="0"/>
                        <a:t>Already</a:t>
                      </a:r>
                      <a:r>
                        <a:rPr lang="en-US" sz="1400" baseline="0" dirty="0" smtClean="0"/>
                        <a:t> chose the lowest value of band 3 every 8 days, still need to remove all band 3 &gt;10%</a:t>
                      </a:r>
                      <a:endParaRPr lang="en-US" sz="1400" dirty="0"/>
                    </a:p>
                  </a:txBody>
                  <a:tcPr/>
                </a:tc>
                <a:tc>
                  <a:txBody>
                    <a:bodyPr/>
                    <a:lstStyle/>
                    <a:p>
                      <a:r>
                        <a:rPr lang="en-US" sz="1400" dirty="0" smtClean="0"/>
                        <a:t>Cloud-free already</a:t>
                      </a:r>
                      <a:endParaRPr lang="en-US" sz="1400" dirty="0"/>
                    </a:p>
                  </a:txBody>
                  <a:tcPr/>
                </a:tc>
                <a:tc>
                  <a:txBody>
                    <a:bodyPr/>
                    <a:lstStyle/>
                    <a:p>
                      <a:endParaRPr lang="en-US" sz="1400" dirty="0"/>
                    </a:p>
                  </a:txBody>
                  <a:tcPr/>
                </a:tc>
              </a:tr>
              <a:tr h="370840">
                <a:tc>
                  <a:txBody>
                    <a:bodyPr/>
                    <a:lstStyle/>
                    <a:p>
                      <a:r>
                        <a:rPr lang="en-US" sz="1400" dirty="0" smtClean="0"/>
                        <a:t>Quality filtered?</a:t>
                      </a:r>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r>
              <a:tr h="370840">
                <a:tc>
                  <a:txBody>
                    <a:bodyPr/>
                    <a:lstStyle/>
                    <a:p>
                      <a:r>
                        <a:rPr lang="en-US" sz="1400" dirty="0" smtClean="0"/>
                        <a:t>Notes</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Used in (Sakamoto, 2005) and in (</a:t>
                      </a:r>
                      <a:r>
                        <a:rPr lang="en-US" sz="1400" dirty="0" err="1" smtClean="0"/>
                        <a:t>Galford</a:t>
                      </a:r>
                      <a:r>
                        <a:rPr lang="en-US" sz="1400" dirty="0" smtClean="0"/>
                        <a:t> et al, 2008) and rally dataset</a:t>
                      </a:r>
                    </a:p>
                    <a:p>
                      <a:endParaRPr lang="en-US" sz="1400" dirty="0"/>
                    </a:p>
                  </a:txBody>
                  <a:tcPr/>
                </a:tc>
                <a:tc>
                  <a:txBody>
                    <a:bodyPr/>
                    <a:lstStyle/>
                    <a:p>
                      <a:r>
                        <a:rPr lang="en-US" sz="1400" dirty="0" smtClean="0"/>
                        <a:t>Used in (Urban et al, 2018) </a:t>
                      </a:r>
                      <a:r>
                        <a:rPr lang="en-US" sz="1400" b="0" dirty="0" smtClean="0"/>
                        <a:t>and</a:t>
                      </a:r>
                      <a:r>
                        <a:rPr lang="en-US" sz="1400" b="0" baseline="0" dirty="0" smtClean="0"/>
                        <a:t> </a:t>
                      </a:r>
                      <a:r>
                        <a:rPr lang="en-US" sz="1400" b="0" kern="1200" dirty="0" smtClean="0">
                          <a:solidFill>
                            <a:schemeClr val="dk1"/>
                          </a:solidFill>
                          <a:effectLst/>
                          <a:latin typeface="+mn-lt"/>
                          <a:ea typeface="+mn-ea"/>
                          <a:cs typeface="+mn-cs"/>
                        </a:rPr>
                        <a:t>(</a:t>
                      </a:r>
                      <a:r>
                        <a:rPr lang="en-US" sz="1400" b="0" kern="1200" dirty="0" err="1" smtClean="0">
                          <a:solidFill>
                            <a:schemeClr val="dk1"/>
                          </a:solidFill>
                          <a:effectLst/>
                          <a:latin typeface="+mn-lt"/>
                          <a:ea typeface="+mn-ea"/>
                          <a:cs typeface="+mn-cs"/>
                        </a:rPr>
                        <a:t>Boschetti</a:t>
                      </a:r>
                      <a:r>
                        <a:rPr lang="en-US" sz="1400" b="0" kern="1200" dirty="0" smtClean="0">
                          <a:solidFill>
                            <a:schemeClr val="dk1"/>
                          </a:solidFill>
                          <a:effectLst/>
                          <a:latin typeface="+mn-lt"/>
                          <a:ea typeface="+mn-ea"/>
                          <a:cs typeface="+mn-cs"/>
                        </a:rPr>
                        <a:t> et al, 2009) and (</a:t>
                      </a:r>
                      <a:r>
                        <a:rPr lang="en-US" sz="1400" b="0" kern="1200" dirty="0" err="1" smtClean="0">
                          <a:solidFill>
                            <a:schemeClr val="dk1"/>
                          </a:solidFill>
                          <a:effectLst/>
                          <a:latin typeface="+mn-lt"/>
                          <a:ea typeface="+mn-ea"/>
                          <a:cs typeface="+mn-cs"/>
                        </a:rPr>
                        <a:t>Guinden</a:t>
                      </a:r>
                      <a:r>
                        <a:rPr lang="en-US" sz="1400" b="0" kern="1200" dirty="0" smtClean="0">
                          <a:solidFill>
                            <a:schemeClr val="dk1"/>
                          </a:solidFill>
                          <a:effectLst/>
                          <a:latin typeface="+mn-lt"/>
                          <a:ea typeface="+mn-ea"/>
                          <a:cs typeface="+mn-cs"/>
                        </a:rPr>
                        <a:t>-Garcia,</a:t>
                      </a:r>
                      <a:r>
                        <a:rPr lang="en-US" sz="1400" b="0" kern="1200" baseline="0" dirty="0" smtClean="0">
                          <a:solidFill>
                            <a:schemeClr val="dk1"/>
                          </a:solidFill>
                          <a:effectLst/>
                          <a:latin typeface="+mn-lt"/>
                          <a:ea typeface="+mn-ea"/>
                          <a:cs typeface="+mn-cs"/>
                        </a:rPr>
                        <a:t> 2012) and </a:t>
                      </a:r>
                      <a:r>
                        <a:rPr lang="en-US" sz="1400" kern="1200" dirty="0" smtClean="0">
                          <a:solidFill>
                            <a:schemeClr val="dk1"/>
                          </a:solidFill>
                          <a:effectLst/>
                          <a:latin typeface="+mn-lt"/>
                          <a:ea typeface="+mn-ea"/>
                          <a:cs typeface="+mn-cs"/>
                        </a:rPr>
                        <a:t>(</a:t>
                      </a:r>
                      <a:r>
                        <a:rPr lang="en-US" sz="1400" kern="1200" dirty="0" err="1" smtClean="0">
                          <a:solidFill>
                            <a:schemeClr val="dk1"/>
                          </a:solidFill>
                          <a:effectLst/>
                          <a:latin typeface="+mn-lt"/>
                          <a:ea typeface="+mn-ea"/>
                          <a:cs typeface="+mn-cs"/>
                        </a:rPr>
                        <a:t>Hmimina</a:t>
                      </a:r>
                      <a:r>
                        <a:rPr lang="en-US" sz="1400" kern="1200" dirty="0" smtClean="0">
                          <a:solidFill>
                            <a:schemeClr val="dk1"/>
                          </a:solidFill>
                          <a:effectLst/>
                          <a:latin typeface="+mn-lt"/>
                          <a:ea typeface="+mn-ea"/>
                          <a:cs typeface="+mn-cs"/>
                        </a:rPr>
                        <a:t> et al, 2013) </a:t>
                      </a:r>
                      <a:endParaRPr lang="en-US" sz="1400" b="0" dirty="0" smtClean="0"/>
                    </a:p>
                  </a:txBody>
                  <a:tcPr/>
                </a:tc>
                <a:tc>
                  <a:txBody>
                    <a:bodyPr/>
                    <a:lstStyle/>
                    <a:p>
                      <a:r>
                        <a:rPr lang="en-US" sz="1400" dirty="0" smtClean="0"/>
                        <a:t>Used in (Zhang</a:t>
                      </a:r>
                      <a:r>
                        <a:rPr lang="en-US" sz="1400" baseline="0" dirty="0" smtClean="0"/>
                        <a:t> et al, 2003) – a similar NBAR adjusted, 16 day one</a:t>
                      </a:r>
                      <a:endParaRPr lang="en-US" sz="1400" dirty="0"/>
                    </a:p>
                  </a:txBody>
                  <a:tcPr/>
                </a:tc>
              </a:tr>
            </a:tbl>
          </a:graphicData>
        </a:graphic>
      </p:graphicFrame>
    </p:spTree>
    <p:extLst>
      <p:ext uri="{BB962C8B-B14F-4D97-AF65-F5344CB8AC3E}">
        <p14:creationId xmlns:p14="http://schemas.microsoft.com/office/powerpoint/2010/main" val="1948764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549159446"/>
              </p:ext>
            </p:extLst>
          </p:nvPr>
        </p:nvGraphicFramePr>
        <p:xfrm>
          <a:off x="0" y="71281"/>
          <a:ext cx="6742083" cy="4495799"/>
        </p:xfrm>
        <a:graphic>
          <a:graphicData uri="http://schemas.openxmlformats.org/drawingml/2006/table">
            <a:tbl>
              <a:tblPr firstRow="1" bandRow="1">
                <a:tableStyleId>{5C22544A-7EE6-4342-B048-85BDC9FD1C3A}</a:tableStyleId>
              </a:tblPr>
              <a:tblGrid>
                <a:gridCol w="2247361"/>
                <a:gridCol w="2247361"/>
                <a:gridCol w="2247361"/>
              </a:tblGrid>
              <a:tr h="370840">
                <a:tc>
                  <a:txBody>
                    <a:bodyPr/>
                    <a:lstStyle/>
                    <a:p>
                      <a:endParaRPr lang="en-US" sz="1400" dirty="0"/>
                    </a:p>
                  </a:txBody>
                  <a:tcPr/>
                </a:tc>
                <a:tc>
                  <a:txBody>
                    <a:bodyPr/>
                    <a:lstStyle/>
                    <a:p>
                      <a:r>
                        <a:rPr lang="en-US" sz="1400" dirty="0" err="1" smtClean="0"/>
                        <a:t>Modis</a:t>
                      </a:r>
                      <a:r>
                        <a:rPr lang="en-US" sz="1400" dirty="0" smtClean="0"/>
                        <a:t> Aqua SR</a:t>
                      </a:r>
                      <a:r>
                        <a:rPr lang="en-US" sz="1400" baseline="0" dirty="0" smtClean="0"/>
                        <a:t> 8 day</a:t>
                      </a:r>
                      <a:endParaRPr lang="en-US" sz="1400" dirty="0"/>
                    </a:p>
                  </a:txBody>
                  <a:tcPr/>
                </a:tc>
                <a:tc>
                  <a:txBody>
                    <a:bodyPr/>
                    <a:lstStyle/>
                    <a:p>
                      <a:r>
                        <a:rPr lang="en-US" sz="1400" dirty="0" smtClean="0"/>
                        <a:t>MODIS  Aqua SR daily</a:t>
                      </a:r>
                      <a:endParaRPr lang="en-US" sz="1400" dirty="0"/>
                    </a:p>
                  </a:txBody>
                  <a:tcPr/>
                </a:tc>
              </a:tr>
              <a:tr h="370840">
                <a:tc>
                  <a:txBody>
                    <a:bodyPr/>
                    <a:lstStyle/>
                    <a:p>
                      <a:r>
                        <a:rPr lang="en-US" sz="1400" dirty="0" smtClean="0"/>
                        <a:t>GEE Image ID</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MODIS/006/MYD09GQ</a:t>
                      </a:r>
                    </a:p>
                  </a:txBody>
                  <a:tcPr/>
                </a:tc>
                <a:tc>
                  <a:txBody>
                    <a:bodyPr/>
                    <a:lstStyle/>
                    <a:p>
                      <a:r>
                        <a:rPr lang="en-US" sz="1400" dirty="0" smtClean="0"/>
                        <a:t>MODIS/006/MYD09GQ</a:t>
                      </a:r>
                      <a:endParaRPr lang="en-US" sz="1400" dirty="0"/>
                    </a:p>
                  </a:txBody>
                  <a:tcPr/>
                </a:tc>
              </a:tr>
              <a:tr h="370840">
                <a:tc>
                  <a:txBody>
                    <a:bodyPr/>
                    <a:lstStyle/>
                    <a:p>
                      <a:r>
                        <a:rPr lang="en-US" sz="1400" dirty="0" smtClean="0"/>
                        <a:t>Bands</a:t>
                      </a:r>
                      <a:endParaRPr lang="en-US" sz="1400" dirty="0"/>
                    </a:p>
                  </a:txBody>
                  <a:tcPr/>
                </a:tc>
                <a:tc>
                  <a:txBody>
                    <a:bodyPr/>
                    <a:lstStyle/>
                    <a:p>
                      <a:r>
                        <a:rPr lang="en-US" sz="1400" dirty="0" smtClean="0"/>
                        <a:t>1-2</a:t>
                      </a:r>
                      <a:endParaRPr lang="en-US" sz="1400" dirty="0"/>
                    </a:p>
                  </a:txBody>
                  <a:tcPr/>
                </a:tc>
                <a:tc>
                  <a:txBody>
                    <a:bodyPr/>
                    <a:lstStyle/>
                    <a:p>
                      <a:r>
                        <a:rPr lang="en-US" sz="1400" dirty="0" smtClean="0"/>
                        <a:t>1-2</a:t>
                      </a:r>
                      <a:endParaRPr lang="en-US" sz="1400" dirty="0"/>
                    </a:p>
                  </a:txBody>
                  <a:tcPr/>
                </a:tc>
              </a:tr>
              <a:tr h="370840">
                <a:tc>
                  <a:txBody>
                    <a:bodyPr/>
                    <a:lstStyle/>
                    <a:p>
                      <a:r>
                        <a:rPr lang="en-US" sz="1400" dirty="0" smtClean="0"/>
                        <a:t>Resolution</a:t>
                      </a:r>
                      <a:endParaRPr lang="en-US" sz="1400" dirty="0"/>
                    </a:p>
                  </a:txBody>
                  <a:tcPr/>
                </a:tc>
                <a:tc>
                  <a:txBody>
                    <a:bodyPr/>
                    <a:lstStyle/>
                    <a:p>
                      <a:r>
                        <a:rPr lang="en-US" sz="1400" dirty="0" smtClean="0"/>
                        <a:t>250m</a:t>
                      </a:r>
                      <a:endParaRPr lang="en-US" sz="1400" dirty="0"/>
                    </a:p>
                  </a:txBody>
                  <a:tcPr/>
                </a:tc>
                <a:tc>
                  <a:txBody>
                    <a:bodyPr/>
                    <a:lstStyle/>
                    <a:p>
                      <a:r>
                        <a:rPr lang="en-US" sz="1400" dirty="0" smtClean="0"/>
                        <a:t>250m</a:t>
                      </a:r>
                      <a:endParaRPr lang="en-US" sz="1400" dirty="0"/>
                    </a:p>
                  </a:txBody>
                  <a:tcPr/>
                </a:tc>
              </a:tr>
              <a:tr h="370840">
                <a:tc>
                  <a:txBody>
                    <a:bodyPr/>
                    <a:lstStyle/>
                    <a:p>
                      <a:r>
                        <a:rPr lang="en-US" sz="1400" dirty="0" smtClean="0"/>
                        <a:t>Composite?</a:t>
                      </a:r>
                      <a:endParaRPr lang="en-US" sz="1400" dirty="0"/>
                    </a:p>
                  </a:txBody>
                  <a:tcPr/>
                </a:tc>
                <a:tc>
                  <a:txBody>
                    <a:bodyPr/>
                    <a:lstStyle/>
                    <a:p>
                      <a:r>
                        <a:rPr lang="en-US" sz="1400" dirty="0" smtClean="0"/>
                        <a:t>8 day</a:t>
                      </a:r>
                      <a:endParaRPr lang="en-US" sz="1400" dirty="0"/>
                    </a:p>
                  </a:txBody>
                  <a:tcPr/>
                </a:tc>
                <a:tc>
                  <a:txBody>
                    <a:bodyPr/>
                    <a:lstStyle/>
                    <a:p>
                      <a:r>
                        <a:rPr lang="en-US" sz="1400" dirty="0" smtClean="0"/>
                        <a:t>no</a:t>
                      </a:r>
                      <a:endParaRPr lang="en-US" sz="1400" dirty="0"/>
                    </a:p>
                  </a:txBody>
                  <a:tcPr/>
                </a:tc>
              </a:tr>
              <a:tr h="370840">
                <a:tc>
                  <a:txBody>
                    <a:bodyPr/>
                    <a:lstStyle/>
                    <a:p>
                      <a:r>
                        <a:rPr lang="en-US" sz="1400" dirty="0" smtClean="0"/>
                        <a:t>Actual acquisition date?</a:t>
                      </a:r>
                      <a:endParaRPr lang="en-US" sz="1400" dirty="0"/>
                    </a:p>
                  </a:txBody>
                  <a:tcPr/>
                </a:tc>
                <a:tc>
                  <a:txBody>
                    <a:bodyPr/>
                    <a:lstStyle/>
                    <a:p>
                      <a:r>
                        <a:rPr lang="en-US" sz="1400" dirty="0" smtClean="0"/>
                        <a:t>No DOY band</a:t>
                      </a:r>
                      <a:endParaRPr lang="en-US" sz="1400" dirty="0"/>
                    </a:p>
                  </a:txBody>
                  <a:tcPr/>
                </a:tc>
                <a:tc>
                  <a:txBody>
                    <a:bodyPr/>
                    <a:lstStyle/>
                    <a:p>
                      <a:r>
                        <a:rPr lang="en-US" sz="1400" dirty="0" smtClean="0"/>
                        <a:t>N/A</a:t>
                      </a:r>
                      <a:endParaRPr lang="en-US" sz="1400" dirty="0"/>
                    </a:p>
                  </a:txBody>
                  <a:tcPr/>
                </a:tc>
              </a:tr>
              <a:tr h="370840">
                <a:tc>
                  <a:txBody>
                    <a:bodyPr/>
                    <a:lstStyle/>
                    <a:p>
                      <a:r>
                        <a:rPr lang="en-US" sz="1400" dirty="0" smtClean="0"/>
                        <a:t>Nadir correction</a:t>
                      </a:r>
                      <a:endParaRPr lang="en-US" sz="1400" dirty="0"/>
                    </a:p>
                  </a:txBody>
                  <a:tcPr/>
                </a:tc>
                <a:tc>
                  <a:txBody>
                    <a:bodyPr/>
                    <a:lstStyle/>
                    <a:p>
                      <a:endParaRPr lang="en-US" sz="1400" dirty="0"/>
                    </a:p>
                  </a:txBody>
                  <a:tcPr/>
                </a:tc>
                <a:tc>
                  <a:txBody>
                    <a:bodyPr/>
                    <a:lstStyle/>
                    <a:p>
                      <a:endParaRPr lang="en-US" sz="1400" dirty="0"/>
                    </a:p>
                  </a:txBody>
                  <a:tcPr/>
                </a:tc>
              </a:tr>
              <a:tr h="370840">
                <a:tc>
                  <a:txBody>
                    <a:bodyPr/>
                    <a:lstStyle/>
                    <a:p>
                      <a:r>
                        <a:rPr lang="en-US" sz="1400" dirty="0" smtClean="0"/>
                        <a:t>Cloud/shadow correction</a:t>
                      </a:r>
                      <a:endParaRPr lang="en-US" sz="1400" dirty="0"/>
                    </a:p>
                  </a:txBody>
                  <a:tcPr/>
                </a:tc>
                <a:tc>
                  <a:txBody>
                    <a:bodyPr/>
                    <a:lstStyle/>
                    <a:p>
                      <a:endParaRPr lang="en-US" sz="1400" dirty="0"/>
                    </a:p>
                  </a:txBody>
                  <a:tcPr/>
                </a:tc>
                <a:tc>
                  <a:txBody>
                    <a:bodyPr/>
                    <a:lstStyle/>
                    <a:p>
                      <a:endParaRPr lang="en-US" sz="1400" dirty="0"/>
                    </a:p>
                  </a:txBody>
                  <a:tcPr/>
                </a:tc>
              </a:tr>
              <a:tr h="370840">
                <a:tc>
                  <a:txBody>
                    <a:bodyPr/>
                    <a:lstStyle/>
                    <a:p>
                      <a:r>
                        <a:rPr lang="en-US" sz="1400" dirty="0" smtClean="0"/>
                        <a:t>Quality filtered?</a:t>
                      </a:r>
                      <a:endParaRPr lang="en-US" sz="1400" dirty="0"/>
                    </a:p>
                  </a:txBody>
                  <a:tcPr/>
                </a:tc>
                <a:tc>
                  <a:txBody>
                    <a:bodyPr/>
                    <a:lstStyle/>
                    <a:p>
                      <a:endParaRPr lang="en-US" sz="1400" dirty="0"/>
                    </a:p>
                  </a:txBody>
                  <a:tcPr/>
                </a:tc>
                <a:tc>
                  <a:txBody>
                    <a:bodyPr/>
                    <a:lstStyle/>
                    <a:p>
                      <a:endParaRPr lang="en-US" sz="1400" dirty="0"/>
                    </a:p>
                  </a:txBody>
                  <a:tcPr/>
                </a:tc>
              </a:tr>
              <a:tr h="370840">
                <a:tc>
                  <a:txBody>
                    <a:bodyPr/>
                    <a:lstStyle/>
                    <a:p>
                      <a:r>
                        <a:rPr lang="en-US" sz="1400" dirty="0" smtClean="0"/>
                        <a:t>Notes</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Use</a:t>
                      </a:r>
                      <a:r>
                        <a:rPr lang="en-US" sz="1400" baseline="0" dirty="0" smtClean="0"/>
                        <a:t> with MOD09GA where quality and viewing geometry info is stored</a:t>
                      </a:r>
                      <a:endParaRPr lang="en-US" sz="1400" b="0" dirty="0" smtClean="0"/>
                    </a:p>
                  </a:txBody>
                  <a:tcPr/>
                </a:tc>
                <a:tc>
                  <a:txBody>
                    <a:bodyPr/>
                    <a:lstStyle/>
                    <a:p>
                      <a:r>
                        <a:rPr lang="en-US" sz="1400" kern="1200" dirty="0" smtClean="0">
                          <a:solidFill>
                            <a:schemeClr val="dk1"/>
                          </a:solidFill>
                          <a:effectLst/>
                          <a:latin typeface="+mn-lt"/>
                          <a:ea typeface="+mn-ea"/>
                          <a:cs typeface="+mn-cs"/>
                        </a:rPr>
                        <a:t>Used in (</a:t>
                      </a:r>
                      <a:r>
                        <a:rPr lang="en-US" sz="1400" kern="1200" dirty="0" err="1" smtClean="0">
                          <a:solidFill>
                            <a:schemeClr val="dk1"/>
                          </a:solidFill>
                          <a:effectLst/>
                          <a:latin typeface="+mn-lt"/>
                          <a:ea typeface="+mn-ea"/>
                          <a:cs typeface="+mn-cs"/>
                        </a:rPr>
                        <a:t>Hmimina</a:t>
                      </a:r>
                      <a:r>
                        <a:rPr lang="en-US" sz="1400" kern="1200" dirty="0" smtClean="0">
                          <a:solidFill>
                            <a:schemeClr val="dk1"/>
                          </a:solidFill>
                          <a:effectLst/>
                          <a:latin typeface="+mn-lt"/>
                          <a:ea typeface="+mn-ea"/>
                          <a:cs typeface="+mn-cs"/>
                        </a:rPr>
                        <a:t> et al, 2013) – they did MOD09GQK. The</a:t>
                      </a:r>
                      <a:r>
                        <a:rPr lang="en-US" sz="1400" kern="1200" baseline="0" dirty="0" smtClean="0">
                          <a:solidFill>
                            <a:schemeClr val="dk1"/>
                          </a:solidFill>
                          <a:effectLst/>
                          <a:latin typeface="+mn-lt"/>
                          <a:ea typeface="+mn-ea"/>
                          <a:cs typeface="+mn-cs"/>
                        </a:rPr>
                        <a:t> data was noisy even after QA filtering.</a:t>
                      </a:r>
                    </a:p>
                    <a:p>
                      <a:r>
                        <a:rPr lang="en-US" sz="1400" kern="1200" baseline="0" dirty="0" smtClean="0">
                          <a:solidFill>
                            <a:schemeClr val="dk1"/>
                          </a:solidFill>
                          <a:effectLst/>
                          <a:latin typeface="+mn-lt"/>
                          <a:ea typeface="+mn-ea"/>
                          <a:cs typeface="+mn-cs"/>
                        </a:rPr>
                        <a:t>Should use with MOD09GA</a:t>
                      </a:r>
                      <a:endParaRPr lang="en-US" sz="1100" dirty="0"/>
                    </a:p>
                  </a:txBody>
                  <a:tcPr/>
                </a:tc>
              </a:tr>
            </a:tbl>
          </a:graphicData>
        </a:graphic>
      </p:graphicFrame>
      <p:sp>
        <p:nvSpPr>
          <p:cNvPr id="3" name="Rectangle 2"/>
          <p:cNvSpPr/>
          <p:nvPr/>
        </p:nvSpPr>
        <p:spPr>
          <a:xfrm>
            <a:off x="0" y="4859742"/>
            <a:ext cx="9144000" cy="1323439"/>
          </a:xfrm>
          <a:prstGeom prst="rect">
            <a:avLst/>
          </a:prstGeom>
        </p:spPr>
        <p:txBody>
          <a:bodyPr wrap="square">
            <a:spAutoFit/>
          </a:bodyPr>
          <a:lstStyle/>
          <a:p>
            <a:r>
              <a:rPr lang="en-US" sz="1600" dirty="0" smtClean="0"/>
              <a:t>Aqua </a:t>
            </a:r>
            <a:r>
              <a:rPr lang="en-US" sz="1600" dirty="0"/>
              <a:t>– overpasses in the morning and has longer time domain, mornings tend to be more cloud free. </a:t>
            </a:r>
            <a:endParaRPr lang="en-US" sz="1600" dirty="0" smtClean="0"/>
          </a:p>
          <a:p>
            <a:r>
              <a:rPr lang="en-US" sz="1600" dirty="0" smtClean="0"/>
              <a:t>CVA-MVC compositing method preferentially selects NDVI values with zenith view angle closest to nadir view</a:t>
            </a:r>
          </a:p>
          <a:p>
            <a:r>
              <a:rPr lang="en-US" sz="1600" dirty="0" smtClean="0"/>
              <a:t>MOD = Terra</a:t>
            </a:r>
          </a:p>
          <a:p>
            <a:r>
              <a:rPr lang="en-US" sz="1600" dirty="0" smtClean="0"/>
              <a:t>MYD = Aqua</a:t>
            </a:r>
            <a:endParaRPr lang="en-US" sz="1600" dirty="0"/>
          </a:p>
        </p:txBody>
      </p:sp>
      <p:sp>
        <p:nvSpPr>
          <p:cNvPr id="4" name="Rectangle 3"/>
          <p:cNvSpPr/>
          <p:nvPr/>
        </p:nvSpPr>
        <p:spPr>
          <a:xfrm>
            <a:off x="0" y="6238309"/>
            <a:ext cx="9144000" cy="584776"/>
          </a:xfrm>
          <a:prstGeom prst="rect">
            <a:avLst/>
          </a:prstGeom>
        </p:spPr>
        <p:txBody>
          <a:bodyPr wrap="square">
            <a:spAutoFit/>
          </a:bodyPr>
          <a:lstStyle/>
          <a:p>
            <a:r>
              <a:rPr lang="en-US" sz="1600" dirty="0">
                <a:solidFill>
                  <a:srgbClr val="FF0000"/>
                </a:solidFill>
              </a:rPr>
              <a:t>BRDF = Bidirectional Reflectance Distribution Function. how important is it to have nadir-adjusted? Especially when the composites already try to pick the smallest zenith sensor angle?</a:t>
            </a:r>
          </a:p>
        </p:txBody>
      </p:sp>
    </p:spTree>
    <p:extLst>
      <p:ext uri="{BB962C8B-B14F-4D97-AF65-F5344CB8AC3E}">
        <p14:creationId xmlns:p14="http://schemas.microsoft.com/office/powerpoint/2010/main" val="1542473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922681870"/>
              </p:ext>
            </p:extLst>
          </p:nvPr>
        </p:nvGraphicFramePr>
        <p:xfrm>
          <a:off x="119614" y="222966"/>
          <a:ext cx="8951396" cy="6075679"/>
        </p:xfrm>
        <a:graphic>
          <a:graphicData uri="http://schemas.openxmlformats.org/drawingml/2006/table">
            <a:tbl>
              <a:tblPr firstRow="1" bandRow="1">
                <a:tableStyleId>{21E4AEA4-8DFA-4A89-87EB-49C32662AFE0}</a:tableStyleId>
              </a:tblPr>
              <a:tblGrid>
                <a:gridCol w="2237849"/>
                <a:gridCol w="2237849"/>
                <a:gridCol w="2237849"/>
                <a:gridCol w="2237849"/>
              </a:tblGrid>
              <a:tr h="370840">
                <a:tc>
                  <a:txBody>
                    <a:bodyPr/>
                    <a:lstStyle/>
                    <a:p>
                      <a:r>
                        <a:rPr lang="en-US" sz="2400" dirty="0" smtClean="0"/>
                        <a:t>Final Choices</a:t>
                      </a:r>
                      <a:endParaRPr lang="en-US" sz="2400" dirty="0"/>
                    </a:p>
                  </a:txBody>
                  <a:tcPr/>
                </a:tc>
                <a:tc>
                  <a:txBody>
                    <a:bodyPr/>
                    <a:lstStyle/>
                    <a:p>
                      <a:r>
                        <a:rPr lang="en-US" sz="1400" dirty="0" smtClean="0"/>
                        <a:t>MODIS LAI/FPAR 4 day 500m ***</a:t>
                      </a:r>
                    </a:p>
                    <a:p>
                      <a:r>
                        <a:rPr lang="en-US" sz="1400" dirty="0" smtClean="0"/>
                        <a:t>“MODIS_LAI” in GEE code</a:t>
                      </a:r>
                      <a:endParaRPr lang="en-US" sz="1400" dirty="0"/>
                    </a:p>
                  </a:txBody>
                  <a:tcPr/>
                </a:tc>
                <a:tc>
                  <a:txBody>
                    <a:bodyPr/>
                    <a:lstStyle/>
                    <a:p>
                      <a:r>
                        <a:rPr lang="en-US" sz="1400" dirty="0" smtClean="0"/>
                        <a:t>MODIS</a:t>
                      </a:r>
                      <a:r>
                        <a:rPr lang="en-US" sz="1400" baseline="0" dirty="0" smtClean="0"/>
                        <a:t> </a:t>
                      </a:r>
                      <a:r>
                        <a:rPr lang="en-US" sz="1400" dirty="0" smtClean="0"/>
                        <a:t>Terra or Aqua SR 8-day 500m ***</a:t>
                      </a:r>
                    </a:p>
                    <a:p>
                      <a:r>
                        <a:rPr lang="en-US" sz="1400" dirty="0" smtClean="0"/>
                        <a:t>“MODIS_8day” in GEE code</a:t>
                      </a:r>
                      <a:endParaRPr lang="en-US" sz="1400" dirty="0"/>
                    </a:p>
                  </a:txBody>
                  <a:tcPr/>
                </a:tc>
                <a:tc>
                  <a:txBody>
                    <a:bodyPr/>
                    <a:lstStyle/>
                    <a:p>
                      <a:r>
                        <a:rPr lang="en-US" sz="1400" dirty="0" smtClean="0"/>
                        <a:t>MODIS Terra or Aqua VI 16 day 250m ***</a:t>
                      </a:r>
                    </a:p>
                    <a:p>
                      <a:r>
                        <a:rPr lang="en-US" sz="1400" dirty="0" smtClean="0"/>
                        <a:t>“MODIS_VI” in GEE code</a:t>
                      </a:r>
                      <a:endParaRPr lang="en-US" sz="1400" dirty="0"/>
                    </a:p>
                  </a:txBody>
                  <a:tcPr/>
                </a:tc>
              </a:tr>
              <a:tr h="370840">
                <a:tc>
                  <a:txBody>
                    <a:bodyPr/>
                    <a:lstStyle/>
                    <a:p>
                      <a:r>
                        <a:rPr lang="en-US" sz="1400" dirty="0" smtClean="0"/>
                        <a:t>GEE Image ID</a:t>
                      </a:r>
                      <a:endParaRPr lang="en-US" sz="1400" dirty="0"/>
                    </a:p>
                  </a:txBody>
                  <a:tcPr/>
                </a:tc>
                <a:tc>
                  <a:txBody>
                    <a:bodyPr/>
                    <a:lstStyle/>
                    <a:p>
                      <a:r>
                        <a:rPr lang="en-US" sz="1400" dirty="0" smtClean="0"/>
                        <a:t>MODIS/006/MCD15A3H</a:t>
                      </a:r>
                      <a:endParaRPr lang="en-US" sz="1400" dirty="0"/>
                    </a:p>
                  </a:txBody>
                  <a:tcPr/>
                </a:tc>
                <a:tc>
                  <a:txBody>
                    <a:bodyPr/>
                    <a:lstStyle/>
                    <a:p>
                      <a:r>
                        <a:rPr lang="en-US" sz="1400" dirty="0" smtClean="0"/>
                        <a:t>MODIS/006/MOD09A1 or</a:t>
                      </a:r>
                    </a:p>
                    <a:p>
                      <a:r>
                        <a:rPr lang="en-US" sz="1400" dirty="0" smtClean="0"/>
                        <a:t>MODIS/006/MYD09A1</a:t>
                      </a:r>
                      <a:endParaRPr lang="en-US" sz="1400" dirty="0"/>
                    </a:p>
                  </a:txBody>
                  <a:tcPr/>
                </a:tc>
                <a:tc>
                  <a:txBody>
                    <a:bodyPr/>
                    <a:lstStyle/>
                    <a:p>
                      <a:r>
                        <a:rPr lang="en-US" sz="1400" dirty="0" smtClean="0"/>
                        <a:t>MODIS/006/MOD13Q1 or MODIS/006/MYD13Q1</a:t>
                      </a:r>
                      <a:endParaRPr lang="en-US" sz="1400" dirty="0"/>
                    </a:p>
                  </a:txBody>
                  <a:tcPr/>
                </a:tc>
              </a:tr>
              <a:tr h="370840">
                <a:tc>
                  <a:txBody>
                    <a:bodyPr/>
                    <a:lstStyle/>
                    <a:p>
                      <a:r>
                        <a:rPr lang="en-US" sz="1400" dirty="0" smtClean="0"/>
                        <a:t>Bands</a:t>
                      </a:r>
                      <a:endParaRPr lang="en-US" sz="1400" dirty="0"/>
                    </a:p>
                  </a:txBody>
                  <a:tcPr/>
                </a:tc>
                <a:tc>
                  <a:txBody>
                    <a:bodyPr/>
                    <a:lstStyle/>
                    <a:p>
                      <a:r>
                        <a:rPr lang="en-US" sz="1400" dirty="0" smtClean="0"/>
                        <a:t>LAI</a:t>
                      </a:r>
                      <a:endParaRPr lang="en-US" sz="1400" dirty="0"/>
                    </a:p>
                  </a:txBody>
                  <a:tcPr/>
                </a:tc>
                <a:tc>
                  <a:txBody>
                    <a:bodyPr/>
                    <a:lstStyle/>
                    <a:p>
                      <a:r>
                        <a:rPr lang="en-US" sz="1400" dirty="0" smtClean="0"/>
                        <a:t>1-7</a:t>
                      </a:r>
                      <a:endParaRPr lang="en-US" sz="1400" dirty="0"/>
                    </a:p>
                  </a:txBody>
                  <a:tcPr/>
                </a:tc>
                <a:tc>
                  <a:txBody>
                    <a:bodyPr/>
                    <a:lstStyle/>
                    <a:p>
                      <a:r>
                        <a:rPr lang="en-US" sz="1400" dirty="0" smtClean="0"/>
                        <a:t>EVI – </a:t>
                      </a:r>
                      <a:r>
                        <a:rPr lang="en-US" sz="1400" dirty="0" err="1" smtClean="0"/>
                        <a:t>calced</a:t>
                      </a:r>
                      <a:r>
                        <a:rPr lang="en-US" sz="1400" baseline="0" dirty="0" smtClean="0"/>
                        <a:t> from cloud-free MOD13A2; and NDVI; and bands 1-3, 7 </a:t>
                      </a:r>
                      <a:endParaRPr lang="en-US" sz="1400" dirty="0"/>
                    </a:p>
                  </a:txBody>
                  <a:tcPr/>
                </a:tc>
              </a:tr>
              <a:tr h="370840">
                <a:tc>
                  <a:txBody>
                    <a:bodyPr/>
                    <a:lstStyle/>
                    <a:p>
                      <a:r>
                        <a:rPr lang="en-US" sz="1400" smtClean="0"/>
                        <a:t>Resolution</a:t>
                      </a:r>
                      <a:endParaRPr lang="en-US" sz="1400" dirty="0"/>
                    </a:p>
                  </a:txBody>
                  <a:tcPr/>
                </a:tc>
                <a:tc>
                  <a:txBody>
                    <a:bodyPr/>
                    <a:lstStyle/>
                    <a:p>
                      <a:r>
                        <a:rPr lang="en-US" sz="1400" dirty="0" smtClean="0"/>
                        <a:t>500m</a:t>
                      </a:r>
                      <a:endParaRPr lang="en-US" sz="1400" dirty="0"/>
                    </a:p>
                  </a:txBody>
                  <a:tcPr/>
                </a:tc>
                <a:tc>
                  <a:txBody>
                    <a:bodyPr/>
                    <a:lstStyle/>
                    <a:p>
                      <a:r>
                        <a:rPr lang="en-US" sz="1400" dirty="0" smtClean="0"/>
                        <a:t>500m</a:t>
                      </a:r>
                      <a:endParaRPr lang="en-US" sz="1400" dirty="0"/>
                    </a:p>
                  </a:txBody>
                  <a:tcPr/>
                </a:tc>
                <a:tc>
                  <a:txBody>
                    <a:bodyPr/>
                    <a:lstStyle/>
                    <a:p>
                      <a:r>
                        <a:rPr lang="en-US" sz="1400" baseline="0" dirty="0" smtClean="0"/>
                        <a:t>250m</a:t>
                      </a:r>
                      <a:endParaRPr lang="en-US" sz="1400" dirty="0"/>
                    </a:p>
                  </a:txBody>
                  <a:tcPr/>
                </a:tc>
              </a:tr>
              <a:tr h="370840">
                <a:tc>
                  <a:txBody>
                    <a:bodyPr/>
                    <a:lstStyle/>
                    <a:p>
                      <a:r>
                        <a:rPr lang="en-US" sz="1400" dirty="0" smtClean="0"/>
                        <a:t>Composite?</a:t>
                      </a:r>
                      <a:endParaRPr lang="en-US" sz="1400" dirty="0"/>
                    </a:p>
                  </a:txBody>
                  <a:tcPr/>
                </a:tc>
                <a:tc>
                  <a:txBody>
                    <a:bodyPr/>
                    <a:lstStyle/>
                    <a:p>
                      <a:r>
                        <a:rPr lang="en-US" sz="1400" dirty="0" smtClean="0"/>
                        <a:t>4-day</a:t>
                      </a:r>
                      <a:endParaRPr lang="en-US" sz="1400" dirty="0"/>
                    </a:p>
                  </a:txBody>
                  <a:tcPr/>
                </a:tc>
                <a:tc>
                  <a:txBody>
                    <a:bodyPr/>
                    <a:lstStyle/>
                    <a:p>
                      <a:r>
                        <a:rPr lang="en-US" sz="1400" dirty="0" smtClean="0"/>
                        <a:t>8 days</a:t>
                      </a:r>
                      <a:endParaRPr lang="en-US" sz="1400" dirty="0"/>
                    </a:p>
                  </a:txBody>
                  <a:tcPr/>
                </a:tc>
                <a:tc>
                  <a:txBody>
                    <a:bodyPr/>
                    <a:lstStyle/>
                    <a:p>
                      <a:r>
                        <a:rPr lang="en-US" sz="1400" dirty="0" smtClean="0"/>
                        <a:t>16 days</a:t>
                      </a:r>
                      <a:endParaRPr lang="en-US" sz="1400" dirty="0"/>
                    </a:p>
                  </a:txBody>
                  <a:tcPr/>
                </a:tc>
              </a:tr>
              <a:tr h="370840">
                <a:tc>
                  <a:txBody>
                    <a:bodyPr/>
                    <a:lstStyle/>
                    <a:p>
                      <a:r>
                        <a:rPr lang="en-US" sz="1400" dirty="0" smtClean="0"/>
                        <a:t>Actual acquisition date?</a:t>
                      </a:r>
                      <a:endParaRPr lang="en-US" sz="1400" dirty="0"/>
                    </a:p>
                  </a:txBody>
                  <a:tcPr/>
                </a:tc>
                <a:tc>
                  <a:txBody>
                    <a:bodyPr/>
                    <a:lstStyle/>
                    <a:p>
                      <a:r>
                        <a:rPr lang="en-US" sz="1400" dirty="0" smtClean="0"/>
                        <a:t>No DOY band</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Has DOY</a:t>
                      </a:r>
                      <a:r>
                        <a:rPr lang="en-US" sz="1400" baseline="0" dirty="0" smtClean="0"/>
                        <a:t> band</a:t>
                      </a:r>
                      <a:endParaRPr lang="en-US" sz="1400" dirty="0" smtClean="0"/>
                    </a:p>
                  </a:txBody>
                  <a:tcPr/>
                </a:tc>
                <a:tc>
                  <a:txBody>
                    <a:bodyPr/>
                    <a:lstStyle/>
                    <a:p>
                      <a:r>
                        <a:rPr lang="en-US" sz="1400" baseline="0" dirty="0" smtClean="0"/>
                        <a:t>Has DOY band</a:t>
                      </a:r>
                    </a:p>
                    <a:p>
                      <a:r>
                        <a:rPr lang="en-US" sz="1400" baseline="0" dirty="0" smtClean="0"/>
                        <a:t>(</a:t>
                      </a:r>
                      <a:r>
                        <a:rPr lang="en-US" sz="1400" baseline="0" dirty="0" err="1" smtClean="0"/>
                        <a:t>Testa</a:t>
                      </a:r>
                      <a:r>
                        <a:rPr lang="en-US" sz="1400" baseline="0" dirty="0" smtClean="0"/>
                        <a:t> et al, 2014) have a technique to recover temporal accuracy to get uniform </a:t>
                      </a:r>
                      <a:r>
                        <a:rPr lang="en-US" sz="1400" baseline="0" dirty="0" err="1" smtClean="0"/>
                        <a:t>timeseries</a:t>
                      </a:r>
                      <a:endParaRPr lang="en-US" sz="1400" dirty="0"/>
                    </a:p>
                  </a:txBody>
                  <a:tcPr/>
                </a:tc>
              </a:tr>
              <a:tr h="370840">
                <a:tc>
                  <a:txBody>
                    <a:bodyPr/>
                    <a:lstStyle/>
                    <a:p>
                      <a:r>
                        <a:rPr lang="en-US" sz="1400" dirty="0" smtClean="0"/>
                        <a:t>Nadir correction</a:t>
                      </a:r>
                      <a:endParaRPr lang="en-US" sz="1400" dirty="0"/>
                    </a:p>
                  </a:txBody>
                  <a:tcPr/>
                </a:tc>
                <a:tc gridSpan="3">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remove pixels w/ sensor zenith angle more than 32.25 </a:t>
                      </a:r>
                      <a:r>
                        <a:rPr lang="en-US" sz="1400" dirty="0" err="1" smtClean="0"/>
                        <a:t>deg</a:t>
                      </a:r>
                      <a:r>
                        <a:rPr lang="en-US" sz="1400" dirty="0" smtClean="0"/>
                        <a:t>? But it’s already ok</a:t>
                      </a:r>
                      <a:r>
                        <a:rPr lang="en-US" sz="1400" baseline="0" dirty="0" smtClean="0"/>
                        <a:t> b/c of composite</a:t>
                      </a:r>
                      <a:endParaRPr lang="en-US" sz="140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z="1400" dirty="0" smtClean="0"/>
                    </a:p>
                  </a:txBody>
                  <a:tcPr/>
                </a:tc>
                <a:tc hMerge="1">
                  <a:txBody>
                    <a:bodyPr/>
                    <a:lstStyle/>
                    <a:p>
                      <a:endParaRPr lang="en-US" sz="1400" dirty="0"/>
                    </a:p>
                  </a:txBody>
                  <a:tcPr/>
                </a:tc>
                <a:tc h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400" dirty="0" smtClean="0"/>
                    </a:p>
                  </a:txBody>
                  <a:tcPr/>
                </a:tc>
              </a:tr>
              <a:tr h="370840">
                <a:tc>
                  <a:txBody>
                    <a:bodyPr/>
                    <a:lstStyle/>
                    <a:p>
                      <a:r>
                        <a:rPr lang="en-US" sz="1400" dirty="0" smtClean="0"/>
                        <a:t>Cloud/shadow correction</a:t>
                      </a:r>
                      <a:endParaRPr lang="en-US" sz="1400" dirty="0"/>
                    </a:p>
                  </a:txBody>
                  <a:tcPr/>
                </a:tc>
                <a:tc gridSpan="3">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aseline="0" dirty="0" smtClean="0"/>
                        <a:t>remove all band 3 &gt;10%? </a:t>
                      </a:r>
                      <a:r>
                        <a:rPr lang="en-US" sz="1400" dirty="0" smtClean="0"/>
                        <a:t>But it’s already ok</a:t>
                      </a:r>
                      <a:r>
                        <a:rPr lang="en-US" sz="1400" baseline="0" dirty="0" smtClean="0"/>
                        <a:t> b/c of composite</a:t>
                      </a:r>
                      <a:endParaRPr lang="en-US" sz="1400" dirty="0" smtClean="0"/>
                    </a:p>
                    <a:p>
                      <a:pPr marL="0" marR="0" indent="0" algn="ctr" defTabSz="457200" rtl="0" eaLnBrk="1" fontAlgn="auto" latinLnBrk="0" hangingPunct="1">
                        <a:lnSpc>
                          <a:spcPct val="100000"/>
                        </a:lnSpc>
                        <a:spcBef>
                          <a:spcPts val="0"/>
                        </a:spcBef>
                        <a:spcAft>
                          <a:spcPts val="0"/>
                        </a:spcAft>
                        <a:buClrTx/>
                        <a:buSzTx/>
                        <a:buFontTx/>
                        <a:buNone/>
                        <a:tabLst/>
                        <a:defRPr/>
                      </a:pPr>
                      <a:endParaRPr lang="en-US" sz="1400" dirty="0" smtClean="0"/>
                    </a:p>
                  </a:txBody>
                  <a:tcPr/>
                </a:tc>
                <a:tc hMerge="1">
                  <a:txBody>
                    <a:bodyPr/>
                    <a:lstStyle/>
                    <a:p>
                      <a:endParaRPr lang="en-US" sz="1400" dirty="0"/>
                    </a:p>
                  </a:txBody>
                  <a:tcPr/>
                </a:tc>
                <a:tc hMerge="1">
                  <a:txBody>
                    <a:bodyPr/>
                    <a:lstStyle/>
                    <a:p>
                      <a:endParaRPr lang="en-US" sz="1400" dirty="0"/>
                    </a:p>
                  </a:txBody>
                  <a:tcPr/>
                </a:tc>
              </a:tr>
              <a:tr h="424242">
                <a:tc>
                  <a:txBody>
                    <a:bodyPr/>
                    <a:lstStyle/>
                    <a:p>
                      <a:r>
                        <a:rPr lang="en-US" sz="1400" dirty="0" smtClean="0"/>
                        <a:t>Notes</a:t>
                      </a:r>
                      <a:endParaRPr lang="en-US" sz="1400" dirty="0"/>
                    </a:p>
                  </a:txBody>
                  <a:tcPr/>
                </a:tc>
                <a:tc>
                  <a:txBody>
                    <a:bodyPr/>
                    <a:lstStyle/>
                    <a:p>
                      <a:r>
                        <a:rPr lang="en-US" sz="1400" dirty="0" smtClean="0"/>
                        <a:t>Tested by </a:t>
                      </a:r>
                      <a:r>
                        <a:rPr lang="en-US" sz="1400" kern="1200" dirty="0" smtClean="0">
                          <a:effectLst/>
                        </a:rPr>
                        <a:t>(</a:t>
                      </a:r>
                      <a:r>
                        <a:rPr lang="en-US" sz="1400" kern="1200" dirty="0" err="1" smtClean="0">
                          <a:effectLst/>
                        </a:rPr>
                        <a:t>Tian</a:t>
                      </a:r>
                      <a:r>
                        <a:rPr lang="en-US" sz="1400" kern="1200" dirty="0" smtClean="0">
                          <a:effectLst/>
                        </a:rPr>
                        <a:t> et al, 2002).</a:t>
                      </a:r>
                      <a:r>
                        <a:rPr lang="en-US" sz="1400" kern="1200" baseline="0" dirty="0" smtClean="0">
                          <a:effectLst/>
                        </a:rPr>
                        <a:t> Uses both sensors</a:t>
                      </a:r>
                      <a:endParaRPr lang="en-US" sz="1400" b="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Used in (Sakamoto, 2005) and in (</a:t>
                      </a:r>
                      <a:r>
                        <a:rPr lang="en-US" sz="1400" dirty="0" err="1" smtClean="0"/>
                        <a:t>Galford</a:t>
                      </a:r>
                      <a:r>
                        <a:rPr lang="en-US" sz="1400" dirty="0" smtClean="0"/>
                        <a:t> et al, 2008) and rally dataset</a:t>
                      </a:r>
                    </a:p>
                  </a:txBody>
                  <a:tcPr/>
                </a:tc>
                <a:tc>
                  <a:txBody>
                    <a:bodyPr/>
                    <a:lstStyle/>
                    <a:p>
                      <a:r>
                        <a:rPr lang="en-US" sz="1400" dirty="0" smtClean="0"/>
                        <a:t>Used in (Urban et al, 2018) and</a:t>
                      </a:r>
                      <a:r>
                        <a:rPr lang="en-US" sz="1400" baseline="0" dirty="0" smtClean="0"/>
                        <a:t> </a:t>
                      </a:r>
                      <a:r>
                        <a:rPr lang="en-US" sz="1400" kern="1200" dirty="0" smtClean="0">
                          <a:effectLst/>
                        </a:rPr>
                        <a:t>(</a:t>
                      </a:r>
                      <a:r>
                        <a:rPr lang="en-US" sz="1400" kern="1200" dirty="0" err="1" smtClean="0">
                          <a:effectLst/>
                        </a:rPr>
                        <a:t>Boschetti</a:t>
                      </a:r>
                      <a:r>
                        <a:rPr lang="en-US" sz="1400" kern="1200" dirty="0" smtClean="0">
                          <a:effectLst/>
                        </a:rPr>
                        <a:t> et al, 2009) and (</a:t>
                      </a:r>
                      <a:r>
                        <a:rPr lang="en-US" sz="1400" kern="1200" dirty="0" err="1" smtClean="0">
                          <a:effectLst/>
                        </a:rPr>
                        <a:t>Guinden</a:t>
                      </a:r>
                      <a:r>
                        <a:rPr lang="en-US" sz="1400" kern="1200" dirty="0" smtClean="0">
                          <a:effectLst/>
                        </a:rPr>
                        <a:t>-Garcia,</a:t>
                      </a:r>
                      <a:r>
                        <a:rPr lang="en-US" sz="1400" kern="1200" baseline="0" dirty="0" smtClean="0">
                          <a:effectLst/>
                        </a:rPr>
                        <a:t> 2012) and </a:t>
                      </a:r>
                      <a:r>
                        <a:rPr lang="en-US" sz="1400" kern="1200" dirty="0" smtClean="0">
                          <a:effectLst/>
                        </a:rPr>
                        <a:t>(</a:t>
                      </a:r>
                      <a:r>
                        <a:rPr lang="en-US" sz="1400" kern="1200" dirty="0" err="1" smtClean="0">
                          <a:effectLst/>
                        </a:rPr>
                        <a:t>Hmimina</a:t>
                      </a:r>
                      <a:r>
                        <a:rPr lang="en-US" sz="1400" kern="1200" dirty="0" smtClean="0">
                          <a:effectLst/>
                        </a:rPr>
                        <a:t> et al, 2013) </a:t>
                      </a:r>
                      <a:endParaRPr lang="en-US" sz="1400" b="0" dirty="0" smtClean="0"/>
                    </a:p>
                  </a:txBody>
                  <a:tcPr/>
                </a:tc>
              </a:tr>
            </a:tbl>
          </a:graphicData>
        </a:graphic>
      </p:graphicFrame>
    </p:spTree>
    <p:extLst>
      <p:ext uri="{BB962C8B-B14F-4D97-AF65-F5344CB8AC3E}">
        <p14:creationId xmlns:p14="http://schemas.microsoft.com/office/powerpoint/2010/main" val="3907317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p:cNvSpPr txBox="1"/>
          <p:nvPr/>
        </p:nvSpPr>
        <p:spPr>
          <a:xfrm>
            <a:off x="2467110" y="2817656"/>
            <a:ext cx="4339249" cy="523220"/>
          </a:xfrm>
          <a:prstGeom prst="rect">
            <a:avLst/>
          </a:prstGeom>
          <a:noFill/>
        </p:spPr>
        <p:txBody>
          <a:bodyPr wrap="none" rtlCol="0">
            <a:spAutoFit/>
          </a:bodyPr>
          <a:lstStyle/>
          <a:p>
            <a:r>
              <a:rPr lang="en-US" sz="2800" dirty="0" smtClean="0"/>
              <a:t>MODIS LAI </a:t>
            </a:r>
            <a:r>
              <a:rPr lang="en-US" sz="2800" dirty="0" err="1" smtClean="0"/>
              <a:t>timeseries</a:t>
            </a:r>
            <a:r>
              <a:rPr lang="en-US" sz="2800" dirty="0" smtClean="0"/>
              <a:t> in GEE</a:t>
            </a:r>
            <a:endParaRPr lang="en-US" sz="2800" dirty="0"/>
          </a:p>
        </p:txBody>
      </p:sp>
    </p:spTree>
    <p:extLst>
      <p:ext uri="{BB962C8B-B14F-4D97-AF65-F5344CB8AC3E}">
        <p14:creationId xmlns:p14="http://schemas.microsoft.com/office/powerpoint/2010/main" val="9322508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10132</TotalTime>
  <Words>3496</Words>
  <Application>Microsoft Macintosh PowerPoint</Application>
  <PresentationFormat>On-screen Show (4:3)</PresentationFormat>
  <Paragraphs>286</Paragraphs>
  <Slides>23</Slides>
  <Notes>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MODIS LAI in GEE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Ming Zhang</dc:creator>
  <cp:lastModifiedBy>Ming Zhang</cp:lastModifiedBy>
  <cp:revision>92</cp:revision>
  <dcterms:created xsi:type="dcterms:W3CDTF">2018-06-06T19:53:50Z</dcterms:created>
  <dcterms:modified xsi:type="dcterms:W3CDTF">2018-08-06T17:53:38Z</dcterms:modified>
</cp:coreProperties>
</file>