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3" r:id="rId3"/>
    <p:sldId id="259" r:id="rId4"/>
    <p:sldId id="262" r:id="rId5"/>
    <p:sldId id="271" r:id="rId6"/>
    <p:sldId id="277" r:id="rId7"/>
    <p:sldId id="274" r:id="rId8"/>
    <p:sldId id="263" r:id="rId9"/>
    <p:sldId id="265" r:id="rId10"/>
    <p:sldId id="267" r:id="rId11"/>
    <p:sldId id="268" r:id="rId12"/>
    <p:sldId id="269" r:id="rId13"/>
    <p:sldId id="270" r:id="rId14"/>
    <p:sldId id="264" r:id="rId15"/>
    <p:sldId id="260" r:id="rId16"/>
    <p:sldId id="261" r:id="rId17"/>
    <p:sldId id="25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608" autoAdjust="0"/>
  </p:normalViewPr>
  <p:slideViewPr>
    <p:cSldViewPr snapToGrid="0" snapToObjects="1">
      <p:cViewPr varScale="1">
        <p:scale>
          <a:sx n="84" d="100"/>
          <a:sy n="84" d="100"/>
        </p:scale>
        <p:origin x="-7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DFB4D-F880-3548-A95F-1C125ED0B9B5}" type="datetimeFigureOut">
              <a:rPr lang="en-US" smtClean="0"/>
              <a:t>6/21/18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B7A2C7-4D85-3A48-B35F-DAF59D9FBD02}" type="slidenum">
              <a:rPr lang="en-US" smtClean="0"/>
              <a:t>‹#›</a:t>
            </a:fld>
            <a:endParaRPr lang="en-US"/>
          </a:p>
        </p:txBody>
      </p:sp>
    </p:spTree>
    <p:extLst>
      <p:ext uri="{BB962C8B-B14F-4D97-AF65-F5344CB8AC3E}">
        <p14:creationId xmlns:p14="http://schemas.microsoft.com/office/powerpoint/2010/main" val="7066591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weather data will be interpolated (</a:t>
            </a:r>
            <a:r>
              <a:rPr lang="en-US" baseline="0" dirty="0" err="1" smtClean="0"/>
              <a:t>Tmin</a:t>
            </a:r>
            <a:r>
              <a:rPr lang="en-US" baseline="0" dirty="0" smtClean="0"/>
              <a:t>, </a:t>
            </a:r>
            <a:r>
              <a:rPr lang="en-US" baseline="0" dirty="0" err="1" smtClean="0"/>
              <a:t>Tmax</a:t>
            </a:r>
            <a:r>
              <a:rPr lang="en-US" baseline="0" dirty="0" smtClean="0"/>
              <a:t>, </a:t>
            </a:r>
            <a:r>
              <a:rPr lang="en-US" baseline="0" dirty="0" err="1" smtClean="0"/>
              <a:t>Tavg</a:t>
            </a:r>
            <a:r>
              <a:rPr lang="en-US" baseline="0" dirty="0" smtClean="0"/>
              <a:t>, wind speed, specific humidity, </a:t>
            </a:r>
            <a:r>
              <a:rPr lang="en-US" baseline="0" dirty="0" err="1" smtClean="0"/>
              <a:t>precip</a:t>
            </a:r>
            <a:r>
              <a:rPr lang="en-US" baseline="0" dirty="0" smtClean="0"/>
              <a:t>, radiation); interpolation will happen during the process of going from pixel to list</a:t>
            </a:r>
          </a:p>
          <a:p>
            <a:r>
              <a:rPr lang="en-US" baseline="0" dirty="0" smtClean="0"/>
              <a:t>Classify pixels into region in the native weather data grid</a:t>
            </a:r>
          </a:p>
          <a:p>
            <a:endParaRPr lang="en-US" baseline="0" dirty="0" smtClean="0"/>
          </a:p>
          <a:p>
            <a:r>
              <a:rPr lang="en-US" baseline="0" dirty="0" smtClean="0"/>
              <a:t>Ask Dave – what does he do for gridded weather? What dataset does he use? Does he interpolate?</a:t>
            </a:r>
          </a:p>
          <a:p>
            <a:r>
              <a:rPr lang="en-US" dirty="0" smtClean="0"/>
              <a:t>My work:</a:t>
            </a:r>
          </a:p>
          <a:p>
            <a:r>
              <a:rPr lang="en-US" dirty="0" smtClean="0"/>
              <a:t>Bottleneck: Ask about datasets.</a:t>
            </a:r>
            <a:r>
              <a:rPr lang="en-US" baseline="0" dirty="0" smtClean="0"/>
              <a:t> Ask about </a:t>
            </a:r>
            <a:r>
              <a:rPr lang="en-US" baseline="0" dirty="0" err="1" smtClean="0"/>
              <a:t>cyberinfrastructure</a:t>
            </a:r>
            <a:r>
              <a:rPr lang="en-US" baseline="0" dirty="0" smtClean="0"/>
              <a:t>. Need: onset, Rally da </a:t>
            </a:r>
            <a:r>
              <a:rPr lang="en-US" baseline="0" dirty="0" err="1" smtClean="0"/>
              <a:t>Safra</a:t>
            </a:r>
            <a:r>
              <a:rPr lang="en-US" baseline="0" dirty="0" smtClean="0"/>
              <a:t>, LC </a:t>
            </a:r>
            <a:r>
              <a:rPr lang="en-US" baseline="0" dirty="0" err="1" smtClean="0"/>
              <a:t>Morgen</a:t>
            </a:r>
            <a:r>
              <a:rPr lang="en-US" baseline="0" dirty="0" smtClean="0"/>
              <a:t> </a:t>
            </a:r>
            <a:r>
              <a:rPr lang="en-US" baseline="0" dirty="0" err="1" smtClean="0"/>
              <a:t>soymap</a:t>
            </a:r>
            <a:r>
              <a:rPr lang="en-US" baseline="0" dirty="0" smtClean="0"/>
              <a:t>, </a:t>
            </a:r>
            <a:r>
              <a:rPr lang="en-US" baseline="0" dirty="0" err="1" smtClean="0"/>
              <a:t>Mapbiomas</a:t>
            </a:r>
            <a:r>
              <a:rPr lang="en-US" baseline="0" dirty="0" smtClean="0"/>
              <a:t>, other land use classifications, single </a:t>
            </a:r>
            <a:r>
              <a:rPr lang="en-US" baseline="0" dirty="0" err="1" smtClean="0"/>
              <a:t>vs</a:t>
            </a:r>
            <a:r>
              <a:rPr lang="en-US" baseline="0" dirty="0" smtClean="0"/>
              <a:t> double crop maps</a:t>
            </a:r>
            <a:endParaRPr lang="en-US" dirty="0" smtClean="0"/>
          </a:p>
          <a:p>
            <a:r>
              <a:rPr lang="en-US" dirty="0" smtClean="0"/>
              <a:t>Compile</a:t>
            </a:r>
            <a:r>
              <a:rPr lang="en-US" baseline="0" dirty="0" smtClean="0"/>
              <a:t> </a:t>
            </a:r>
            <a:r>
              <a:rPr lang="en-US" baseline="0" dirty="0" err="1" smtClean="0"/>
              <a:t>soymap</a:t>
            </a:r>
            <a:r>
              <a:rPr lang="en-US" baseline="0" dirty="0" smtClean="0"/>
              <a:t> and yield data</a:t>
            </a:r>
          </a:p>
          <a:p>
            <a:r>
              <a:rPr lang="en-US" baseline="0" dirty="0" smtClean="0"/>
              <a:t>Determine rep of yield data</a:t>
            </a:r>
          </a:p>
          <a:p>
            <a:r>
              <a:rPr lang="en-US" baseline="0" dirty="0" smtClean="0"/>
              <a:t>Select new soy pixels if necessary</a:t>
            </a:r>
          </a:p>
          <a:p>
            <a:r>
              <a:rPr lang="en-US" baseline="0" dirty="0" smtClean="0"/>
              <a:t>Tie LAI info to the selected and yield soy pixels</a:t>
            </a:r>
          </a:p>
        </p:txBody>
      </p:sp>
      <p:sp>
        <p:nvSpPr>
          <p:cNvPr id="4" name="Slide Number Placeholder 3"/>
          <p:cNvSpPr>
            <a:spLocks noGrp="1"/>
          </p:cNvSpPr>
          <p:nvPr>
            <p:ph type="sldNum" sz="quarter" idx="10"/>
          </p:nvPr>
        </p:nvSpPr>
        <p:spPr/>
        <p:txBody>
          <a:bodyPr/>
          <a:lstStyle/>
          <a:p>
            <a:fld id="{84738F37-B203-8F4A-8F7D-85E2D93865E6}" type="slidenum">
              <a:rPr lang="en-US" smtClean="0"/>
              <a:t>17</a:t>
            </a:fld>
            <a:endParaRPr lang="en-US"/>
          </a:p>
        </p:txBody>
      </p:sp>
    </p:spTree>
    <p:extLst>
      <p:ext uri="{BB962C8B-B14F-4D97-AF65-F5344CB8AC3E}">
        <p14:creationId xmlns:p14="http://schemas.microsoft.com/office/powerpoint/2010/main" val="19011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9CF51F-08F0-8F46-9E03-81D27D707A28}"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256649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CF51F-08F0-8F46-9E03-81D27D707A28}"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313036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CF51F-08F0-8F46-9E03-81D27D707A28}"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328420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CF51F-08F0-8F46-9E03-81D27D707A28}"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28781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CF51F-08F0-8F46-9E03-81D27D707A28}" type="datetimeFigureOut">
              <a:rPr lang="en-US" smtClean="0"/>
              <a:t>6/21/18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111461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9CF51F-08F0-8F46-9E03-81D27D707A28}"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346875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9CF51F-08F0-8F46-9E03-81D27D707A28}" type="datetimeFigureOut">
              <a:rPr lang="en-US" smtClean="0"/>
              <a:t>6/21/18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262213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9CF51F-08F0-8F46-9E03-81D27D707A28}" type="datetimeFigureOut">
              <a:rPr lang="en-US" smtClean="0"/>
              <a:t>6/21/18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280551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CF51F-08F0-8F46-9E03-81D27D707A28}" type="datetimeFigureOut">
              <a:rPr lang="en-US" smtClean="0"/>
              <a:t>6/21/18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11531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CF51F-08F0-8F46-9E03-81D27D707A28}"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1385290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CF51F-08F0-8F46-9E03-81D27D707A28}" type="datetimeFigureOut">
              <a:rPr lang="en-US" smtClean="0"/>
              <a:t>6/21/18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AC7B-C337-2947-9D11-CFAFF6F216D0}" type="slidenum">
              <a:rPr lang="en-US" smtClean="0"/>
              <a:t>‹#›</a:t>
            </a:fld>
            <a:endParaRPr lang="en-US"/>
          </a:p>
        </p:txBody>
      </p:sp>
    </p:spTree>
    <p:extLst>
      <p:ext uri="{BB962C8B-B14F-4D97-AF65-F5344CB8AC3E}">
        <p14:creationId xmlns:p14="http://schemas.microsoft.com/office/powerpoint/2010/main" val="27819383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CF51F-08F0-8F46-9E03-81D27D707A28}" type="datetimeFigureOut">
              <a:rPr lang="en-US" smtClean="0"/>
              <a:t>6/21/18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0AC7B-C337-2947-9D11-CFAFF6F216D0}" type="slidenum">
              <a:rPr lang="en-US" smtClean="0"/>
              <a:t>‹#›</a:t>
            </a:fld>
            <a:endParaRPr lang="en-US"/>
          </a:p>
        </p:txBody>
      </p:sp>
    </p:spTree>
    <p:extLst>
      <p:ext uri="{BB962C8B-B14F-4D97-AF65-F5344CB8AC3E}">
        <p14:creationId xmlns:p14="http://schemas.microsoft.com/office/powerpoint/2010/main" val="3805642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youtube.com/watch?v=E8TXME3bz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Remotely sensed LAI</a:t>
            </a:r>
            <a:br>
              <a:rPr lang="en-US" dirty="0" smtClean="0"/>
            </a:br>
            <a:r>
              <a:rPr lang="en-US" dirty="0" smtClean="0"/>
              <a:t> and planting estimate plan; </a:t>
            </a:r>
            <a:br>
              <a:rPr lang="en-US" dirty="0" smtClean="0"/>
            </a:br>
            <a:r>
              <a:rPr lang="en-US" dirty="0" smtClean="0"/>
              <a:t>cleaning </a:t>
            </a:r>
            <a:r>
              <a:rPr lang="en-US" dirty="0" err="1" smtClean="0"/>
              <a:t>Matopiba</a:t>
            </a:r>
            <a:r>
              <a:rPr lang="en-US" dirty="0" smtClean="0"/>
              <a:t> data</a:t>
            </a:r>
            <a:endParaRPr lang="en-US" dirty="0"/>
          </a:p>
        </p:txBody>
      </p:sp>
      <p:sp>
        <p:nvSpPr>
          <p:cNvPr id="3" name="Subtitle 2"/>
          <p:cNvSpPr>
            <a:spLocks noGrp="1"/>
          </p:cNvSpPr>
          <p:nvPr>
            <p:ph type="subTitle" idx="1"/>
          </p:nvPr>
        </p:nvSpPr>
        <p:spPr/>
        <p:txBody>
          <a:bodyPr/>
          <a:lstStyle/>
          <a:p>
            <a:r>
              <a:rPr lang="en-US" dirty="0" smtClean="0"/>
              <a:t>June 20, 2018</a:t>
            </a:r>
            <a:endParaRPr lang="en-US" dirty="0"/>
          </a:p>
        </p:txBody>
      </p:sp>
    </p:spTree>
    <p:extLst>
      <p:ext uri="{BB962C8B-B14F-4D97-AF65-F5344CB8AC3E}">
        <p14:creationId xmlns:p14="http://schemas.microsoft.com/office/powerpoint/2010/main" val="3522942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493608" y="970052"/>
            <a:ext cx="4078984" cy="1611296"/>
            <a:chOff x="2420428" y="91998"/>
            <a:chExt cx="4078984" cy="1611296"/>
          </a:xfrm>
        </p:grpSpPr>
        <p:sp>
          <p:nvSpPr>
            <p:cNvPr id="2" name="TextBox 1"/>
            <p:cNvSpPr txBox="1"/>
            <p:nvPr/>
          </p:nvSpPr>
          <p:spPr>
            <a:xfrm>
              <a:off x="3615765" y="91998"/>
              <a:ext cx="1694206" cy="369332"/>
            </a:xfrm>
            <a:prstGeom prst="rect">
              <a:avLst/>
            </a:prstGeom>
            <a:noFill/>
          </p:spPr>
          <p:txBody>
            <a:bodyPr wrap="none" rtlCol="0">
              <a:spAutoFit/>
            </a:bodyPr>
            <a:lstStyle/>
            <a:p>
              <a:r>
                <a:rPr lang="en-US" dirty="0" smtClean="0"/>
                <a:t>1. RS data -&gt; LAI</a:t>
              </a:r>
              <a:endParaRPr lang="en-US" dirty="0"/>
            </a:p>
          </p:txBody>
        </p:sp>
        <p:sp>
          <p:nvSpPr>
            <p:cNvPr id="4" name="TextBox 3"/>
            <p:cNvSpPr txBox="1"/>
            <p:nvPr/>
          </p:nvSpPr>
          <p:spPr>
            <a:xfrm>
              <a:off x="2770355" y="477613"/>
              <a:ext cx="3480440" cy="1077218"/>
            </a:xfrm>
            <a:prstGeom prst="rect">
              <a:avLst/>
            </a:prstGeom>
            <a:noFill/>
          </p:spPr>
          <p:txBody>
            <a:bodyPr wrap="none" rtlCol="0">
              <a:spAutoFit/>
            </a:bodyPr>
            <a:lstStyle/>
            <a:p>
              <a:r>
                <a:rPr lang="en-US" sz="1600" b="1" dirty="0" smtClean="0"/>
                <a:t>Challenges: </a:t>
              </a:r>
            </a:p>
            <a:p>
              <a:pPr marL="285750" indent="-285750">
                <a:buFont typeface="Arial"/>
                <a:buChar char="•"/>
              </a:pPr>
              <a:r>
                <a:rPr lang="en-US" sz="1600" dirty="0" smtClean="0"/>
                <a:t>Sparse data during growing season</a:t>
              </a:r>
            </a:p>
            <a:p>
              <a:pPr marL="742950" lvl="1" indent="-285750">
                <a:buFont typeface="Arial"/>
                <a:buChar char="•"/>
              </a:pPr>
              <a:r>
                <a:rPr lang="en-US" sz="1600" dirty="0" smtClean="0"/>
                <a:t>Cloud filtering, noise detection</a:t>
              </a:r>
            </a:p>
            <a:p>
              <a:pPr marL="285750" indent="-285750">
                <a:buFont typeface="Arial"/>
                <a:buChar char="•"/>
              </a:pPr>
              <a:r>
                <a:rPr lang="en-US" sz="1600" dirty="0" smtClean="0"/>
                <a:t>Merging data products</a:t>
              </a:r>
              <a:endParaRPr lang="en-US" sz="1600" dirty="0"/>
            </a:p>
          </p:txBody>
        </p:sp>
        <p:sp>
          <p:nvSpPr>
            <p:cNvPr id="8" name="Rectangle 7"/>
            <p:cNvSpPr/>
            <p:nvPr/>
          </p:nvSpPr>
          <p:spPr>
            <a:xfrm>
              <a:off x="2420428" y="95020"/>
              <a:ext cx="4078984" cy="16082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493608" y="2951298"/>
            <a:ext cx="4183572" cy="1608274"/>
            <a:chOff x="2420428" y="2734235"/>
            <a:chExt cx="4183572" cy="1608274"/>
          </a:xfrm>
        </p:grpSpPr>
        <p:sp>
          <p:nvSpPr>
            <p:cNvPr id="3" name="TextBox 2"/>
            <p:cNvSpPr txBox="1"/>
            <p:nvPr/>
          </p:nvSpPr>
          <p:spPr>
            <a:xfrm>
              <a:off x="3098506" y="2734235"/>
              <a:ext cx="2877711" cy="369332"/>
            </a:xfrm>
            <a:prstGeom prst="rect">
              <a:avLst/>
            </a:prstGeom>
            <a:noFill/>
          </p:spPr>
          <p:txBody>
            <a:bodyPr wrap="none" rtlCol="0">
              <a:spAutoFit/>
            </a:bodyPr>
            <a:lstStyle/>
            <a:p>
              <a:r>
                <a:rPr lang="en-US" dirty="0" smtClean="0"/>
                <a:t>2. Smooth the LAI </a:t>
              </a:r>
              <a:r>
                <a:rPr lang="en-US" dirty="0" err="1" smtClean="0"/>
                <a:t>timeseries</a:t>
              </a:r>
              <a:r>
                <a:rPr lang="en-US" dirty="0" smtClean="0"/>
                <a:t> </a:t>
              </a:r>
              <a:endParaRPr lang="en-US" dirty="0"/>
            </a:p>
          </p:txBody>
        </p:sp>
        <p:sp>
          <p:nvSpPr>
            <p:cNvPr id="5" name="TextBox 4"/>
            <p:cNvSpPr txBox="1"/>
            <p:nvPr/>
          </p:nvSpPr>
          <p:spPr>
            <a:xfrm>
              <a:off x="2629648" y="3103567"/>
              <a:ext cx="3974352" cy="1077218"/>
            </a:xfrm>
            <a:prstGeom prst="rect">
              <a:avLst/>
            </a:prstGeom>
            <a:noFill/>
          </p:spPr>
          <p:txBody>
            <a:bodyPr wrap="square" rtlCol="0">
              <a:spAutoFit/>
            </a:bodyPr>
            <a:lstStyle/>
            <a:p>
              <a:r>
                <a:rPr lang="en-US" sz="1600" b="1" dirty="0" smtClean="0"/>
                <a:t>Challenges:</a:t>
              </a:r>
            </a:p>
            <a:p>
              <a:pPr marL="285750" indent="-285750">
                <a:buFont typeface="Arial"/>
                <a:buChar char="•"/>
              </a:pPr>
              <a:r>
                <a:rPr lang="en-US" sz="1600" dirty="0" smtClean="0"/>
                <a:t>Detecting crop peaks </a:t>
              </a:r>
              <a:r>
                <a:rPr lang="en-US" sz="1600" dirty="0" err="1" smtClean="0"/>
                <a:t>vs</a:t>
              </a:r>
              <a:r>
                <a:rPr lang="en-US" sz="1600" dirty="0" smtClean="0"/>
                <a:t> weed peaks</a:t>
              </a:r>
            </a:p>
            <a:p>
              <a:pPr marL="285750" indent="-285750">
                <a:buFont typeface="Arial"/>
                <a:buChar char="•"/>
              </a:pPr>
              <a:r>
                <a:rPr lang="en-US" sz="1600" dirty="0"/>
                <a:t>S</a:t>
              </a:r>
              <a:r>
                <a:rPr lang="en-US" sz="1600" dirty="0" smtClean="0"/>
                <a:t>moothing algorithm</a:t>
              </a:r>
            </a:p>
            <a:p>
              <a:pPr marL="285750" indent="-285750">
                <a:buFont typeface="Arial"/>
                <a:buChar char="•"/>
              </a:pPr>
              <a:r>
                <a:rPr lang="en-US" sz="1600" dirty="0"/>
                <a:t>S</a:t>
              </a:r>
              <a:r>
                <a:rPr lang="en-US" sz="1600" dirty="0" smtClean="0"/>
                <a:t>treamlining with GEE workflow</a:t>
              </a:r>
              <a:endParaRPr lang="en-US" sz="1600" dirty="0"/>
            </a:p>
          </p:txBody>
        </p:sp>
        <p:sp>
          <p:nvSpPr>
            <p:cNvPr id="9" name="Rectangle 8"/>
            <p:cNvSpPr/>
            <p:nvPr/>
          </p:nvSpPr>
          <p:spPr>
            <a:xfrm>
              <a:off x="2420428" y="2734235"/>
              <a:ext cx="4183572" cy="16082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67604" y="5048025"/>
            <a:ext cx="5346836" cy="1608274"/>
            <a:chOff x="1957251" y="5072634"/>
            <a:chExt cx="5346836" cy="1608274"/>
          </a:xfrm>
        </p:grpSpPr>
        <p:sp>
          <p:nvSpPr>
            <p:cNvPr id="6" name="TextBox 5"/>
            <p:cNvSpPr txBox="1"/>
            <p:nvPr/>
          </p:nvSpPr>
          <p:spPr>
            <a:xfrm>
              <a:off x="1957251" y="5155210"/>
              <a:ext cx="5346836" cy="369332"/>
            </a:xfrm>
            <a:prstGeom prst="rect">
              <a:avLst/>
            </a:prstGeom>
            <a:noFill/>
          </p:spPr>
          <p:txBody>
            <a:bodyPr wrap="none" rtlCol="0">
              <a:spAutoFit/>
            </a:bodyPr>
            <a:lstStyle/>
            <a:p>
              <a:r>
                <a:rPr lang="en-US" dirty="0" smtClean="0"/>
                <a:t>3. Planting/harvest date estimation from smoothed LAI  </a:t>
              </a:r>
              <a:endParaRPr lang="en-US" dirty="0"/>
            </a:p>
          </p:txBody>
        </p:sp>
        <p:sp>
          <p:nvSpPr>
            <p:cNvPr id="7" name="TextBox 6"/>
            <p:cNvSpPr txBox="1"/>
            <p:nvPr/>
          </p:nvSpPr>
          <p:spPr>
            <a:xfrm>
              <a:off x="2858433" y="5540938"/>
              <a:ext cx="4044391" cy="1077218"/>
            </a:xfrm>
            <a:prstGeom prst="rect">
              <a:avLst/>
            </a:prstGeom>
            <a:noFill/>
          </p:spPr>
          <p:txBody>
            <a:bodyPr wrap="square" rtlCol="0">
              <a:spAutoFit/>
            </a:bodyPr>
            <a:lstStyle/>
            <a:p>
              <a:r>
                <a:rPr lang="en-US" sz="1600" b="1" dirty="0" smtClean="0"/>
                <a:t>Challenges:</a:t>
              </a:r>
            </a:p>
            <a:p>
              <a:pPr marL="285750" indent="-285750">
                <a:buFont typeface="Arial"/>
                <a:buChar char="•"/>
              </a:pPr>
              <a:r>
                <a:rPr lang="en-US" sz="1600" dirty="0" smtClean="0"/>
                <a:t>Validating estimation methods with </a:t>
              </a:r>
              <a:r>
                <a:rPr lang="en-US" sz="1600" dirty="0" err="1" smtClean="0"/>
                <a:t>Matopiba</a:t>
              </a:r>
              <a:r>
                <a:rPr lang="en-US" sz="1600" dirty="0" smtClean="0"/>
                <a:t> dataset</a:t>
              </a:r>
            </a:p>
            <a:p>
              <a:pPr marL="285750" indent="-285750">
                <a:buFont typeface="Arial"/>
                <a:buChar char="•"/>
              </a:pPr>
              <a:r>
                <a:rPr lang="en-US" sz="1600" dirty="0" smtClean="0"/>
                <a:t>Ensemble of methods?</a:t>
              </a:r>
              <a:endParaRPr lang="en-US" sz="1600" dirty="0"/>
            </a:p>
          </p:txBody>
        </p:sp>
        <p:sp>
          <p:nvSpPr>
            <p:cNvPr id="10" name="Rectangle 9"/>
            <p:cNvSpPr/>
            <p:nvPr/>
          </p:nvSpPr>
          <p:spPr>
            <a:xfrm>
              <a:off x="1957251" y="5072634"/>
              <a:ext cx="5346836" cy="160827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TextBox 16"/>
          <p:cNvSpPr txBox="1"/>
          <p:nvPr/>
        </p:nvSpPr>
        <p:spPr>
          <a:xfrm>
            <a:off x="1613647" y="228315"/>
            <a:ext cx="6141450" cy="369332"/>
          </a:xfrm>
          <a:prstGeom prst="rect">
            <a:avLst/>
          </a:prstGeom>
          <a:noFill/>
        </p:spPr>
        <p:txBody>
          <a:bodyPr wrap="none" rtlCol="0">
            <a:spAutoFit/>
          </a:bodyPr>
          <a:lstStyle/>
          <a:p>
            <a:r>
              <a:rPr lang="en-US" dirty="0" smtClean="0"/>
              <a:t>Goal: soy planting, harvest date windows for INLAND calibration</a:t>
            </a:r>
            <a:endParaRPr lang="en-US" dirty="0"/>
          </a:p>
        </p:txBody>
      </p:sp>
    </p:spTree>
    <p:extLst>
      <p:ext uri="{BB962C8B-B14F-4D97-AF65-F5344CB8AC3E}">
        <p14:creationId xmlns:p14="http://schemas.microsoft.com/office/powerpoint/2010/main" val="81415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8994" y="0"/>
            <a:ext cx="3716470" cy="369332"/>
          </a:xfrm>
          <a:prstGeom prst="rect">
            <a:avLst/>
          </a:prstGeom>
          <a:noFill/>
        </p:spPr>
        <p:txBody>
          <a:bodyPr wrap="none" rtlCol="0">
            <a:spAutoFit/>
          </a:bodyPr>
          <a:lstStyle/>
          <a:p>
            <a:r>
              <a:rPr lang="en-US" dirty="0" smtClean="0"/>
              <a:t>1. RS data -&gt; Vegetation indices -&gt; LAI</a:t>
            </a:r>
            <a:endParaRPr lang="en-US" dirty="0"/>
          </a:p>
        </p:txBody>
      </p:sp>
      <p:sp>
        <p:nvSpPr>
          <p:cNvPr id="4" name="TextBox 3"/>
          <p:cNvSpPr txBox="1"/>
          <p:nvPr/>
        </p:nvSpPr>
        <p:spPr>
          <a:xfrm>
            <a:off x="129801" y="856389"/>
            <a:ext cx="2032000" cy="830997"/>
          </a:xfrm>
          <a:prstGeom prst="rect">
            <a:avLst/>
          </a:prstGeom>
          <a:noFill/>
        </p:spPr>
        <p:txBody>
          <a:bodyPr wrap="square" rtlCol="0">
            <a:spAutoFit/>
          </a:bodyPr>
          <a:lstStyle/>
          <a:p>
            <a:r>
              <a:rPr lang="en-US" sz="1600" dirty="0" smtClean="0"/>
              <a:t>MODIS Aqua and Terra 8-day, 500m composite</a:t>
            </a:r>
            <a:endParaRPr lang="en-US" sz="1600" dirty="0"/>
          </a:p>
        </p:txBody>
      </p:sp>
      <p:sp>
        <p:nvSpPr>
          <p:cNvPr id="6" name="TextBox 5"/>
          <p:cNvSpPr txBox="1"/>
          <p:nvPr/>
        </p:nvSpPr>
        <p:spPr>
          <a:xfrm>
            <a:off x="2459288" y="2304911"/>
            <a:ext cx="1141536" cy="584776"/>
          </a:xfrm>
          <a:prstGeom prst="rect">
            <a:avLst/>
          </a:prstGeom>
          <a:noFill/>
        </p:spPr>
        <p:txBody>
          <a:bodyPr wrap="square" rtlCol="0">
            <a:spAutoFit/>
          </a:bodyPr>
          <a:lstStyle/>
          <a:p>
            <a:r>
              <a:rPr lang="en-US" sz="1600" dirty="0" smtClean="0"/>
              <a:t>Data fusion (STAIRS)</a:t>
            </a:r>
            <a:endParaRPr lang="en-US" sz="1600" dirty="0"/>
          </a:p>
        </p:txBody>
      </p:sp>
      <p:sp>
        <p:nvSpPr>
          <p:cNvPr id="7" name="TextBox 6"/>
          <p:cNvSpPr txBox="1"/>
          <p:nvPr/>
        </p:nvSpPr>
        <p:spPr>
          <a:xfrm>
            <a:off x="163341" y="2135634"/>
            <a:ext cx="982460" cy="338554"/>
          </a:xfrm>
          <a:prstGeom prst="rect">
            <a:avLst/>
          </a:prstGeom>
          <a:noFill/>
        </p:spPr>
        <p:txBody>
          <a:bodyPr wrap="none" rtlCol="0">
            <a:spAutoFit/>
          </a:bodyPr>
          <a:lstStyle/>
          <a:p>
            <a:r>
              <a:rPr lang="en-US" sz="1600" dirty="0" smtClean="0"/>
              <a:t>Landsat 7</a:t>
            </a:r>
            <a:endParaRPr lang="en-US" sz="1600" dirty="0"/>
          </a:p>
        </p:txBody>
      </p:sp>
      <p:sp>
        <p:nvSpPr>
          <p:cNvPr id="8" name="TextBox 7"/>
          <p:cNvSpPr txBox="1"/>
          <p:nvPr/>
        </p:nvSpPr>
        <p:spPr>
          <a:xfrm>
            <a:off x="35639" y="3172893"/>
            <a:ext cx="2220324" cy="584776"/>
          </a:xfrm>
          <a:prstGeom prst="rect">
            <a:avLst/>
          </a:prstGeom>
          <a:noFill/>
        </p:spPr>
        <p:txBody>
          <a:bodyPr wrap="square" rtlCol="0">
            <a:spAutoFit/>
          </a:bodyPr>
          <a:lstStyle/>
          <a:p>
            <a:r>
              <a:rPr lang="en-US" sz="1600" dirty="0" smtClean="0"/>
              <a:t>Sentinel-2 MSI  5-day, 10m  </a:t>
            </a:r>
            <a:r>
              <a:rPr lang="en-US" sz="1600" dirty="0" smtClean="0">
                <a:solidFill>
                  <a:srgbClr val="FF0000"/>
                </a:solidFill>
              </a:rPr>
              <a:t>(2015-2018) </a:t>
            </a:r>
            <a:endParaRPr lang="en-US" sz="1600" dirty="0">
              <a:solidFill>
                <a:srgbClr val="FF0000"/>
              </a:solidFill>
            </a:endParaRPr>
          </a:p>
        </p:txBody>
      </p:sp>
      <p:cxnSp>
        <p:nvCxnSpPr>
          <p:cNvPr id="11" name="Straight Arrow Connector 10"/>
          <p:cNvCxnSpPr>
            <a:stCxn id="8" idx="0"/>
            <a:endCxn id="6" idx="1"/>
          </p:cNvCxnSpPr>
          <p:nvPr/>
        </p:nvCxnSpPr>
        <p:spPr>
          <a:xfrm flipV="1">
            <a:off x="1145801" y="2597299"/>
            <a:ext cx="1313487" cy="57559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2"/>
            <a:endCxn id="6" idx="1"/>
          </p:cNvCxnSpPr>
          <p:nvPr/>
        </p:nvCxnSpPr>
        <p:spPr>
          <a:xfrm>
            <a:off x="1145801" y="1687386"/>
            <a:ext cx="1313487" cy="9099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6" idx="1"/>
          </p:cNvCxnSpPr>
          <p:nvPr/>
        </p:nvCxnSpPr>
        <p:spPr>
          <a:xfrm>
            <a:off x="1145801" y="2304911"/>
            <a:ext cx="1313487" cy="2923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6" idx="3"/>
            <a:endCxn id="121" idx="1"/>
          </p:cNvCxnSpPr>
          <p:nvPr/>
        </p:nvCxnSpPr>
        <p:spPr>
          <a:xfrm>
            <a:off x="3600824" y="2597299"/>
            <a:ext cx="70367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459288" y="2889687"/>
            <a:ext cx="1664477" cy="738664"/>
          </a:xfrm>
          <a:prstGeom prst="rect">
            <a:avLst/>
          </a:prstGeom>
          <a:noFill/>
          <a:ln>
            <a:solidFill>
              <a:schemeClr val="accent2"/>
            </a:solidFill>
          </a:ln>
        </p:spPr>
        <p:txBody>
          <a:bodyPr wrap="square" rtlCol="0">
            <a:spAutoFit/>
          </a:bodyPr>
          <a:lstStyle/>
          <a:p>
            <a:r>
              <a:rPr lang="en-US" sz="1400" dirty="0" smtClean="0"/>
              <a:t>For now, “drill through” the stack of images in GEE</a:t>
            </a:r>
          </a:p>
        </p:txBody>
      </p:sp>
      <p:cxnSp>
        <p:nvCxnSpPr>
          <p:cNvPr id="51" name="Straight Arrow Connector 50"/>
          <p:cNvCxnSpPr>
            <a:stCxn id="121" idx="3"/>
            <a:endCxn id="54" idx="1"/>
          </p:cNvCxnSpPr>
          <p:nvPr/>
        </p:nvCxnSpPr>
        <p:spPr>
          <a:xfrm>
            <a:off x="6947647" y="2597299"/>
            <a:ext cx="360548"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7308195" y="2227967"/>
            <a:ext cx="1643529" cy="738664"/>
          </a:xfrm>
          <a:prstGeom prst="rect">
            <a:avLst/>
          </a:prstGeom>
          <a:noFill/>
        </p:spPr>
        <p:txBody>
          <a:bodyPr wrap="square" rtlCol="0">
            <a:spAutoFit/>
          </a:bodyPr>
          <a:lstStyle/>
          <a:p>
            <a:r>
              <a:rPr lang="en-US" sz="1400" dirty="0" smtClean="0"/>
              <a:t>Export LAI </a:t>
            </a:r>
            <a:r>
              <a:rPr lang="en-US" sz="1400" dirty="0" err="1" smtClean="0"/>
              <a:t>timeseries</a:t>
            </a:r>
            <a:r>
              <a:rPr lang="en-US" sz="1400" dirty="0" smtClean="0"/>
              <a:t> from GEE to R</a:t>
            </a:r>
            <a:endParaRPr lang="en-US" sz="1400" dirty="0"/>
          </a:p>
        </p:txBody>
      </p:sp>
      <p:sp>
        <p:nvSpPr>
          <p:cNvPr id="70" name="TextBox 69"/>
          <p:cNvSpPr txBox="1"/>
          <p:nvPr/>
        </p:nvSpPr>
        <p:spPr>
          <a:xfrm>
            <a:off x="93913" y="4199417"/>
            <a:ext cx="3641381" cy="800219"/>
          </a:xfrm>
          <a:prstGeom prst="rect">
            <a:avLst/>
          </a:prstGeom>
          <a:noFill/>
        </p:spPr>
        <p:txBody>
          <a:bodyPr wrap="square" rtlCol="0">
            <a:spAutoFit/>
          </a:bodyPr>
          <a:lstStyle/>
          <a:p>
            <a:r>
              <a:rPr lang="en-US" sz="1600" dirty="0" smtClean="0">
                <a:solidFill>
                  <a:srgbClr val="FF0000"/>
                </a:solidFill>
              </a:rPr>
              <a:t>MODIS-reconstructed SIF (</a:t>
            </a:r>
            <a:r>
              <a:rPr lang="en-US" sz="1600" dirty="0" err="1" smtClean="0">
                <a:solidFill>
                  <a:srgbClr val="FF0000"/>
                </a:solidFill>
              </a:rPr>
              <a:t>Gentine</a:t>
            </a:r>
            <a:r>
              <a:rPr lang="en-US" sz="1600" dirty="0" smtClean="0">
                <a:solidFill>
                  <a:srgbClr val="FF0000"/>
                </a:solidFill>
              </a:rPr>
              <a:t> and </a:t>
            </a:r>
            <a:r>
              <a:rPr lang="en-US" sz="1600" dirty="0" err="1" smtClean="0">
                <a:solidFill>
                  <a:srgbClr val="FF0000"/>
                </a:solidFill>
              </a:rPr>
              <a:t>Alemohammad</a:t>
            </a:r>
            <a:r>
              <a:rPr lang="en-US" sz="1600" dirty="0" smtClean="0">
                <a:solidFill>
                  <a:srgbClr val="FF0000"/>
                </a:solidFill>
              </a:rPr>
              <a:t>, 2018) </a:t>
            </a:r>
            <a:r>
              <a:rPr lang="en-US" sz="1400" dirty="0"/>
              <a:t>If this is from MODIS, it won’t improve temporal resolution much</a:t>
            </a:r>
            <a:r>
              <a:rPr lang="en-US" sz="1400" dirty="0" smtClean="0"/>
              <a:t>…</a:t>
            </a:r>
            <a:endParaRPr lang="en-US" sz="1400" dirty="0"/>
          </a:p>
        </p:txBody>
      </p:sp>
      <p:cxnSp>
        <p:nvCxnSpPr>
          <p:cNvPr id="71" name="Straight Arrow Connector 70"/>
          <p:cNvCxnSpPr>
            <a:stCxn id="70" idx="0"/>
            <a:endCxn id="6" idx="1"/>
          </p:cNvCxnSpPr>
          <p:nvPr/>
        </p:nvCxnSpPr>
        <p:spPr>
          <a:xfrm flipV="1">
            <a:off x="1914604" y="2597299"/>
            <a:ext cx="544684" cy="1602118"/>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7323136" y="412753"/>
            <a:ext cx="1609726" cy="954107"/>
          </a:xfrm>
          <a:prstGeom prst="rect">
            <a:avLst/>
          </a:prstGeom>
          <a:noFill/>
        </p:spPr>
        <p:txBody>
          <a:bodyPr wrap="square" rtlCol="0">
            <a:spAutoFit/>
          </a:bodyPr>
          <a:lstStyle/>
          <a:p>
            <a:r>
              <a:rPr lang="en-US" sz="1400" dirty="0" smtClean="0"/>
              <a:t>Confirm/</a:t>
            </a:r>
            <a:r>
              <a:rPr lang="en-US" sz="1400" dirty="0" smtClean="0">
                <a:solidFill>
                  <a:srgbClr val="FF0000"/>
                </a:solidFill>
              </a:rPr>
              <a:t>shift</a:t>
            </a:r>
            <a:r>
              <a:rPr lang="en-US" sz="1400" dirty="0" smtClean="0"/>
              <a:t> Rally, </a:t>
            </a:r>
            <a:r>
              <a:rPr lang="en-US" sz="1400" dirty="0" err="1" smtClean="0"/>
              <a:t>Matopiba</a:t>
            </a:r>
            <a:r>
              <a:rPr lang="en-US" sz="1400" dirty="0" smtClean="0"/>
              <a:t> points</a:t>
            </a:r>
          </a:p>
          <a:p>
            <a:r>
              <a:rPr lang="en-US" sz="1400" dirty="0"/>
              <a:t>b</a:t>
            </a:r>
            <a:r>
              <a:rPr lang="en-US" sz="1400" dirty="0" smtClean="0"/>
              <a:t>y overlaying with </a:t>
            </a:r>
            <a:r>
              <a:rPr lang="en-US" sz="1400" dirty="0" err="1" smtClean="0"/>
              <a:t>Mapbiomas</a:t>
            </a:r>
            <a:r>
              <a:rPr lang="en-US" sz="1400" dirty="0" smtClean="0"/>
              <a:t>, CAR</a:t>
            </a:r>
            <a:endParaRPr lang="en-US" sz="1400" dirty="0"/>
          </a:p>
        </p:txBody>
      </p:sp>
      <p:cxnSp>
        <p:nvCxnSpPr>
          <p:cNvPr id="113" name="Straight Arrow Connector 112"/>
          <p:cNvCxnSpPr>
            <a:stCxn id="88" idx="2"/>
            <a:endCxn id="54" idx="0"/>
          </p:cNvCxnSpPr>
          <p:nvPr/>
        </p:nvCxnSpPr>
        <p:spPr>
          <a:xfrm>
            <a:off x="8127999" y="1366860"/>
            <a:ext cx="1961" cy="86110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4304496" y="2012523"/>
            <a:ext cx="2643151" cy="1169551"/>
          </a:xfrm>
          <a:prstGeom prst="rect">
            <a:avLst/>
          </a:prstGeom>
          <a:noFill/>
        </p:spPr>
        <p:txBody>
          <a:bodyPr wrap="square" rtlCol="0">
            <a:spAutoFit/>
          </a:bodyPr>
          <a:lstStyle/>
          <a:p>
            <a:r>
              <a:rPr lang="en-US" sz="1400" dirty="0" smtClean="0"/>
              <a:t>Test filters for:</a:t>
            </a:r>
          </a:p>
          <a:p>
            <a:pPr marL="285750" indent="-285750">
              <a:buFont typeface="Arial"/>
              <a:buChar char="•"/>
            </a:pPr>
            <a:r>
              <a:rPr lang="en-US" sz="1400" dirty="0"/>
              <a:t>Minimum - remove very cloudy </a:t>
            </a:r>
            <a:r>
              <a:rPr lang="en-US" sz="1400" dirty="0" smtClean="0"/>
              <a:t>days</a:t>
            </a:r>
          </a:p>
          <a:p>
            <a:pPr marL="285750" indent="-285750">
              <a:buFont typeface="Arial"/>
              <a:buChar char="•"/>
            </a:pPr>
            <a:r>
              <a:rPr lang="en-US" sz="1400" dirty="0" smtClean="0"/>
              <a:t>Restrictiveness (% points removed in growing season)</a:t>
            </a:r>
          </a:p>
        </p:txBody>
      </p:sp>
      <p:sp>
        <p:nvSpPr>
          <p:cNvPr id="210" name="TextBox 209"/>
          <p:cNvSpPr txBox="1"/>
          <p:nvPr/>
        </p:nvSpPr>
        <p:spPr>
          <a:xfrm>
            <a:off x="7108078" y="4199417"/>
            <a:ext cx="2050862" cy="954107"/>
          </a:xfrm>
          <a:prstGeom prst="rect">
            <a:avLst/>
          </a:prstGeom>
          <a:noFill/>
        </p:spPr>
        <p:txBody>
          <a:bodyPr wrap="square" rtlCol="0">
            <a:spAutoFit/>
          </a:bodyPr>
          <a:lstStyle/>
          <a:p>
            <a:r>
              <a:rPr lang="en-US" sz="1400" dirty="0" smtClean="0"/>
              <a:t>LAI calculation for all soy pixels (as determined by </a:t>
            </a:r>
            <a:r>
              <a:rPr lang="en-US" sz="1400" dirty="0" err="1" smtClean="0"/>
              <a:t>Mapbiomas</a:t>
            </a:r>
            <a:r>
              <a:rPr lang="en-US" sz="1400" dirty="0" smtClean="0"/>
              <a:t>, </a:t>
            </a:r>
            <a:r>
              <a:rPr lang="en-US" sz="1400" dirty="0" err="1" smtClean="0"/>
              <a:t>lc_morgen</a:t>
            </a:r>
            <a:r>
              <a:rPr lang="en-US" sz="1400" dirty="0" smtClean="0"/>
              <a:t> </a:t>
            </a:r>
            <a:r>
              <a:rPr lang="en-US" sz="1400" dirty="0" err="1" smtClean="0"/>
              <a:t>soymap</a:t>
            </a:r>
            <a:r>
              <a:rPr lang="en-US" sz="1400" dirty="0" smtClean="0"/>
              <a:t>, CAR)</a:t>
            </a:r>
            <a:endParaRPr lang="en-US" sz="1400" dirty="0"/>
          </a:p>
        </p:txBody>
      </p:sp>
      <p:sp>
        <p:nvSpPr>
          <p:cNvPr id="213" name="TextBox 212"/>
          <p:cNvSpPr txBox="1"/>
          <p:nvPr/>
        </p:nvSpPr>
        <p:spPr>
          <a:xfrm>
            <a:off x="4736353" y="4307139"/>
            <a:ext cx="1878405" cy="738664"/>
          </a:xfrm>
          <a:prstGeom prst="rect">
            <a:avLst/>
          </a:prstGeom>
          <a:noFill/>
        </p:spPr>
        <p:txBody>
          <a:bodyPr wrap="square" rtlCol="0">
            <a:spAutoFit/>
          </a:bodyPr>
          <a:lstStyle/>
          <a:p>
            <a:r>
              <a:rPr lang="en-US" sz="1400" dirty="0" smtClean="0">
                <a:solidFill>
                  <a:srgbClr val="FF0000"/>
                </a:solidFill>
              </a:rPr>
              <a:t>Initial filtering of soy pixels by timing, magnitude of peak LAI?</a:t>
            </a:r>
            <a:endParaRPr lang="en-US" sz="1400" dirty="0">
              <a:solidFill>
                <a:srgbClr val="FF0000"/>
              </a:solidFill>
            </a:endParaRPr>
          </a:p>
        </p:txBody>
      </p:sp>
      <p:cxnSp>
        <p:nvCxnSpPr>
          <p:cNvPr id="241" name="Straight Arrow Connector 240"/>
          <p:cNvCxnSpPr>
            <a:stCxn id="213" idx="3"/>
            <a:endCxn id="210" idx="1"/>
          </p:cNvCxnSpPr>
          <p:nvPr/>
        </p:nvCxnSpPr>
        <p:spPr>
          <a:xfrm>
            <a:off x="6614758" y="4676471"/>
            <a:ext cx="49332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a:stCxn id="210" idx="0"/>
            <a:endCxn id="54" idx="2"/>
          </p:cNvCxnSpPr>
          <p:nvPr/>
        </p:nvCxnSpPr>
        <p:spPr>
          <a:xfrm flipH="1" flipV="1">
            <a:off x="8129960" y="2966631"/>
            <a:ext cx="3549" cy="12327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11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1097" y="104588"/>
            <a:ext cx="2509333" cy="369332"/>
          </a:xfrm>
          <a:prstGeom prst="rect">
            <a:avLst/>
          </a:prstGeom>
          <a:noFill/>
        </p:spPr>
        <p:txBody>
          <a:bodyPr wrap="none" rtlCol="0">
            <a:spAutoFit/>
          </a:bodyPr>
          <a:lstStyle/>
          <a:p>
            <a:r>
              <a:rPr lang="en-US" dirty="0" smtClean="0"/>
              <a:t>2. Smooth LAI </a:t>
            </a:r>
            <a:r>
              <a:rPr lang="en-US" dirty="0" err="1" smtClean="0"/>
              <a:t>timeseries</a:t>
            </a:r>
            <a:r>
              <a:rPr lang="en-US" dirty="0" smtClean="0"/>
              <a:t> </a:t>
            </a:r>
            <a:endParaRPr lang="en-US" dirty="0"/>
          </a:p>
        </p:txBody>
      </p:sp>
      <p:sp>
        <p:nvSpPr>
          <p:cNvPr id="8" name="TextBox 7"/>
          <p:cNvSpPr txBox="1"/>
          <p:nvPr/>
        </p:nvSpPr>
        <p:spPr>
          <a:xfrm>
            <a:off x="4643349" y="5599080"/>
            <a:ext cx="4249881" cy="954107"/>
          </a:xfrm>
          <a:prstGeom prst="rect">
            <a:avLst/>
          </a:prstGeom>
          <a:noFill/>
        </p:spPr>
        <p:txBody>
          <a:bodyPr wrap="none" rtlCol="0">
            <a:spAutoFit/>
          </a:bodyPr>
          <a:lstStyle/>
          <a:p>
            <a:r>
              <a:rPr lang="en-US" sz="1400" dirty="0" smtClean="0"/>
              <a:t>In R: </a:t>
            </a:r>
          </a:p>
          <a:p>
            <a:pPr marL="285750" indent="-285750">
              <a:buFont typeface="Arial"/>
              <a:buChar char="•"/>
            </a:pPr>
            <a:r>
              <a:rPr lang="en-US" sz="1400" dirty="0" smtClean="0"/>
              <a:t>‘wavelets’ package – computes wavelet filters</a:t>
            </a:r>
          </a:p>
          <a:p>
            <a:pPr marL="285750" indent="-285750">
              <a:buFont typeface="Arial"/>
              <a:buChar char="•"/>
            </a:pPr>
            <a:r>
              <a:rPr lang="en-US" sz="1400" dirty="0" smtClean="0"/>
              <a:t>‘waveband’ package – wavelet regression estimates</a:t>
            </a:r>
          </a:p>
          <a:p>
            <a:pPr marL="285750" indent="-285750">
              <a:buFont typeface="Arial"/>
              <a:buChar char="•"/>
            </a:pPr>
            <a:r>
              <a:rPr lang="en-US" sz="1400" dirty="0" smtClean="0"/>
              <a:t>‘</a:t>
            </a:r>
            <a:r>
              <a:rPr lang="en-US" sz="1400" dirty="0" err="1" smtClean="0"/>
              <a:t>WaveletComp</a:t>
            </a:r>
            <a:r>
              <a:rPr lang="en-US" sz="1400" dirty="0" smtClean="0"/>
              <a:t>’ package -  continuous analysis</a:t>
            </a:r>
            <a:endParaRPr lang="en-US" sz="1400" dirty="0"/>
          </a:p>
        </p:txBody>
      </p:sp>
      <p:sp>
        <p:nvSpPr>
          <p:cNvPr id="9" name="TextBox 8"/>
          <p:cNvSpPr txBox="1"/>
          <p:nvPr/>
        </p:nvSpPr>
        <p:spPr>
          <a:xfrm>
            <a:off x="4643349" y="2219189"/>
            <a:ext cx="4413782" cy="3323987"/>
          </a:xfrm>
          <a:prstGeom prst="rect">
            <a:avLst/>
          </a:prstGeom>
          <a:noFill/>
          <a:ln>
            <a:solidFill>
              <a:schemeClr val="tx1"/>
            </a:solidFill>
          </a:ln>
        </p:spPr>
        <p:txBody>
          <a:bodyPr wrap="square" rtlCol="0">
            <a:spAutoFit/>
          </a:bodyPr>
          <a:lstStyle/>
          <a:p>
            <a:pPr algn="ctr"/>
            <a:r>
              <a:rPr lang="en-US" sz="1400" b="1" dirty="0" smtClean="0"/>
              <a:t>Option 2. Wavelet</a:t>
            </a:r>
            <a:endParaRPr lang="en-US" sz="1400" b="1" dirty="0"/>
          </a:p>
          <a:p>
            <a:endParaRPr lang="en-US" sz="1400" dirty="0" smtClean="0"/>
          </a:p>
          <a:p>
            <a:r>
              <a:rPr lang="en-US" sz="1400" dirty="0" smtClean="0"/>
              <a:t>Option 2a. fit to </a:t>
            </a:r>
            <a:r>
              <a:rPr lang="en-US" sz="1400" dirty="0" err="1" smtClean="0"/>
              <a:t>Coiflet</a:t>
            </a:r>
            <a:r>
              <a:rPr lang="en-US" sz="1400" dirty="0" smtClean="0"/>
              <a:t> order 4 wavelet at 90% power to filter noise without prior knowledge of growing period (</a:t>
            </a:r>
            <a:r>
              <a:rPr lang="en-US" sz="1400" dirty="0" err="1" smtClean="0"/>
              <a:t>Galford</a:t>
            </a:r>
            <a:r>
              <a:rPr lang="en-US" sz="1400" dirty="0" smtClean="0"/>
              <a:t> et al, 2008)</a:t>
            </a:r>
          </a:p>
          <a:p>
            <a:endParaRPr lang="en-US" sz="1400" dirty="0"/>
          </a:p>
          <a:p>
            <a:r>
              <a:rPr lang="en-US" sz="1400" dirty="0" smtClean="0"/>
              <a:t>Option 2b. fit to </a:t>
            </a:r>
            <a:r>
              <a:rPr lang="en-US" sz="1400" dirty="0" err="1" smtClean="0"/>
              <a:t>Coiflet</a:t>
            </a:r>
            <a:r>
              <a:rPr lang="en-US" sz="1400" dirty="0" smtClean="0"/>
              <a:t> order 4 wavelet, focusing on wavelets of same frequency as growing season (Sakamoto et al, 2005) – use variety info to determine frequency</a:t>
            </a:r>
          </a:p>
          <a:p>
            <a:endParaRPr lang="en-US" sz="1400" dirty="0" smtClean="0"/>
          </a:p>
          <a:p>
            <a:r>
              <a:rPr lang="en-US" sz="1400" dirty="0"/>
              <a:t>Apply wavelet regression to individual years (“primed” to two years) or to </a:t>
            </a:r>
            <a:r>
              <a:rPr lang="en-US" sz="1400" dirty="0" smtClean="0"/>
              <a:t>10 years continuously</a:t>
            </a:r>
            <a:endParaRPr lang="en-US" sz="1400" dirty="0"/>
          </a:p>
          <a:p>
            <a:endParaRPr lang="en-US" sz="1400" dirty="0"/>
          </a:p>
          <a:p>
            <a:r>
              <a:rPr lang="en-US" sz="1400" dirty="0" smtClean="0"/>
              <a:t>Apply a peak detection method to separate crop peaks from weed peaks (based on peak height and width)</a:t>
            </a:r>
            <a:endParaRPr lang="en-US" sz="1400" dirty="0"/>
          </a:p>
        </p:txBody>
      </p:sp>
      <p:sp>
        <p:nvSpPr>
          <p:cNvPr id="10" name="TextBox 9"/>
          <p:cNvSpPr txBox="1"/>
          <p:nvPr/>
        </p:nvSpPr>
        <p:spPr>
          <a:xfrm>
            <a:off x="268942" y="2219189"/>
            <a:ext cx="4153646" cy="2893100"/>
          </a:xfrm>
          <a:prstGeom prst="rect">
            <a:avLst/>
          </a:prstGeom>
          <a:noFill/>
          <a:ln>
            <a:solidFill>
              <a:schemeClr val="tx1"/>
            </a:solidFill>
          </a:ln>
        </p:spPr>
        <p:txBody>
          <a:bodyPr wrap="square" rtlCol="0">
            <a:spAutoFit/>
          </a:bodyPr>
          <a:lstStyle/>
          <a:p>
            <a:pPr algn="ctr"/>
            <a:r>
              <a:rPr lang="en-US" sz="1400" b="1" dirty="0" smtClean="0"/>
              <a:t>Option 1. Piecewise </a:t>
            </a:r>
            <a:r>
              <a:rPr lang="en-US" sz="1400" b="1" dirty="0"/>
              <a:t>logistic</a:t>
            </a:r>
          </a:p>
          <a:p>
            <a:endParaRPr lang="en-US" sz="1400" dirty="0" smtClean="0"/>
          </a:p>
          <a:p>
            <a:r>
              <a:rPr lang="en-US" sz="1400" dirty="0" smtClean="0"/>
              <a:t>Determine location of crop peaks using:</a:t>
            </a:r>
          </a:p>
          <a:p>
            <a:pPr marL="285750" indent="-285750">
              <a:buFont typeface="Arial"/>
              <a:buChar char="•"/>
            </a:pPr>
            <a:r>
              <a:rPr lang="en-US" sz="1400" dirty="0" smtClean="0"/>
              <a:t>Moving window average to find periods of LAI increase, decrease (deal with non-uniform data or use 16 day MODIS)</a:t>
            </a:r>
          </a:p>
          <a:p>
            <a:pPr marL="285750" indent="-285750">
              <a:buFont typeface="Arial"/>
              <a:buChar char="•"/>
            </a:pPr>
            <a:r>
              <a:rPr lang="en-US" sz="1400" dirty="0"/>
              <a:t>M</a:t>
            </a:r>
            <a:r>
              <a:rPr lang="en-US" sz="1400" dirty="0" smtClean="0"/>
              <a:t>inimum LAI threshold to remove weed peaks</a:t>
            </a:r>
          </a:p>
          <a:p>
            <a:pPr marL="285750" indent="-285750">
              <a:buFont typeface="Arial"/>
              <a:buChar char="•"/>
            </a:pPr>
            <a:r>
              <a:rPr lang="en-US" sz="1400" dirty="0">
                <a:solidFill>
                  <a:srgbClr val="FF0000"/>
                </a:solidFill>
              </a:rPr>
              <a:t>S</a:t>
            </a:r>
            <a:r>
              <a:rPr lang="en-US" sz="1400" dirty="0" smtClean="0">
                <a:solidFill>
                  <a:srgbClr val="FF0000"/>
                </a:solidFill>
              </a:rPr>
              <a:t>tart and end of peaks = min LAI</a:t>
            </a:r>
          </a:p>
          <a:p>
            <a:endParaRPr lang="en-US" sz="1400" dirty="0" smtClean="0"/>
          </a:p>
          <a:p>
            <a:r>
              <a:rPr lang="en-US" sz="1400" dirty="0" smtClean="0"/>
              <a:t>Take out peaks with too few data points for smoothing</a:t>
            </a:r>
          </a:p>
          <a:p>
            <a:endParaRPr lang="en-US" sz="1400" dirty="0" smtClean="0"/>
          </a:p>
          <a:p>
            <a:r>
              <a:rPr lang="en-US" sz="1400" dirty="0" smtClean="0"/>
              <a:t>Fit each peak to a double logistic function (Zhang et al, 2003) and (Urban et al, 2018) </a:t>
            </a:r>
            <a:endParaRPr lang="en-US" sz="1400" dirty="0"/>
          </a:p>
        </p:txBody>
      </p:sp>
      <p:sp>
        <p:nvSpPr>
          <p:cNvPr id="11" name="TextBox 10"/>
          <p:cNvSpPr txBox="1"/>
          <p:nvPr/>
        </p:nvSpPr>
        <p:spPr>
          <a:xfrm>
            <a:off x="687295" y="5658844"/>
            <a:ext cx="3062155" cy="954107"/>
          </a:xfrm>
          <a:prstGeom prst="rect">
            <a:avLst/>
          </a:prstGeom>
          <a:noFill/>
        </p:spPr>
        <p:txBody>
          <a:bodyPr wrap="square" rtlCol="0">
            <a:spAutoFit/>
          </a:bodyPr>
          <a:lstStyle/>
          <a:p>
            <a:r>
              <a:rPr lang="en-US" sz="1400" dirty="0" smtClean="0"/>
              <a:t>In R:</a:t>
            </a:r>
          </a:p>
          <a:p>
            <a:pPr marL="285750" indent="-285750">
              <a:buFont typeface="Arial"/>
              <a:buChar char="•"/>
            </a:pPr>
            <a:r>
              <a:rPr lang="en-US" sz="1400" dirty="0" smtClean="0"/>
              <a:t>‘segmented’ package for regressions with breakpoints</a:t>
            </a:r>
          </a:p>
          <a:p>
            <a:pPr marL="285750" indent="-285750">
              <a:buFont typeface="Arial"/>
              <a:buChar char="•"/>
            </a:pPr>
            <a:r>
              <a:rPr lang="en-US" sz="1400" dirty="0" err="1"/>
              <a:t>g</a:t>
            </a:r>
            <a:r>
              <a:rPr lang="en-US" sz="1400" dirty="0" err="1" smtClean="0"/>
              <a:t>lm</a:t>
            </a:r>
            <a:r>
              <a:rPr lang="en-US" sz="1400" dirty="0" smtClean="0"/>
              <a:t> function</a:t>
            </a:r>
            <a:endParaRPr lang="en-US" sz="1400" dirty="0"/>
          </a:p>
        </p:txBody>
      </p:sp>
      <p:sp>
        <p:nvSpPr>
          <p:cNvPr id="12" name="TextBox 11"/>
          <p:cNvSpPr txBox="1"/>
          <p:nvPr/>
        </p:nvSpPr>
        <p:spPr>
          <a:xfrm>
            <a:off x="1772964" y="667655"/>
            <a:ext cx="5740769" cy="954107"/>
          </a:xfrm>
          <a:prstGeom prst="rect">
            <a:avLst/>
          </a:prstGeom>
          <a:noFill/>
        </p:spPr>
        <p:txBody>
          <a:bodyPr wrap="square" rtlCol="0">
            <a:spAutoFit/>
          </a:bodyPr>
          <a:lstStyle/>
          <a:p>
            <a:pPr algn="ctr"/>
            <a:r>
              <a:rPr lang="en-US" sz="1400" b="1" dirty="0" smtClean="0"/>
              <a:t>Pre-process LAI </a:t>
            </a:r>
            <a:r>
              <a:rPr lang="en-US" sz="1400" b="1" dirty="0" err="1" smtClean="0"/>
              <a:t>timeseries</a:t>
            </a:r>
            <a:r>
              <a:rPr lang="en-US" sz="1400" b="1" dirty="0" smtClean="0"/>
              <a:t>:</a:t>
            </a:r>
          </a:p>
          <a:p>
            <a:pPr marL="285750" indent="-285750">
              <a:buFont typeface="Arial"/>
              <a:buChar char="•"/>
            </a:pPr>
            <a:r>
              <a:rPr lang="en-US" sz="1400" dirty="0"/>
              <a:t>B</a:t>
            </a:r>
            <a:r>
              <a:rPr lang="en-US" sz="1400" dirty="0" smtClean="0"/>
              <a:t>asic </a:t>
            </a:r>
            <a:r>
              <a:rPr lang="en-US" sz="1400" dirty="0"/>
              <a:t>noise reduction by setting a max </a:t>
            </a:r>
            <a:r>
              <a:rPr lang="en-US" sz="1400" dirty="0" smtClean="0"/>
              <a:t>allowable </a:t>
            </a:r>
            <a:r>
              <a:rPr lang="en-US" sz="1400" dirty="0" err="1" smtClean="0"/>
              <a:t>dLAI</a:t>
            </a:r>
            <a:r>
              <a:rPr lang="en-US" sz="1400" dirty="0"/>
              <a:t>/</a:t>
            </a:r>
            <a:r>
              <a:rPr lang="en-US" sz="1400" dirty="0" err="1"/>
              <a:t>dt</a:t>
            </a:r>
            <a:r>
              <a:rPr lang="en-US" sz="1400" dirty="0"/>
              <a:t> </a:t>
            </a:r>
            <a:endParaRPr lang="en-US" sz="1400" dirty="0" smtClean="0"/>
          </a:p>
          <a:p>
            <a:pPr marL="285750" indent="-285750">
              <a:buFont typeface="Arial"/>
              <a:buChar char="•"/>
            </a:pPr>
            <a:r>
              <a:rPr lang="en-US" sz="1400" dirty="0" smtClean="0"/>
              <a:t>Throw out pixel-years with too much “gap” in the growing season – iterate filter step to ensure we still have enough data in each region</a:t>
            </a:r>
          </a:p>
        </p:txBody>
      </p:sp>
    </p:spTree>
    <p:extLst>
      <p:ext uri="{BB962C8B-B14F-4D97-AF65-F5344CB8AC3E}">
        <p14:creationId xmlns:p14="http://schemas.microsoft.com/office/powerpoint/2010/main" val="293665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074" y="2350"/>
            <a:ext cx="5346836" cy="369332"/>
          </a:xfrm>
          <a:prstGeom prst="rect">
            <a:avLst/>
          </a:prstGeom>
          <a:noFill/>
        </p:spPr>
        <p:txBody>
          <a:bodyPr wrap="none" rtlCol="0">
            <a:spAutoFit/>
          </a:bodyPr>
          <a:lstStyle/>
          <a:p>
            <a:r>
              <a:rPr lang="en-US" dirty="0" smtClean="0"/>
              <a:t>3. Planting/harvest date estimation from smoothed LAI  </a:t>
            </a:r>
            <a:endParaRPr lang="en-US" dirty="0"/>
          </a:p>
        </p:txBody>
      </p:sp>
      <p:sp>
        <p:nvSpPr>
          <p:cNvPr id="7" name="Rectangle 6"/>
          <p:cNvSpPr/>
          <p:nvPr/>
        </p:nvSpPr>
        <p:spPr>
          <a:xfrm>
            <a:off x="262359" y="613600"/>
            <a:ext cx="4623405" cy="3754874"/>
          </a:xfrm>
          <a:prstGeom prst="rect">
            <a:avLst/>
          </a:prstGeom>
          <a:ln>
            <a:solidFill>
              <a:schemeClr val="tx1"/>
            </a:solidFill>
          </a:ln>
        </p:spPr>
        <p:txBody>
          <a:bodyPr wrap="square">
            <a:spAutoFit/>
          </a:bodyPr>
          <a:lstStyle/>
          <a:p>
            <a:r>
              <a:rPr lang="en-US" sz="1400" b="1" dirty="0" smtClean="0"/>
              <a:t>Option 1. </a:t>
            </a:r>
            <a:r>
              <a:rPr lang="en-US" sz="1400" dirty="0" smtClean="0"/>
              <a:t>(</a:t>
            </a:r>
            <a:r>
              <a:rPr lang="en-US" sz="1400" dirty="0"/>
              <a:t>Sakamoto et al, 2015) </a:t>
            </a:r>
            <a:endParaRPr lang="en-US" sz="1400" b="1" dirty="0" smtClean="0"/>
          </a:p>
          <a:p>
            <a:pPr marL="285750" indent="-285750">
              <a:buFont typeface="Arial"/>
              <a:buChar char="•"/>
            </a:pPr>
            <a:r>
              <a:rPr lang="en-US" sz="1400" dirty="0" smtClean="0"/>
              <a:t>Planting </a:t>
            </a:r>
            <a:r>
              <a:rPr lang="en-US" sz="1400" dirty="0"/>
              <a:t>date </a:t>
            </a:r>
            <a:r>
              <a:rPr lang="en-US" sz="1400" dirty="0" smtClean="0"/>
              <a:t>= </a:t>
            </a:r>
            <a:r>
              <a:rPr lang="en-US" sz="1400" dirty="0"/>
              <a:t>the later of the [minimum EVI, inflection point] days at least 60 days prior to the peak EVI. </a:t>
            </a:r>
            <a:endParaRPr lang="en-US" sz="1400" dirty="0" smtClean="0"/>
          </a:p>
          <a:p>
            <a:pPr marL="285750" indent="-285750">
              <a:buFont typeface="Arial"/>
              <a:buChar char="•"/>
            </a:pPr>
            <a:r>
              <a:rPr lang="en-US" sz="1400" dirty="0" smtClean="0"/>
              <a:t>Harvest </a:t>
            </a:r>
            <a:r>
              <a:rPr lang="en-US" sz="1400" dirty="0"/>
              <a:t>date </a:t>
            </a:r>
            <a:r>
              <a:rPr lang="en-US" sz="1400" dirty="0" smtClean="0"/>
              <a:t>= the </a:t>
            </a:r>
            <a:r>
              <a:rPr lang="en-US" sz="1400" dirty="0"/>
              <a:t>inflection point at least 30 days after the peak EVI</a:t>
            </a:r>
            <a:r>
              <a:rPr lang="en-US" sz="1400" dirty="0" smtClean="0"/>
              <a:t>.</a:t>
            </a:r>
          </a:p>
          <a:p>
            <a:endParaRPr lang="en-US" sz="1400" dirty="0"/>
          </a:p>
          <a:p>
            <a:r>
              <a:rPr lang="en-US" sz="1400" b="1" dirty="0" smtClean="0"/>
              <a:t>Option 2. </a:t>
            </a:r>
            <a:r>
              <a:rPr lang="en-US" sz="1400" dirty="0" smtClean="0"/>
              <a:t>(</a:t>
            </a:r>
            <a:r>
              <a:rPr lang="en-US" sz="1400" dirty="0"/>
              <a:t>Zhang et al, 2003</a:t>
            </a:r>
            <a:r>
              <a:rPr lang="en-US" sz="1400" dirty="0" smtClean="0"/>
              <a:t>), </a:t>
            </a:r>
            <a:r>
              <a:rPr lang="en-US" sz="1400" dirty="0"/>
              <a:t>(</a:t>
            </a:r>
            <a:r>
              <a:rPr lang="en-US" sz="1400" dirty="0" err="1"/>
              <a:t>Gao</a:t>
            </a:r>
            <a:r>
              <a:rPr lang="en-US" sz="1400" dirty="0"/>
              <a:t> et al, 2017)</a:t>
            </a:r>
            <a:endParaRPr lang="en-US" sz="1400" b="1" dirty="0" smtClean="0"/>
          </a:p>
          <a:p>
            <a:pPr marL="285750" indent="-285750">
              <a:buFont typeface="Arial"/>
              <a:buChar char="•"/>
            </a:pPr>
            <a:r>
              <a:rPr lang="en-US" sz="1400" dirty="0" smtClean="0"/>
              <a:t>Satellite </a:t>
            </a:r>
            <a:r>
              <a:rPr lang="en-US" sz="1400" dirty="0" err="1" smtClean="0"/>
              <a:t>greenup</a:t>
            </a:r>
            <a:r>
              <a:rPr lang="en-US" sz="1400" dirty="0" smtClean="0"/>
              <a:t> from inflection point -&gt; move back 1-3 weeks for ground-</a:t>
            </a:r>
            <a:r>
              <a:rPr lang="en-US" sz="1400" dirty="0" err="1" smtClean="0"/>
              <a:t>obs</a:t>
            </a:r>
            <a:r>
              <a:rPr lang="en-US" sz="1400" dirty="0" smtClean="0"/>
              <a:t> </a:t>
            </a:r>
            <a:r>
              <a:rPr lang="en-US" sz="1400" dirty="0" err="1" smtClean="0"/>
              <a:t>greenup</a:t>
            </a:r>
            <a:r>
              <a:rPr lang="en-US" sz="1400" dirty="0" smtClean="0"/>
              <a:t> -&gt; move back </a:t>
            </a:r>
            <a:r>
              <a:rPr lang="en-US" sz="1400" dirty="0" smtClean="0">
                <a:solidFill>
                  <a:srgbClr val="FF0000"/>
                </a:solidFill>
              </a:rPr>
              <a:t>x</a:t>
            </a:r>
            <a:r>
              <a:rPr lang="en-US" sz="1400" dirty="0" smtClean="0"/>
              <a:t> weeks for planting</a:t>
            </a:r>
          </a:p>
          <a:p>
            <a:pPr marL="285750" indent="-285750">
              <a:buFont typeface="Arial"/>
              <a:buChar char="•"/>
            </a:pPr>
            <a:r>
              <a:rPr lang="en-US" sz="1400" dirty="0" smtClean="0"/>
              <a:t>Satellite dormancy from inflection point -&gt; move forward 1-2 weeks for harvest</a:t>
            </a:r>
          </a:p>
          <a:p>
            <a:pPr marL="285750" indent="-285750">
              <a:buFont typeface="Arial"/>
              <a:buChar char="•"/>
            </a:pPr>
            <a:endParaRPr lang="en-US" sz="1400" dirty="0"/>
          </a:p>
          <a:p>
            <a:r>
              <a:rPr lang="en-US" sz="1400" b="1" dirty="0"/>
              <a:t>Option </a:t>
            </a:r>
            <a:r>
              <a:rPr lang="en-US" sz="1400" b="1" dirty="0" smtClean="0"/>
              <a:t>3. </a:t>
            </a:r>
            <a:r>
              <a:rPr lang="en-US" sz="1400" dirty="0"/>
              <a:t>(Urban et al, 2018) </a:t>
            </a:r>
            <a:endParaRPr lang="en-US" sz="1400" b="1" dirty="0"/>
          </a:p>
          <a:p>
            <a:pPr marL="285750" indent="-285750">
              <a:buFont typeface="Arial"/>
              <a:buChar char="•"/>
            </a:pPr>
            <a:r>
              <a:rPr lang="en-US" sz="1400" dirty="0"/>
              <a:t>Planting date =  30% threshold between the min and max EVI occurrences</a:t>
            </a:r>
          </a:p>
          <a:p>
            <a:pPr marL="285750" indent="-285750">
              <a:buFont typeface="Arial"/>
              <a:buChar char="•"/>
            </a:pPr>
            <a:endParaRPr lang="en-US" sz="1400" dirty="0"/>
          </a:p>
        </p:txBody>
      </p:sp>
      <p:sp>
        <p:nvSpPr>
          <p:cNvPr id="8" name="TextBox 7"/>
          <p:cNvSpPr txBox="1"/>
          <p:nvPr/>
        </p:nvSpPr>
        <p:spPr>
          <a:xfrm>
            <a:off x="5735263" y="5038369"/>
            <a:ext cx="3137647" cy="830997"/>
          </a:xfrm>
          <a:prstGeom prst="rect">
            <a:avLst/>
          </a:prstGeom>
          <a:noFill/>
        </p:spPr>
        <p:txBody>
          <a:bodyPr wrap="square" rtlCol="0">
            <a:spAutoFit/>
          </a:bodyPr>
          <a:lstStyle/>
          <a:p>
            <a:r>
              <a:rPr lang="en-US" sz="1600" dirty="0" smtClean="0"/>
              <a:t>Choose ensemble of best options to constrain planting/harvest date range. Weighted average?</a:t>
            </a:r>
          </a:p>
        </p:txBody>
      </p:sp>
      <p:sp>
        <p:nvSpPr>
          <p:cNvPr id="9" name="TextBox 8"/>
          <p:cNvSpPr txBox="1"/>
          <p:nvPr/>
        </p:nvSpPr>
        <p:spPr>
          <a:xfrm>
            <a:off x="5949559" y="2053377"/>
            <a:ext cx="2709056" cy="1323439"/>
          </a:xfrm>
          <a:prstGeom prst="rect">
            <a:avLst/>
          </a:prstGeom>
          <a:noFill/>
        </p:spPr>
        <p:txBody>
          <a:bodyPr wrap="square" rtlCol="0">
            <a:spAutoFit/>
          </a:bodyPr>
          <a:lstStyle/>
          <a:p>
            <a:r>
              <a:rPr lang="en-US" sz="1600" dirty="0" smtClean="0"/>
              <a:t>Move planting, harvest estimates to GEE to</a:t>
            </a:r>
          </a:p>
          <a:p>
            <a:r>
              <a:rPr lang="en-US" sz="1600" dirty="0"/>
              <a:t>d</a:t>
            </a:r>
            <a:r>
              <a:rPr lang="en-US" sz="1600" dirty="0" smtClean="0"/>
              <a:t>etermine representativeness of rally data and sample additional soy pixels</a:t>
            </a:r>
            <a:endParaRPr lang="en-US" sz="1600" dirty="0"/>
          </a:p>
        </p:txBody>
      </p:sp>
      <p:sp>
        <p:nvSpPr>
          <p:cNvPr id="10" name="Rectangle 9"/>
          <p:cNvSpPr/>
          <p:nvPr/>
        </p:nvSpPr>
        <p:spPr>
          <a:xfrm>
            <a:off x="586885" y="5038369"/>
            <a:ext cx="3974353" cy="830997"/>
          </a:xfrm>
          <a:prstGeom prst="rect">
            <a:avLst/>
          </a:prstGeom>
        </p:spPr>
        <p:txBody>
          <a:bodyPr wrap="square">
            <a:spAutoFit/>
          </a:bodyPr>
          <a:lstStyle/>
          <a:p>
            <a:r>
              <a:rPr lang="en-US" sz="1600" dirty="0"/>
              <a:t>Adjust or eliminate each (smoothing x planting/harvest estimation) method using the </a:t>
            </a:r>
            <a:r>
              <a:rPr lang="en-US" sz="1600" dirty="0" err="1"/>
              <a:t>Matopiba</a:t>
            </a:r>
            <a:r>
              <a:rPr lang="en-US" sz="1600" dirty="0"/>
              <a:t> dataset</a:t>
            </a:r>
          </a:p>
        </p:txBody>
      </p:sp>
      <p:cxnSp>
        <p:nvCxnSpPr>
          <p:cNvPr id="11" name="Straight Arrow Connector 10"/>
          <p:cNvCxnSpPr>
            <a:stCxn id="7" idx="2"/>
            <a:endCxn id="10" idx="0"/>
          </p:cNvCxnSpPr>
          <p:nvPr/>
        </p:nvCxnSpPr>
        <p:spPr>
          <a:xfrm>
            <a:off x="2574062" y="4368474"/>
            <a:ext cx="0" cy="66989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8" idx="1"/>
          </p:cNvCxnSpPr>
          <p:nvPr/>
        </p:nvCxnSpPr>
        <p:spPr>
          <a:xfrm>
            <a:off x="4561238" y="5453868"/>
            <a:ext cx="1174025"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304087" y="3921303"/>
            <a:ext cx="1462086" cy="523220"/>
          </a:xfrm>
          <a:prstGeom prst="rect">
            <a:avLst/>
          </a:prstGeom>
          <a:noFill/>
        </p:spPr>
        <p:txBody>
          <a:bodyPr wrap="square" rtlCol="0">
            <a:spAutoFit/>
          </a:bodyPr>
          <a:lstStyle/>
          <a:p>
            <a:r>
              <a:rPr lang="en-US" sz="1400" dirty="0" smtClean="0">
                <a:solidFill>
                  <a:srgbClr val="FF0000"/>
                </a:solidFill>
              </a:rPr>
              <a:t>A way to streamline this?</a:t>
            </a:r>
            <a:endParaRPr lang="en-US" sz="1400" dirty="0">
              <a:solidFill>
                <a:srgbClr val="FF0000"/>
              </a:solidFill>
            </a:endParaRPr>
          </a:p>
        </p:txBody>
      </p:sp>
      <p:cxnSp>
        <p:nvCxnSpPr>
          <p:cNvPr id="24" name="Straight Arrow Connector 23"/>
          <p:cNvCxnSpPr>
            <a:stCxn id="8" idx="2"/>
            <a:endCxn id="27" idx="0"/>
          </p:cNvCxnSpPr>
          <p:nvPr/>
        </p:nvCxnSpPr>
        <p:spPr>
          <a:xfrm>
            <a:off x="7304087" y="5869366"/>
            <a:ext cx="0" cy="46368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117304" y="6333050"/>
            <a:ext cx="2373566" cy="338554"/>
          </a:xfrm>
          <a:prstGeom prst="rect">
            <a:avLst/>
          </a:prstGeom>
          <a:noFill/>
        </p:spPr>
        <p:txBody>
          <a:bodyPr wrap="none" rtlCol="0">
            <a:spAutoFit/>
          </a:bodyPr>
          <a:lstStyle/>
          <a:p>
            <a:r>
              <a:rPr lang="en-US" sz="1600" dirty="0" smtClean="0"/>
              <a:t>inform INLAND calibration</a:t>
            </a:r>
            <a:endParaRPr lang="en-US" sz="1600" dirty="0"/>
          </a:p>
        </p:txBody>
      </p:sp>
      <p:cxnSp>
        <p:nvCxnSpPr>
          <p:cNvPr id="30" name="Straight Arrow Connector 29"/>
          <p:cNvCxnSpPr>
            <a:stCxn id="8" idx="0"/>
            <a:endCxn id="9" idx="2"/>
          </p:cNvCxnSpPr>
          <p:nvPr/>
        </p:nvCxnSpPr>
        <p:spPr>
          <a:xfrm flipV="1">
            <a:off x="7304087" y="3376816"/>
            <a:ext cx="0" cy="166155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5296983" y="747059"/>
            <a:ext cx="3575928" cy="738664"/>
          </a:xfrm>
          <a:prstGeom prst="rect">
            <a:avLst/>
          </a:prstGeom>
          <a:noFill/>
        </p:spPr>
        <p:txBody>
          <a:bodyPr wrap="square" rtlCol="0">
            <a:spAutoFit/>
          </a:bodyPr>
          <a:lstStyle/>
          <a:p>
            <a:r>
              <a:rPr lang="en-US" sz="1400" dirty="0" err="1" smtClean="0">
                <a:solidFill>
                  <a:srgbClr val="FF0000"/>
                </a:solidFill>
              </a:rPr>
              <a:t>Timeseries</a:t>
            </a:r>
            <a:r>
              <a:rPr lang="en-US" sz="1400" dirty="0" smtClean="0">
                <a:solidFill>
                  <a:srgbClr val="FF0000"/>
                </a:solidFill>
              </a:rPr>
              <a:t> analysis in GEE?</a:t>
            </a:r>
          </a:p>
          <a:p>
            <a:r>
              <a:rPr lang="en-US" sz="1400" dirty="0" smtClean="0">
                <a:solidFill>
                  <a:srgbClr val="FF0000"/>
                </a:solidFill>
              </a:rPr>
              <a:t>Available: Fourier/harmonic analysis – but not localized</a:t>
            </a:r>
            <a:endParaRPr lang="en-US" sz="1400" dirty="0">
              <a:solidFill>
                <a:srgbClr val="FF0000"/>
              </a:solidFill>
            </a:endParaRPr>
          </a:p>
        </p:txBody>
      </p:sp>
      <p:sp>
        <p:nvSpPr>
          <p:cNvPr id="43" name="TextBox 42"/>
          <p:cNvSpPr txBox="1"/>
          <p:nvPr/>
        </p:nvSpPr>
        <p:spPr>
          <a:xfrm>
            <a:off x="478117" y="5942063"/>
            <a:ext cx="3839882" cy="523220"/>
          </a:xfrm>
          <a:prstGeom prst="rect">
            <a:avLst/>
          </a:prstGeom>
          <a:noFill/>
        </p:spPr>
        <p:txBody>
          <a:bodyPr wrap="square" rtlCol="0">
            <a:spAutoFit/>
          </a:bodyPr>
          <a:lstStyle/>
          <a:p>
            <a:r>
              <a:rPr lang="en-US" sz="1400" dirty="0" smtClean="0">
                <a:solidFill>
                  <a:srgbClr val="FF0000"/>
                </a:solidFill>
              </a:rPr>
              <a:t>How to deal with plant/harvest date ranges? Set the middle of the range as the “correct” date?</a:t>
            </a:r>
            <a:endParaRPr lang="en-US" sz="1400" dirty="0">
              <a:solidFill>
                <a:srgbClr val="FF0000"/>
              </a:solidFill>
            </a:endParaRPr>
          </a:p>
        </p:txBody>
      </p:sp>
    </p:spTree>
    <p:extLst>
      <p:ext uri="{BB962C8B-B14F-4D97-AF65-F5344CB8AC3E}">
        <p14:creationId xmlns:p14="http://schemas.microsoft.com/office/powerpoint/2010/main" val="417545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899647" y="2390588"/>
            <a:ext cx="1820130" cy="584776"/>
          </a:xfrm>
          <a:prstGeom prst="rect">
            <a:avLst/>
          </a:prstGeom>
          <a:noFill/>
        </p:spPr>
        <p:txBody>
          <a:bodyPr wrap="none" rtlCol="0">
            <a:spAutoFit/>
          </a:bodyPr>
          <a:lstStyle/>
          <a:p>
            <a:r>
              <a:rPr lang="en-US" sz="3200" dirty="0" smtClean="0"/>
              <a:t>To Do List</a:t>
            </a:r>
            <a:endParaRPr lang="en-US" sz="3200" dirty="0"/>
          </a:p>
        </p:txBody>
      </p:sp>
    </p:spTree>
    <p:extLst>
      <p:ext uri="{BB962C8B-B14F-4D97-AF65-F5344CB8AC3E}">
        <p14:creationId xmlns:p14="http://schemas.microsoft.com/office/powerpoint/2010/main" val="328170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19348"/>
            <a:ext cx="8524775" cy="4247316"/>
          </a:xfrm>
          <a:prstGeom prst="rect">
            <a:avLst/>
          </a:prstGeom>
          <a:noFill/>
        </p:spPr>
        <p:txBody>
          <a:bodyPr wrap="square" rtlCol="0">
            <a:spAutoFit/>
          </a:bodyPr>
          <a:lstStyle/>
          <a:p>
            <a:r>
              <a:rPr lang="en-US" dirty="0" smtClean="0"/>
              <a:t>To Do – LAI </a:t>
            </a:r>
            <a:r>
              <a:rPr lang="en-US" dirty="0" err="1" smtClean="0"/>
              <a:t>timeseries</a:t>
            </a:r>
            <a:endParaRPr lang="en-US" dirty="0" smtClean="0"/>
          </a:p>
          <a:p>
            <a:pPr marL="285750" indent="-285750">
              <a:buFont typeface="Arial"/>
              <a:buChar char="•"/>
            </a:pPr>
            <a:r>
              <a:rPr lang="en-US" sz="1400" b="1" dirty="0" smtClean="0"/>
              <a:t>Overlay </a:t>
            </a:r>
            <a:r>
              <a:rPr lang="en-US" sz="1400" b="1" dirty="0" err="1" smtClean="0"/>
              <a:t>landsat</a:t>
            </a:r>
            <a:r>
              <a:rPr lang="en-US" sz="1400" b="1" dirty="0" smtClean="0"/>
              <a:t> and MODIS to get LAI as a first-pass attempt</a:t>
            </a:r>
          </a:p>
          <a:p>
            <a:pPr marL="285750" indent="-285750">
              <a:buFont typeface="Arial"/>
              <a:buChar char="•"/>
            </a:pPr>
            <a:r>
              <a:rPr lang="en-US" sz="1400" b="1" dirty="0" smtClean="0"/>
              <a:t>To test the first-pass attempt, re structure </a:t>
            </a:r>
            <a:r>
              <a:rPr lang="en-US" sz="1400" b="1" dirty="0" err="1" smtClean="0"/>
              <a:t>Matopiba</a:t>
            </a:r>
            <a:r>
              <a:rPr lang="en-US" sz="1400" b="1" dirty="0" smtClean="0"/>
              <a:t> Survey v3 to do </a:t>
            </a:r>
            <a:r>
              <a:rPr lang="en-US" sz="1400" b="1" dirty="0" err="1" smtClean="0"/>
              <a:t>calcs</a:t>
            </a:r>
            <a:r>
              <a:rPr lang="en-US" sz="1400" b="1" dirty="0" smtClean="0"/>
              <a:t> for a single point at a time</a:t>
            </a:r>
            <a:endParaRPr lang="en-US" sz="1400" b="1" dirty="0" smtClean="0"/>
          </a:p>
          <a:p>
            <a:pPr marL="285750" indent="-285750">
              <a:buFont typeface="Arial"/>
              <a:buChar char="•"/>
            </a:pPr>
            <a:r>
              <a:rPr lang="en-US" sz="1400" dirty="0" smtClean="0"/>
              <a:t>Look </a:t>
            </a:r>
            <a:r>
              <a:rPr lang="en-US" sz="1400" dirty="0"/>
              <a:t>at WDRVI in rally points for an idea of phenology</a:t>
            </a:r>
            <a:r>
              <a:rPr lang="en-US" sz="1400" dirty="0" smtClean="0"/>
              <a:t>.</a:t>
            </a:r>
          </a:p>
          <a:p>
            <a:pPr marL="285750" indent="-285750">
              <a:buFont typeface="Arial"/>
              <a:buChar char="•"/>
            </a:pPr>
            <a:r>
              <a:rPr lang="en-US" sz="1400" b="1" dirty="0" smtClean="0"/>
              <a:t>Visually inspect MODIS phenology for clouds – try masking out only certain bits (like only cloud bit, only cloud shadow bit, and visually inspect it. Gabriel recommends filtering out only the very cloudy pixels, not the cloud shadows, etc. </a:t>
            </a:r>
            <a:endParaRPr lang="en-US" sz="1400" b="1" dirty="0" smtClean="0"/>
          </a:p>
          <a:p>
            <a:pPr marL="285750" indent="-285750">
              <a:buFont typeface="Arial"/>
              <a:buChar char="•"/>
            </a:pPr>
            <a:r>
              <a:rPr lang="en-US" sz="1400" b="1" dirty="0" smtClean="0"/>
              <a:t>Noise reduction outside of cloud filtering:</a:t>
            </a:r>
            <a:endParaRPr lang="en-US" sz="1400" b="1" dirty="0" smtClean="0"/>
          </a:p>
          <a:p>
            <a:pPr marL="742950" lvl="1" indent="-285750">
              <a:buFont typeface="Arial"/>
              <a:buChar char="•"/>
            </a:pPr>
            <a:r>
              <a:rPr lang="en-US" sz="1400" b="1" dirty="0" smtClean="0"/>
              <a:t>add </a:t>
            </a:r>
            <a:r>
              <a:rPr lang="en-US" sz="1400" b="1" dirty="0" smtClean="0"/>
              <a:t>on a mechanism to delete points that change too fast</a:t>
            </a:r>
          </a:p>
          <a:p>
            <a:pPr marL="742950" lvl="1" indent="-285750">
              <a:buFont typeface="Arial"/>
              <a:buChar char="•"/>
            </a:pPr>
            <a:r>
              <a:rPr lang="en-US" sz="1400" b="1" dirty="0" smtClean="0"/>
              <a:t>set </a:t>
            </a:r>
            <a:r>
              <a:rPr lang="en-US" sz="1400" b="1" dirty="0"/>
              <a:t>a max allowed LAI change to filter out spurious fluctuations.</a:t>
            </a:r>
          </a:p>
          <a:p>
            <a:pPr marL="742950" lvl="1" indent="-285750">
              <a:buFont typeface="Arial"/>
              <a:buChar char="•"/>
            </a:pPr>
            <a:r>
              <a:rPr lang="en-US" sz="1400" b="1" dirty="0" smtClean="0"/>
              <a:t>throw </a:t>
            </a:r>
            <a:r>
              <a:rPr lang="en-US" sz="1400" b="1" dirty="0"/>
              <a:t>out pixel-years where we suspect the peak LAI is being lost to clouds – but check how much data we’d be losing if we go this route.</a:t>
            </a:r>
          </a:p>
          <a:p>
            <a:pPr marL="285750" indent="-285750">
              <a:buFont typeface="Arial"/>
              <a:buChar char="•"/>
            </a:pPr>
            <a:r>
              <a:rPr lang="en-US" sz="1400" dirty="0" smtClean="0"/>
              <a:t>Read </a:t>
            </a:r>
            <a:r>
              <a:rPr lang="en-US" sz="1400" dirty="0"/>
              <a:t>into the physical meaning of VI-LAI equations, maybe that will help us tweak it</a:t>
            </a:r>
            <a:r>
              <a:rPr lang="en-US" sz="1400" dirty="0" smtClean="0"/>
              <a:t>.</a:t>
            </a:r>
          </a:p>
          <a:p>
            <a:pPr marL="285750" indent="-285750">
              <a:buFont typeface="Arial"/>
              <a:buChar char="•"/>
            </a:pPr>
            <a:r>
              <a:rPr lang="en-US" sz="1400" dirty="0" smtClean="0"/>
              <a:t>Overlay the </a:t>
            </a:r>
            <a:r>
              <a:rPr lang="en-US" sz="1400" dirty="0" err="1" smtClean="0"/>
              <a:t>Matopiba</a:t>
            </a:r>
            <a:r>
              <a:rPr lang="en-US" sz="1400" dirty="0" smtClean="0"/>
              <a:t>/rally points with Land cover class in </a:t>
            </a:r>
            <a:r>
              <a:rPr lang="en-US" sz="1400" dirty="0" err="1" smtClean="0"/>
              <a:t>Mapbiomas</a:t>
            </a:r>
            <a:r>
              <a:rPr lang="en-US" sz="1400" dirty="0" smtClean="0"/>
              <a:t> and CAR field polygon data so we know that the LAI info was taken for an actual soy point rather than a road, etc. wait for Jake to do </a:t>
            </a:r>
            <a:r>
              <a:rPr lang="en-US" sz="1400" dirty="0" smtClean="0"/>
              <a:t>this. </a:t>
            </a:r>
            <a:r>
              <a:rPr lang="en-US" sz="1400" dirty="0" smtClean="0"/>
              <a:t>Jake </a:t>
            </a:r>
            <a:r>
              <a:rPr lang="en-US" sz="1400" dirty="0"/>
              <a:t>will give me CAR polys – area </a:t>
            </a:r>
            <a:r>
              <a:rPr lang="en-US" sz="1400" dirty="0" err="1"/>
              <a:t>explorada</a:t>
            </a:r>
            <a:r>
              <a:rPr lang="en-US" sz="1400" dirty="0"/>
              <a:t> (which has managed regions only) – overlay this with </a:t>
            </a:r>
            <a:r>
              <a:rPr lang="en-US" sz="1400" dirty="0" err="1"/>
              <a:t>Matopiba</a:t>
            </a:r>
            <a:r>
              <a:rPr lang="en-US" sz="1400" dirty="0"/>
              <a:t> data points to see if the ones in area </a:t>
            </a:r>
            <a:r>
              <a:rPr lang="en-US" sz="1400" dirty="0" err="1"/>
              <a:t>explorada</a:t>
            </a:r>
            <a:r>
              <a:rPr lang="en-US" sz="1400" dirty="0"/>
              <a:t> have LAI values that make more </a:t>
            </a:r>
            <a:r>
              <a:rPr lang="en-US" sz="1400" dirty="0" smtClean="0"/>
              <a:t>sense. </a:t>
            </a:r>
            <a:r>
              <a:rPr lang="en-US" sz="1400" dirty="0"/>
              <a:t>Match up </a:t>
            </a:r>
            <a:r>
              <a:rPr lang="en-US" sz="1400" dirty="0" err="1"/>
              <a:t>Matopiba</a:t>
            </a:r>
            <a:r>
              <a:rPr lang="en-US" sz="1400" dirty="0"/>
              <a:t> and </a:t>
            </a:r>
            <a:r>
              <a:rPr lang="en-US" sz="1400" dirty="0" err="1"/>
              <a:t>CARpolys</a:t>
            </a:r>
            <a:r>
              <a:rPr lang="en-US" sz="1400" dirty="0"/>
              <a:t> by farmer </a:t>
            </a:r>
            <a:r>
              <a:rPr lang="en-US" sz="1400" dirty="0" smtClean="0"/>
              <a:t>name</a:t>
            </a:r>
          </a:p>
          <a:p>
            <a:pPr marL="285750" indent="-285750">
              <a:buFont typeface="Arial"/>
              <a:buChar char="•"/>
            </a:pPr>
            <a:r>
              <a:rPr lang="en-US" sz="1400" b="1" dirty="0"/>
              <a:t>See if Dave or Jake can upload GOME </a:t>
            </a:r>
            <a:r>
              <a:rPr lang="en-US" sz="1400" b="1" dirty="0" smtClean="0"/>
              <a:t>data. See if Avery gets STAIR information.</a:t>
            </a:r>
            <a:endParaRPr lang="en-US" sz="1400" b="1" dirty="0"/>
          </a:p>
        </p:txBody>
      </p:sp>
    </p:spTree>
    <p:extLst>
      <p:ext uri="{BB962C8B-B14F-4D97-AF65-F5344CB8AC3E}">
        <p14:creationId xmlns:p14="http://schemas.microsoft.com/office/powerpoint/2010/main" val="164161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181" y="0"/>
            <a:ext cx="8524775" cy="3816429"/>
          </a:xfrm>
          <a:prstGeom prst="rect">
            <a:avLst/>
          </a:prstGeom>
          <a:noFill/>
        </p:spPr>
        <p:txBody>
          <a:bodyPr wrap="square" rtlCol="0">
            <a:spAutoFit/>
          </a:bodyPr>
          <a:lstStyle/>
          <a:p>
            <a:r>
              <a:rPr lang="en-US" dirty="0" smtClean="0"/>
              <a:t>To Do – Planting/Harvest from Phenology</a:t>
            </a:r>
          </a:p>
          <a:p>
            <a:pPr marL="285750" indent="-285750">
              <a:buFont typeface="Arial"/>
              <a:buChar char="•"/>
            </a:pPr>
            <a:r>
              <a:rPr lang="en-US" sz="1400" dirty="0" smtClean="0"/>
              <a:t>Export </a:t>
            </a:r>
            <a:r>
              <a:rPr lang="en-US" sz="1400" dirty="0" err="1" smtClean="0"/>
              <a:t>Matopiba</a:t>
            </a:r>
            <a:r>
              <a:rPr lang="en-US" sz="1400" dirty="0" smtClean="0"/>
              <a:t> planting/harvest date data using GEE</a:t>
            </a:r>
          </a:p>
          <a:p>
            <a:pPr marL="285750" indent="-285750">
              <a:buFont typeface="Arial"/>
              <a:buChar char="•"/>
            </a:pPr>
            <a:r>
              <a:rPr lang="en-US" sz="1400" dirty="0"/>
              <a:t>Use data about variety to get cycle length information, which can then inform the frequency of the wavelet used to smooth EVI series</a:t>
            </a:r>
          </a:p>
          <a:p>
            <a:pPr marL="285750" indent="-285750">
              <a:buFont typeface="Arial"/>
              <a:buChar char="•"/>
            </a:pPr>
            <a:r>
              <a:rPr lang="en-US" sz="1400" b="1" dirty="0"/>
              <a:t>Gabriel will send information on the relationship between planting date and observed emergence</a:t>
            </a:r>
          </a:p>
          <a:p>
            <a:pPr marL="285750" indent="-285750">
              <a:buFont typeface="Arial"/>
              <a:buChar char="•"/>
            </a:pPr>
            <a:r>
              <a:rPr lang="en-US" sz="1400" b="1" dirty="0"/>
              <a:t>Test a weighted average of different ways to estimate planting/harvest – try an ensemble of </a:t>
            </a:r>
            <a:r>
              <a:rPr lang="en-US" sz="1400" b="1" dirty="0" smtClean="0"/>
              <a:t>methods</a:t>
            </a:r>
          </a:p>
          <a:p>
            <a:pPr marL="285750" indent="-285750">
              <a:buFont typeface="Arial"/>
              <a:buChar char="•"/>
            </a:pPr>
            <a:r>
              <a:rPr lang="en-US" sz="1400" b="1" dirty="0" smtClean="0"/>
              <a:t>Put in GEE a way to get a sense of the spread in planting, harvest dates and how different pixels look from each </a:t>
            </a:r>
            <a:r>
              <a:rPr lang="en-US" sz="1400" b="1" dirty="0" smtClean="0"/>
              <a:t>other</a:t>
            </a:r>
          </a:p>
          <a:p>
            <a:pPr marL="285750" indent="-285750">
              <a:buFont typeface="Arial"/>
              <a:buChar char="•"/>
            </a:pPr>
            <a:r>
              <a:rPr lang="en-US" sz="1400" b="1" dirty="0" smtClean="0"/>
              <a:t>Separate weed peaks from crop peaks; </a:t>
            </a:r>
            <a:r>
              <a:rPr lang="en-US" sz="1400" b="1" dirty="0" smtClean="0"/>
              <a:t>Think </a:t>
            </a:r>
            <a:r>
              <a:rPr lang="en-US" sz="1400" b="1" dirty="0" smtClean="0"/>
              <a:t>about an algorithm to divide the </a:t>
            </a:r>
            <a:r>
              <a:rPr lang="en-US" sz="1400" b="1" dirty="0" err="1" smtClean="0"/>
              <a:t>timeseries</a:t>
            </a:r>
            <a:r>
              <a:rPr lang="en-US" sz="1400" b="1" dirty="0" smtClean="0"/>
              <a:t> into chunks in which we expect a planting and a harvest </a:t>
            </a:r>
            <a:r>
              <a:rPr lang="en-US" sz="1400" b="1" dirty="0" smtClean="0"/>
              <a:t>date. </a:t>
            </a:r>
          </a:p>
          <a:p>
            <a:pPr marL="285750" indent="-285750">
              <a:buFont typeface="Arial"/>
              <a:buChar char="•"/>
            </a:pPr>
            <a:r>
              <a:rPr lang="en-US" sz="1400" b="1" dirty="0" smtClean="0"/>
              <a:t>Look </a:t>
            </a:r>
            <a:r>
              <a:rPr lang="en-US" sz="1400" b="1" dirty="0" smtClean="0"/>
              <a:t>for peak detection methods (i.e. filter out the weed peaks by looking at thresholds in peak characteristics). </a:t>
            </a:r>
            <a:endParaRPr lang="en-US" sz="1400" b="1" dirty="0" smtClean="0"/>
          </a:p>
          <a:p>
            <a:pPr marL="285750" indent="-285750">
              <a:buFont typeface="Arial"/>
              <a:buChar char="•"/>
            </a:pPr>
            <a:r>
              <a:rPr lang="en-US" sz="1400" b="1" dirty="0" smtClean="0"/>
              <a:t>Fit </a:t>
            </a:r>
            <a:r>
              <a:rPr lang="en-US" sz="1400" b="1" dirty="0"/>
              <a:t>planting date to onset map for running hypothetical pixels. Ask for onset map from Gabriel. </a:t>
            </a:r>
            <a:endParaRPr lang="en-US" sz="1400" b="1" dirty="0" smtClean="0"/>
          </a:p>
          <a:p>
            <a:pPr marL="285750" indent="-285750">
              <a:buFont typeface="Arial"/>
              <a:buChar char="•"/>
            </a:pPr>
            <a:r>
              <a:rPr lang="en-US" sz="1400" b="1" dirty="0"/>
              <a:t>Overlay MODIS and Landsat for a one-week plant/harvest attempt. Use harmonic smoothing in GEE to start smoothing LAI curve.</a:t>
            </a:r>
          </a:p>
          <a:p>
            <a:pPr marL="285750" indent="-285750">
              <a:buFont typeface="Arial"/>
              <a:buChar char="•"/>
            </a:pPr>
            <a:endParaRPr lang="en-US" sz="1400" b="1" dirty="0" smtClean="0"/>
          </a:p>
          <a:p>
            <a:pPr marL="285750" indent="-285750">
              <a:buFont typeface="Arial"/>
              <a:buChar char="•"/>
            </a:pPr>
            <a:endParaRPr lang="en-US" sz="1400" dirty="0"/>
          </a:p>
        </p:txBody>
      </p:sp>
      <p:sp>
        <p:nvSpPr>
          <p:cNvPr id="3" name="Rectangle 2"/>
          <p:cNvSpPr/>
          <p:nvPr/>
        </p:nvSpPr>
        <p:spPr>
          <a:xfrm>
            <a:off x="192181" y="5081644"/>
            <a:ext cx="8804085" cy="615553"/>
          </a:xfrm>
          <a:prstGeom prst="rect">
            <a:avLst/>
          </a:prstGeom>
        </p:spPr>
        <p:txBody>
          <a:bodyPr wrap="square">
            <a:spAutoFit/>
          </a:bodyPr>
          <a:lstStyle/>
          <a:p>
            <a:r>
              <a:rPr lang="en-US" dirty="0" smtClean="0"/>
              <a:t>Summer Crop Model</a:t>
            </a:r>
          </a:p>
          <a:p>
            <a:pPr marL="285750" indent="-285750">
              <a:buFont typeface="Arial"/>
              <a:buChar char="•"/>
            </a:pPr>
            <a:r>
              <a:rPr lang="en-US" sz="1600" dirty="0" smtClean="0"/>
              <a:t>Think </a:t>
            </a:r>
            <a:r>
              <a:rPr lang="en-US" sz="1600" dirty="0"/>
              <a:t>about ways to do a basic statistical crop model instead of INLAND (for the summer)</a:t>
            </a:r>
            <a:endParaRPr lang="en-US" sz="1600" dirty="0"/>
          </a:p>
        </p:txBody>
      </p:sp>
    </p:spTree>
    <p:extLst>
      <p:ext uri="{BB962C8B-B14F-4D97-AF65-F5344CB8AC3E}">
        <p14:creationId xmlns:p14="http://schemas.microsoft.com/office/powerpoint/2010/main" val="1272402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31" y="-826"/>
            <a:ext cx="8723092" cy="1877437"/>
          </a:xfrm>
          <a:prstGeom prst="rect">
            <a:avLst/>
          </a:prstGeom>
          <a:noFill/>
        </p:spPr>
        <p:txBody>
          <a:bodyPr wrap="square" rtlCol="0">
            <a:spAutoFit/>
          </a:bodyPr>
          <a:lstStyle/>
          <a:p>
            <a:r>
              <a:rPr lang="en-US" dirty="0" smtClean="0"/>
              <a:t>Tasks – from </a:t>
            </a:r>
            <a:r>
              <a:rPr lang="en-US" dirty="0" err="1" smtClean="0"/>
              <a:t>Zoho</a:t>
            </a:r>
            <a:endParaRPr lang="en-US" dirty="0" smtClean="0"/>
          </a:p>
          <a:p>
            <a:pPr marL="285750" indent="-285750">
              <a:buFont typeface="Arial"/>
              <a:buChar char="•"/>
            </a:pPr>
            <a:r>
              <a:rPr lang="en-US" sz="1400" dirty="0" smtClean="0"/>
              <a:t>Mask of single/double cropped areas – pick the </a:t>
            </a:r>
            <a:r>
              <a:rPr lang="en-US" sz="1400" dirty="0" err="1" smtClean="0"/>
              <a:t>Morgen</a:t>
            </a:r>
            <a:r>
              <a:rPr lang="en-US" sz="1400" dirty="0" smtClean="0"/>
              <a:t> class for the Rally pixels so Gabriel can see how they relate to onset-</a:t>
            </a:r>
            <a:r>
              <a:rPr lang="en-US" sz="1400" dirty="0" err="1" smtClean="0"/>
              <a:t>greenup</a:t>
            </a:r>
            <a:endParaRPr lang="en-US" sz="1400" dirty="0" smtClean="0"/>
          </a:p>
          <a:p>
            <a:pPr marL="285750" lvl="1" indent="-285750">
              <a:buFont typeface="Arial"/>
              <a:buChar char="•"/>
            </a:pPr>
            <a:r>
              <a:rPr lang="en-US" sz="1400" dirty="0" smtClean="0"/>
              <a:t>Soy classification maps: Obtain all relevant </a:t>
            </a:r>
            <a:r>
              <a:rPr lang="en-US" sz="1400" dirty="0" err="1" smtClean="0"/>
              <a:t>soymaps</a:t>
            </a:r>
            <a:r>
              <a:rPr lang="en-US" sz="1400" dirty="0" smtClean="0"/>
              <a:t> and decide on combining maps if necessary. overlay </a:t>
            </a:r>
            <a:r>
              <a:rPr lang="en-US" sz="1400" dirty="0" err="1" smtClean="0"/>
              <a:t>Pequisa</a:t>
            </a:r>
            <a:r>
              <a:rPr lang="en-US" sz="1400" dirty="0" smtClean="0"/>
              <a:t> </a:t>
            </a:r>
            <a:r>
              <a:rPr lang="en-US" sz="1400" dirty="0" err="1" smtClean="0"/>
              <a:t>agri</a:t>
            </a:r>
            <a:r>
              <a:rPr lang="en-US" sz="1400" dirty="0" smtClean="0"/>
              <a:t> municipal data as a “check”</a:t>
            </a:r>
          </a:p>
          <a:p>
            <a:pPr marL="285750" indent="-285750">
              <a:buFont typeface="Arial"/>
              <a:buChar char="•"/>
            </a:pPr>
            <a:r>
              <a:rPr lang="en-US" sz="1400" dirty="0" smtClean="0"/>
              <a:t>Determine representativeness of yield data</a:t>
            </a:r>
          </a:p>
          <a:p>
            <a:pPr marL="285750" indent="-285750">
              <a:buFont typeface="Arial"/>
              <a:buChar char="•"/>
            </a:pPr>
            <a:r>
              <a:rPr lang="en-US" sz="1400" dirty="0" smtClean="0"/>
              <a:t>Sample new soy pixels</a:t>
            </a:r>
          </a:p>
          <a:p>
            <a:pPr marL="285750" indent="-285750">
              <a:buFont typeface="Arial"/>
              <a:buChar char="•"/>
            </a:pPr>
            <a:r>
              <a:rPr lang="en-US" sz="1400" dirty="0" smtClean="0"/>
              <a:t>Phenology calculations (planting, harvest estimates) for all sampled soy pixels</a:t>
            </a:r>
          </a:p>
        </p:txBody>
      </p:sp>
      <p:sp>
        <p:nvSpPr>
          <p:cNvPr id="3" name="Rectangle 2"/>
          <p:cNvSpPr/>
          <p:nvPr/>
        </p:nvSpPr>
        <p:spPr>
          <a:xfrm>
            <a:off x="185931" y="2822192"/>
            <a:ext cx="8522640" cy="861774"/>
          </a:xfrm>
          <a:prstGeom prst="rect">
            <a:avLst/>
          </a:prstGeom>
        </p:spPr>
        <p:txBody>
          <a:bodyPr wrap="square">
            <a:spAutoFit/>
          </a:bodyPr>
          <a:lstStyle/>
          <a:p>
            <a:r>
              <a:rPr lang="en-US" dirty="0" smtClean="0"/>
              <a:t>Going Forward</a:t>
            </a:r>
          </a:p>
          <a:p>
            <a:pPr marL="285750" indent="-285750">
              <a:buFont typeface="Arial"/>
              <a:buChar char="•"/>
            </a:pPr>
            <a:r>
              <a:rPr lang="en-US" sz="1600" dirty="0" smtClean="0"/>
              <a:t>Think </a:t>
            </a:r>
            <a:r>
              <a:rPr lang="en-US" sz="1600" dirty="0"/>
              <a:t>about paper on plant/harvest date. Will it be a methods paper (RS? Hydrology? </a:t>
            </a:r>
            <a:r>
              <a:rPr lang="en-US" sz="1600" dirty="0" err="1"/>
              <a:t>Agri</a:t>
            </a:r>
            <a:r>
              <a:rPr lang="en-US" sz="1600" dirty="0"/>
              <a:t>?) or application paper?</a:t>
            </a:r>
            <a:endParaRPr lang="en-US" sz="1600" dirty="0"/>
          </a:p>
        </p:txBody>
      </p:sp>
    </p:spTree>
    <p:extLst>
      <p:ext uri="{BB962C8B-B14F-4D97-AF65-F5344CB8AC3E}">
        <p14:creationId xmlns:p14="http://schemas.microsoft.com/office/powerpoint/2010/main" val="43043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376705" y="2420471"/>
            <a:ext cx="2672526" cy="523220"/>
          </a:xfrm>
          <a:prstGeom prst="rect">
            <a:avLst/>
          </a:prstGeom>
          <a:noFill/>
        </p:spPr>
        <p:txBody>
          <a:bodyPr wrap="none" rtlCol="0">
            <a:spAutoFit/>
          </a:bodyPr>
          <a:lstStyle/>
          <a:p>
            <a:r>
              <a:rPr lang="en-US" sz="2800" dirty="0" err="1" smtClean="0"/>
              <a:t>Matopiba</a:t>
            </a:r>
            <a:r>
              <a:rPr lang="en-US" sz="2800" dirty="0" smtClean="0"/>
              <a:t> Survey</a:t>
            </a:r>
            <a:endParaRPr lang="en-US" sz="2800" dirty="0"/>
          </a:p>
        </p:txBody>
      </p:sp>
    </p:spTree>
    <p:extLst>
      <p:ext uri="{BB962C8B-B14F-4D97-AF65-F5344CB8AC3E}">
        <p14:creationId xmlns:p14="http://schemas.microsoft.com/office/powerpoint/2010/main" val="331407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429" y="162451"/>
            <a:ext cx="8757453" cy="5078314"/>
          </a:xfrm>
          <a:prstGeom prst="rect">
            <a:avLst/>
          </a:prstGeom>
          <a:noFill/>
        </p:spPr>
        <p:txBody>
          <a:bodyPr wrap="square" rtlCol="0">
            <a:spAutoFit/>
          </a:bodyPr>
          <a:lstStyle/>
          <a:p>
            <a:r>
              <a:rPr lang="en-US" dirty="0" err="1" smtClean="0"/>
              <a:t>Matopiba</a:t>
            </a:r>
            <a:r>
              <a:rPr lang="en-US" dirty="0" smtClean="0"/>
              <a:t> dataset cleaning: “</a:t>
            </a:r>
            <a:r>
              <a:rPr lang="en-US" dirty="0" err="1" smtClean="0"/>
              <a:t>pesquisaMATOPIBA_cleaned_toGEE.xlsx</a:t>
            </a:r>
            <a:r>
              <a:rPr lang="en-US" dirty="0" smtClean="0"/>
              <a:t>”</a:t>
            </a:r>
          </a:p>
          <a:p>
            <a:endParaRPr lang="en-US" dirty="0"/>
          </a:p>
          <a:p>
            <a:r>
              <a:rPr lang="en-US" dirty="0" smtClean="0"/>
              <a:t>For verbal dates: put a guess with errors</a:t>
            </a:r>
          </a:p>
          <a:p>
            <a:endParaRPr lang="en-US" dirty="0" smtClean="0"/>
          </a:p>
          <a:p>
            <a:r>
              <a:rPr lang="en-US" dirty="0" smtClean="0"/>
              <a:t>“beginning”, “middle”, end of month: 5</a:t>
            </a:r>
            <a:r>
              <a:rPr lang="en-US" baseline="30000" dirty="0" smtClean="0"/>
              <a:t>th</a:t>
            </a:r>
            <a:r>
              <a:rPr lang="en-US" dirty="0" smtClean="0"/>
              <a:t> , 15</a:t>
            </a:r>
            <a:r>
              <a:rPr lang="en-US" baseline="30000" dirty="0" smtClean="0"/>
              <a:t>th</a:t>
            </a:r>
            <a:r>
              <a:rPr lang="en-US" dirty="0" smtClean="0"/>
              <a:t>, and 25</a:t>
            </a:r>
            <a:r>
              <a:rPr lang="en-US" baseline="30000" dirty="0" smtClean="0"/>
              <a:t>th</a:t>
            </a:r>
            <a:r>
              <a:rPr lang="en-US" dirty="0" smtClean="0"/>
              <a:t> of month with errors +/- 15 days</a:t>
            </a:r>
          </a:p>
          <a:p>
            <a:r>
              <a:rPr lang="en-US" dirty="0" smtClean="0"/>
              <a:t>“first half” or “first </a:t>
            </a:r>
            <a:r>
              <a:rPr lang="en-US" dirty="0" err="1" smtClean="0"/>
              <a:t>fornight</a:t>
            </a:r>
            <a:r>
              <a:rPr lang="en-US" dirty="0" smtClean="0"/>
              <a:t>”: </a:t>
            </a:r>
            <a:r>
              <a:rPr lang="en-US" dirty="0"/>
              <a:t>7</a:t>
            </a:r>
            <a:r>
              <a:rPr lang="en-US" baseline="30000" dirty="0" smtClean="0"/>
              <a:t>th</a:t>
            </a:r>
            <a:r>
              <a:rPr lang="en-US" dirty="0" smtClean="0"/>
              <a:t> of month with errors +/- 15 days</a:t>
            </a:r>
          </a:p>
          <a:p>
            <a:r>
              <a:rPr lang="en-US" dirty="0" smtClean="0"/>
              <a:t>“second half” or “second fortnight : 21</a:t>
            </a:r>
            <a:r>
              <a:rPr lang="en-US" baseline="30000" dirty="0" smtClean="0"/>
              <a:t>st</a:t>
            </a:r>
            <a:r>
              <a:rPr lang="en-US" dirty="0" smtClean="0"/>
              <a:t>  of month with errors +/- 15 days</a:t>
            </a:r>
          </a:p>
          <a:p>
            <a:r>
              <a:rPr lang="en-US" dirty="0" smtClean="0"/>
              <a:t>A month: 15</a:t>
            </a:r>
            <a:r>
              <a:rPr lang="en-US" baseline="30000" dirty="0" smtClean="0"/>
              <a:t>th</a:t>
            </a:r>
            <a:r>
              <a:rPr lang="en-US" dirty="0" smtClean="0"/>
              <a:t> of month with errors +/- 20 days </a:t>
            </a:r>
          </a:p>
          <a:p>
            <a:r>
              <a:rPr lang="en-US" dirty="0" smtClean="0"/>
              <a:t>Between two dates: take the middle of the dates, with appropriate error</a:t>
            </a:r>
          </a:p>
          <a:p>
            <a:r>
              <a:rPr lang="en-US" dirty="0" smtClean="0"/>
              <a:t>“Max ___” : ___ +/- 10 days</a:t>
            </a:r>
          </a:p>
          <a:p>
            <a:endParaRPr lang="en-US" dirty="0"/>
          </a:p>
          <a:p>
            <a:r>
              <a:rPr lang="en-US" dirty="0" smtClean="0"/>
              <a:t>For cells with no date information, put Dec 31, 1899 as the flag in the Excel file; after reading into GEE, can then filter out the ones with this date</a:t>
            </a:r>
          </a:p>
          <a:p>
            <a:endParaRPr lang="en-US" dirty="0"/>
          </a:p>
          <a:p>
            <a:r>
              <a:rPr lang="en-US" dirty="0" err="1"/>
              <a:t>pesquisaMatopiba_cleaned_toGEE.xlsx</a:t>
            </a:r>
            <a:r>
              <a:rPr lang="en-US" dirty="0"/>
              <a:t> file doesn’t have all the survey questions; only the ones with planting/harvest date and yield. The </a:t>
            </a:r>
            <a:r>
              <a:rPr lang="en-US" dirty="0" err="1"/>
              <a:t>pesquisaMatopiba_cleaned_full.xlsx</a:t>
            </a:r>
            <a:r>
              <a:rPr lang="en-US" dirty="0"/>
              <a:t> file has all the data.</a:t>
            </a:r>
          </a:p>
          <a:p>
            <a:endParaRPr lang="en-US" dirty="0"/>
          </a:p>
        </p:txBody>
      </p:sp>
    </p:spTree>
    <p:extLst>
      <p:ext uri="{BB962C8B-B14F-4D97-AF65-F5344CB8AC3E}">
        <p14:creationId xmlns:p14="http://schemas.microsoft.com/office/powerpoint/2010/main" val="137884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180" y="145993"/>
            <a:ext cx="8849292" cy="5355313"/>
          </a:xfrm>
          <a:prstGeom prst="rect">
            <a:avLst/>
          </a:prstGeom>
          <a:noFill/>
        </p:spPr>
        <p:txBody>
          <a:bodyPr wrap="square" rtlCol="0">
            <a:spAutoFit/>
          </a:bodyPr>
          <a:lstStyle/>
          <a:p>
            <a:r>
              <a:rPr lang="en-US" dirty="0" smtClean="0"/>
              <a:t>GEE file: </a:t>
            </a:r>
            <a:r>
              <a:rPr lang="en-US" dirty="0" err="1" smtClean="0"/>
              <a:t>Matopiba</a:t>
            </a:r>
            <a:r>
              <a:rPr lang="en-US" dirty="0" smtClean="0"/>
              <a:t> Survey</a:t>
            </a:r>
          </a:p>
          <a:p>
            <a:endParaRPr lang="en-US" dirty="0"/>
          </a:p>
          <a:p>
            <a:pPr marL="285750" indent="-285750">
              <a:buFont typeface="Arial"/>
              <a:buChar char="•"/>
            </a:pPr>
            <a:r>
              <a:rPr lang="en-US" dirty="0" smtClean="0"/>
              <a:t>Import </a:t>
            </a:r>
            <a:r>
              <a:rPr lang="en-US" dirty="0" err="1" smtClean="0"/>
              <a:t>Matopiba</a:t>
            </a:r>
            <a:r>
              <a:rPr lang="en-US" dirty="0" smtClean="0"/>
              <a:t> planting/harvest date data, and overlay that with LAI </a:t>
            </a:r>
            <a:r>
              <a:rPr lang="en-US" dirty="0" err="1" smtClean="0"/>
              <a:t>timeseries</a:t>
            </a:r>
            <a:r>
              <a:rPr lang="en-US" dirty="0" smtClean="0"/>
              <a:t> (it comes from MODIS for now)</a:t>
            </a:r>
          </a:p>
          <a:p>
            <a:pPr marL="285750" indent="-285750">
              <a:buFont typeface="Arial"/>
              <a:buChar char="•"/>
            </a:pPr>
            <a:r>
              <a:rPr lang="en-US" dirty="0" smtClean="0"/>
              <a:t>Visualize a specific point’s LAI points and planting/harvest date information</a:t>
            </a:r>
          </a:p>
          <a:p>
            <a:pPr marL="285750" indent="-285750">
              <a:buFont typeface="Arial"/>
              <a:buChar char="•"/>
            </a:pPr>
            <a:r>
              <a:rPr lang="en-US" dirty="0" smtClean="0"/>
              <a:t>Export planting/harvest date data along with LAI points</a:t>
            </a:r>
          </a:p>
          <a:p>
            <a:pPr marL="285750" indent="-285750">
              <a:buFont typeface="Arial"/>
              <a:buChar char="•"/>
            </a:pPr>
            <a:r>
              <a:rPr lang="en-US" dirty="0" smtClean="0"/>
              <a:t>This looks only at a single point/year at a time</a:t>
            </a:r>
          </a:p>
          <a:p>
            <a:endParaRPr lang="en-US" dirty="0"/>
          </a:p>
          <a:p>
            <a:r>
              <a:rPr lang="en-US" dirty="0" smtClean="0"/>
              <a:t>GEE file: </a:t>
            </a:r>
            <a:r>
              <a:rPr lang="en-US" dirty="0" err="1" smtClean="0"/>
              <a:t>Matopiba</a:t>
            </a:r>
            <a:r>
              <a:rPr lang="en-US" dirty="0" smtClean="0"/>
              <a:t> Survey v2 </a:t>
            </a:r>
          </a:p>
          <a:p>
            <a:pPr marL="285750" indent="-285750">
              <a:buFont typeface="Arial"/>
              <a:buChar char="•"/>
            </a:pPr>
            <a:r>
              <a:rPr lang="en-US" dirty="0" smtClean="0"/>
              <a:t>For the verbal dates with associated errors, turn those into a wider plant start/end and wider harvest start/end for export</a:t>
            </a:r>
          </a:p>
          <a:p>
            <a:endParaRPr lang="en-US" dirty="0" smtClean="0"/>
          </a:p>
          <a:p>
            <a:r>
              <a:rPr lang="en-US" dirty="0" smtClean="0"/>
              <a:t>GEE file: </a:t>
            </a:r>
            <a:r>
              <a:rPr lang="en-US" dirty="0" err="1" smtClean="0"/>
              <a:t>Matopiba</a:t>
            </a:r>
            <a:r>
              <a:rPr lang="en-US" dirty="0" smtClean="0"/>
              <a:t> Survey v3</a:t>
            </a:r>
          </a:p>
          <a:p>
            <a:pPr marL="285750" indent="-285750">
              <a:buFont typeface="Arial"/>
              <a:buChar char="•"/>
            </a:pPr>
            <a:r>
              <a:rPr lang="en-US" dirty="0" smtClean="0"/>
              <a:t>Extend reading in planting/harvest survey data to multiple points instead of one point, as before</a:t>
            </a:r>
          </a:p>
          <a:p>
            <a:pPr marL="285750" indent="-285750">
              <a:buFont typeface="Arial"/>
              <a:buChar char="•"/>
            </a:pPr>
            <a:r>
              <a:rPr lang="en-US" dirty="0" smtClean="0"/>
              <a:t>Filter out “no data” flag for plant/harvest dates, which is Jan 1 1900 in the Excel file but is Jan 1 2000 when read into GEE; if there is only one of the endpoints available, take out the whole point. E.g. if there is plant start but not plant end, take out the whole point. But if the same point/year has harvest info, don’t take out the whole point.</a:t>
            </a:r>
            <a:endParaRPr lang="en-US" dirty="0"/>
          </a:p>
        </p:txBody>
      </p:sp>
    </p:spTree>
    <p:extLst>
      <p:ext uri="{BB962C8B-B14F-4D97-AF65-F5344CB8AC3E}">
        <p14:creationId xmlns:p14="http://schemas.microsoft.com/office/powerpoint/2010/main" val="260711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997348"/>
            <a:ext cx="9144000" cy="1715011"/>
            <a:chOff x="0" y="1709639"/>
            <a:chExt cx="9144000" cy="1715011"/>
          </a:xfrm>
        </p:grpSpPr>
        <p:pic>
          <p:nvPicPr>
            <p:cNvPr id="2" name="Picture 1"/>
            <p:cNvPicPr>
              <a:picLocks noChangeAspect="1"/>
            </p:cNvPicPr>
            <p:nvPr/>
          </p:nvPicPr>
          <p:blipFill>
            <a:blip r:embed="rId2"/>
            <a:stretch>
              <a:fillRect/>
            </a:stretch>
          </p:blipFill>
          <p:spPr>
            <a:xfrm>
              <a:off x="0" y="2078971"/>
              <a:ext cx="9144000" cy="1345679"/>
            </a:xfrm>
            <a:prstGeom prst="rect">
              <a:avLst/>
            </a:prstGeom>
          </p:spPr>
        </p:pic>
        <p:sp>
          <p:nvSpPr>
            <p:cNvPr id="3" name="TextBox 2"/>
            <p:cNvSpPr txBox="1"/>
            <p:nvPr/>
          </p:nvSpPr>
          <p:spPr>
            <a:xfrm>
              <a:off x="0" y="1709639"/>
              <a:ext cx="4053814" cy="369332"/>
            </a:xfrm>
            <a:prstGeom prst="rect">
              <a:avLst/>
            </a:prstGeom>
            <a:noFill/>
          </p:spPr>
          <p:txBody>
            <a:bodyPr wrap="none" rtlCol="0">
              <a:spAutoFit/>
            </a:bodyPr>
            <a:lstStyle/>
            <a:p>
              <a:r>
                <a:rPr lang="en-US" dirty="0" err="1" smtClean="0"/>
                <a:t>Mapbiomas</a:t>
              </a:r>
              <a:r>
                <a:rPr lang="en-US" dirty="0" smtClean="0"/>
                <a:t> Collection 2.3 farming pixels:</a:t>
              </a:r>
              <a:endParaRPr lang="en-US" dirty="0"/>
            </a:p>
          </p:txBody>
        </p:sp>
      </p:grpSp>
      <p:sp>
        <p:nvSpPr>
          <p:cNvPr id="4" name="TextBox 3"/>
          <p:cNvSpPr txBox="1"/>
          <p:nvPr/>
        </p:nvSpPr>
        <p:spPr>
          <a:xfrm>
            <a:off x="134471" y="89647"/>
            <a:ext cx="9009529" cy="830997"/>
          </a:xfrm>
          <a:prstGeom prst="rect">
            <a:avLst/>
          </a:prstGeom>
          <a:noFill/>
        </p:spPr>
        <p:txBody>
          <a:bodyPr wrap="square" rtlCol="0">
            <a:spAutoFit/>
          </a:bodyPr>
          <a:lstStyle/>
          <a:p>
            <a:r>
              <a:rPr lang="en-US" sz="1600" dirty="0" smtClean="0"/>
              <a:t>File: </a:t>
            </a:r>
            <a:r>
              <a:rPr lang="en-US" sz="1600" dirty="0" err="1" smtClean="0"/>
              <a:t>Matopiba</a:t>
            </a:r>
            <a:r>
              <a:rPr lang="en-US" sz="1600" dirty="0" smtClean="0"/>
              <a:t> Survey v3</a:t>
            </a:r>
          </a:p>
          <a:p>
            <a:endParaRPr lang="en-US" sz="1600" dirty="0"/>
          </a:p>
          <a:p>
            <a:r>
              <a:rPr lang="en-US" sz="1600" dirty="0" smtClean="0"/>
              <a:t>Add on CAR polygons and </a:t>
            </a:r>
            <a:r>
              <a:rPr lang="en-US" sz="1600" dirty="0" err="1" smtClean="0"/>
              <a:t>Mapbiomas</a:t>
            </a:r>
            <a:r>
              <a:rPr lang="en-US" sz="1600" dirty="0" smtClean="0"/>
              <a:t> collection 2.3 to make sure the points are actually on a field</a:t>
            </a:r>
            <a:endParaRPr lang="en-US" sz="1600" dirty="0"/>
          </a:p>
        </p:txBody>
      </p:sp>
      <p:sp>
        <p:nvSpPr>
          <p:cNvPr id="6" name="TextBox 5"/>
          <p:cNvSpPr txBox="1"/>
          <p:nvPr/>
        </p:nvSpPr>
        <p:spPr>
          <a:xfrm>
            <a:off x="134471" y="2734618"/>
            <a:ext cx="6963264" cy="338554"/>
          </a:xfrm>
          <a:prstGeom prst="rect">
            <a:avLst/>
          </a:prstGeom>
          <a:noFill/>
        </p:spPr>
        <p:txBody>
          <a:bodyPr wrap="none" rtlCol="0">
            <a:spAutoFit/>
          </a:bodyPr>
          <a:lstStyle/>
          <a:p>
            <a:r>
              <a:rPr lang="en-US" sz="1600" dirty="0" smtClean="0">
                <a:solidFill>
                  <a:srgbClr val="FF0000"/>
                </a:solidFill>
              </a:rPr>
              <a:t>NOTE: </a:t>
            </a:r>
            <a:r>
              <a:rPr lang="en-US" sz="1600" dirty="0" err="1" smtClean="0">
                <a:solidFill>
                  <a:srgbClr val="FF0000"/>
                </a:solidFill>
              </a:rPr>
              <a:t>mapbiomas</a:t>
            </a:r>
            <a:r>
              <a:rPr lang="en-US" sz="1600" dirty="0" smtClean="0">
                <a:solidFill>
                  <a:srgbClr val="FF0000"/>
                </a:solidFill>
              </a:rPr>
              <a:t> only goes until 2016… it corresponds to the 2015/2016 season</a:t>
            </a:r>
            <a:endParaRPr lang="en-US" sz="1600" dirty="0">
              <a:solidFill>
                <a:srgbClr val="FF0000"/>
              </a:solidFill>
            </a:endParaRPr>
          </a:p>
        </p:txBody>
      </p:sp>
      <p:pic>
        <p:nvPicPr>
          <p:cNvPr id="9" name="Picture 8"/>
          <p:cNvPicPr>
            <a:picLocks noChangeAspect="1"/>
          </p:cNvPicPr>
          <p:nvPr/>
        </p:nvPicPr>
        <p:blipFill>
          <a:blip r:embed="rId3"/>
          <a:stretch>
            <a:fillRect/>
          </a:stretch>
        </p:blipFill>
        <p:spPr>
          <a:xfrm>
            <a:off x="134471" y="3654966"/>
            <a:ext cx="6230470" cy="2391205"/>
          </a:xfrm>
          <a:prstGeom prst="rect">
            <a:avLst/>
          </a:prstGeom>
        </p:spPr>
      </p:pic>
      <p:pic>
        <p:nvPicPr>
          <p:cNvPr id="10" name="Picture 9"/>
          <p:cNvPicPr>
            <a:picLocks noChangeAspect="1"/>
          </p:cNvPicPr>
          <p:nvPr/>
        </p:nvPicPr>
        <p:blipFill>
          <a:blip r:embed="rId4"/>
          <a:stretch>
            <a:fillRect/>
          </a:stretch>
        </p:blipFill>
        <p:spPr>
          <a:xfrm>
            <a:off x="5919694" y="3930220"/>
            <a:ext cx="3224306" cy="2115951"/>
          </a:xfrm>
          <a:prstGeom prst="rect">
            <a:avLst/>
          </a:prstGeom>
        </p:spPr>
      </p:pic>
      <p:sp>
        <p:nvSpPr>
          <p:cNvPr id="8" name="Rectangle 7"/>
          <p:cNvSpPr/>
          <p:nvPr/>
        </p:nvSpPr>
        <p:spPr>
          <a:xfrm>
            <a:off x="0" y="6260872"/>
            <a:ext cx="6992471" cy="523220"/>
          </a:xfrm>
          <a:prstGeom prst="rect">
            <a:avLst/>
          </a:prstGeom>
        </p:spPr>
        <p:txBody>
          <a:bodyPr wrap="square">
            <a:spAutoFit/>
          </a:bodyPr>
          <a:lstStyle/>
          <a:p>
            <a:r>
              <a:rPr lang="en-US" sz="1400" dirty="0" smtClean="0"/>
              <a:t>For each mapping</a:t>
            </a:r>
            <a:r>
              <a:rPr lang="en-US" sz="1400" dirty="0"/>
              <a:t>	year</a:t>
            </a:r>
            <a:r>
              <a:rPr lang="en-US" sz="1400" dirty="0" smtClean="0"/>
              <a:t>, images of the growing season </a:t>
            </a:r>
            <a:r>
              <a:rPr lang="en-US" sz="1400" dirty="0"/>
              <a:t>and </a:t>
            </a:r>
            <a:r>
              <a:rPr lang="en-US" sz="1400" dirty="0" smtClean="0"/>
              <a:t>the off</a:t>
            </a:r>
            <a:r>
              <a:rPr lang="en-US" sz="1400" dirty="0"/>
              <a:t>-</a:t>
            </a:r>
            <a:r>
              <a:rPr lang="en-US" sz="1400" dirty="0" smtClean="0"/>
              <a:t>season were selected based on the periods presented in Table 1</a:t>
            </a:r>
            <a:r>
              <a:rPr lang="en-US" sz="1400" dirty="0"/>
              <a:t>.</a:t>
            </a:r>
          </a:p>
        </p:txBody>
      </p:sp>
    </p:spTree>
    <p:extLst>
      <p:ext uri="{BB962C8B-B14F-4D97-AF65-F5344CB8AC3E}">
        <p14:creationId xmlns:p14="http://schemas.microsoft.com/office/powerpoint/2010/main" val="51622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009529" cy="830997"/>
          </a:xfrm>
          <a:prstGeom prst="rect">
            <a:avLst/>
          </a:prstGeom>
          <a:noFill/>
        </p:spPr>
        <p:txBody>
          <a:bodyPr wrap="square" rtlCol="0">
            <a:spAutoFit/>
          </a:bodyPr>
          <a:lstStyle/>
          <a:p>
            <a:r>
              <a:rPr lang="en-US" sz="1600" dirty="0" smtClean="0"/>
              <a:t>Does considering </a:t>
            </a:r>
            <a:r>
              <a:rPr lang="en-US" sz="1600" dirty="0" err="1" smtClean="0"/>
              <a:t>CARpolys</a:t>
            </a:r>
            <a:r>
              <a:rPr lang="en-US" sz="1600" dirty="0" smtClean="0"/>
              <a:t> help us get rid of “non farm” pixels?</a:t>
            </a:r>
          </a:p>
          <a:p>
            <a:r>
              <a:rPr lang="en-US" sz="1600" dirty="0" smtClean="0"/>
              <a:t>The following were the pixels outside of </a:t>
            </a:r>
            <a:r>
              <a:rPr lang="en-US" sz="1600" dirty="0" err="1" smtClean="0"/>
              <a:t>CARpolys</a:t>
            </a:r>
            <a:r>
              <a:rPr lang="en-US" sz="1600" dirty="0" smtClean="0"/>
              <a:t>. They don’t look very bad compared to the ones in </a:t>
            </a:r>
            <a:r>
              <a:rPr lang="en-US" sz="1600" dirty="0" err="1" smtClean="0"/>
              <a:t>CARpolys</a:t>
            </a:r>
            <a:r>
              <a:rPr lang="en-US" sz="1600" dirty="0" smtClean="0"/>
              <a:t>. (Note, this is all for </a:t>
            </a:r>
            <a:r>
              <a:rPr lang="en-US" sz="1600" dirty="0" err="1" smtClean="0"/>
              <a:t>Modis</a:t>
            </a:r>
            <a:r>
              <a:rPr lang="en-US" sz="1600" dirty="0" smtClean="0"/>
              <a:t> Aqua only)</a:t>
            </a:r>
            <a:endParaRPr lang="en-US" sz="1600" dirty="0"/>
          </a:p>
        </p:txBody>
      </p:sp>
      <p:pic>
        <p:nvPicPr>
          <p:cNvPr id="7" name="Picture 6"/>
          <p:cNvPicPr>
            <a:picLocks noChangeAspect="1"/>
          </p:cNvPicPr>
          <p:nvPr/>
        </p:nvPicPr>
        <p:blipFill>
          <a:blip r:embed="rId2"/>
          <a:stretch>
            <a:fillRect/>
          </a:stretch>
        </p:blipFill>
        <p:spPr>
          <a:xfrm>
            <a:off x="4930588" y="2693686"/>
            <a:ext cx="4213412" cy="1858317"/>
          </a:xfrm>
          <a:prstGeom prst="rect">
            <a:avLst/>
          </a:prstGeom>
        </p:spPr>
      </p:pic>
      <p:pic>
        <p:nvPicPr>
          <p:cNvPr id="8" name="Picture 7"/>
          <p:cNvPicPr>
            <a:picLocks noChangeAspect="1"/>
          </p:cNvPicPr>
          <p:nvPr/>
        </p:nvPicPr>
        <p:blipFill>
          <a:blip r:embed="rId3"/>
          <a:stretch>
            <a:fillRect/>
          </a:stretch>
        </p:blipFill>
        <p:spPr>
          <a:xfrm>
            <a:off x="0" y="705971"/>
            <a:ext cx="5035176" cy="2136945"/>
          </a:xfrm>
          <a:prstGeom prst="rect">
            <a:avLst/>
          </a:prstGeom>
        </p:spPr>
      </p:pic>
      <p:pic>
        <p:nvPicPr>
          <p:cNvPr id="9" name="Picture 8"/>
          <p:cNvPicPr>
            <a:picLocks noChangeAspect="1"/>
          </p:cNvPicPr>
          <p:nvPr/>
        </p:nvPicPr>
        <p:blipFill>
          <a:blip r:embed="rId4"/>
          <a:stretch>
            <a:fillRect/>
          </a:stretch>
        </p:blipFill>
        <p:spPr>
          <a:xfrm>
            <a:off x="4404520" y="4687968"/>
            <a:ext cx="4739480" cy="2170032"/>
          </a:xfrm>
          <a:prstGeom prst="rect">
            <a:avLst/>
          </a:prstGeom>
        </p:spPr>
      </p:pic>
      <p:pic>
        <p:nvPicPr>
          <p:cNvPr id="10" name="Picture 9"/>
          <p:cNvPicPr>
            <a:picLocks noChangeAspect="1"/>
          </p:cNvPicPr>
          <p:nvPr/>
        </p:nvPicPr>
        <p:blipFill>
          <a:blip r:embed="rId5"/>
          <a:stretch>
            <a:fillRect/>
          </a:stretch>
        </p:blipFill>
        <p:spPr>
          <a:xfrm>
            <a:off x="4572000" y="705971"/>
            <a:ext cx="4572000" cy="1888346"/>
          </a:xfrm>
          <a:prstGeom prst="rect">
            <a:avLst/>
          </a:prstGeom>
        </p:spPr>
      </p:pic>
      <p:pic>
        <p:nvPicPr>
          <p:cNvPr id="11" name="Picture 10"/>
          <p:cNvPicPr>
            <a:picLocks noChangeAspect="1"/>
          </p:cNvPicPr>
          <p:nvPr/>
        </p:nvPicPr>
        <p:blipFill>
          <a:blip r:embed="rId6"/>
          <a:stretch>
            <a:fillRect/>
          </a:stretch>
        </p:blipFill>
        <p:spPr>
          <a:xfrm>
            <a:off x="0" y="2595429"/>
            <a:ext cx="4572000" cy="2092539"/>
          </a:xfrm>
          <a:prstGeom prst="rect">
            <a:avLst/>
          </a:prstGeom>
        </p:spPr>
      </p:pic>
      <p:pic>
        <p:nvPicPr>
          <p:cNvPr id="12" name="Picture 11"/>
          <p:cNvPicPr>
            <a:picLocks noChangeAspect="1"/>
          </p:cNvPicPr>
          <p:nvPr/>
        </p:nvPicPr>
        <p:blipFill>
          <a:blip r:embed="rId7"/>
          <a:stretch>
            <a:fillRect/>
          </a:stretch>
        </p:blipFill>
        <p:spPr>
          <a:xfrm>
            <a:off x="0" y="4482352"/>
            <a:ext cx="5181566" cy="2375647"/>
          </a:xfrm>
          <a:prstGeom prst="rect">
            <a:avLst/>
          </a:prstGeom>
        </p:spPr>
      </p:pic>
    </p:spTree>
    <p:extLst>
      <p:ext uri="{BB962C8B-B14F-4D97-AF65-F5344CB8AC3E}">
        <p14:creationId xmlns:p14="http://schemas.microsoft.com/office/powerpoint/2010/main" val="422570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795059" y="2455725"/>
            <a:ext cx="1874131" cy="523220"/>
          </a:xfrm>
          <a:prstGeom prst="rect">
            <a:avLst/>
          </a:prstGeom>
          <a:noFill/>
        </p:spPr>
        <p:txBody>
          <a:bodyPr wrap="none" rtlCol="0">
            <a:spAutoFit/>
          </a:bodyPr>
          <a:lstStyle/>
          <a:p>
            <a:r>
              <a:rPr lang="en-US" sz="2800" dirty="0" err="1" smtClean="0"/>
              <a:t>GitHub</a:t>
            </a:r>
            <a:r>
              <a:rPr lang="en-US" sz="2800" dirty="0" smtClean="0"/>
              <a:t> Info</a:t>
            </a:r>
            <a:endParaRPr lang="en-US" sz="2800" dirty="0"/>
          </a:p>
        </p:txBody>
      </p:sp>
    </p:spTree>
    <p:extLst>
      <p:ext uri="{BB962C8B-B14F-4D97-AF65-F5344CB8AC3E}">
        <p14:creationId xmlns:p14="http://schemas.microsoft.com/office/powerpoint/2010/main" val="142367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24752"/>
          </a:xfrm>
          <a:prstGeom prst="rect">
            <a:avLst/>
          </a:prstGeom>
        </p:spPr>
        <p:txBody>
          <a:bodyPr wrap="square">
            <a:spAutoFit/>
          </a:bodyPr>
          <a:lstStyle/>
          <a:p>
            <a:r>
              <a:rPr lang="en-US" sz="1400" dirty="0" err="1" smtClean="0"/>
              <a:t>GitHub</a:t>
            </a:r>
            <a:r>
              <a:rPr lang="en-US" sz="1400" dirty="0" smtClean="0"/>
              <a:t> tutorial: (doesn’t mention branching here)</a:t>
            </a:r>
          </a:p>
          <a:p>
            <a:r>
              <a:rPr lang="en-US" sz="1400" dirty="0" smtClean="0">
                <a:hlinkClick r:id="rId2"/>
              </a:rPr>
              <a:t>https</a:t>
            </a:r>
            <a:r>
              <a:rPr lang="en-US" sz="1400" dirty="0">
                <a:hlinkClick r:id="rId2"/>
              </a:rPr>
              <a:t>://www.youtube.com/watch?v=</a:t>
            </a:r>
            <a:r>
              <a:rPr lang="en-US" sz="1400" dirty="0" smtClean="0">
                <a:hlinkClick r:id="rId2"/>
              </a:rPr>
              <a:t>E8TXME3bzNs</a:t>
            </a:r>
            <a:endParaRPr lang="en-US" sz="1400" dirty="0" smtClean="0"/>
          </a:p>
          <a:p>
            <a:endParaRPr lang="en-US" sz="1400" dirty="0"/>
          </a:p>
          <a:p>
            <a:r>
              <a:rPr lang="en-US" sz="1400" dirty="0" smtClean="0"/>
              <a:t>My </a:t>
            </a:r>
            <a:r>
              <a:rPr lang="en-US" sz="1400" dirty="0" err="1" smtClean="0"/>
              <a:t>GitHub</a:t>
            </a:r>
            <a:r>
              <a:rPr lang="en-US" sz="1400" dirty="0" smtClean="0"/>
              <a:t> account name: </a:t>
            </a:r>
            <a:r>
              <a:rPr lang="en-US" sz="1400" dirty="0" err="1" smtClean="0"/>
              <a:t>minghui-zhang</a:t>
            </a:r>
            <a:r>
              <a:rPr lang="en-US" sz="1400" dirty="0" smtClean="0"/>
              <a:t>.  The private </a:t>
            </a:r>
            <a:r>
              <a:rPr lang="en-US" sz="1400" dirty="0" err="1" smtClean="0"/>
              <a:t>GitHub</a:t>
            </a:r>
            <a:r>
              <a:rPr lang="en-US" sz="1400" dirty="0" smtClean="0"/>
              <a:t> account is called </a:t>
            </a:r>
            <a:r>
              <a:rPr lang="en-US" sz="1400" dirty="0" err="1" smtClean="0"/>
              <a:t>cohnlab</a:t>
            </a:r>
            <a:r>
              <a:rPr lang="en-US" sz="1400" dirty="0" smtClean="0"/>
              <a:t>.</a:t>
            </a:r>
          </a:p>
          <a:p>
            <a:endParaRPr lang="en-US" sz="1400" dirty="0"/>
          </a:p>
          <a:p>
            <a:r>
              <a:rPr lang="en-US" sz="1400" dirty="0" err="1" smtClean="0"/>
              <a:t>GitHub</a:t>
            </a:r>
            <a:r>
              <a:rPr lang="en-US" sz="1400" dirty="0" smtClean="0"/>
              <a:t> basics:</a:t>
            </a:r>
          </a:p>
          <a:p>
            <a:pPr marL="342900" indent="-342900">
              <a:buAutoNum type="arabicPeriod"/>
            </a:pPr>
            <a:r>
              <a:rPr lang="en-US" sz="1400" dirty="0" smtClean="0"/>
              <a:t>Create a new repository on </a:t>
            </a:r>
            <a:r>
              <a:rPr lang="en-US" sz="1400" dirty="0" err="1" smtClean="0"/>
              <a:t>GitHub</a:t>
            </a:r>
            <a:r>
              <a:rPr lang="en-US" sz="1400" dirty="0" smtClean="0"/>
              <a:t> and initialize w/ Readme.</a:t>
            </a:r>
          </a:p>
          <a:p>
            <a:pPr marL="342900" indent="-342900">
              <a:buAutoNum type="arabicPeriod"/>
            </a:pPr>
            <a:r>
              <a:rPr lang="en-US" sz="1400" dirty="0" smtClean="0"/>
              <a:t>If working on a computer that doesn’t have the repository yet, do </a:t>
            </a:r>
            <a:r>
              <a:rPr lang="en-US" sz="1400" dirty="0" err="1" smtClean="0"/>
              <a:t>git</a:t>
            </a:r>
            <a:r>
              <a:rPr lang="en-US" sz="1400" dirty="0" smtClean="0"/>
              <a:t> clone (</a:t>
            </a:r>
            <a:r>
              <a:rPr lang="en-US" sz="1400" dirty="0" err="1" smtClean="0"/>
              <a:t>url</a:t>
            </a:r>
            <a:r>
              <a:rPr lang="en-US" sz="1400" dirty="0" smtClean="0"/>
              <a:t> of repository). Otherwise, just do a </a:t>
            </a:r>
            <a:r>
              <a:rPr lang="en-US" sz="1400" dirty="0" err="1" smtClean="0"/>
              <a:t>git</a:t>
            </a:r>
            <a:r>
              <a:rPr lang="en-US" sz="1400" dirty="0" smtClean="0"/>
              <a:t> pull to see latest changes in repository. (make sure that you are navigated to the repository in the local computer though)</a:t>
            </a:r>
          </a:p>
          <a:p>
            <a:pPr marL="342900" indent="-342900">
              <a:buAutoNum type="arabicPeriod"/>
            </a:pPr>
            <a:r>
              <a:rPr lang="en-US" sz="1400" dirty="0" smtClean="0"/>
              <a:t>To make changes to the repository, navigate to the repository folder first.</a:t>
            </a:r>
          </a:p>
          <a:p>
            <a:pPr marL="342900" indent="-342900">
              <a:buAutoNum type="arabicPeriod"/>
            </a:pPr>
            <a:r>
              <a:rPr lang="en-US" sz="1400" dirty="0" smtClean="0"/>
              <a:t>Do </a:t>
            </a:r>
            <a:r>
              <a:rPr lang="en-US" sz="1400" dirty="0" err="1" smtClean="0"/>
              <a:t>git</a:t>
            </a:r>
            <a:r>
              <a:rPr lang="en-US" sz="1400" dirty="0" smtClean="0"/>
              <a:t> status to see new changes; </a:t>
            </a:r>
          </a:p>
          <a:p>
            <a:pPr marL="342900" indent="-342900">
              <a:buAutoNum type="arabicPeriod"/>
            </a:pPr>
            <a:r>
              <a:rPr lang="en-US" sz="1400" dirty="0"/>
              <a:t>D</a:t>
            </a:r>
            <a:r>
              <a:rPr lang="en-US" sz="1400" dirty="0" smtClean="0"/>
              <a:t>o </a:t>
            </a:r>
            <a:r>
              <a:rPr lang="en-US" sz="1400" dirty="0" err="1" smtClean="0"/>
              <a:t>git</a:t>
            </a:r>
            <a:r>
              <a:rPr lang="en-US" sz="1400" dirty="0" smtClean="0"/>
              <a:t> add –A or </a:t>
            </a:r>
            <a:r>
              <a:rPr lang="en-US" sz="1400" dirty="0" err="1" smtClean="0"/>
              <a:t>git</a:t>
            </a:r>
            <a:r>
              <a:rPr lang="en-US" sz="1400" dirty="0" smtClean="0"/>
              <a:t> add (filename) to add the file to the “tracking” staging area/repository</a:t>
            </a:r>
          </a:p>
          <a:p>
            <a:pPr marL="342900" indent="-342900">
              <a:buAutoNum type="arabicPeriod"/>
            </a:pPr>
            <a:r>
              <a:rPr lang="en-US" sz="1400" dirty="0" smtClean="0"/>
              <a:t>Do </a:t>
            </a:r>
            <a:r>
              <a:rPr lang="en-US" sz="1400" dirty="0" err="1" smtClean="0"/>
              <a:t>git</a:t>
            </a:r>
            <a:r>
              <a:rPr lang="en-US" sz="1400" dirty="0" smtClean="0"/>
              <a:t> commit –m ‘message’ to describe changes made to the file</a:t>
            </a:r>
          </a:p>
          <a:p>
            <a:pPr marL="342900" indent="-342900">
              <a:buAutoNum type="arabicPeriod"/>
            </a:pPr>
            <a:r>
              <a:rPr lang="en-US" sz="1400" dirty="0" smtClean="0"/>
              <a:t>Do </a:t>
            </a:r>
            <a:r>
              <a:rPr lang="en-US" sz="1400" dirty="0" err="1" smtClean="0"/>
              <a:t>git</a:t>
            </a:r>
            <a:r>
              <a:rPr lang="en-US" sz="1400" dirty="0" smtClean="0"/>
              <a:t> push to add to </a:t>
            </a:r>
            <a:r>
              <a:rPr lang="en-US" sz="1400" dirty="0" err="1" smtClean="0"/>
              <a:t>GitHub</a:t>
            </a:r>
            <a:endParaRPr lang="en-US" sz="1400" dirty="0" smtClean="0"/>
          </a:p>
          <a:p>
            <a:endParaRPr lang="en-US" sz="1400" dirty="0"/>
          </a:p>
          <a:p>
            <a:r>
              <a:rPr lang="en-US" sz="1400" dirty="0" smtClean="0"/>
              <a:t>Branching:</a:t>
            </a:r>
          </a:p>
          <a:p>
            <a:pPr marL="342900" indent="-342900">
              <a:buFont typeface="+mj-lt"/>
              <a:buAutoNum type="arabicPeriod"/>
            </a:pPr>
            <a:r>
              <a:rPr lang="en-US" sz="1400" dirty="0" smtClean="0"/>
              <a:t>To </a:t>
            </a:r>
            <a:r>
              <a:rPr lang="en-US" sz="1400" dirty="0"/>
              <a:t>create a branch, do </a:t>
            </a:r>
            <a:r>
              <a:rPr lang="en-US" sz="1400" dirty="0" err="1"/>
              <a:t>git</a:t>
            </a:r>
            <a:r>
              <a:rPr lang="en-US" sz="1400" dirty="0"/>
              <a:t> </a:t>
            </a:r>
            <a:r>
              <a:rPr lang="en-US" sz="1400" dirty="0" smtClean="0"/>
              <a:t>branch. Can also use this commend to see branches. To </a:t>
            </a:r>
            <a:r>
              <a:rPr lang="en-US" sz="1400" dirty="0"/>
              <a:t>make changes to a new branch, do </a:t>
            </a:r>
            <a:r>
              <a:rPr lang="en-US" sz="1400" dirty="0" err="1"/>
              <a:t>git</a:t>
            </a:r>
            <a:r>
              <a:rPr lang="en-US" sz="1400" dirty="0"/>
              <a:t> checkout “</a:t>
            </a:r>
            <a:r>
              <a:rPr lang="en-US" sz="1400" dirty="0" err="1"/>
              <a:t>branchname</a:t>
            </a:r>
            <a:r>
              <a:rPr lang="en-US" sz="1400" dirty="0" smtClean="0"/>
              <a:t>”</a:t>
            </a:r>
          </a:p>
          <a:p>
            <a:pPr marL="342900" indent="-342900">
              <a:buFont typeface="+mj-lt"/>
              <a:buAutoNum type="arabicPeriod"/>
            </a:pPr>
            <a:r>
              <a:rPr lang="en-US" sz="1400" dirty="0" smtClean="0"/>
              <a:t>Do the </a:t>
            </a:r>
            <a:r>
              <a:rPr lang="en-US" sz="1400" dirty="0" err="1" smtClean="0"/>
              <a:t>git</a:t>
            </a:r>
            <a:r>
              <a:rPr lang="en-US" sz="1400" dirty="0" smtClean="0"/>
              <a:t> add, commit stuff like normally</a:t>
            </a:r>
            <a:endParaRPr lang="en-US" sz="1400" dirty="0"/>
          </a:p>
          <a:p>
            <a:pPr marL="342900" indent="-342900">
              <a:buFont typeface="+mj-lt"/>
              <a:buAutoNum type="arabicPeriod"/>
            </a:pPr>
            <a:r>
              <a:rPr lang="en-US" sz="1400" dirty="0"/>
              <a:t>To merge a branch to master branch, do </a:t>
            </a:r>
            <a:r>
              <a:rPr lang="en-US" sz="1400" dirty="0" err="1"/>
              <a:t>git</a:t>
            </a:r>
            <a:r>
              <a:rPr lang="en-US" sz="1400" dirty="0"/>
              <a:t> </a:t>
            </a:r>
            <a:r>
              <a:rPr lang="en-US" sz="1400" dirty="0" smtClean="0"/>
              <a:t>merge master</a:t>
            </a:r>
          </a:p>
          <a:p>
            <a:pPr marL="342900" indent="-342900">
              <a:buFont typeface="+mj-lt"/>
              <a:buAutoNum type="arabicPeriod"/>
            </a:pPr>
            <a:r>
              <a:rPr lang="en-US" sz="1400" dirty="0" smtClean="0"/>
              <a:t>Then do </a:t>
            </a:r>
            <a:r>
              <a:rPr lang="en-US" sz="1400" dirty="0" err="1" smtClean="0"/>
              <a:t>git</a:t>
            </a:r>
            <a:r>
              <a:rPr lang="en-US" sz="1400" dirty="0" smtClean="0"/>
              <a:t> push to push back to </a:t>
            </a:r>
            <a:r>
              <a:rPr lang="en-US" sz="1400" dirty="0" err="1" smtClean="0"/>
              <a:t>GitHub</a:t>
            </a:r>
            <a:endParaRPr lang="en-US" sz="1400" dirty="0" smtClean="0"/>
          </a:p>
          <a:p>
            <a:pPr marL="342900" indent="-342900">
              <a:buFont typeface="+mj-lt"/>
              <a:buAutoNum type="arabicPeriod"/>
            </a:pPr>
            <a:r>
              <a:rPr lang="en-US" sz="1400" dirty="0" smtClean="0"/>
              <a:t>Once on </a:t>
            </a:r>
            <a:r>
              <a:rPr lang="en-US" sz="1400" dirty="0" err="1" smtClean="0"/>
              <a:t>GitHub</a:t>
            </a:r>
            <a:r>
              <a:rPr lang="en-US" sz="1400" dirty="0" smtClean="0"/>
              <a:t>, submit </a:t>
            </a:r>
            <a:r>
              <a:rPr lang="en-US" sz="1400" dirty="0"/>
              <a:t>a pull request on a branch to initiate discussion about commits. Then, deploy a branch for final testing; and finally, merge changes into master branch.</a:t>
            </a:r>
          </a:p>
          <a:p>
            <a:endParaRPr lang="en-US" sz="1400" dirty="0"/>
          </a:p>
          <a:p>
            <a:r>
              <a:rPr lang="en-US" sz="1400" dirty="0" smtClean="0"/>
              <a:t>Other stuff:</a:t>
            </a:r>
          </a:p>
          <a:p>
            <a:pPr marL="285750" indent="-285750">
              <a:buFont typeface="Arial"/>
              <a:buChar char="•"/>
            </a:pPr>
            <a:r>
              <a:rPr lang="en-US" sz="1400" dirty="0" smtClean="0"/>
              <a:t>Can initialize a </a:t>
            </a:r>
            <a:r>
              <a:rPr lang="en-US" sz="1400" dirty="0" err="1" smtClean="0"/>
              <a:t>git</a:t>
            </a:r>
            <a:r>
              <a:rPr lang="en-US" sz="1400" dirty="0" smtClean="0"/>
              <a:t> repository on local machine using </a:t>
            </a:r>
            <a:r>
              <a:rPr lang="en-US" sz="1400" dirty="0" err="1" smtClean="0"/>
              <a:t>git</a:t>
            </a:r>
            <a:r>
              <a:rPr lang="en-US" sz="1400" dirty="0" smtClean="0"/>
              <a:t> </a:t>
            </a:r>
            <a:r>
              <a:rPr lang="en-US" sz="1400" dirty="0" err="1" smtClean="0"/>
              <a:t>init</a:t>
            </a:r>
            <a:r>
              <a:rPr lang="en-US" sz="1400" dirty="0" smtClean="0"/>
              <a:t>, and </a:t>
            </a:r>
            <a:r>
              <a:rPr lang="en-US" sz="1400" dirty="0" err="1" smtClean="0"/>
              <a:t>git</a:t>
            </a:r>
            <a:r>
              <a:rPr lang="en-US" sz="1400" dirty="0" smtClean="0"/>
              <a:t> add “filename”</a:t>
            </a:r>
          </a:p>
          <a:p>
            <a:pPr marL="285750" indent="-285750">
              <a:buFont typeface="Arial"/>
              <a:buChar char="•"/>
            </a:pPr>
            <a:r>
              <a:rPr lang="en-US" sz="1400" dirty="0" smtClean="0"/>
              <a:t>If accidentally do </a:t>
            </a:r>
            <a:r>
              <a:rPr lang="en-US" sz="1400" dirty="0" err="1" smtClean="0"/>
              <a:t>git</a:t>
            </a:r>
            <a:r>
              <a:rPr lang="en-US" sz="1400" dirty="0" smtClean="0"/>
              <a:t> commit instead of </a:t>
            </a:r>
            <a:r>
              <a:rPr lang="en-US" sz="1400" dirty="0" err="1" smtClean="0"/>
              <a:t>git</a:t>
            </a:r>
            <a:r>
              <a:rPr lang="en-US" sz="1400" dirty="0" smtClean="0"/>
              <a:t> commit –m “message”, get out of it by pressing esc and then typing :</a:t>
            </a:r>
            <a:r>
              <a:rPr lang="en-US" sz="1400" dirty="0" err="1" smtClean="0"/>
              <a:t>wq</a:t>
            </a:r>
            <a:endParaRPr lang="en-US" sz="1400" dirty="0"/>
          </a:p>
        </p:txBody>
      </p:sp>
    </p:spTree>
    <p:extLst>
      <p:ext uri="{BB962C8B-B14F-4D97-AF65-F5344CB8AC3E}">
        <p14:creationId xmlns:p14="http://schemas.microsoft.com/office/powerpoint/2010/main" val="404345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3302000" y="2659529"/>
            <a:ext cx="2856847" cy="523220"/>
          </a:xfrm>
          <a:prstGeom prst="rect">
            <a:avLst/>
          </a:prstGeom>
          <a:noFill/>
        </p:spPr>
        <p:txBody>
          <a:bodyPr wrap="none" rtlCol="0">
            <a:spAutoFit/>
          </a:bodyPr>
          <a:lstStyle/>
          <a:p>
            <a:r>
              <a:rPr lang="en-US" sz="2800" dirty="0" err="1" smtClean="0"/>
              <a:t>AgroServe</a:t>
            </a:r>
            <a:r>
              <a:rPr lang="en-US" sz="2800" dirty="0" smtClean="0"/>
              <a:t> Retreat</a:t>
            </a:r>
            <a:endParaRPr lang="en-US" sz="2800" dirty="0"/>
          </a:p>
        </p:txBody>
      </p:sp>
    </p:spTree>
    <p:extLst>
      <p:ext uri="{BB962C8B-B14F-4D97-AF65-F5344CB8AC3E}">
        <p14:creationId xmlns:p14="http://schemas.microsoft.com/office/powerpoint/2010/main" val="1016459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8792</TotalTime>
  <Words>2290</Words>
  <Application>Microsoft Macintosh PowerPoint</Application>
  <PresentationFormat>On-screen Show (4:3)</PresentationFormat>
  <Paragraphs>188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Remotely sensed LAI  and planting estimate plan;  cleaning Matopiba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MODIS LAI cleaning Matopiba data</dc:title>
  <dc:creator>Ming Zhang</dc:creator>
  <cp:lastModifiedBy>Ming Zhang</cp:lastModifiedBy>
  <cp:revision>91</cp:revision>
  <dcterms:created xsi:type="dcterms:W3CDTF">2018-06-13T21:02:40Z</dcterms:created>
  <dcterms:modified xsi:type="dcterms:W3CDTF">2018-06-21T20:21:18Z</dcterms:modified>
</cp:coreProperties>
</file>