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5" r:id="rId3"/>
    <p:sldId id="260" r:id="rId4"/>
    <p:sldId id="261" r:id="rId5"/>
    <p:sldId id="262" r:id="rId6"/>
    <p:sldId id="263" r:id="rId7"/>
    <p:sldId id="266" r:id="rId8"/>
    <p:sldId id="267" r:id="rId9"/>
    <p:sldId id="264" r:id="rId10"/>
    <p:sldId id="257" r:id="rId11"/>
    <p:sldId id="258" r:id="rId12"/>
    <p:sldId id="25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509" autoAdjust="0"/>
  </p:normalViewPr>
  <p:slideViewPr>
    <p:cSldViewPr snapToGrid="0" snapToObjects="1">
      <p:cViewPr>
        <p:scale>
          <a:sx n="94" d="100"/>
          <a:sy n="94" d="100"/>
        </p:scale>
        <p:origin x="-21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32BEA5-5D2C-F74A-BD6C-4EB57E6914F6}" type="datetimeFigureOut">
              <a:rPr lang="en-US" smtClean="0"/>
              <a:t>6/21/18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60F208-4C94-C34B-B298-0461C30FFA4C}" type="slidenum">
              <a:rPr lang="en-US" smtClean="0"/>
              <a:t>‹#›</a:t>
            </a:fld>
            <a:endParaRPr lang="en-US"/>
          </a:p>
        </p:txBody>
      </p:sp>
    </p:spTree>
    <p:extLst>
      <p:ext uri="{BB962C8B-B14F-4D97-AF65-F5344CB8AC3E}">
        <p14:creationId xmlns:p14="http://schemas.microsoft.com/office/powerpoint/2010/main" val="2196466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weather data will be interpolated (</a:t>
            </a:r>
            <a:r>
              <a:rPr lang="en-US" baseline="0" dirty="0" err="1" smtClean="0"/>
              <a:t>Tmin</a:t>
            </a:r>
            <a:r>
              <a:rPr lang="en-US" baseline="0" dirty="0" smtClean="0"/>
              <a:t>, </a:t>
            </a:r>
            <a:r>
              <a:rPr lang="en-US" baseline="0" dirty="0" err="1" smtClean="0"/>
              <a:t>Tmax</a:t>
            </a:r>
            <a:r>
              <a:rPr lang="en-US" baseline="0" dirty="0" smtClean="0"/>
              <a:t>, </a:t>
            </a:r>
            <a:r>
              <a:rPr lang="en-US" baseline="0" dirty="0" err="1" smtClean="0"/>
              <a:t>Tavg</a:t>
            </a:r>
            <a:r>
              <a:rPr lang="en-US" baseline="0" dirty="0" smtClean="0"/>
              <a:t>, wind speed, specific humidity, </a:t>
            </a:r>
            <a:r>
              <a:rPr lang="en-US" baseline="0" dirty="0" err="1" smtClean="0"/>
              <a:t>precip</a:t>
            </a:r>
            <a:r>
              <a:rPr lang="en-US" baseline="0" dirty="0" smtClean="0"/>
              <a:t>, radiation); interpolation will happen during the process of going from pixel to list</a:t>
            </a:r>
          </a:p>
          <a:p>
            <a:r>
              <a:rPr lang="en-US" baseline="0" dirty="0" smtClean="0"/>
              <a:t>Classify pixels into region in the native weather data grid</a:t>
            </a:r>
          </a:p>
          <a:p>
            <a:endParaRPr lang="en-US" baseline="0" dirty="0" smtClean="0"/>
          </a:p>
          <a:p>
            <a:r>
              <a:rPr lang="en-US" baseline="0" dirty="0" smtClean="0"/>
              <a:t>Ask Dave – what does he do for gridded weather? What dataset does he use? Does he interpolate?</a:t>
            </a:r>
          </a:p>
          <a:p>
            <a:r>
              <a:rPr lang="en-US" dirty="0" smtClean="0"/>
              <a:t>My work:</a:t>
            </a:r>
          </a:p>
          <a:p>
            <a:r>
              <a:rPr lang="en-US" dirty="0" smtClean="0"/>
              <a:t>Bottleneck: Ask about datasets.</a:t>
            </a:r>
            <a:r>
              <a:rPr lang="en-US" baseline="0" dirty="0" smtClean="0"/>
              <a:t> Ask about </a:t>
            </a:r>
            <a:r>
              <a:rPr lang="en-US" baseline="0" dirty="0" err="1" smtClean="0"/>
              <a:t>cyberinfrastructure</a:t>
            </a:r>
            <a:r>
              <a:rPr lang="en-US" baseline="0" dirty="0" smtClean="0"/>
              <a:t>. Need: onset, Rally da </a:t>
            </a:r>
            <a:r>
              <a:rPr lang="en-US" baseline="0" dirty="0" err="1" smtClean="0"/>
              <a:t>Safra</a:t>
            </a:r>
            <a:r>
              <a:rPr lang="en-US" baseline="0" dirty="0" smtClean="0"/>
              <a:t>, LC </a:t>
            </a:r>
            <a:r>
              <a:rPr lang="en-US" baseline="0" dirty="0" err="1" smtClean="0"/>
              <a:t>Morgen</a:t>
            </a:r>
            <a:r>
              <a:rPr lang="en-US" baseline="0" dirty="0" smtClean="0"/>
              <a:t> </a:t>
            </a:r>
            <a:r>
              <a:rPr lang="en-US" baseline="0" dirty="0" err="1" smtClean="0"/>
              <a:t>soymap</a:t>
            </a:r>
            <a:r>
              <a:rPr lang="en-US" baseline="0" dirty="0" smtClean="0"/>
              <a:t>, </a:t>
            </a:r>
            <a:r>
              <a:rPr lang="en-US" baseline="0" dirty="0" err="1" smtClean="0"/>
              <a:t>Mapbiomas</a:t>
            </a:r>
            <a:r>
              <a:rPr lang="en-US" baseline="0" dirty="0" smtClean="0"/>
              <a:t>, other land use classifications, single </a:t>
            </a:r>
            <a:r>
              <a:rPr lang="en-US" baseline="0" dirty="0" err="1" smtClean="0"/>
              <a:t>vs</a:t>
            </a:r>
            <a:r>
              <a:rPr lang="en-US" baseline="0" dirty="0" smtClean="0"/>
              <a:t> double crop maps</a:t>
            </a:r>
            <a:endParaRPr lang="en-US" dirty="0" smtClean="0"/>
          </a:p>
          <a:p>
            <a:r>
              <a:rPr lang="en-US" dirty="0" smtClean="0"/>
              <a:t>Compile</a:t>
            </a:r>
            <a:r>
              <a:rPr lang="en-US" baseline="0" dirty="0" smtClean="0"/>
              <a:t> </a:t>
            </a:r>
            <a:r>
              <a:rPr lang="en-US" baseline="0" dirty="0" err="1" smtClean="0"/>
              <a:t>soymap</a:t>
            </a:r>
            <a:r>
              <a:rPr lang="en-US" baseline="0" dirty="0" smtClean="0"/>
              <a:t> and yield data</a:t>
            </a:r>
          </a:p>
          <a:p>
            <a:r>
              <a:rPr lang="en-US" baseline="0" dirty="0" smtClean="0"/>
              <a:t>Determine rep of yield data</a:t>
            </a:r>
          </a:p>
          <a:p>
            <a:r>
              <a:rPr lang="en-US" baseline="0" dirty="0" smtClean="0"/>
              <a:t>Select new soy pixels if necessary</a:t>
            </a:r>
          </a:p>
          <a:p>
            <a:r>
              <a:rPr lang="en-US" baseline="0" dirty="0" smtClean="0"/>
              <a:t>Tie LAI info to the selected and yield soy pixels</a:t>
            </a:r>
          </a:p>
        </p:txBody>
      </p:sp>
      <p:sp>
        <p:nvSpPr>
          <p:cNvPr id="4" name="Slide Number Placeholder 3"/>
          <p:cNvSpPr>
            <a:spLocks noGrp="1"/>
          </p:cNvSpPr>
          <p:nvPr>
            <p:ph type="sldNum" sz="quarter" idx="10"/>
          </p:nvPr>
        </p:nvSpPr>
        <p:spPr/>
        <p:txBody>
          <a:bodyPr/>
          <a:lstStyle/>
          <a:p>
            <a:fld id="{84738F37-B203-8F4A-8F7D-85E2D93865E6}" type="slidenum">
              <a:rPr lang="en-US" smtClean="0"/>
              <a:t>12</a:t>
            </a:fld>
            <a:endParaRPr lang="en-US"/>
          </a:p>
        </p:txBody>
      </p:sp>
    </p:spTree>
    <p:extLst>
      <p:ext uri="{BB962C8B-B14F-4D97-AF65-F5344CB8AC3E}">
        <p14:creationId xmlns:p14="http://schemas.microsoft.com/office/powerpoint/2010/main" val="190115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6AC673-C518-2643-B148-64A393B3B10A}"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370324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AC673-C518-2643-B148-64A393B3B10A}"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37457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AC673-C518-2643-B148-64A393B3B10A}"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266914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AC673-C518-2643-B148-64A393B3B10A}"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389352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6AC673-C518-2643-B148-64A393B3B10A}"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406825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6AC673-C518-2643-B148-64A393B3B10A}"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308322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6AC673-C518-2643-B148-64A393B3B10A}" type="datetimeFigureOut">
              <a:rPr lang="en-US" smtClean="0"/>
              <a:t>6/21/18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254512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6AC673-C518-2643-B148-64A393B3B10A}" type="datetimeFigureOut">
              <a:rPr lang="en-US" smtClean="0"/>
              <a:t>6/21/18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361126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AC673-C518-2643-B148-64A393B3B10A}" type="datetimeFigureOut">
              <a:rPr lang="en-US" smtClean="0"/>
              <a:t>6/21/18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179098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AC673-C518-2643-B148-64A393B3B10A}"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283870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AC673-C518-2643-B148-64A393B3B10A}"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B6285-A38E-9949-8B01-F0E533359848}" type="slidenum">
              <a:rPr lang="en-US" smtClean="0"/>
              <a:t>‹#›</a:t>
            </a:fld>
            <a:endParaRPr lang="en-US"/>
          </a:p>
        </p:txBody>
      </p:sp>
    </p:spTree>
    <p:extLst>
      <p:ext uri="{BB962C8B-B14F-4D97-AF65-F5344CB8AC3E}">
        <p14:creationId xmlns:p14="http://schemas.microsoft.com/office/powerpoint/2010/main" val="41982292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AC673-C518-2643-B148-64A393B3B10A}" type="datetimeFigureOut">
              <a:rPr lang="en-US" smtClean="0"/>
              <a:t>6/21/18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B6285-A38E-9949-8B01-F0E533359848}" type="slidenum">
              <a:rPr lang="en-US" smtClean="0"/>
              <a:t>‹#›</a:t>
            </a:fld>
            <a:endParaRPr lang="en-US"/>
          </a:p>
        </p:txBody>
      </p:sp>
    </p:spTree>
    <p:extLst>
      <p:ext uri="{BB962C8B-B14F-4D97-AF65-F5344CB8AC3E}">
        <p14:creationId xmlns:p14="http://schemas.microsoft.com/office/powerpoint/2010/main" val="2496237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MODIS + Landsat phenology, LAI </a:t>
            </a:r>
            <a:r>
              <a:rPr lang="en-US" dirty="0" err="1" smtClean="0"/>
              <a:t>timeseries</a:t>
            </a:r>
            <a:r>
              <a:rPr lang="en-US" dirty="0" smtClean="0"/>
              <a:t>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018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19348"/>
            <a:ext cx="8524775" cy="2954655"/>
          </a:xfrm>
          <a:prstGeom prst="rect">
            <a:avLst/>
          </a:prstGeom>
          <a:noFill/>
        </p:spPr>
        <p:txBody>
          <a:bodyPr wrap="square" rtlCol="0">
            <a:spAutoFit/>
          </a:bodyPr>
          <a:lstStyle/>
          <a:p>
            <a:r>
              <a:rPr lang="en-US" dirty="0" smtClean="0"/>
              <a:t>To Do – LAI </a:t>
            </a:r>
            <a:r>
              <a:rPr lang="en-US" dirty="0" err="1" smtClean="0"/>
              <a:t>timeseries</a:t>
            </a:r>
            <a:endParaRPr lang="en-US" dirty="0" smtClean="0"/>
          </a:p>
          <a:p>
            <a:pPr marL="285750" indent="-285750">
              <a:buFont typeface="Arial"/>
              <a:buChar char="•"/>
            </a:pPr>
            <a:r>
              <a:rPr lang="en-US" sz="1400" dirty="0" smtClean="0"/>
              <a:t>Overlay </a:t>
            </a:r>
            <a:r>
              <a:rPr lang="en-US" sz="1400" dirty="0" smtClean="0"/>
              <a:t>the </a:t>
            </a:r>
            <a:r>
              <a:rPr lang="en-US" sz="1400" dirty="0" err="1" smtClean="0"/>
              <a:t>Matopiba</a:t>
            </a:r>
            <a:r>
              <a:rPr lang="en-US" sz="1400" dirty="0" smtClean="0"/>
              <a:t>/rally points with Land cover class in </a:t>
            </a:r>
            <a:r>
              <a:rPr lang="en-US" sz="1400" dirty="0" err="1" smtClean="0"/>
              <a:t>Mapbiomas</a:t>
            </a:r>
            <a:r>
              <a:rPr lang="en-US" sz="1400" dirty="0" smtClean="0"/>
              <a:t> and CAR field polygon data so we know that the LAI info was taken for an actual soy point rather than a road, etc. wait for Jake to do </a:t>
            </a:r>
            <a:r>
              <a:rPr lang="en-US" sz="1400" dirty="0" smtClean="0"/>
              <a:t>this. </a:t>
            </a:r>
            <a:r>
              <a:rPr lang="en-US" sz="1400" dirty="0" smtClean="0"/>
              <a:t>Jake </a:t>
            </a:r>
            <a:r>
              <a:rPr lang="en-US" sz="1400" dirty="0"/>
              <a:t>will give me CAR polys – area </a:t>
            </a:r>
            <a:r>
              <a:rPr lang="en-US" sz="1400" dirty="0" err="1"/>
              <a:t>explorada</a:t>
            </a:r>
            <a:r>
              <a:rPr lang="en-US" sz="1400" dirty="0"/>
              <a:t> (which has managed regions only) – overlay this with </a:t>
            </a:r>
            <a:r>
              <a:rPr lang="en-US" sz="1400" dirty="0" err="1"/>
              <a:t>Matopiba</a:t>
            </a:r>
            <a:r>
              <a:rPr lang="en-US" sz="1400" dirty="0"/>
              <a:t> data points to see if the ones in area </a:t>
            </a:r>
            <a:r>
              <a:rPr lang="en-US" sz="1400" dirty="0" err="1"/>
              <a:t>explorada</a:t>
            </a:r>
            <a:r>
              <a:rPr lang="en-US" sz="1400" dirty="0"/>
              <a:t> have LAI values that make more </a:t>
            </a:r>
            <a:r>
              <a:rPr lang="en-US" sz="1400" dirty="0" smtClean="0"/>
              <a:t>sense. </a:t>
            </a:r>
            <a:r>
              <a:rPr lang="en-US" sz="1400" dirty="0"/>
              <a:t>Match up </a:t>
            </a:r>
            <a:r>
              <a:rPr lang="en-US" sz="1400" dirty="0" err="1"/>
              <a:t>Matopiba</a:t>
            </a:r>
            <a:r>
              <a:rPr lang="en-US" sz="1400" dirty="0"/>
              <a:t> and </a:t>
            </a:r>
            <a:r>
              <a:rPr lang="en-US" sz="1400" dirty="0" err="1"/>
              <a:t>CARpolys</a:t>
            </a:r>
            <a:r>
              <a:rPr lang="en-US" sz="1400" dirty="0"/>
              <a:t> by farmer </a:t>
            </a:r>
            <a:r>
              <a:rPr lang="en-US" sz="1400" dirty="0" smtClean="0"/>
              <a:t>name</a:t>
            </a:r>
          </a:p>
          <a:p>
            <a:pPr marL="285750" indent="-285750">
              <a:buFont typeface="Arial"/>
              <a:buChar char="•"/>
            </a:pPr>
            <a:r>
              <a:rPr lang="en-US" sz="1400" dirty="0"/>
              <a:t>See if Dave or Jake can upload GOME </a:t>
            </a:r>
            <a:r>
              <a:rPr lang="en-US" sz="1400" dirty="0" smtClean="0"/>
              <a:t>data. See if Avery gets STAIR information.</a:t>
            </a:r>
          </a:p>
          <a:p>
            <a:pPr marL="285750" indent="-285750">
              <a:buFont typeface="Arial"/>
              <a:buChar char="•"/>
            </a:pPr>
            <a:r>
              <a:rPr lang="en-US" sz="1400" b="1" dirty="0" smtClean="0"/>
              <a:t>as soon as the LC is updated, write up a one pager explaining and justifying the approach and showing summary stats, visualizations, and validation (</a:t>
            </a:r>
            <a:r>
              <a:rPr lang="en-US" sz="1400" b="1" dirty="0" err="1" smtClean="0"/>
              <a:t>e..g</a:t>
            </a:r>
            <a:r>
              <a:rPr lang="en-US" sz="1400" b="1" dirty="0" smtClean="0"/>
              <a:t> with the </a:t>
            </a:r>
            <a:r>
              <a:rPr lang="en-US" sz="1400" b="1" dirty="0" err="1" smtClean="0"/>
              <a:t>matopiba</a:t>
            </a:r>
            <a:r>
              <a:rPr lang="en-US" sz="1400" b="1" dirty="0" smtClean="0"/>
              <a:t> survey data on planting date and harvest date). if all looks good, then great. otherwise, the next step might be to work on improvements</a:t>
            </a:r>
          </a:p>
          <a:p>
            <a:pPr marL="285750" indent="-285750">
              <a:buFont typeface="Arial"/>
              <a:buChar char="•"/>
            </a:pPr>
            <a:r>
              <a:rPr lang="en-US" sz="1400" b="1" dirty="0" smtClean="0"/>
              <a:t>also, </a:t>
            </a:r>
            <a:r>
              <a:rPr lang="en-US" sz="1400" b="1" dirty="0" err="1" smtClean="0"/>
              <a:t>i</a:t>
            </a:r>
            <a:r>
              <a:rPr lang="en-US" sz="1400" b="1" dirty="0" smtClean="0"/>
              <a:t> do think you should explore an approach that lets you use some goodness of fit type metric to let you select your frequency parameter in your harmonic curve fitting scheme.</a:t>
            </a:r>
          </a:p>
          <a:p>
            <a:pPr marL="285750" indent="-285750">
              <a:buFont typeface="Arial"/>
              <a:buChar char="•"/>
            </a:pPr>
            <a:endParaRPr lang="en-US" sz="1400" b="1" dirty="0"/>
          </a:p>
        </p:txBody>
      </p:sp>
    </p:spTree>
    <p:extLst>
      <p:ext uri="{BB962C8B-B14F-4D97-AF65-F5344CB8AC3E}">
        <p14:creationId xmlns:p14="http://schemas.microsoft.com/office/powerpoint/2010/main" val="148372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181" y="0"/>
            <a:ext cx="8524775" cy="3170099"/>
          </a:xfrm>
          <a:prstGeom prst="rect">
            <a:avLst/>
          </a:prstGeom>
          <a:noFill/>
        </p:spPr>
        <p:txBody>
          <a:bodyPr wrap="square" rtlCol="0">
            <a:spAutoFit/>
          </a:bodyPr>
          <a:lstStyle/>
          <a:p>
            <a:r>
              <a:rPr lang="en-US" dirty="0" smtClean="0"/>
              <a:t>To Do – Planting/Harvest from Phenology</a:t>
            </a:r>
          </a:p>
          <a:p>
            <a:pPr marL="285750" indent="-285750">
              <a:buFont typeface="Arial"/>
              <a:buChar char="•"/>
            </a:pPr>
            <a:r>
              <a:rPr lang="en-US" sz="1400" dirty="0" smtClean="0"/>
              <a:t>Export </a:t>
            </a:r>
            <a:r>
              <a:rPr lang="en-US" sz="1400" dirty="0" err="1" smtClean="0"/>
              <a:t>Matopiba</a:t>
            </a:r>
            <a:r>
              <a:rPr lang="en-US" sz="1400" dirty="0" smtClean="0"/>
              <a:t> planting/harvest date data using GEE</a:t>
            </a:r>
          </a:p>
          <a:p>
            <a:pPr marL="285750" indent="-285750">
              <a:buFont typeface="Arial"/>
              <a:buChar char="•"/>
            </a:pPr>
            <a:r>
              <a:rPr lang="en-US" sz="1400" dirty="0"/>
              <a:t>Use data about variety to get cycle length information, which can then inform the frequency of the wavelet used to smooth EVI series</a:t>
            </a:r>
          </a:p>
          <a:p>
            <a:pPr marL="285750" indent="-285750">
              <a:buFont typeface="Arial"/>
              <a:buChar char="•"/>
            </a:pPr>
            <a:r>
              <a:rPr lang="en-US" sz="1400" b="1" dirty="0"/>
              <a:t>Gabriel will send information on the relationship between planting date and observed emergence</a:t>
            </a:r>
          </a:p>
          <a:p>
            <a:pPr marL="285750" indent="-285750">
              <a:buFont typeface="Arial"/>
              <a:buChar char="•"/>
            </a:pPr>
            <a:r>
              <a:rPr lang="en-US" sz="1400" b="1" dirty="0" smtClean="0"/>
              <a:t>Put </a:t>
            </a:r>
            <a:r>
              <a:rPr lang="en-US" sz="1400" b="1" dirty="0" smtClean="0"/>
              <a:t>in GEE a way to get a sense of the spread in planting, harvest dates and how different pixels look from each </a:t>
            </a:r>
            <a:r>
              <a:rPr lang="en-US" sz="1400" b="1" dirty="0" smtClean="0"/>
              <a:t>other</a:t>
            </a:r>
          </a:p>
          <a:p>
            <a:pPr marL="285750" indent="-285750">
              <a:buFont typeface="Arial"/>
              <a:buChar char="•"/>
            </a:pPr>
            <a:r>
              <a:rPr lang="en-US" sz="1400" b="1" dirty="0" smtClean="0"/>
              <a:t>Separate weed peaks from crop peaks; </a:t>
            </a:r>
            <a:r>
              <a:rPr lang="en-US" sz="1400" b="1" dirty="0" smtClean="0"/>
              <a:t>Think </a:t>
            </a:r>
            <a:r>
              <a:rPr lang="en-US" sz="1400" b="1" dirty="0" smtClean="0"/>
              <a:t>about an algorithm to divide the </a:t>
            </a:r>
            <a:r>
              <a:rPr lang="en-US" sz="1400" b="1" dirty="0" err="1" smtClean="0"/>
              <a:t>timeseries</a:t>
            </a:r>
            <a:r>
              <a:rPr lang="en-US" sz="1400" b="1" dirty="0" smtClean="0"/>
              <a:t> into chunks in which we expect a planting and a harvest </a:t>
            </a:r>
            <a:r>
              <a:rPr lang="en-US" sz="1400" b="1" dirty="0" smtClean="0"/>
              <a:t>date. </a:t>
            </a:r>
          </a:p>
          <a:p>
            <a:pPr marL="285750" indent="-285750">
              <a:buFont typeface="Arial"/>
              <a:buChar char="•"/>
            </a:pPr>
            <a:r>
              <a:rPr lang="en-US" sz="1400" b="1" dirty="0" smtClean="0"/>
              <a:t>Look </a:t>
            </a:r>
            <a:r>
              <a:rPr lang="en-US" sz="1400" b="1" dirty="0" smtClean="0"/>
              <a:t>for peak detection methods (i.e. filter out the weed peaks by looking at thresholds in peak characteristics). </a:t>
            </a:r>
            <a:endParaRPr lang="en-US" sz="1400" b="1" dirty="0" smtClean="0"/>
          </a:p>
          <a:p>
            <a:pPr marL="285750" indent="-285750">
              <a:buFont typeface="Arial"/>
              <a:buChar char="•"/>
            </a:pPr>
            <a:r>
              <a:rPr lang="en-US" sz="1400" b="1" dirty="0" smtClean="0"/>
              <a:t>Fit </a:t>
            </a:r>
            <a:r>
              <a:rPr lang="en-US" sz="1400" b="1" dirty="0"/>
              <a:t>planting date to onset map for running hypothetical pixels. Ask for onset map from Gabriel. </a:t>
            </a:r>
            <a:endParaRPr lang="en-US" sz="1400" b="1" dirty="0" smtClean="0"/>
          </a:p>
          <a:p>
            <a:pPr marL="285750" indent="-285750">
              <a:buFont typeface="Arial"/>
              <a:buChar char="•"/>
            </a:pPr>
            <a:r>
              <a:rPr lang="en-US" sz="1400" b="1" dirty="0"/>
              <a:t>Overlay MODIS and Landsat for a one-week plant/harvest attempt. Use harmonic smoothing in GEE to start smoothing LAI curve</a:t>
            </a:r>
            <a:r>
              <a:rPr lang="en-US" sz="1400" b="1" dirty="0" smtClean="0"/>
              <a:t>.</a:t>
            </a:r>
            <a:endParaRPr lang="en-US" sz="1400" b="1" dirty="0"/>
          </a:p>
        </p:txBody>
      </p:sp>
      <p:sp>
        <p:nvSpPr>
          <p:cNvPr id="3" name="Rectangle 2"/>
          <p:cNvSpPr/>
          <p:nvPr/>
        </p:nvSpPr>
        <p:spPr>
          <a:xfrm>
            <a:off x="0" y="3579011"/>
            <a:ext cx="8804085" cy="1015663"/>
          </a:xfrm>
          <a:prstGeom prst="rect">
            <a:avLst/>
          </a:prstGeom>
        </p:spPr>
        <p:txBody>
          <a:bodyPr wrap="square">
            <a:spAutoFit/>
          </a:bodyPr>
          <a:lstStyle/>
          <a:p>
            <a:r>
              <a:rPr lang="en-US" dirty="0" smtClean="0"/>
              <a:t>Summer Crop Model</a:t>
            </a:r>
          </a:p>
          <a:p>
            <a:pPr marL="285750" indent="-285750">
              <a:buFont typeface="Arial"/>
              <a:buChar char="•"/>
            </a:pPr>
            <a:r>
              <a:rPr lang="en-US" sz="1400" dirty="0"/>
              <a:t>Idea: bisect by before and after peak LAI, calculate the climate variables before and after it, then train the crop model. We’re talking about a local fixed effects (“de-meaning”). Approximate peak LAI using change in onset. Then the climate variables (before and after peak) will depend on the time of the peak date</a:t>
            </a:r>
            <a:r>
              <a:rPr lang="en-US" sz="1400" dirty="0" smtClean="0"/>
              <a:t>.</a:t>
            </a:r>
            <a:endParaRPr lang="en-US" sz="1400" dirty="0"/>
          </a:p>
        </p:txBody>
      </p:sp>
    </p:spTree>
    <p:extLst>
      <p:ext uri="{BB962C8B-B14F-4D97-AF65-F5344CB8AC3E}">
        <p14:creationId xmlns:p14="http://schemas.microsoft.com/office/powerpoint/2010/main" val="1404644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826"/>
            <a:ext cx="8723092" cy="1877437"/>
          </a:xfrm>
          <a:prstGeom prst="rect">
            <a:avLst/>
          </a:prstGeom>
          <a:noFill/>
        </p:spPr>
        <p:txBody>
          <a:bodyPr wrap="square" rtlCol="0">
            <a:spAutoFit/>
          </a:bodyPr>
          <a:lstStyle/>
          <a:p>
            <a:r>
              <a:rPr lang="en-US" dirty="0" smtClean="0"/>
              <a:t>Tasks – from </a:t>
            </a:r>
            <a:r>
              <a:rPr lang="en-US" dirty="0" err="1" smtClean="0"/>
              <a:t>Zoho</a:t>
            </a:r>
            <a:endParaRPr lang="en-US" dirty="0" smtClean="0"/>
          </a:p>
          <a:p>
            <a:pPr marL="285750" indent="-285750">
              <a:buFont typeface="Arial"/>
              <a:buChar char="•"/>
            </a:pPr>
            <a:r>
              <a:rPr lang="en-US" sz="1400" dirty="0" smtClean="0"/>
              <a:t>Mask of single/double cropped areas – pick the </a:t>
            </a:r>
            <a:r>
              <a:rPr lang="en-US" sz="1400" dirty="0" err="1" smtClean="0"/>
              <a:t>Morgen</a:t>
            </a:r>
            <a:r>
              <a:rPr lang="en-US" sz="1400" dirty="0" smtClean="0"/>
              <a:t> class for the Rally pixels so Gabriel can see how they relate to onset-</a:t>
            </a:r>
            <a:r>
              <a:rPr lang="en-US" sz="1400" dirty="0" err="1" smtClean="0"/>
              <a:t>greenup</a:t>
            </a:r>
            <a:endParaRPr lang="en-US" sz="1400" dirty="0" smtClean="0"/>
          </a:p>
          <a:p>
            <a:pPr marL="285750" lvl="1" indent="-285750">
              <a:buFont typeface="Arial"/>
              <a:buChar char="•"/>
            </a:pPr>
            <a:r>
              <a:rPr lang="en-US" sz="1400" dirty="0" smtClean="0"/>
              <a:t>Soy classification maps: Obtain all relevant </a:t>
            </a:r>
            <a:r>
              <a:rPr lang="en-US" sz="1400" dirty="0" err="1" smtClean="0"/>
              <a:t>soymaps</a:t>
            </a:r>
            <a:r>
              <a:rPr lang="en-US" sz="1400" dirty="0" smtClean="0"/>
              <a:t> and decide on combining maps if necessary. overlay </a:t>
            </a:r>
            <a:r>
              <a:rPr lang="en-US" sz="1400" dirty="0" err="1" smtClean="0"/>
              <a:t>Pequisa</a:t>
            </a:r>
            <a:r>
              <a:rPr lang="en-US" sz="1400" dirty="0" smtClean="0"/>
              <a:t> </a:t>
            </a:r>
            <a:r>
              <a:rPr lang="en-US" sz="1400" dirty="0" err="1" smtClean="0"/>
              <a:t>agri</a:t>
            </a:r>
            <a:r>
              <a:rPr lang="en-US" sz="1400" dirty="0" smtClean="0"/>
              <a:t> municipal data as a “check”</a:t>
            </a:r>
          </a:p>
          <a:p>
            <a:pPr marL="285750" indent="-285750">
              <a:buFont typeface="Arial"/>
              <a:buChar char="•"/>
            </a:pPr>
            <a:r>
              <a:rPr lang="en-US" sz="1400" dirty="0" smtClean="0"/>
              <a:t>Determine representativeness of yield data</a:t>
            </a:r>
          </a:p>
          <a:p>
            <a:pPr marL="285750" indent="-285750">
              <a:buFont typeface="Arial"/>
              <a:buChar char="•"/>
            </a:pPr>
            <a:r>
              <a:rPr lang="en-US" sz="1400" dirty="0" smtClean="0"/>
              <a:t>Sample new soy pixels</a:t>
            </a:r>
          </a:p>
          <a:p>
            <a:pPr marL="285750" indent="-285750">
              <a:buFont typeface="Arial"/>
              <a:buChar char="•"/>
            </a:pPr>
            <a:r>
              <a:rPr lang="en-US" sz="1400" dirty="0" smtClean="0"/>
              <a:t>Phenology calculations (planting, harvest estimates) for all sampled soy pixels</a:t>
            </a:r>
          </a:p>
        </p:txBody>
      </p:sp>
      <p:sp>
        <p:nvSpPr>
          <p:cNvPr id="3" name="Rectangle 2"/>
          <p:cNvSpPr/>
          <p:nvPr/>
        </p:nvSpPr>
        <p:spPr>
          <a:xfrm>
            <a:off x="185931" y="2822192"/>
            <a:ext cx="8522640" cy="861774"/>
          </a:xfrm>
          <a:prstGeom prst="rect">
            <a:avLst/>
          </a:prstGeom>
        </p:spPr>
        <p:txBody>
          <a:bodyPr wrap="square">
            <a:spAutoFit/>
          </a:bodyPr>
          <a:lstStyle/>
          <a:p>
            <a:r>
              <a:rPr lang="en-US" dirty="0" smtClean="0"/>
              <a:t>Going Forward</a:t>
            </a:r>
          </a:p>
          <a:p>
            <a:pPr marL="285750" indent="-285750">
              <a:buFont typeface="Arial"/>
              <a:buChar char="•"/>
            </a:pPr>
            <a:r>
              <a:rPr lang="en-US" sz="1600" dirty="0" smtClean="0"/>
              <a:t>Think </a:t>
            </a:r>
            <a:r>
              <a:rPr lang="en-US" sz="1600" dirty="0"/>
              <a:t>about paper on plant/harvest date. Will it be a methods paper (RS? Hydrology? </a:t>
            </a:r>
            <a:r>
              <a:rPr lang="en-US" sz="1600" dirty="0" err="1"/>
              <a:t>Agri</a:t>
            </a:r>
            <a:r>
              <a:rPr lang="en-US" sz="1600" dirty="0"/>
              <a:t>?) or application paper?</a:t>
            </a:r>
            <a:endParaRPr lang="en-US" sz="1600" dirty="0"/>
          </a:p>
        </p:txBody>
      </p:sp>
    </p:spTree>
    <p:extLst>
      <p:ext uri="{BB962C8B-B14F-4D97-AF65-F5344CB8AC3E}">
        <p14:creationId xmlns:p14="http://schemas.microsoft.com/office/powerpoint/2010/main" val="42155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1229144" y="2476945"/>
            <a:ext cx="6769126" cy="523220"/>
          </a:xfrm>
          <a:prstGeom prst="rect">
            <a:avLst/>
          </a:prstGeom>
          <a:noFill/>
        </p:spPr>
        <p:txBody>
          <a:bodyPr wrap="none" rtlCol="0">
            <a:spAutoFit/>
          </a:bodyPr>
          <a:lstStyle/>
          <a:p>
            <a:r>
              <a:rPr lang="en-US" sz="2800" dirty="0" smtClean="0"/>
              <a:t>LAI </a:t>
            </a:r>
            <a:r>
              <a:rPr lang="en-US" sz="2800" dirty="0" err="1" smtClean="0"/>
              <a:t>timeseries</a:t>
            </a:r>
            <a:r>
              <a:rPr lang="en-US" sz="2800" dirty="0" smtClean="0"/>
              <a:t> analysis – GEE harmonic fitting</a:t>
            </a:r>
            <a:endParaRPr lang="en-US" sz="2800" dirty="0"/>
          </a:p>
        </p:txBody>
      </p:sp>
    </p:spTree>
    <p:extLst>
      <p:ext uri="{BB962C8B-B14F-4D97-AF65-F5344CB8AC3E}">
        <p14:creationId xmlns:p14="http://schemas.microsoft.com/office/powerpoint/2010/main" val="185719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625" y="142689"/>
            <a:ext cx="7609375" cy="1077218"/>
          </a:xfrm>
          <a:prstGeom prst="rect">
            <a:avLst/>
          </a:prstGeom>
          <a:noFill/>
        </p:spPr>
        <p:txBody>
          <a:bodyPr wrap="none" rtlCol="0">
            <a:spAutoFit/>
          </a:bodyPr>
          <a:lstStyle/>
          <a:p>
            <a:r>
              <a:rPr lang="en-US" sz="1600" b="1" dirty="0" smtClean="0"/>
              <a:t>In GEE: </a:t>
            </a:r>
            <a:r>
              <a:rPr lang="en-US" sz="1600" b="1" dirty="0" err="1" smtClean="0"/>
              <a:t>Timeseries</a:t>
            </a:r>
            <a:r>
              <a:rPr lang="en-US" sz="1600" b="1" dirty="0" smtClean="0"/>
              <a:t> Analysis</a:t>
            </a:r>
          </a:p>
          <a:p>
            <a:endParaRPr lang="en-US" sz="1600" dirty="0" smtClean="0"/>
          </a:p>
          <a:p>
            <a:r>
              <a:rPr lang="en-US" sz="1600" dirty="0" smtClean="0"/>
              <a:t>Do only for single points in </a:t>
            </a:r>
            <a:r>
              <a:rPr lang="en-US" sz="1600" dirty="0" err="1" smtClean="0"/>
              <a:t>Matopiba</a:t>
            </a:r>
            <a:r>
              <a:rPr lang="en-US" sz="1600" dirty="0" smtClean="0"/>
              <a:t> for now</a:t>
            </a:r>
            <a:endParaRPr lang="en-US" sz="1600" dirty="0"/>
          </a:p>
          <a:p>
            <a:r>
              <a:rPr lang="en-US" sz="1600" dirty="0" smtClean="0"/>
              <a:t>Overlay </a:t>
            </a:r>
            <a:r>
              <a:rPr lang="en-US" sz="1600" dirty="0" err="1" smtClean="0"/>
              <a:t>Modis</a:t>
            </a:r>
            <a:r>
              <a:rPr lang="en-US" sz="1600" dirty="0" smtClean="0"/>
              <a:t> Terra, Aqua and Landsat to compare visually – but Landsat looks very low! </a:t>
            </a:r>
          </a:p>
        </p:txBody>
      </p:sp>
      <p:pic>
        <p:nvPicPr>
          <p:cNvPr id="4" name="Picture 3"/>
          <p:cNvPicPr>
            <a:picLocks noChangeAspect="1"/>
          </p:cNvPicPr>
          <p:nvPr/>
        </p:nvPicPr>
        <p:blipFill>
          <a:blip r:embed="rId2"/>
          <a:stretch>
            <a:fillRect/>
          </a:stretch>
        </p:blipFill>
        <p:spPr>
          <a:xfrm>
            <a:off x="0" y="4179211"/>
            <a:ext cx="5738694" cy="2579012"/>
          </a:xfrm>
          <a:prstGeom prst="rect">
            <a:avLst/>
          </a:prstGeom>
        </p:spPr>
      </p:pic>
      <p:pic>
        <p:nvPicPr>
          <p:cNvPr id="5" name="Picture 4"/>
          <p:cNvPicPr>
            <a:picLocks noChangeAspect="1"/>
          </p:cNvPicPr>
          <p:nvPr/>
        </p:nvPicPr>
        <p:blipFill>
          <a:blip r:embed="rId3"/>
          <a:stretch>
            <a:fillRect/>
          </a:stretch>
        </p:blipFill>
        <p:spPr>
          <a:xfrm>
            <a:off x="0" y="1219907"/>
            <a:ext cx="6549768" cy="2959304"/>
          </a:xfrm>
          <a:prstGeom prst="rect">
            <a:avLst/>
          </a:prstGeom>
        </p:spPr>
      </p:pic>
      <p:pic>
        <p:nvPicPr>
          <p:cNvPr id="6" name="Picture 5"/>
          <p:cNvPicPr>
            <a:picLocks noChangeAspect="1"/>
          </p:cNvPicPr>
          <p:nvPr/>
        </p:nvPicPr>
        <p:blipFill>
          <a:blip r:embed="rId4"/>
          <a:stretch>
            <a:fillRect/>
          </a:stretch>
        </p:blipFill>
        <p:spPr>
          <a:xfrm>
            <a:off x="4939127" y="5001352"/>
            <a:ext cx="4204873" cy="1856648"/>
          </a:xfrm>
          <a:prstGeom prst="rect">
            <a:avLst/>
          </a:prstGeom>
        </p:spPr>
      </p:pic>
    </p:spTree>
    <p:extLst>
      <p:ext uri="{BB962C8B-B14F-4D97-AF65-F5344CB8AC3E}">
        <p14:creationId xmlns:p14="http://schemas.microsoft.com/office/powerpoint/2010/main" val="39524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68" y="0"/>
            <a:ext cx="8790798" cy="3108543"/>
          </a:xfrm>
          <a:prstGeom prst="rect">
            <a:avLst/>
          </a:prstGeom>
        </p:spPr>
        <p:txBody>
          <a:bodyPr wrap="square">
            <a:spAutoFit/>
          </a:bodyPr>
          <a:lstStyle/>
          <a:p>
            <a:r>
              <a:rPr lang="en-US" b="1" dirty="0" smtClean="0"/>
              <a:t>In GEE: </a:t>
            </a:r>
            <a:r>
              <a:rPr lang="en-US" b="1" dirty="0" err="1" smtClean="0"/>
              <a:t>Timeseries</a:t>
            </a:r>
            <a:r>
              <a:rPr lang="en-US" b="1" dirty="0" smtClean="0"/>
              <a:t> Analysis</a:t>
            </a:r>
          </a:p>
          <a:p>
            <a:endParaRPr lang="en-US" dirty="0"/>
          </a:p>
          <a:p>
            <a:r>
              <a:rPr lang="en-US" sz="1600" dirty="0" smtClean="0"/>
              <a:t>We have to split the year up into separate peaks; can’t use harmonic fitting to fit a double cropped year in one go</a:t>
            </a:r>
          </a:p>
          <a:p>
            <a:r>
              <a:rPr lang="en-US" sz="1600" dirty="0" smtClean="0"/>
              <a:t>Issue with </a:t>
            </a:r>
            <a:r>
              <a:rPr lang="en-US" sz="1600" dirty="0" err="1" smtClean="0"/>
              <a:t>Modis</a:t>
            </a:r>
            <a:r>
              <a:rPr lang="en-US" sz="1600" dirty="0" smtClean="0"/>
              <a:t>: after filtering out clouds, the “no data” times have the wrong smoothed LAI result. Must be something about the way time is defined for the date of acquisition in </a:t>
            </a:r>
            <a:r>
              <a:rPr lang="en-US" sz="1600" dirty="0" err="1" smtClean="0"/>
              <a:t>Modi</a:t>
            </a:r>
            <a:r>
              <a:rPr lang="en-US" sz="1600" dirty="0" err="1" smtClean="0"/>
              <a:t>s</a:t>
            </a:r>
            <a:r>
              <a:rPr lang="en-US" sz="1600" dirty="0" smtClean="0"/>
              <a:t>, because this isn’t an issue in Landsat. If we care only about timing of inflection, </a:t>
            </a:r>
            <a:r>
              <a:rPr lang="en-US" sz="1600" dirty="0" err="1" smtClean="0"/>
              <a:t>etc</a:t>
            </a:r>
            <a:r>
              <a:rPr lang="en-US" sz="1600" dirty="0" smtClean="0"/>
              <a:t>, then it should be ok because presence of clouds doesn’t seem to significantly impact timing of inflection point, max on the smoothed curve. If the data is extremely noisy, there will be a shift in timing of max smoothed LAI. For now, since the “look” of the fitted curve doesn’t actually affect the phase, amplitude, </a:t>
            </a:r>
            <a:r>
              <a:rPr lang="en-US" sz="1600" dirty="0" err="1" smtClean="0"/>
              <a:t>etc</a:t>
            </a:r>
            <a:r>
              <a:rPr lang="en-US" sz="1600" dirty="0" smtClean="0"/>
              <a:t> – just work with phase, amplitude to determine peak. Masking out with </a:t>
            </a:r>
            <a:r>
              <a:rPr lang="en-US" sz="1600" dirty="0" err="1" smtClean="0"/>
              <a:t>cloudmask</a:t>
            </a:r>
            <a:r>
              <a:rPr lang="en-US" sz="1600" dirty="0" smtClean="0"/>
              <a:t> got rid of the spurious points in the fitted function, but doesn’t change the actual </a:t>
            </a:r>
            <a:r>
              <a:rPr lang="en-US" sz="1600" dirty="0" err="1" smtClean="0"/>
              <a:t>csv</a:t>
            </a:r>
            <a:r>
              <a:rPr lang="en-US" sz="1600" dirty="0" smtClean="0"/>
              <a:t> output.</a:t>
            </a:r>
            <a:endParaRPr lang="en-US" sz="1600" dirty="0" smtClean="0"/>
          </a:p>
        </p:txBody>
      </p:sp>
    </p:spTree>
    <p:extLst>
      <p:ext uri="{BB962C8B-B14F-4D97-AF65-F5344CB8AC3E}">
        <p14:creationId xmlns:p14="http://schemas.microsoft.com/office/powerpoint/2010/main" val="268745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643"/>
            <a:ext cx="5077344" cy="1477328"/>
          </a:xfrm>
          <a:prstGeom prst="rect">
            <a:avLst/>
          </a:prstGeom>
        </p:spPr>
        <p:txBody>
          <a:bodyPr wrap="none">
            <a:spAutoFit/>
          </a:bodyPr>
          <a:lstStyle/>
          <a:p>
            <a:r>
              <a:rPr lang="en-US" b="1" dirty="0" smtClean="0"/>
              <a:t>In GEE: </a:t>
            </a:r>
            <a:r>
              <a:rPr lang="en-US" b="1" dirty="0" err="1" smtClean="0"/>
              <a:t>Timeseries</a:t>
            </a:r>
            <a:r>
              <a:rPr lang="en-US" b="1" dirty="0" smtClean="0"/>
              <a:t> Analysis</a:t>
            </a:r>
          </a:p>
          <a:p>
            <a:endParaRPr lang="en-US" b="1" dirty="0"/>
          </a:p>
          <a:p>
            <a:r>
              <a:rPr lang="en-US" dirty="0" smtClean="0"/>
              <a:t>Uses cloud filtering</a:t>
            </a:r>
          </a:p>
          <a:p>
            <a:r>
              <a:rPr lang="en-US" dirty="0" smtClean="0"/>
              <a:t>Assumes a period of 1 year (</a:t>
            </a:r>
            <a:r>
              <a:rPr lang="en-US" dirty="0" err="1" smtClean="0"/>
              <a:t>ie</a:t>
            </a:r>
            <a:r>
              <a:rPr lang="en-US" dirty="0" smtClean="0"/>
              <a:t> single cropping only)</a:t>
            </a:r>
          </a:p>
          <a:p>
            <a:r>
              <a:rPr lang="en-US" dirty="0" smtClean="0"/>
              <a:t>Fits to the function: LAI(t) = B + </a:t>
            </a:r>
            <a:r>
              <a:rPr lang="en-US" dirty="0" err="1" smtClean="0"/>
              <a:t>Acos</a:t>
            </a:r>
            <a:r>
              <a:rPr lang="en-US" dirty="0" smtClean="0"/>
              <a:t>(omega*t + phi)</a:t>
            </a:r>
            <a:endParaRPr lang="en-US" dirty="0" smtClean="0"/>
          </a:p>
        </p:txBody>
      </p:sp>
    </p:spTree>
    <p:extLst>
      <p:ext uri="{BB962C8B-B14F-4D97-AF65-F5344CB8AC3E}">
        <p14:creationId xmlns:p14="http://schemas.microsoft.com/office/powerpoint/2010/main" val="236839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4657"/>
            <a:ext cx="9144000" cy="7478973"/>
          </a:xfrm>
          <a:prstGeom prst="rect">
            <a:avLst/>
          </a:prstGeom>
          <a:noFill/>
        </p:spPr>
        <p:txBody>
          <a:bodyPr wrap="square" rtlCol="0">
            <a:spAutoFit/>
          </a:bodyPr>
          <a:lstStyle/>
          <a:p>
            <a:r>
              <a:rPr lang="en-US" sz="1600" b="1" dirty="0" smtClean="0"/>
              <a:t>In GEE: </a:t>
            </a:r>
            <a:r>
              <a:rPr lang="en-US" sz="1600" b="1" dirty="0" err="1" smtClean="0"/>
              <a:t>Timeseries</a:t>
            </a:r>
            <a:r>
              <a:rPr lang="en-US" sz="1600" b="1" dirty="0" smtClean="0"/>
              <a:t> Analysis v4</a:t>
            </a:r>
          </a:p>
          <a:p>
            <a:endParaRPr lang="en-US" sz="1600" dirty="0" smtClean="0"/>
          </a:p>
          <a:p>
            <a:r>
              <a:rPr lang="en-US" sz="1600" dirty="0" smtClean="0"/>
              <a:t>Only does harmonic fitting of a single point, in a single year, only for the soy curve. </a:t>
            </a:r>
            <a:endParaRPr lang="en-US" sz="1600" dirty="0"/>
          </a:p>
          <a:p>
            <a:r>
              <a:rPr lang="en-US" sz="1600" dirty="0" smtClean="0"/>
              <a:t>Uses cloud filtered </a:t>
            </a:r>
            <a:r>
              <a:rPr lang="en-US" sz="1600" dirty="0" err="1" smtClean="0"/>
              <a:t>Modis</a:t>
            </a:r>
            <a:r>
              <a:rPr lang="en-US" sz="1600" dirty="0" smtClean="0"/>
              <a:t> Terra and Aqua to fit harmonic series</a:t>
            </a:r>
          </a:p>
          <a:p>
            <a:r>
              <a:rPr lang="en-US" sz="1600" dirty="0" smtClean="0"/>
              <a:t>Fits to LAI, not another vegetation index (LAI was calculated using SR)</a:t>
            </a:r>
          </a:p>
          <a:p>
            <a:endParaRPr lang="en-US" sz="1600" dirty="0"/>
          </a:p>
          <a:p>
            <a:r>
              <a:rPr lang="en-US" sz="1600" dirty="0" smtClean="0"/>
              <a:t>Step 1: “peak detection”</a:t>
            </a:r>
          </a:p>
          <a:p>
            <a:r>
              <a:rPr lang="en-US" sz="1600" dirty="0" smtClean="0"/>
              <a:t>The purpose of this step is to estimate a rough location of the peak and period of the soy curve. This is necessary because the harmonic fitting we do needs to assume a period– if we want to estimate period in addition to amplitude and phase, we need to do a Taylor series approximation of the cosine function, and might run into more problems. Also need to find “start of season” because otherwise we would be fitting the “low LAI” stuff in the start and end of the </a:t>
            </a:r>
            <a:r>
              <a:rPr lang="en-US" sz="1600" dirty="0" err="1" smtClean="0"/>
              <a:t>timeseries</a:t>
            </a:r>
            <a:r>
              <a:rPr lang="en-US" sz="1600" dirty="0" smtClean="0"/>
              <a:t> in addition to the actual soy curve.</a:t>
            </a:r>
          </a:p>
          <a:p>
            <a:r>
              <a:rPr lang="en-US" sz="1600" dirty="0" smtClean="0"/>
              <a:t>Begin by smoothing the cloud-filtered </a:t>
            </a:r>
            <a:r>
              <a:rPr lang="en-US" sz="1600" dirty="0" err="1" smtClean="0"/>
              <a:t>Modis</a:t>
            </a:r>
            <a:r>
              <a:rPr lang="en-US" sz="1600" dirty="0" smtClean="0"/>
              <a:t> </a:t>
            </a:r>
            <a:r>
              <a:rPr lang="en-US" sz="1600" dirty="0" err="1" smtClean="0"/>
              <a:t>timeseries</a:t>
            </a:r>
            <a:r>
              <a:rPr lang="en-US" sz="1600" dirty="0" smtClean="0"/>
              <a:t> using a 20 day moving average. Then smooth the smooth curve again using a 30 day moving average. </a:t>
            </a:r>
          </a:p>
          <a:p>
            <a:r>
              <a:rPr lang="en-US" sz="1600" dirty="0" smtClean="0"/>
              <a:t>Calculate the (first order backward in time) derivative of the doubly smoothed </a:t>
            </a:r>
            <a:r>
              <a:rPr lang="en-US" sz="1600" dirty="0" err="1" smtClean="0"/>
              <a:t>timeseries</a:t>
            </a:r>
            <a:r>
              <a:rPr lang="en-US" sz="1600" dirty="0" smtClean="0"/>
              <a:t>. The derivative itself looks noisy, so smooth it with a 40 day moving average window. It is saved as an image collection</a:t>
            </a:r>
          </a:p>
          <a:p>
            <a:r>
              <a:rPr lang="en-US" sz="1600" dirty="0" smtClean="0"/>
              <a:t>Find peak time: use </a:t>
            </a:r>
            <a:r>
              <a:rPr lang="en-US" sz="1600" dirty="0" err="1" smtClean="0"/>
              <a:t>qualityBand</a:t>
            </a:r>
            <a:r>
              <a:rPr lang="en-US" sz="1600" dirty="0" smtClean="0"/>
              <a:t> to search for the day of max (doubly smoothed) LAI</a:t>
            </a:r>
          </a:p>
          <a:p>
            <a:r>
              <a:rPr lang="en-US" sz="1600" dirty="0" smtClean="0"/>
              <a:t>Find inflection time: use </a:t>
            </a:r>
            <a:r>
              <a:rPr lang="en-US" sz="1600" dirty="0" err="1" smtClean="0"/>
              <a:t>qualityBand</a:t>
            </a:r>
            <a:r>
              <a:rPr lang="en-US" sz="1600" dirty="0" smtClean="0"/>
              <a:t> to search for the day of max (smoothed) first derivative</a:t>
            </a:r>
          </a:p>
          <a:p>
            <a:r>
              <a:rPr lang="en-US" sz="1600" dirty="0" smtClean="0"/>
              <a:t>For both the peak time and inflection time estimates, need to make sure we don’t take corn (second) peak as a soy peak. So set a second peak cutoff for the latest a maximum can happen by simply filtering out the later dates. We WILL have all data in the curve for harmonic fitting, so all that matters is that the second peak cutoff includes the actual soy peak. A danger is getting a really long estimate of period because the March 1 cutoff is too late; a danger is getting a really small weed peak and mistaking it for soy because the March 1 cutoff is too early; a danger is having a March 1 cutoff that</a:t>
            </a:r>
            <a:r>
              <a:rPr lang="fr-FR" sz="1600" dirty="0" smtClean="0"/>
              <a:t>’</a:t>
            </a:r>
            <a:r>
              <a:rPr lang="en-US" sz="1600" dirty="0" smtClean="0"/>
              <a:t>s a little bit before the actual peak. In this case the estimated peak will be a couple weeks too early. If this third case happens, the final harmonic fitting will still give the correct peak because harmonic fitting uses the whole soy curve; but period will be off. Add some more “linchpins” by setting a max/min allowed period and a min allowed amplitude?</a:t>
            </a:r>
          </a:p>
          <a:p>
            <a:r>
              <a:rPr lang="en-US" sz="1600" dirty="0" smtClean="0"/>
              <a:t>Calculate period from the peak time and inflection time and approximate start of curve with the “minimum” LAI date by walking back half a period from the peak LAI date</a:t>
            </a:r>
          </a:p>
        </p:txBody>
      </p:sp>
    </p:spTree>
    <p:extLst>
      <p:ext uri="{BB962C8B-B14F-4D97-AF65-F5344CB8AC3E}">
        <p14:creationId xmlns:p14="http://schemas.microsoft.com/office/powerpoint/2010/main" val="202314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9114"/>
            <a:ext cx="8897044" cy="5632312"/>
          </a:xfrm>
          <a:prstGeom prst="rect">
            <a:avLst/>
          </a:prstGeom>
        </p:spPr>
        <p:txBody>
          <a:bodyPr wrap="square">
            <a:spAutoFit/>
          </a:bodyPr>
          <a:lstStyle/>
          <a:p>
            <a:r>
              <a:rPr lang="en-US" b="1" dirty="0" smtClean="0"/>
              <a:t>In GEE: </a:t>
            </a:r>
            <a:r>
              <a:rPr lang="en-US" b="1" dirty="0" err="1" smtClean="0"/>
              <a:t>Timeseries</a:t>
            </a:r>
            <a:r>
              <a:rPr lang="en-US" b="1" dirty="0" smtClean="0"/>
              <a:t> Analysis v4</a:t>
            </a:r>
          </a:p>
          <a:p>
            <a:endParaRPr lang="en-US" dirty="0" smtClean="0"/>
          </a:p>
          <a:p>
            <a:r>
              <a:rPr lang="en-US" dirty="0" smtClean="0"/>
              <a:t>Step 2: harmonic fitting</a:t>
            </a:r>
          </a:p>
          <a:p>
            <a:r>
              <a:rPr lang="en-US" dirty="0" smtClean="0"/>
              <a:t>For harmonic fitting, adjust the start of harmonic fitting to the “minimum” estimated LAI date from above. Also set the “period” as the period estimated from Step 1.</a:t>
            </a:r>
          </a:p>
          <a:p>
            <a:r>
              <a:rPr lang="en-US" dirty="0" smtClean="0"/>
              <a:t>The data fitted to harmonic function will actually be truncated from the “start of season” (minimum LAI before peak) to the “end of season” (minimum LAI after peak) – this is to get rid of any interference by the low LAI parts of the </a:t>
            </a:r>
            <a:r>
              <a:rPr lang="en-US" dirty="0" err="1" smtClean="0"/>
              <a:t>timeseries</a:t>
            </a:r>
            <a:r>
              <a:rPr lang="en-US" dirty="0" smtClean="0"/>
              <a:t> that would pull down the amplitude</a:t>
            </a:r>
          </a:p>
          <a:p>
            <a:r>
              <a:rPr lang="en-US" dirty="0" smtClean="0"/>
              <a:t>From the phase and estimate of the </a:t>
            </a:r>
          </a:p>
          <a:p>
            <a:r>
              <a:rPr lang="en-US" dirty="0" smtClean="0"/>
              <a:t>Fits the original (non smoothed, cloud filtered) the function: LAI(t) = B + </a:t>
            </a:r>
            <a:r>
              <a:rPr lang="en-US" dirty="0" err="1" smtClean="0"/>
              <a:t>Acos</a:t>
            </a:r>
            <a:r>
              <a:rPr lang="en-US" dirty="0" smtClean="0"/>
              <a:t>(omega*t + phi)</a:t>
            </a:r>
          </a:p>
          <a:p>
            <a:endParaRPr lang="en-US" dirty="0"/>
          </a:p>
          <a:p>
            <a:r>
              <a:rPr lang="en-US" dirty="0" smtClean="0"/>
              <a:t>Note: an advantage to this method is that it relies on the left side of the soy curve than on the left for determining period, which is great because the right side of the curve tends to be messier to deal with (due to double crop curve). Also, even if the cutoff is a bit too early, the peak location will still be okay because harmonic fitting includes a quarter period after the “smoothing-predicted” peak</a:t>
            </a:r>
          </a:p>
          <a:p>
            <a:endParaRPr lang="en-US" dirty="0"/>
          </a:p>
          <a:p>
            <a:r>
              <a:rPr lang="en-US" dirty="0" smtClean="0"/>
              <a:t>However, if we filter out estimates by low/high period and low LAI amplitude, are we also systematically filtering out a class of soybean crop?</a:t>
            </a:r>
            <a:endParaRPr lang="en-US" dirty="0" smtClean="0"/>
          </a:p>
        </p:txBody>
      </p:sp>
    </p:spTree>
    <p:extLst>
      <p:ext uri="{BB962C8B-B14F-4D97-AF65-F5344CB8AC3E}">
        <p14:creationId xmlns:p14="http://schemas.microsoft.com/office/powerpoint/2010/main" val="373616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05" y="0"/>
            <a:ext cx="4923408" cy="5693865"/>
          </a:xfrm>
          <a:prstGeom prst="rect">
            <a:avLst/>
          </a:prstGeom>
        </p:spPr>
        <p:txBody>
          <a:bodyPr wrap="square">
            <a:spAutoFit/>
          </a:bodyPr>
          <a:lstStyle/>
          <a:p>
            <a:r>
              <a:rPr lang="en-US" sz="1400" b="1" dirty="0" smtClean="0"/>
              <a:t>In GEE: </a:t>
            </a:r>
            <a:r>
              <a:rPr lang="en-US" sz="1400" b="1" dirty="0" err="1" smtClean="0"/>
              <a:t>Timeseries</a:t>
            </a:r>
            <a:r>
              <a:rPr lang="en-US" sz="1400" b="1" dirty="0" smtClean="0"/>
              <a:t> Analysis v5</a:t>
            </a:r>
          </a:p>
          <a:p>
            <a:endParaRPr lang="en-US" sz="1400" b="1" dirty="0" smtClean="0"/>
          </a:p>
          <a:p>
            <a:r>
              <a:rPr lang="en-US" sz="1400" dirty="0" smtClean="0"/>
              <a:t>For a point, look at harmonic fitting for both curves in a double cropped area. Did not change into images or functions yet.</a:t>
            </a:r>
            <a:endParaRPr lang="en-US" sz="1400" dirty="0"/>
          </a:p>
          <a:p>
            <a:endParaRPr lang="en-US" sz="1400" b="1" dirty="0" smtClean="0"/>
          </a:p>
          <a:p>
            <a:r>
              <a:rPr lang="en-US" sz="1400" b="1" dirty="0" smtClean="0"/>
              <a:t>In GEE: </a:t>
            </a:r>
            <a:r>
              <a:rPr lang="en-US" sz="1400" b="1" dirty="0" err="1" smtClean="0"/>
              <a:t>Timeseries</a:t>
            </a:r>
            <a:r>
              <a:rPr lang="en-US" sz="1400" b="1" dirty="0" smtClean="0"/>
              <a:t> Analysis v6</a:t>
            </a:r>
            <a:endParaRPr lang="en-US" sz="1400" b="1" dirty="0"/>
          </a:p>
          <a:p>
            <a:endParaRPr lang="en-US" sz="1400" dirty="0" smtClean="0"/>
          </a:p>
          <a:p>
            <a:r>
              <a:rPr lang="en-US" sz="1400" dirty="0" smtClean="0"/>
              <a:t>Turned v5 into image form. The peak date, </a:t>
            </a:r>
            <a:r>
              <a:rPr lang="en-US" sz="1400" dirty="0" err="1" smtClean="0"/>
              <a:t>etc</a:t>
            </a:r>
            <a:r>
              <a:rPr lang="en-US" sz="1400" dirty="0" smtClean="0"/>
              <a:t> information is stored in something called result image.</a:t>
            </a:r>
          </a:p>
          <a:p>
            <a:endParaRPr lang="en-US" sz="1400" dirty="0"/>
          </a:p>
          <a:p>
            <a:r>
              <a:rPr lang="en-US" sz="1400" b="1" dirty="0" smtClean="0"/>
              <a:t>In GEE: </a:t>
            </a:r>
            <a:r>
              <a:rPr lang="en-US" sz="1400" b="1" dirty="0" err="1" smtClean="0"/>
              <a:t>Timeseries</a:t>
            </a:r>
            <a:r>
              <a:rPr lang="en-US" sz="1400" b="1" dirty="0" smtClean="0"/>
              <a:t> Analysis v7</a:t>
            </a:r>
          </a:p>
          <a:p>
            <a:endParaRPr lang="en-US" sz="1400" dirty="0"/>
          </a:p>
          <a:p>
            <a:r>
              <a:rPr lang="en-US" sz="1400" dirty="0" smtClean="0"/>
              <a:t>Change from using LAI to using EVI</a:t>
            </a:r>
          </a:p>
          <a:p>
            <a:r>
              <a:rPr lang="en-US" sz="1400" dirty="0" smtClean="0"/>
              <a:t>The resulting image of peak dates sometimes returns null if the </a:t>
            </a:r>
            <a:r>
              <a:rPr lang="en-US" sz="1400" dirty="0" err="1" smtClean="0"/>
              <a:t>timeseries</a:t>
            </a:r>
            <a:r>
              <a:rPr lang="en-US" sz="1400" dirty="0" smtClean="0"/>
              <a:t> of EVI is completely different from what the method can handle. The image will be empty on the null pixel.</a:t>
            </a:r>
          </a:p>
          <a:p>
            <a:r>
              <a:rPr lang="en-US" sz="1400" dirty="0" smtClean="0"/>
              <a:t>Add </a:t>
            </a:r>
            <a:r>
              <a:rPr lang="en-US" sz="1400" dirty="0" err="1" smtClean="0"/>
              <a:t>mapbiomas</a:t>
            </a:r>
            <a:r>
              <a:rPr lang="en-US" sz="1400" dirty="0" smtClean="0"/>
              <a:t> cropland layer, </a:t>
            </a:r>
            <a:r>
              <a:rPr lang="en-US" sz="1400" dirty="0" err="1" smtClean="0"/>
              <a:t>lc_morgen</a:t>
            </a:r>
            <a:r>
              <a:rPr lang="en-US" sz="1400" dirty="0" smtClean="0"/>
              <a:t> (</a:t>
            </a:r>
            <a:r>
              <a:rPr lang="en-US" sz="1400" dirty="0" err="1" smtClean="0"/>
              <a:t>lc_morgen</a:t>
            </a:r>
            <a:r>
              <a:rPr lang="en-US" sz="1400" dirty="0" smtClean="0"/>
              <a:t> sometimes gives soy pixels in the middle of lakes…)</a:t>
            </a:r>
          </a:p>
          <a:p>
            <a:r>
              <a:rPr lang="en-US" sz="1400" dirty="0" smtClean="0"/>
              <a:t>Use </a:t>
            </a:r>
            <a:r>
              <a:rPr lang="en-US" sz="1400" dirty="0" err="1" smtClean="0"/>
              <a:t>mapbiomas</a:t>
            </a:r>
            <a:r>
              <a:rPr lang="en-US" sz="1400" dirty="0" smtClean="0"/>
              <a:t> + </a:t>
            </a:r>
            <a:r>
              <a:rPr lang="en-US" sz="1400" dirty="0" err="1" smtClean="0"/>
              <a:t>lc_morgen</a:t>
            </a:r>
            <a:r>
              <a:rPr lang="en-US" sz="1400" dirty="0" smtClean="0"/>
              <a:t> to mask appropriate pixels in the result images… and need to produce and export as asset each year’s single and double cropping </a:t>
            </a:r>
            <a:r>
              <a:rPr lang="en-US" sz="1400" dirty="0" smtClean="0"/>
              <a:t>result images</a:t>
            </a:r>
          </a:p>
          <a:p>
            <a:r>
              <a:rPr lang="en-US" sz="1400" dirty="0" smtClean="0"/>
              <a:t>Masked out </a:t>
            </a:r>
            <a:r>
              <a:rPr lang="en-US" sz="1400" dirty="0" smtClean="0"/>
              <a:t>pixels whose quarter periods are questionable and whose first and second peaks are within 20 days of each other</a:t>
            </a:r>
          </a:p>
          <a:p>
            <a:r>
              <a:rPr lang="en-US" sz="1400" dirty="0" smtClean="0"/>
              <a:t>Export the result images for first and second peaks separately, and for each year.</a:t>
            </a:r>
          </a:p>
          <a:p>
            <a:endParaRPr lang="en-US" sz="1400" dirty="0"/>
          </a:p>
        </p:txBody>
      </p:sp>
      <p:pic>
        <p:nvPicPr>
          <p:cNvPr id="3" name="Picture 2"/>
          <p:cNvPicPr>
            <a:picLocks noChangeAspect="1"/>
          </p:cNvPicPr>
          <p:nvPr/>
        </p:nvPicPr>
        <p:blipFill>
          <a:blip r:embed="rId2"/>
          <a:stretch>
            <a:fillRect/>
          </a:stretch>
        </p:blipFill>
        <p:spPr>
          <a:xfrm>
            <a:off x="4911603" y="468709"/>
            <a:ext cx="4232397" cy="3708585"/>
          </a:xfrm>
          <a:prstGeom prst="rect">
            <a:avLst/>
          </a:prstGeom>
        </p:spPr>
      </p:pic>
      <p:sp>
        <p:nvSpPr>
          <p:cNvPr id="4" name="Rectangle 3"/>
          <p:cNvSpPr/>
          <p:nvPr/>
        </p:nvSpPr>
        <p:spPr>
          <a:xfrm>
            <a:off x="5285583" y="5412640"/>
            <a:ext cx="3605074" cy="738664"/>
          </a:xfrm>
          <a:prstGeom prst="rect">
            <a:avLst/>
          </a:prstGeom>
        </p:spPr>
        <p:txBody>
          <a:bodyPr wrap="square">
            <a:spAutoFit/>
          </a:bodyPr>
          <a:lstStyle/>
          <a:p>
            <a:r>
              <a:rPr lang="en-US" sz="1400" dirty="0" smtClean="0">
                <a:solidFill>
                  <a:srgbClr val="FF0000"/>
                </a:solidFill>
              </a:rPr>
              <a:t>Reapply method after get the resampled </a:t>
            </a:r>
            <a:r>
              <a:rPr lang="en-US" sz="1400" dirty="0" err="1" smtClean="0">
                <a:solidFill>
                  <a:srgbClr val="FF0000"/>
                </a:solidFill>
              </a:rPr>
              <a:t>mapbiomas</a:t>
            </a:r>
            <a:r>
              <a:rPr lang="en-US" sz="1400" dirty="0" smtClean="0">
                <a:solidFill>
                  <a:srgbClr val="FF0000"/>
                </a:solidFill>
              </a:rPr>
              <a:t> to same resolution as </a:t>
            </a:r>
            <a:r>
              <a:rPr lang="en-US" sz="1400" dirty="0" err="1" smtClean="0">
                <a:solidFill>
                  <a:srgbClr val="FF0000"/>
                </a:solidFill>
              </a:rPr>
              <a:t>Modis</a:t>
            </a:r>
            <a:r>
              <a:rPr lang="en-US" sz="1400" dirty="0" smtClean="0">
                <a:solidFill>
                  <a:srgbClr val="FF0000"/>
                </a:solidFill>
              </a:rPr>
              <a:t> and the new land cover map</a:t>
            </a:r>
            <a:endParaRPr lang="en-US" sz="1400" dirty="0" smtClean="0">
              <a:solidFill>
                <a:srgbClr val="FF0000"/>
              </a:solidFill>
            </a:endParaRPr>
          </a:p>
        </p:txBody>
      </p:sp>
    </p:spTree>
    <p:extLst>
      <p:ext uri="{BB962C8B-B14F-4D97-AF65-F5344CB8AC3E}">
        <p14:creationId xmlns:p14="http://schemas.microsoft.com/office/powerpoint/2010/main" val="114506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4092419" y="2690843"/>
            <a:ext cx="1162698" cy="584776"/>
          </a:xfrm>
          <a:prstGeom prst="rect">
            <a:avLst/>
          </a:prstGeom>
          <a:noFill/>
        </p:spPr>
        <p:txBody>
          <a:bodyPr wrap="none" rtlCol="0">
            <a:spAutoFit/>
          </a:bodyPr>
          <a:lstStyle/>
          <a:p>
            <a:r>
              <a:rPr lang="en-US" sz="3200" dirty="0" smtClean="0"/>
              <a:t>To Do</a:t>
            </a:r>
            <a:endParaRPr lang="en-US" sz="3200" dirty="0"/>
          </a:p>
        </p:txBody>
      </p:sp>
    </p:spTree>
    <p:extLst>
      <p:ext uri="{BB962C8B-B14F-4D97-AF65-F5344CB8AC3E}">
        <p14:creationId xmlns:p14="http://schemas.microsoft.com/office/powerpoint/2010/main" val="2300476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11390</TotalTime>
  <Words>1933</Words>
  <Application>Microsoft Macintosh PowerPoint</Application>
  <PresentationFormat>On-screen Show (4:3)</PresentationFormat>
  <Paragraphs>93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MODIS + Landsat phenology, LAI timeseries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55</cp:revision>
  <dcterms:created xsi:type="dcterms:W3CDTF">2018-06-21T20:20:31Z</dcterms:created>
  <dcterms:modified xsi:type="dcterms:W3CDTF">2018-06-29T18:11:20Z</dcterms:modified>
</cp:coreProperties>
</file>