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72" r:id="rId3"/>
    <p:sldId id="278" r:id="rId4"/>
    <p:sldId id="260" r:id="rId5"/>
    <p:sldId id="261" r:id="rId6"/>
    <p:sldId id="262" r:id="rId7"/>
    <p:sldId id="264" r:id="rId8"/>
    <p:sldId id="265" r:id="rId9"/>
    <p:sldId id="267" r:id="rId10"/>
    <p:sldId id="271" r:id="rId11"/>
    <p:sldId id="276" r:id="rId12"/>
    <p:sldId id="275" r:id="rId13"/>
    <p:sldId id="277" r:id="rId14"/>
    <p:sldId id="266" r:id="rId15"/>
    <p:sldId id="273" r:id="rId16"/>
    <p:sldId id="259" r:id="rId17"/>
    <p:sldId id="269" r:id="rId18"/>
    <p:sldId id="274" r:id="rId19"/>
    <p:sldId id="258" r:id="rId20"/>
    <p:sldId id="268" r:id="rId21"/>
    <p:sldId id="263" r:id="rId22"/>
    <p:sldId id="25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72" autoAdjust="0"/>
    <p:restoredTop sz="95494" autoAdjust="0"/>
  </p:normalViewPr>
  <p:slideViewPr>
    <p:cSldViewPr snapToGrid="0" snapToObjects="1">
      <p:cViewPr varScale="1">
        <p:scale>
          <a:sx n="90" d="100"/>
          <a:sy n="90" d="100"/>
        </p:scale>
        <p:origin x="-800" y="6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A4B9CB-8D60-9F4C-B071-B8E885373A36}" type="datetimeFigureOut">
              <a:rPr lang="en-US" smtClean="0"/>
              <a:t>6/28/18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19379-1F8A-4D49-B98B-2BEEF52018AE}" type="slidenum">
              <a:rPr lang="en-US" smtClean="0"/>
              <a:t>‹#›</a:t>
            </a:fld>
            <a:endParaRPr lang="en-US"/>
          </a:p>
        </p:txBody>
      </p:sp>
    </p:spTree>
    <p:extLst>
      <p:ext uri="{BB962C8B-B14F-4D97-AF65-F5344CB8AC3E}">
        <p14:creationId xmlns:p14="http://schemas.microsoft.com/office/powerpoint/2010/main" val="331279066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All weather data will be interpolated (</a:t>
            </a:r>
            <a:r>
              <a:rPr lang="en-US" baseline="0" dirty="0" err="1" smtClean="0"/>
              <a:t>Tmin</a:t>
            </a:r>
            <a:r>
              <a:rPr lang="en-US" baseline="0" dirty="0" smtClean="0"/>
              <a:t>, </a:t>
            </a:r>
            <a:r>
              <a:rPr lang="en-US" baseline="0" dirty="0" err="1" smtClean="0"/>
              <a:t>Tmax</a:t>
            </a:r>
            <a:r>
              <a:rPr lang="en-US" baseline="0" dirty="0" smtClean="0"/>
              <a:t>, </a:t>
            </a:r>
            <a:r>
              <a:rPr lang="en-US" baseline="0" dirty="0" err="1" smtClean="0"/>
              <a:t>Tavg</a:t>
            </a:r>
            <a:r>
              <a:rPr lang="en-US" baseline="0" dirty="0" smtClean="0"/>
              <a:t>, wind speed, specific humidity, </a:t>
            </a:r>
            <a:r>
              <a:rPr lang="en-US" baseline="0" dirty="0" err="1" smtClean="0"/>
              <a:t>precip</a:t>
            </a:r>
            <a:r>
              <a:rPr lang="en-US" baseline="0" dirty="0" smtClean="0"/>
              <a:t>, radiation); interpolation will happen during the process of going from pixel to list</a:t>
            </a:r>
          </a:p>
          <a:p>
            <a:r>
              <a:rPr lang="en-US" baseline="0" dirty="0" smtClean="0"/>
              <a:t>Classify pixels into region in the native weather data grid</a:t>
            </a:r>
          </a:p>
          <a:p>
            <a:endParaRPr lang="en-US" baseline="0" dirty="0" smtClean="0"/>
          </a:p>
          <a:p>
            <a:r>
              <a:rPr lang="en-US" baseline="0" dirty="0" smtClean="0"/>
              <a:t>Ask Dave – what does he do for gridded weather? What dataset does he use? Does he interpolate?</a:t>
            </a:r>
          </a:p>
          <a:p>
            <a:r>
              <a:rPr lang="en-US" dirty="0" smtClean="0"/>
              <a:t>My work:</a:t>
            </a:r>
          </a:p>
          <a:p>
            <a:r>
              <a:rPr lang="en-US" dirty="0" smtClean="0"/>
              <a:t>Bottleneck: Ask about datasets.</a:t>
            </a:r>
            <a:r>
              <a:rPr lang="en-US" baseline="0" dirty="0" smtClean="0"/>
              <a:t> Ask about </a:t>
            </a:r>
            <a:r>
              <a:rPr lang="en-US" baseline="0" dirty="0" err="1" smtClean="0"/>
              <a:t>cyberinfrastructure</a:t>
            </a:r>
            <a:r>
              <a:rPr lang="en-US" baseline="0" dirty="0" smtClean="0"/>
              <a:t>. Need: onset, Rally da </a:t>
            </a:r>
            <a:r>
              <a:rPr lang="en-US" baseline="0" dirty="0" err="1" smtClean="0"/>
              <a:t>Safra</a:t>
            </a:r>
            <a:r>
              <a:rPr lang="en-US" baseline="0" dirty="0" smtClean="0"/>
              <a:t>, LC </a:t>
            </a:r>
            <a:r>
              <a:rPr lang="en-US" baseline="0" dirty="0" err="1" smtClean="0"/>
              <a:t>Morgen</a:t>
            </a:r>
            <a:r>
              <a:rPr lang="en-US" baseline="0" dirty="0" smtClean="0"/>
              <a:t> </a:t>
            </a:r>
            <a:r>
              <a:rPr lang="en-US" baseline="0" dirty="0" err="1" smtClean="0"/>
              <a:t>soymap</a:t>
            </a:r>
            <a:r>
              <a:rPr lang="en-US" baseline="0" dirty="0" smtClean="0"/>
              <a:t>, </a:t>
            </a:r>
            <a:r>
              <a:rPr lang="en-US" baseline="0" dirty="0" err="1" smtClean="0"/>
              <a:t>Mapbiomas</a:t>
            </a:r>
            <a:r>
              <a:rPr lang="en-US" baseline="0" dirty="0" smtClean="0"/>
              <a:t>, other land use classifications, single </a:t>
            </a:r>
            <a:r>
              <a:rPr lang="en-US" baseline="0" dirty="0" err="1" smtClean="0"/>
              <a:t>vs</a:t>
            </a:r>
            <a:r>
              <a:rPr lang="en-US" baseline="0" dirty="0" smtClean="0"/>
              <a:t> double crop maps</a:t>
            </a:r>
            <a:endParaRPr lang="en-US" dirty="0" smtClean="0"/>
          </a:p>
          <a:p>
            <a:r>
              <a:rPr lang="en-US" dirty="0" smtClean="0"/>
              <a:t>Compile</a:t>
            </a:r>
            <a:r>
              <a:rPr lang="en-US" baseline="0" dirty="0" smtClean="0"/>
              <a:t> </a:t>
            </a:r>
            <a:r>
              <a:rPr lang="en-US" baseline="0" dirty="0" err="1" smtClean="0"/>
              <a:t>soymap</a:t>
            </a:r>
            <a:r>
              <a:rPr lang="en-US" baseline="0" dirty="0" smtClean="0"/>
              <a:t> and yield data</a:t>
            </a:r>
          </a:p>
          <a:p>
            <a:r>
              <a:rPr lang="en-US" baseline="0" dirty="0" smtClean="0"/>
              <a:t>Determine rep of yield data</a:t>
            </a:r>
          </a:p>
          <a:p>
            <a:r>
              <a:rPr lang="en-US" baseline="0" dirty="0" smtClean="0"/>
              <a:t>Select new soy pixels if necessary</a:t>
            </a:r>
          </a:p>
          <a:p>
            <a:r>
              <a:rPr lang="en-US" baseline="0" dirty="0" smtClean="0"/>
              <a:t>Tie LAI info to the selected and yield soy pixels</a:t>
            </a:r>
          </a:p>
        </p:txBody>
      </p:sp>
      <p:sp>
        <p:nvSpPr>
          <p:cNvPr id="4" name="Slide Number Placeholder 3"/>
          <p:cNvSpPr>
            <a:spLocks noGrp="1"/>
          </p:cNvSpPr>
          <p:nvPr>
            <p:ph type="sldNum" sz="quarter" idx="10"/>
          </p:nvPr>
        </p:nvSpPr>
        <p:spPr/>
        <p:txBody>
          <a:bodyPr/>
          <a:lstStyle/>
          <a:p>
            <a:fld id="{84738F37-B203-8F4A-8F7D-85E2D93865E6}" type="slidenum">
              <a:rPr lang="en-US" smtClean="0"/>
              <a:t>22</a:t>
            </a:fld>
            <a:endParaRPr lang="en-US"/>
          </a:p>
        </p:txBody>
      </p:sp>
    </p:spTree>
    <p:extLst>
      <p:ext uri="{BB962C8B-B14F-4D97-AF65-F5344CB8AC3E}">
        <p14:creationId xmlns:p14="http://schemas.microsoft.com/office/powerpoint/2010/main" val="1901154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D79090-2A99-4C42-844D-EB21F3B69B56}" type="datetimeFigureOut">
              <a:rPr lang="en-US" smtClean="0"/>
              <a:t>6/28/18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3B1F9-0E42-3244-9FBD-BF05B728F7B2}" type="slidenum">
              <a:rPr lang="en-US" smtClean="0"/>
              <a:t>‹#›</a:t>
            </a:fld>
            <a:endParaRPr lang="en-US"/>
          </a:p>
        </p:txBody>
      </p:sp>
    </p:spTree>
    <p:extLst>
      <p:ext uri="{BB962C8B-B14F-4D97-AF65-F5344CB8AC3E}">
        <p14:creationId xmlns:p14="http://schemas.microsoft.com/office/powerpoint/2010/main" val="304582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D79090-2A99-4C42-844D-EB21F3B69B56}" type="datetimeFigureOut">
              <a:rPr lang="en-US" smtClean="0"/>
              <a:t>6/28/18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3B1F9-0E42-3244-9FBD-BF05B728F7B2}" type="slidenum">
              <a:rPr lang="en-US" smtClean="0"/>
              <a:t>‹#›</a:t>
            </a:fld>
            <a:endParaRPr lang="en-US"/>
          </a:p>
        </p:txBody>
      </p:sp>
    </p:spTree>
    <p:extLst>
      <p:ext uri="{BB962C8B-B14F-4D97-AF65-F5344CB8AC3E}">
        <p14:creationId xmlns:p14="http://schemas.microsoft.com/office/powerpoint/2010/main" val="261769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D79090-2A99-4C42-844D-EB21F3B69B56}" type="datetimeFigureOut">
              <a:rPr lang="en-US" smtClean="0"/>
              <a:t>6/28/18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3B1F9-0E42-3244-9FBD-BF05B728F7B2}" type="slidenum">
              <a:rPr lang="en-US" smtClean="0"/>
              <a:t>‹#›</a:t>
            </a:fld>
            <a:endParaRPr lang="en-US"/>
          </a:p>
        </p:txBody>
      </p:sp>
    </p:spTree>
    <p:extLst>
      <p:ext uri="{BB962C8B-B14F-4D97-AF65-F5344CB8AC3E}">
        <p14:creationId xmlns:p14="http://schemas.microsoft.com/office/powerpoint/2010/main" val="3868740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D79090-2A99-4C42-844D-EB21F3B69B56}" type="datetimeFigureOut">
              <a:rPr lang="en-US" smtClean="0"/>
              <a:t>6/28/18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3B1F9-0E42-3244-9FBD-BF05B728F7B2}" type="slidenum">
              <a:rPr lang="en-US" smtClean="0"/>
              <a:t>‹#›</a:t>
            </a:fld>
            <a:endParaRPr lang="en-US"/>
          </a:p>
        </p:txBody>
      </p:sp>
    </p:spTree>
    <p:extLst>
      <p:ext uri="{BB962C8B-B14F-4D97-AF65-F5344CB8AC3E}">
        <p14:creationId xmlns:p14="http://schemas.microsoft.com/office/powerpoint/2010/main" val="1174236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D79090-2A99-4C42-844D-EB21F3B69B56}" type="datetimeFigureOut">
              <a:rPr lang="en-US" smtClean="0"/>
              <a:t>6/28/18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3B1F9-0E42-3244-9FBD-BF05B728F7B2}" type="slidenum">
              <a:rPr lang="en-US" smtClean="0"/>
              <a:t>‹#›</a:t>
            </a:fld>
            <a:endParaRPr lang="en-US"/>
          </a:p>
        </p:txBody>
      </p:sp>
    </p:spTree>
    <p:extLst>
      <p:ext uri="{BB962C8B-B14F-4D97-AF65-F5344CB8AC3E}">
        <p14:creationId xmlns:p14="http://schemas.microsoft.com/office/powerpoint/2010/main" val="1189652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D79090-2A99-4C42-844D-EB21F3B69B56}" type="datetimeFigureOut">
              <a:rPr lang="en-US" smtClean="0"/>
              <a:t>6/28/18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3B1F9-0E42-3244-9FBD-BF05B728F7B2}" type="slidenum">
              <a:rPr lang="en-US" smtClean="0"/>
              <a:t>‹#›</a:t>
            </a:fld>
            <a:endParaRPr lang="en-US"/>
          </a:p>
        </p:txBody>
      </p:sp>
    </p:spTree>
    <p:extLst>
      <p:ext uri="{BB962C8B-B14F-4D97-AF65-F5344CB8AC3E}">
        <p14:creationId xmlns:p14="http://schemas.microsoft.com/office/powerpoint/2010/main" val="1208512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D79090-2A99-4C42-844D-EB21F3B69B56}" type="datetimeFigureOut">
              <a:rPr lang="en-US" smtClean="0"/>
              <a:t>6/28/18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B3B1F9-0E42-3244-9FBD-BF05B728F7B2}" type="slidenum">
              <a:rPr lang="en-US" smtClean="0"/>
              <a:t>‹#›</a:t>
            </a:fld>
            <a:endParaRPr lang="en-US"/>
          </a:p>
        </p:txBody>
      </p:sp>
    </p:spTree>
    <p:extLst>
      <p:ext uri="{BB962C8B-B14F-4D97-AF65-F5344CB8AC3E}">
        <p14:creationId xmlns:p14="http://schemas.microsoft.com/office/powerpoint/2010/main" val="2510426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D79090-2A99-4C42-844D-EB21F3B69B56}" type="datetimeFigureOut">
              <a:rPr lang="en-US" smtClean="0"/>
              <a:t>6/28/18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B3B1F9-0E42-3244-9FBD-BF05B728F7B2}" type="slidenum">
              <a:rPr lang="en-US" smtClean="0"/>
              <a:t>‹#›</a:t>
            </a:fld>
            <a:endParaRPr lang="en-US"/>
          </a:p>
        </p:txBody>
      </p:sp>
    </p:spTree>
    <p:extLst>
      <p:ext uri="{BB962C8B-B14F-4D97-AF65-F5344CB8AC3E}">
        <p14:creationId xmlns:p14="http://schemas.microsoft.com/office/powerpoint/2010/main" val="1557215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D79090-2A99-4C42-844D-EB21F3B69B56}" type="datetimeFigureOut">
              <a:rPr lang="en-US" smtClean="0"/>
              <a:t>6/28/18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B3B1F9-0E42-3244-9FBD-BF05B728F7B2}" type="slidenum">
              <a:rPr lang="en-US" smtClean="0"/>
              <a:t>‹#›</a:t>
            </a:fld>
            <a:endParaRPr lang="en-US"/>
          </a:p>
        </p:txBody>
      </p:sp>
    </p:spTree>
    <p:extLst>
      <p:ext uri="{BB962C8B-B14F-4D97-AF65-F5344CB8AC3E}">
        <p14:creationId xmlns:p14="http://schemas.microsoft.com/office/powerpoint/2010/main" val="3415343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D79090-2A99-4C42-844D-EB21F3B69B56}" type="datetimeFigureOut">
              <a:rPr lang="en-US" smtClean="0"/>
              <a:t>6/28/18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3B1F9-0E42-3244-9FBD-BF05B728F7B2}" type="slidenum">
              <a:rPr lang="en-US" smtClean="0"/>
              <a:t>‹#›</a:t>
            </a:fld>
            <a:endParaRPr lang="en-US"/>
          </a:p>
        </p:txBody>
      </p:sp>
    </p:spTree>
    <p:extLst>
      <p:ext uri="{BB962C8B-B14F-4D97-AF65-F5344CB8AC3E}">
        <p14:creationId xmlns:p14="http://schemas.microsoft.com/office/powerpoint/2010/main" val="403575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D79090-2A99-4C42-844D-EB21F3B69B56}" type="datetimeFigureOut">
              <a:rPr lang="en-US" smtClean="0"/>
              <a:t>6/28/18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3B1F9-0E42-3244-9FBD-BF05B728F7B2}" type="slidenum">
              <a:rPr lang="en-US" smtClean="0"/>
              <a:t>‹#›</a:t>
            </a:fld>
            <a:endParaRPr lang="en-US"/>
          </a:p>
        </p:txBody>
      </p:sp>
    </p:spTree>
    <p:extLst>
      <p:ext uri="{BB962C8B-B14F-4D97-AF65-F5344CB8AC3E}">
        <p14:creationId xmlns:p14="http://schemas.microsoft.com/office/powerpoint/2010/main" val="23239264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D79090-2A99-4C42-844D-EB21F3B69B56}" type="datetimeFigureOut">
              <a:rPr lang="en-US" smtClean="0"/>
              <a:t>6/28/18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B3B1F9-0E42-3244-9FBD-BF05B728F7B2}" type="slidenum">
              <a:rPr lang="en-US" smtClean="0"/>
              <a:t>‹#›</a:t>
            </a:fld>
            <a:endParaRPr lang="en-US"/>
          </a:p>
        </p:txBody>
      </p:sp>
    </p:spTree>
    <p:extLst>
      <p:ext uri="{BB962C8B-B14F-4D97-AF65-F5344CB8AC3E}">
        <p14:creationId xmlns:p14="http://schemas.microsoft.com/office/powerpoint/2010/main" val="1636048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hyperlink" Target="https://www.youtube.com/watch?v=QX1-xGVFqm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GEE Phenology</a:t>
            </a:r>
            <a:endParaRPr lang="en-US" dirty="0"/>
          </a:p>
        </p:txBody>
      </p:sp>
      <p:sp>
        <p:nvSpPr>
          <p:cNvPr id="3" name="Subtitle 2"/>
          <p:cNvSpPr>
            <a:spLocks noGrp="1"/>
          </p:cNvSpPr>
          <p:nvPr>
            <p:ph type="subTitle" idx="1"/>
          </p:nvPr>
        </p:nvSpPr>
        <p:spPr/>
        <p:txBody>
          <a:bodyPr/>
          <a:lstStyle/>
          <a:p>
            <a:r>
              <a:rPr lang="en-US" dirty="0" smtClean="0"/>
              <a:t>June 6, 2018</a:t>
            </a:r>
            <a:endParaRPr lang="en-US" dirty="0"/>
          </a:p>
        </p:txBody>
      </p:sp>
    </p:spTree>
    <p:extLst>
      <p:ext uri="{BB962C8B-B14F-4D97-AF65-F5344CB8AC3E}">
        <p14:creationId xmlns:p14="http://schemas.microsoft.com/office/powerpoint/2010/main" val="1784417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5875" y="0"/>
            <a:ext cx="3552249" cy="369332"/>
          </a:xfrm>
          <a:prstGeom prst="rect">
            <a:avLst/>
          </a:prstGeom>
        </p:spPr>
        <p:txBody>
          <a:bodyPr wrap="none">
            <a:spAutoFit/>
          </a:bodyPr>
          <a:lstStyle/>
          <a:p>
            <a:r>
              <a:rPr lang="en-US" b="1" dirty="0" smtClean="0"/>
              <a:t>Phenology from satellite data: Plan</a:t>
            </a:r>
          </a:p>
        </p:txBody>
      </p:sp>
      <p:sp>
        <p:nvSpPr>
          <p:cNvPr id="3" name="TextBox 2"/>
          <p:cNvSpPr txBox="1"/>
          <p:nvPr/>
        </p:nvSpPr>
        <p:spPr>
          <a:xfrm>
            <a:off x="1443990" y="388446"/>
            <a:ext cx="2103360" cy="584776"/>
          </a:xfrm>
          <a:prstGeom prst="rect">
            <a:avLst/>
          </a:prstGeom>
          <a:noFill/>
        </p:spPr>
        <p:txBody>
          <a:bodyPr wrap="none" rtlCol="0">
            <a:spAutoFit/>
          </a:bodyPr>
          <a:lstStyle/>
          <a:p>
            <a:r>
              <a:rPr lang="en-US" sz="1600" b="1" dirty="0" smtClean="0"/>
              <a:t>(Sakamoto et al, 2005)</a:t>
            </a:r>
          </a:p>
          <a:p>
            <a:r>
              <a:rPr lang="en-US" sz="1600" b="1" dirty="0" smtClean="0"/>
              <a:t>WFCP method</a:t>
            </a:r>
            <a:endParaRPr lang="en-US" sz="1600" b="1" dirty="0"/>
          </a:p>
        </p:txBody>
      </p:sp>
      <p:sp>
        <p:nvSpPr>
          <p:cNvPr id="4" name="TextBox 3"/>
          <p:cNvSpPr txBox="1"/>
          <p:nvPr/>
        </p:nvSpPr>
        <p:spPr>
          <a:xfrm>
            <a:off x="20676" y="1142500"/>
            <a:ext cx="607859" cy="523220"/>
          </a:xfrm>
          <a:prstGeom prst="rect">
            <a:avLst/>
          </a:prstGeom>
          <a:noFill/>
        </p:spPr>
        <p:txBody>
          <a:bodyPr wrap="none" rtlCol="0">
            <a:spAutoFit/>
          </a:bodyPr>
          <a:lstStyle/>
          <a:p>
            <a:r>
              <a:rPr lang="en-US" sz="1400" dirty="0" smtClean="0"/>
              <a:t>Data/</a:t>
            </a:r>
          </a:p>
          <a:p>
            <a:r>
              <a:rPr lang="en-US" sz="1400" dirty="0" smtClean="0"/>
              <a:t>Index</a:t>
            </a:r>
            <a:endParaRPr lang="en-US" sz="1400" dirty="0"/>
          </a:p>
        </p:txBody>
      </p:sp>
      <p:sp>
        <p:nvSpPr>
          <p:cNvPr id="5" name="TextBox 4"/>
          <p:cNvSpPr txBox="1"/>
          <p:nvPr/>
        </p:nvSpPr>
        <p:spPr>
          <a:xfrm>
            <a:off x="1061637" y="973222"/>
            <a:ext cx="2840685" cy="1384995"/>
          </a:xfrm>
          <a:prstGeom prst="rect">
            <a:avLst/>
          </a:prstGeom>
          <a:noFill/>
        </p:spPr>
        <p:txBody>
          <a:bodyPr wrap="square" rtlCol="0">
            <a:spAutoFit/>
          </a:bodyPr>
          <a:lstStyle/>
          <a:p>
            <a:pPr marL="285750" indent="-285750">
              <a:buFont typeface="Arial"/>
              <a:buChar char="•"/>
            </a:pPr>
            <a:r>
              <a:rPr lang="en-US" sz="1400" dirty="0" smtClean="0"/>
              <a:t>MODIS/Terra SR 8-day Global 500m V004 (lowest value of band 3 over every 8 days and corrected for gas and aerosol scattering)</a:t>
            </a:r>
          </a:p>
          <a:p>
            <a:pPr marL="285750" indent="-285750">
              <a:buFont typeface="Arial"/>
              <a:buChar char="•"/>
            </a:pPr>
            <a:r>
              <a:rPr lang="en-US" sz="1400" dirty="0" smtClean="0"/>
              <a:t>EVI</a:t>
            </a:r>
            <a:endParaRPr lang="en-US" sz="1400" dirty="0"/>
          </a:p>
        </p:txBody>
      </p:sp>
      <p:sp>
        <p:nvSpPr>
          <p:cNvPr id="6" name="TextBox 5"/>
          <p:cNvSpPr txBox="1"/>
          <p:nvPr/>
        </p:nvSpPr>
        <p:spPr>
          <a:xfrm>
            <a:off x="20676" y="2520238"/>
            <a:ext cx="914912" cy="523220"/>
          </a:xfrm>
          <a:prstGeom prst="rect">
            <a:avLst/>
          </a:prstGeom>
          <a:noFill/>
        </p:spPr>
        <p:txBody>
          <a:bodyPr wrap="square" rtlCol="0">
            <a:spAutoFit/>
          </a:bodyPr>
          <a:lstStyle/>
          <a:p>
            <a:r>
              <a:rPr lang="en-US" sz="1400" dirty="0" smtClean="0"/>
              <a:t>Data Cleaning</a:t>
            </a:r>
            <a:endParaRPr lang="en-US" sz="1400" dirty="0"/>
          </a:p>
        </p:txBody>
      </p:sp>
      <p:sp>
        <p:nvSpPr>
          <p:cNvPr id="7" name="TextBox 6"/>
          <p:cNvSpPr txBox="1"/>
          <p:nvPr/>
        </p:nvSpPr>
        <p:spPr>
          <a:xfrm>
            <a:off x="1002821" y="2527495"/>
            <a:ext cx="2986193" cy="2893100"/>
          </a:xfrm>
          <a:prstGeom prst="rect">
            <a:avLst/>
          </a:prstGeom>
          <a:noFill/>
        </p:spPr>
        <p:txBody>
          <a:bodyPr wrap="square" rtlCol="0">
            <a:spAutoFit/>
          </a:bodyPr>
          <a:lstStyle/>
          <a:p>
            <a:pPr marL="285750" indent="-285750">
              <a:buFont typeface="Arial"/>
              <a:buChar char="•"/>
            </a:pPr>
            <a:r>
              <a:rPr lang="en-US" sz="1400" dirty="0" smtClean="0"/>
              <a:t>Clouds: remove pixel whose band 3 reflectance &gt; 10%</a:t>
            </a:r>
          </a:p>
          <a:p>
            <a:pPr marL="285750" indent="-285750">
              <a:buFont typeface="Arial"/>
              <a:buChar char="•"/>
            </a:pPr>
            <a:r>
              <a:rPr lang="en-US" sz="1400" dirty="0" smtClean="0"/>
              <a:t>Low res pixels: remove pixels with sensor zenith angle larger than 32.25 </a:t>
            </a:r>
            <a:r>
              <a:rPr lang="en-US" sz="1400" dirty="0" err="1" smtClean="0"/>
              <a:t>deg</a:t>
            </a:r>
            <a:endParaRPr lang="en-US" sz="1400" dirty="0" smtClean="0"/>
          </a:p>
          <a:p>
            <a:pPr marL="285750" indent="-285750">
              <a:buFont typeface="Arial"/>
              <a:buChar char="•"/>
            </a:pPr>
            <a:r>
              <a:rPr lang="en-US" sz="1400" dirty="0" smtClean="0">
                <a:solidFill>
                  <a:srgbClr val="A6A6A6"/>
                </a:solidFill>
              </a:rPr>
              <a:t>Make array with 2048 elements by continuously and recursively filling array</a:t>
            </a:r>
          </a:p>
          <a:p>
            <a:pPr marL="285750" indent="-285750">
              <a:buFont typeface="Arial"/>
              <a:buChar char="•"/>
            </a:pPr>
            <a:r>
              <a:rPr lang="en-US" sz="1400" dirty="0" smtClean="0"/>
              <a:t>Linearly interpolate missing data</a:t>
            </a:r>
          </a:p>
          <a:p>
            <a:pPr marL="285750" indent="-285750">
              <a:buFont typeface="Arial"/>
              <a:buChar char="•"/>
            </a:pPr>
            <a:r>
              <a:rPr lang="en-US" sz="1400" dirty="0" smtClean="0">
                <a:solidFill>
                  <a:schemeClr val="bg1">
                    <a:lumMod val="65000"/>
                  </a:schemeClr>
                </a:solidFill>
              </a:rPr>
              <a:t>Use the 365 elements of the output array from the 730</a:t>
            </a:r>
            <a:r>
              <a:rPr lang="en-US" sz="1400" baseline="30000" dirty="0" smtClean="0">
                <a:solidFill>
                  <a:schemeClr val="bg1">
                    <a:lumMod val="65000"/>
                  </a:schemeClr>
                </a:solidFill>
              </a:rPr>
              <a:t>th</a:t>
            </a:r>
            <a:r>
              <a:rPr lang="en-US" sz="1400" dirty="0" smtClean="0">
                <a:solidFill>
                  <a:schemeClr val="bg1">
                    <a:lumMod val="65000"/>
                  </a:schemeClr>
                </a:solidFill>
              </a:rPr>
              <a:t> to 1094</a:t>
            </a:r>
            <a:r>
              <a:rPr lang="en-US" sz="1400" baseline="30000" dirty="0" smtClean="0">
                <a:solidFill>
                  <a:schemeClr val="bg1">
                    <a:lumMod val="65000"/>
                  </a:schemeClr>
                </a:solidFill>
              </a:rPr>
              <a:t>th</a:t>
            </a:r>
            <a:r>
              <a:rPr lang="en-US" sz="1400" dirty="0" smtClean="0">
                <a:solidFill>
                  <a:schemeClr val="bg1">
                    <a:lumMod val="65000"/>
                  </a:schemeClr>
                </a:solidFill>
              </a:rPr>
              <a:t> as smoothed time profile of EVI</a:t>
            </a:r>
            <a:endParaRPr lang="en-US" sz="1400" dirty="0">
              <a:solidFill>
                <a:schemeClr val="bg1">
                  <a:lumMod val="65000"/>
                </a:schemeClr>
              </a:solidFill>
            </a:endParaRPr>
          </a:p>
        </p:txBody>
      </p:sp>
      <p:sp>
        <p:nvSpPr>
          <p:cNvPr id="8" name="TextBox 7"/>
          <p:cNvSpPr txBox="1"/>
          <p:nvPr/>
        </p:nvSpPr>
        <p:spPr>
          <a:xfrm>
            <a:off x="-62761" y="5688449"/>
            <a:ext cx="1124398" cy="523220"/>
          </a:xfrm>
          <a:prstGeom prst="rect">
            <a:avLst/>
          </a:prstGeom>
          <a:noFill/>
        </p:spPr>
        <p:txBody>
          <a:bodyPr wrap="square" rtlCol="0">
            <a:spAutoFit/>
          </a:bodyPr>
          <a:lstStyle/>
          <a:p>
            <a:r>
              <a:rPr lang="en-US" sz="1400" dirty="0" smtClean="0"/>
              <a:t>Single/Double crop</a:t>
            </a:r>
            <a:endParaRPr lang="en-US" sz="1400" dirty="0"/>
          </a:p>
        </p:txBody>
      </p:sp>
      <p:sp>
        <p:nvSpPr>
          <p:cNvPr id="10" name="TextBox 9"/>
          <p:cNvSpPr txBox="1"/>
          <p:nvPr/>
        </p:nvSpPr>
        <p:spPr>
          <a:xfrm>
            <a:off x="4573079" y="388446"/>
            <a:ext cx="1775045" cy="338554"/>
          </a:xfrm>
          <a:prstGeom prst="rect">
            <a:avLst/>
          </a:prstGeom>
          <a:noFill/>
        </p:spPr>
        <p:txBody>
          <a:bodyPr wrap="none" rtlCol="0">
            <a:spAutoFit/>
          </a:bodyPr>
          <a:lstStyle/>
          <a:p>
            <a:r>
              <a:rPr lang="en-US" sz="1600" b="1" dirty="0" smtClean="0"/>
              <a:t>(Urban et al, 2018)</a:t>
            </a:r>
            <a:endParaRPr lang="en-US" sz="1600" b="1" dirty="0"/>
          </a:p>
        </p:txBody>
      </p:sp>
      <p:sp>
        <p:nvSpPr>
          <p:cNvPr id="11" name="TextBox 10"/>
          <p:cNvSpPr txBox="1"/>
          <p:nvPr/>
        </p:nvSpPr>
        <p:spPr>
          <a:xfrm>
            <a:off x="4162349" y="1080945"/>
            <a:ext cx="2635372" cy="738664"/>
          </a:xfrm>
          <a:prstGeom prst="rect">
            <a:avLst/>
          </a:prstGeom>
          <a:noFill/>
        </p:spPr>
        <p:txBody>
          <a:bodyPr wrap="square" rtlCol="0">
            <a:spAutoFit/>
          </a:bodyPr>
          <a:lstStyle/>
          <a:p>
            <a:pPr marL="285750" indent="-285750">
              <a:buFont typeface="Arial"/>
              <a:buChar char="•"/>
            </a:pPr>
            <a:r>
              <a:rPr lang="en-US" sz="1400" dirty="0" smtClean="0"/>
              <a:t>MODIS, MOD13CI (Collection 6) 16 day composite, 0.05 </a:t>
            </a:r>
            <a:r>
              <a:rPr lang="en-US" sz="1400" dirty="0" err="1" smtClean="0"/>
              <a:t>deg</a:t>
            </a:r>
            <a:endParaRPr lang="en-US" sz="1400" dirty="0" smtClean="0"/>
          </a:p>
          <a:p>
            <a:pPr marL="285750" indent="-285750">
              <a:buFont typeface="Arial"/>
              <a:buChar char="•"/>
            </a:pPr>
            <a:r>
              <a:rPr lang="en-US" sz="1400" dirty="0" smtClean="0"/>
              <a:t>EVI</a:t>
            </a:r>
            <a:endParaRPr lang="en-US" sz="1400" dirty="0"/>
          </a:p>
        </p:txBody>
      </p:sp>
      <p:sp>
        <p:nvSpPr>
          <p:cNvPr id="12" name="TextBox 11"/>
          <p:cNvSpPr txBox="1"/>
          <p:nvPr/>
        </p:nvSpPr>
        <p:spPr>
          <a:xfrm>
            <a:off x="4162349" y="2517575"/>
            <a:ext cx="2795689" cy="1384995"/>
          </a:xfrm>
          <a:prstGeom prst="rect">
            <a:avLst/>
          </a:prstGeom>
          <a:noFill/>
        </p:spPr>
        <p:txBody>
          <a:bodyPr wrap="square" rtlCol="0">
            <a:spAutoFit/>
          </a:bodyPr>
          <a:lstStyle/>
          <a:p>
            <a:pPr marL="285750" indent="-285750">
              <a:buFont typeface="Arial"/>
              <a:buChar char="•"/>
            </a:pPr>
            <a:r>
              <a:rPr lang="en-US" sz="1400" dirty="0" smtClean="0"/>
              <a:t>Used only data with “Good” in QA</a:t>
            </a:r>
          </a:p>
          <a:p>
            <a:pPr marL="285750" indent="-285750">
              <a:buFont typeface="Arial"/>
              <a:buChar char="•"/>
            </a:pPr>
            <a:r>
              <a:rPr lang="en-US" sz="1400" dirty="0" smtClean="0"/>
              <a:t>Interpolated 16-day raw data</a:t>
            </a:r>
          </a:p>
          <a:p>
            <a:pPr marL="285750" indent="-285750">
              <a:buFont typeface="Arial"/>
              <a:buChar char="•"/>
            </a:pPr>
            <a:r>
              <a:rPr lang="en-US" sz="1400" dirty="0" smtClean="0"/>
              <a:t>Gap-filled data with smoothing algorithm based on discrete cosine transform</a:t>
            </a:r>
            <a:endParaRPr lang="en-US" sz="1400" dirty="0"/>
          </a:p>
        </p:txBody>
      </p:sp>
      <p:sp>
        <p:nvSpPr>
          <p:cNvPr id="13" name="TextBox 12"/>
          <p:cNvSpPr txBox="1"/>
          <p:nvPr/>
        </p:nvSpPr>
        <p:spPr>
          <a:xfrm>
            <a:off x="7368955" y="388446"/>
            <a:ext cx="1763524" cy="338554"/>
          </a:xfrm>
          <a:prstGeom prst="rect">
            <a:avLst/>
          </a:prstGeom>
          <a:noFill/>
        </p:spPr>
        <p:txBody>
          <a:bodyPr wrap="none" rtlCol="0">
            <a:spAutoFit/>
          </a:bodyPr>
          <a:lstStyle/>
          <a:p>
            <a:r>
              <a:rPr lang="en-US" sz="1600" b="1" dirty="0" smtClean="0"/>
              <a:t>(Zhang et al, 2003)</a:t>
            </a:r>
            <a:endParaRPr lang="en-US" sz="1600" b="1" dirty="0"/>
          </a:p>
        </p:txBody>
      </p:sp>
      <p:sp>
        <p:nvSpPr>
          <p:cNvPr id="14" name="TextBox 13"/>
          <p:cNvSpPr txBox="1"/>
          <p:nvPr/>
        </p:nvSpPr>
        <p:spPr>
          <a:xfrm>
            <a:off x="4162349" y="5688962"/>
            <a:ext cx="2504013" cy="523220"/>
          </a:xfrm>
          <a:prstGeom prst="rect">
            <a:avLst/>
          </a:prstGeom>
          <a:noFill/>
        </p:spPr>
        <p:txBody>
          <a:bodyPr wrap="square" rtlCol="0">
            <a:spAutoFit/>
          </a:bodyPr>
          <a:lstStyle/>
          <a:p>
            <a:r>
              <a:rPr lang="en-US" sz="1400" dirty="0" smtClean="0"/>
              <a:t>No mention; replace with methods from other papers</a:t>
            </a:r>
            <a:endParaRPr lang="en-US" sz="1400" dirty="0"/>
          </a:p>
        </p:txBody>
      </p:sp>
      <p:sp>
        <p:nvSpPr>
          <p:cNvPr id="16" name="TextBox 15"/>
          <p:cNvSpPr txBox="1"/>
          <p:nvPr/>
        </p:nvSpPr>
        <p:spPr>
          <a:xfrm>
            <a:off x="7077092" y="865502"/>
            <a:ext cx="2055388" cy="1169551"/>
          </a:xfrm>
          <a:prstGeom prst="rect">
            <a:avLst/>
          </a:prstGeom>
          <a:noFill/>
        </p:spPr>
        <p:txBody>
          <a:bodyPr wrap="square" rtlCol="0">
            <a:spAutoFit/>
          </a:bodyPr>
          <a:lstStyle/>
          <a:p>
            <a:pPr marL="285750" indent="-285750">
              <a:buFont typeface="Arial"/>
              <a:buChar char="•"/>
            </a:pPr>
            <a:r>
              <a:rPr lang="en-US" sz="1400" dirty="0" smtClean="0"/>
              <a:t>MODIS, daily, cloud-free-atmospherically corrected, 1km, 16-day periods</a:t>
            </a:r>
          </a:p>
          <a:p>
            <a:pPr marL="285750" indent="-285750">
              <a:buFont typeface="Arial"/>
              <a:buChar char="•"/>
            </a:pPr>
            <a:r>
              <a:rPr lang="en-US" sz="1400" dirty="0" smtClean="0"/>
              <a:t>EVI</a:t>
            </a:r>
            <a:endParaRPr lang="en-US" sz="1400" dirty="0"/>
          </a:p>
        </p:txBody>
      </p:sp>
      <p:sp>
        <p:nvSpPr>
          <p:cNvPr id="17" name="TextBox 16"/>
          <p:cNvSpPr txBox="1"/>
          <p:nvPr/>
        </p:nvSpPr>
        <p:spPr>
          <a:xfrm>
            <a:off x="7077092" y="2517575"/>
            <a:ext cx="2055387" cy="738664"/>
          </a:xfrm>
          <a:prstGeom prst="rect">
            <a:avLst/>
          </a:prstGeom>
          <a:noFill/>
        </p:spPr>
        <p:txBody>
          <a:bodyPr wrap="square" rtlCol="0">
            <a:spAutoFit/>
          </a:bodyPr>
          <a:lstStyle/>
          <a:p>
            <a:pPr marL="285750" indent="-285750">
              <a:buFont typeface="Arial"/>
              <a:buChar char="•"/>
            </a:pPr>
            <a:r>
              <a:rPr lang="en-US" sz="1400" dirty="0" smtClean="0"/>
              <a:t>Used NBAR data (nadir BRDF-adjusted reflectance)</a:t>
            </a:r>
            <a:endParaRPr lang="en-US" sz="1400" dirty="0"/>
          </a:p>
        </p:txBody>
      </p:sp>
      <p:sp>
        <p:nvSpPr>
          <p:cNvPr id="18" name="TextBox 17"/>
          <p:cNvSpPr txBox="1"/>
          <p:nvPr/>
        </p:nvSpPr>
        <p:spPr>
          <a:xfrm>
            <a:off x="1175732" y="5688449"/>
            <a:ext cx="2504013" cy="523220"/>
          </a:xfrm>
          <a:prstGeom prst="rect">
            <a:avLst/>
          </a:prstGeom>
          <a:noFill/>
        </p:spPr>
        <p:txBody>
          <a:bodyPr wrap="square" rtlCol="0">
            <a:spAutoFit/>
          </a:bodyPr>
          <a:lstStyle/>
          <a:p>
            <a:r>
              <a:rPr lang="en-US" sz="1400" dirty="0" smtClean="0"/>
              <a:t>No mention; replace with methods from other papers</a:t>
            </a:r>
            <a:endParaRPr lang="en-US" sz="1400" dirty="0"/>
          </a:p>
        </p:txBody>
      </p:sp>
      <p:sp>
        <p:nvSpPr>
          <p:cNvPr id="19" name="TextBox 18"/>
          <p:cNvSpPr txBox="1"/>
          <p:nvPr/>
        </p:nvSpPr>
        <p:spPr>
          <a:xfrm>
            <a:off x="6958038" y="5688449"/>
            <a:ext cx="2174441" cy="1169551"/>
          </a:xfrm>
          <a:prstGeom prst="rect">
            <a:avLst/>
          </a:prstGeom>
          <a:noFill/>
        </p:spPr>
        <p:txBody>
          <a:bodyPr wrap="square" rtlCol="0">
            <a:spAutoFit/>
          </a:bodyPr>
          <a:lstStyle/>
          <a:p>
            <a:r>
              <a:rPr lang="en-US" sz="1400" dirty="0" smtClean="0"/>
              <a:t>ID periods of sustained EVI </a:t>
            </a:r>
            <a:r>
              <a:rPr lang="en-US" sz="1400" dirty="0" err="1" smtClean="0"/>
              <a:t>inc</a:t>
            </a:r>
            <a:r>
              <a:rPr lang="en-US" sz="1400" dirty="0" smtClean="0"/>
              <a:t>/</a:t>
            </a:r>
            <a:r>
              <a:rPr lang="en-US" sz="1400" dirty="0" err="1" smtClean="0"/>
              <a:t>dec</a:t>
            </a:r>
            <a:r>
              <a:rPr lang="en-US" sz="1400" dirty="0" smtClean="0"/>
              <a:t> by using 5 moving 16 day windows, identify when slope changes within a window </a:t>
            </a:r>
            <a:endParaRPr lang="en-US" sz="1400" dirty="0"/>
          </a:p>
        </p:txBody>
      </p:sp>
    </p:spTree>
    <p:extLst>
      <p:ext uri="{BB962C8B-B14F-4D97-AF65-F5344CB8AC3E}">
        <p14:creationId xmlns:p14="http://schemas.microsoft.com/office/powerpoint/2010/main" val="1558562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5875" y="0"/>
            <a:ext cx="3552249" cy="369332"/>
          </a:xfrm>
          <a:prstGeom prst="rect">
            <a:avLst/>
          </a:prstGeom>
        </p:spPr>
        <p:txBody>
          <a:bodyPr wrap="none">
            <a:spAutoFit/>
          </a:bodyPr>
          <a:lstStyle/>
          <a:p>
            <a:r>
              <a:rPr lang="en-US" b="1" dirty="0" smtClean="0"/>
              <a:t>Phenology from satellite data: Plan</a:t>
            </a:r>
          </a:p>
        </p:txBody>
      </p:sp>
      <p:sp>
        <p:nvSpPr>
          <p:cNvPr id="3" name="TextBox 2"/>
          <p:cNvSpPr txBox="1"/>
          <p:nvPr/>
        </p:nvSpPr>
        <p:spPr>
          <a:xfrm>
            <a:off x="1443990" y="388446"/>
            <a:ext cx="1588997" cy="338554"/>
          </a:xfrm>
          <a:prstGeom prst="rect">
            <a:avLst/>
          </a:prstGeom>
          <a:noFill/>
        </p:spPr>
        <p:txBody>
          <a:bodyPr wrap="none" rtlCol="0">
            <a:spAutoFit/>
          </a:bodyPr>
          <a:lstStyle/>
          <a:p>
            <a:r>
              <a:rPr lang="en-US" sz="1600" b="1" dirty="0" smtClean="0"/>
              <a:t>(</a:t>
            </a:r>
            <a:r>
              <a:rPr lang="en-US" sz="1600" b="1" dirty="0" err="1" smtClean="0"/>
              <a:t>Gao</a:t>
            </a:r>
            <a:r>
              <a:rPr lang="en-US" sz="1600" b="1" dirty="0" smtClean="0"/>
              <a:t> et al, 2017)</a:t>
            </a:r>
          </a:p>
        </p:txBody>
      </p:sp>
      <p:sp>
        <p:nvSpPr>
          <p:cNvPr id="4" name="TextBox 3"/>
          <p:cNvSpPr txBox="1"/>
          <p:nvPr/>
        </p:nvSpPr>
        <p:spPr>
          <a:xfrm>
            <a:off x="20676" y="781661"/>
            <a:ext cx="607859" cy="523220"/>
          </a:xfrm>
          <a:prstGeom prst="rect">
            <a:avLst/>
          </a:prstGeom>
          <a:noFill/>
        </p:spPr>
        <p:txBody>
          <a:bodyPr wrap="none" rtlCol="0">
            <a:spAutoFit/>
          </a:bodyPr>
          <a:lstStyle/>
          <a:p>
            <a:r>
              <a:rPr lang="en-US" sz="1400" dirty="0" smtClean="0"/>
              <a:t>Data/</a:t>
            </a:r>
          </a:p>
          <a:p>
            <a:r>
              <a:rPr lang="en-US" sz="1400" dirty="0" smtClean="0"/>
              <a:t>Index</a:t>
            </a:r>
            <a:endParaRPr lang="en-US" sz="1400" dirty="0"/>
          </a:p>
        </p:txBody>
      </p:sp>
      <p:sp>
        <p:nvSpPr>
          <p:cNvPr id="6" name="TextBox 5"/>
          <p:cNvSpPr txBox="1"/>
          <p:nvPr/>
        </p:nvSpPr>
        <p:spPr>
          <a:xfrm>
            <a:off x="20676" y="2056512"/>
            <a:ext cx="914912" cy="523220"/>
          </a:xfrm>
          <a:prstGeom prst="rect">
            <a:avLst/>
          </a:prstGeom>
          <a:noFill/>
        </p:spPr>
        <p:txBody>
          <a:bodyPr wrap="square" rtlCol="0">
            <a:spAutoFit/>
          </a:bodyPr>
          <a:lstStyle/>
          <a:p>
            <a:r>
              <a:rPr lang="en-US" sz="1400" dirty="0" smtClean="0"/>
              <a:t>Data Cleaning</a:t>
            </a:r>
            <a:endParaRPr lang="en-US" sz="1400" dirty="0"/>
          </a:p>
        </p:txBody>
      </p:sp>
      <p:sp>
        <p:nvSpPr>
          <p:cNvPr id="8" name="TextBox 7"/>
          <p:cNvSpPr txBox="1"/>
          <p:nvPr/>
        </p:nvSpPr>
        <p:spPr>
          <a:xfrm>
            <a:off x="-62761" y="5014096"/>
            <a:ext cx="1124398" cy="523220"/>
          </a:xfrm>
          <a:prstGeom prst="rect">
            <a:avLst/>
          </a:prstGeom>
          <a:noFill/>
        </p:spPr>
        <p:txBody>
          <a:bodyPr wrap="square" rtlCol="0">
            <a:spAutoFit/>
          </a:bodyPr>
          <a:lstStyle/>
          <a:p>
            <a:r>
              <a:rPr lang="en-US" sz="1400" dirty="0" smtClean="0"/>
              <a:t>Single/Double crop</a:t>
            </a:r>
            <a:endParaRPr lang="en-US" sz="1400" dirty="0"/>
          </a:p>
        </p:txBody>
      </p:sp>
      <p:sp>
        <p:nvSpPr>
          <p:cNvPr id="10" name="TextBox 9"/>
          <p:cNvSpPr txBox="1"/>
          <p:nvPr/>
        </p:nvSpPr>
        <p:spPr>
          <a:xfrm>
            <a:off x="4321743" y="388446"/>
            <a:ext cx="1698903" cy="338554"/>
          </a:xfrm>
          <a:prstGeom prst="rect">
            <a:avLst/>
          </a:prstGeom>
          <a:noFill/>
        </p:spPr>
        <p:txBody>
          <a:bodyPr wrap="none" rtlCol="0">
            <a:spAutoFit/>
          </a:bodyPr>
          <a:lstStyle/>
          <a:p>
            <a:r>
              <a:rPr lang="en-US" sz="1600" b="1" dirty="0" smtClean="0"/>
              <a:t>(Guan et al, 2014)</a:t>
            </a:r>
            <a:endParaRPr lang="en-US" sz="1600" b="1" dirty="0"/>
          </a:p>
        </p:txBody>
      </p:sp>
      <p:sp>
        <p:nvSpPr>
          <p:cNvPr id="13" name="TextBox 12"/>
          <p:cNvSpPr txBox="1"/>
          <p:nvPr/>
        </p:nvSpPr>
        <p:spPr>
          <a:xfrm>
            <a:off x="6727515" y="443107"/>
            <a:ext cx="1887356" cy="338554"/>
          </a:xfrm>
          <a:prstGeom prst="rect">
            <a:avLst/>
          </a:prstGeom>
          <a:noFill/>
        </p:spPr>
        <p:txBody>
          <a:bodyPr wrap="none" rtlCol="0">
            <a:spAutoFit/>
          </a:bodyPr>
          <a:lstStyle/>
          <a:p>
            <a:r>
              <a:rPr lang="en-US" sz="1600" b="1" dirty="0" smtClean="0"/>
              <a:t>(</a:t>
            </a:r>
            <a:r>
              <a:rPr lang="en-US" sz="1600" b="1" dirty="0" err="1" smtClean="0"/>
              <a:t>Galford</a:t>
            </a:r>
            <a:r>
              <a:rPr lang="en-US" sz="1600" b="1" dirty="0" smtClean="0"/>
              <a:t> et al, 2008)</a:t>
            </a:r>
            <a:endParaRPr lang="en-US" sz="1600" b="1" dirty="0"/>
          </a:p>
        </p:txBody>
      </p:sp>
      <p:sp>
        <p:nvSpPr>
          <p:cNvPr id="9" name="TextBox 8"/>
          <p:cNvSpPr txBox="1"/>
          <p:nvPr/>
        </p:nvSpPr>
        <p:spPr>
          <a:xfrm>
            <a:off x="1018573" y="781661"/>
            <a:ext cx="2467342" cy="954107"/>
          </a:xfrm>
          <a:prstGeom prst="rect">
            <a:avLst/>
          </a:prstGeom>
          <a:noFill/>
        </p:spPr>
        <p:txBody>
          <a:bodyPr wrap="none" rtlCol="0">
            <a:spAutoFit/>
          </a:bodyPr>
          <a:lstStyle/>
          <a:p>
            <a:pPr marL="285750" indent="-285750">
              <a:buFont typeface="Arial"/>
              <a:buChar char="•"/>
            </a:pPr>
            <a:r>
              <a:rPr lang="en-US" sz="1400" dirty="0" smtClean="0"/>
              <a:t>MODIS daily SR, 250m</a:t>
            </a:r>
          </a:p>
          <a:p>
            <a:pPr marL="285750" indent="-285750">
              <a:buFont typeface="Arial"/>
              <a:buChar char="•"/>
            </a:pPr>
            <a:r>
              <a:rPr lang="en-US" sz="1400" dirty="0" smtClean="0"/>
              <a:t>MODIS BRDF, 16 day, 500m</a:t>
            </a:r>
          </a:p>
          <a:p>
            <a:pPr marL="285750" indent="-285750">
              <a:buFont typeface="Arial"/>
              <a:buChar char="•"/>
            </a:pPr>
            <a:r>
              <a:rPr lang="en-US" sz="1400" dirty="0" smtClean="0"/>
              <a:t>MODIS Collection 5</a:t>
            </a:r>
          </a:p>
          <a:p>
            <a:pPr marL="285750" indent="-285750">
              <a:buFont typeface="Arial"/>
              <a:buChar char="•"/>
            </a:pPr>
            <a:r>
              <a:rPr lang="en-US" sz="1400" dirty="0" smtClean="0"/>
              <a:t>NDVI</a:t>
            </a:r>
          </a:p>
        </p:txBody>
      </p:sp>
      <p:sp>
        <p:nvSpPr>
          <p:cNvPr id="15" name="TextBox 14"/>
          <p:cNvSpPr txBox="1"/>
          <p:nvPr/>
        </p:nvSpPr>
        <p:spPr>
          <a:xfrm>
            <a:off x="935588" y="2056512"/>
            <a:ext cx="2672098" cy="2031325"/>
          </a:xfrm>
          <a:prstGeom prst="rect">
            <a:avLst/>
          </a:prstGeom>
          <a:noFill/>
        </p:spPr>
        <p:txBody>
          <a:bodyPr wrap="square" rtlCol="0">
            <a:spAutoFit/>
          </a:bodyPr>
          <a:lstStyle/>
          <a:p>
            <a:pPr marL="285750" indent="-285750">
              <a:buFont typeface="Arial"/>
              <a:buChar char="•"/>
            </a:pPr>
            <a:r>
              <a:rPr lang="en-US" sz="1400" dirty="0" smtClean="0"/>
              <a:t>Used MODIS BRDF and MODIS daily SR to do BRDF correction, to get MODIS daily NBAR 250m</a:t>
            </a:r>
          </a:p>
          <a:p>
            <a:pPr marL="285750" indent="-285750">
              <a:buFont typeface="Arial"/>
              <a:buChar char="•"/>
            </a:pPr>
            <a:r>
              <a:rPr lang="en-US" sz="1400" dirty="0" smtClean="0"/>
              <a:t>NBAR = nadir NRDF-adjusted reflectance</a:t>
            </a:r>
          </a:p>
          <a:p>
            <a:pPr marL="285750" indent="-285750">
              <a:buFont typeface="Arial"/>
              <a:buChar char="•"/>
            </a:pPr>
            <a:r>
              <a:rPr lang="en-US" sz="1400" dirty="0" smtClean="0"/>
              <a:t>Padded </a:t>
            </a:r>
            <a:r>
              <a:rPr lang="en-US" sz="1400" dirty="0" err="1" smtClean="0"/>
              <a:t>timeseries</a:t>
            </a:r>
            <a:r>
              <a:rPr lang="en-US" sz="1400" dirty="0" smtClean="0"/>
              <a:t> for fitting: a “focus” year in the center of two ½ years before and after</a:t>
            </a:r>
            <a:endParaRPr lang="en-US" sz="1400" dirty="0"/>
          </a:p>
        </p:txBody>
      </p:sp>
      <p:sp>
        <p:nvSpPr>
          <p:cNvPr id="20" name="TextBox 19"/>
          <p:cNvSpPr txBox="1"/>
          <p:nvPr/>
        </p:nvSpPr>
        <p:spPr>
          <a:xfrm>
            <a:off x="935588" y="5014096"/>
            <a:ext cx="2427657" cy="523220"/>
          </a:xfrm>
          <a:prstGeom prst="rect">
            <a:avLst/>
          </a:prstGeom>
          <a:noFill/>
        </p:spPr>
        <p:txBody>
          <a:bodyPr wrap="square" rtlCol="0">
            <a:spAutoFit/>
          </a:bodyPr>
          <a:lstStyle/>
          <a:p>
            <a:pPr marL="285750" indent="-285750">
              <a:buFont typeface="Arial"/>
              <a:buChar char="•"/>
            </a:pPr>
            <a:r>
              <a:rPr lang="en-US" sz="1400" dirty="0" smtClean="0"/>
              <a:t>Piecewise logistic from (Zhang et al, 2003) </a:t>
            </a:r>
            <a:endParaRPr lang="en-US" sz="1400" dirty="0"/>
          </a:p>
        </p:txBody>
      </p:sp>
      <p:sp>
        <p:nvSpPr>
          <p:cNvPr id="21" name="TextBox 20"/>
          <p:cNvSpPr txBox="1"/>
          <p:nvPr/>
        </p:nvSpPr>
        <p:spPr>
          <a:xfrm>
            <a:off x="3363245" y="4826675"/>
            <a:ext cx="2740438" cy="2031325"/>
          </a:xfrm>
          <a:prstGeom prst="rect">
            <a:avLst/>
          </a:prstGeom>
          <a:noFill/>
        </p:spPr>
        <p:txBody>
          <a:bodyPr wrap="square" rtlCol="0">
            <a:spAutoFit/>
          </a:bodyPr>
          <a:lstStyle/>
          <a:p>
            <a:pPr marL="285750" indent="-285750">
              <a:buFont typeface="Arial"/>
              <a:buChar char="•"/>
            </a:pPr>
            <a:r>
              <a:rPr lang="en-US" sz="1400" dirty="0" smtClean="0"/>
              <a:t>Use Fourier to classify single </a:t>
            </a:r>
            <a:r>
              <a:rPr lang="en-US" sz="1400" dirty="0" err="1" smtClean="0"/>
              <a:t>vs</a:t>
            </a:r>
            <a:r>
              <a:rPr lang="en-US" sz="1400" dirty="0" smtClean="0"/>
              <a:t> double crop (using daily LAI)</a:t>
            </a:r>
          </a:p>
          <a:p>
            <a:pPr marL="285750" indent="-285750">
              <a:buFont typeface="Arial"/>
              <a:buChar char="•"/>
            </a:pPr>
            <a:r>
              <a:rPr lang="en-US" sz="1400" dirty="0" smtClean="0"/>
              <a:t>Fourier spectrum power @ 6 months &gt; 0.35 means double Fourier spectrum power @ 12 months &gt; 0.7 means single </a:t>
            </a:r>
          </a:p>
          <a:p>
            <a:pPr marL="285750" indent="-285750">
              <a:buFont typeface="Arial"/>
              <a:buChar char="•"/>
            </a:pPr>
            <a:r>
              <a:rPr lang="en-US" sz="1400" dirty="0" smtClean="0"/>
              <a:t>Both true means transitional</a:t>
            </a:r>
          </a:p>
          <a:p>
            <a:pPr marL="285750" indent="-285750">
              <a:buFont typeface="Arial"/>
              <a:buChar char="•"/>
            </a:pPr>
            <a:r>
              <a:rPr lang="en-US" sz="1400" dirty="0" smtClean="0"/>
              <a:t>Neither true means no seasonality</a:t>
            </a:r>
            <a:endParaRPr lang="en-US" sz="1400" dirty="0"/>
          </a:p>
        </p:txBody>
      </p:sp>
      <p:sp>
        <p:nvSpPr>
          <p:cNvPr id="22" name="TextBox 21"/>
          <p:cNvSpPr txBox="1"/>
          <p:nvPr/>
        </p:nvSpPr>
        <p:spPr>
          <a:xfrm>
            <a:off x="6537202" y="795993"/>
            <a:ext cx="2289897" cy="738664"/>
          </a:xfrm>
          <a:prstGeom prst="rect">
            <a:avLst/>
          </a:prstGeom>
          <a:noFill/>
        </p:spPr>
        <p:txBody>
          <a:bodyPr wrap="square" rtlCol="0">
            <a:spAutoFit/>
          </a:bodyPr>
          <a:lstStyle/>
          <a:p>
            <a:pPr marL="285750" indent="-285750">
              <a:buFont typeface="Arial"/>
              <a:buChar char="•"/>
            </a:pPr>
            <a:r>
              <a:rPr lang="en-US" sz="1400" dirty="0" smtClean="0"/>
              <a:t>MOD09 (V004) 8 day, 500m SR composites</a:t>
            </a:r>
          </a:p>
          <a:p>
            <a:pPr marL="285750" indent="-285750">
              <a:buFont typeface="Arial"/>
              <a:buChar char="•"/>
            </a:pPr>
            <a:r>
              <a:rPr lang="en-US" sz="1400" dirty="0" smtClean="0"/>
              <a:t>EVI</a:t>
            </a:r>
            <a:endParaRPr lang="en-US" sz="1400" dirty="0"/>
          </a:p>
        </p:txBody>
      </p:sp>
      <p:sp>
        <p:nvSpPr>
          <p:cNvPr id="23" name="TextBox 22"/>
          <p:cNvSpPr txBox="1"/>
          <p:nvPr/>
        </p:nvSpPr>
        <p:spPr>
          <a:xfrm>
            <a:off x="6020646" y="1735768"/>
            <a:ext cx="3123354" cy="2893100"/>
          </a:xfrm>
          <a:prstGeom prst="rect">
            <a:avLst/>
          </a:prstGeom>
          <a:noFill/>
        </p:spPr>
        <p:txBody>
          <a:bodyPr wrap="square" rtlCol="0">
            <a:spAutoFit/>
          </a:bodyPr>
          <a:lstStyle/>
          <a:p>
            <a:pPr marL="285750" indent="-285750">
              <a:buFont typeface="Arial"/>
              <a:buChar char="•"/>
            </a:pPr>
            <a:r>
              <a:rPr lang="en-US" sz="1400" dirty="0" smtClean="0"/>
              <a:t>Clouds: band 3 reflectance &gt; 10%</a:t>
            </a:r>
          </a:p>
          <a:p>
            <a:pPr marL="285750" indent="-285750">
              <a:buFont typeface="Arial"/>
              <a:buChar char="•"/>
            </a:pPr>
            <a:r>
              <a:rPr lang="en-US" sz="1400" dirty="0" smtClean="0"/>
              <a:t>Get rid of noise: where exceed 0.15 change threshold in EVI from value at </a:t>
            </a:r>
            <a:r>
              <a:rPr lang="en-US" sz="1400" dirty="0" err="1" smtClean="0"/>
              <a:t>prev</a:t>
            </a:r>
            <a:r>
              <a:rPr lang="en-US" sz="1400" dirty="0" smtClean="0"/>
              <a:t> </a:t>
            </a:r>
            <a:r>
              <a:rPr lang="en-US" sz="1400" dirty="0" err="1" smtClean="0"/>
              <a:t>timestep</a:t>
            </a:r>
            <a:endParaRPr lang="en-US" sz="1400" dirty="0" smtClean="0"/>
          </a:p>
          <a:p>
            <a:pPr marL="285750" indent="-285750">
              <a:buFont typeface="Arial"/>
              <a:buChar char="•"/>
            </a:pPr>
            <a:r>
              <a:rPr lang="en-US" sz="1400" dirty="0" smtClean="0"/>
              <a:t>Replace missing values w/ linear interpolation to produce daily </a:t>
            </a:r>
            <a:r>
              <a:rPr lang="en-US" sz="1400" dirty="0" err="1" smtClean="0"/>
              <a:t>timestep</a:t>
            </a:r>
            <a:r>
              <a:rPr lang="en-US" sz="1400" dirty="0" smtClean="0"/>
              <a:t> EVI to avoid aliasing effect during wavelet analysis</a:t>
            </a:r>
          </a:p>
          <a:p>
            <a:pPr marL="285750" indent="-285750">
              <a:buFont typeface="Arial"/>
              <a:buChar char="•"/>
            </a:pPr>
            <a:r>
              <a:rPr lang="en-US" sz="1400" dirty="0" smtClean="0"/>
              <a:t>Resample daily interpolated data to 7 day intervals to decrease size and processing time</a:t>
            </a:r>
          </a:p>
          <a:p>
            <a:pPr marL="285750" indent="-285750">
              <a:buFont typeface="Arial"/>
              <a:buChar char="•"/>
            </a:pPr>
            <a:r>
              <a:rPr lang="en-US" sz="1400" dirty="0" smtClean="0"/>
              <a:t>“Condition” the wavelet by replicating first and last </a:t>
            </a:r>
            <a:r>
              <a:rPr lang="en-US" sz="1400" dirty="0" err="1" smtClean="0"/>
              <a:t>yrs</a:t>
            </a:r>
            <a:r>
              <a:rPr lang="en-US" sz="1400" dirty="0" smtClean="0"/>
              <a:t> of data</a:t>
            </a:r>
            <a:endParaRPr lang="en-US" sz="1400" dirty="0"/>
          </a:p>
        </p:txBody>
      </p:sp>
      <p:sp>
        <p:nvSpPr>
          <p:cNvPr id="24" name="TextBox 23"/>
          <p:cNvSpPr txBox="1"/>
          <p:nvPr/>
        </p:nvSpPr>
        <p:spPr>
          <a:xfrm>
            <a:off x="6348124" y="4826675"/>
            <a:ext cx="2606798" cy="1815882"/>
          </a:xfrm>
          <a:prstGeom prst="rect">
            <a:avLst/>
          </a:prstGeom>
          <a:noFill/>
        </p:spPr>
        <p:txBody>
          <a:bodyPr wrap="square" rtlCol="0">
            <a:spAutoFit/>
          </a:bodyPr>
          <a:lstStyle/>
          <a:p>
            <a:pPr marL="285750" indent="-285750">
              <a:buFont typeface="Arial"/>
              <a:buChar char="•"/>
            </a:pPr>
            <a:r>
              <a:rPr lang="en-US" sz="1400" dirty="0" smtClean="0"/>
              <a:t>Detect single </a:t>
            </a:r>
            <a:r>
              <a:rPr lang="en-US" sz="1400" dirty="0" err="1" smtClean="0"/>
              <a:t>vs</a:t>
            </a:r>
            <a:r>
              <a:rPr lang="en-US" sz="1400" dirty="0" smtClean="0"/>
              <a:t> double cropping using # maxima in wavelet-smoothed EVI</a:t>
            </a:r>
          </a:p>
          <a:p>
            <a:pPr marL="285750" indent="-285750">
              <a:buFont typeface="Arial"/>
              <a:buChar char="•"/>
            </a:pPr>
            <a:r>
              <a:rPr lang="en-US" sz="1400" dirty="0" smtClean="0"/>
              <a:t>Remove false peaks at start of season by using 0.4 EVI threshold for 90% power wavelet (usually it’s weeds at start of rainy season)</a:t>
            </a:r>
            <a:endParaRPr lang="en-US" sz="1400" dirty="0"/>
          </a:p>
        </p:txBody>
      </p:sp>
    </p:spTree>
    <p:extLst>
      <p:ext uri="{BB962C8B-B14F-4D97-AF65-F5344CB8AC3E}">
        <p14:creationId xmlns:p14="http://schemas.microsoft.com/office/powerpoint/2010/main" val="2948319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5875" y="0"/>
            <a:ext cx="3552249" cy="369332"/>
          </a:xfrm>
          <a:prstGeom prst="rect">
            <a:avLst/>
          </a:prstGeom>
        </p:spPr>
        <p:txBody>
          <a:bodyPr wrap="none">
            <a:spAutoFit/>
          </a:bodyPr>
          <a:lstStyle/>
          <a:p>
            <a:r>
              <a:rPr lang="en-US" b="1" dirty="0" smtClean="0"/>
              <a:t>Phenology from satellite data: Plan</a:t>
            </a:r>
          </a:p>
        </p:txBody>
      </p:sp>
      <p:sp>
        <p:nvSpPr>
          <p:cNvPr id="3" name="TextBox 2"/>
          <p:cNvSpPr txBox="1"/>
          <p:nvPr/>
        </p:nvSpPr>
        <p:spPr>
          <a:xfrm>
            <a:off x="1443990" y="429788"/>
            <a:ext cx="2103360" cy="584776"/>
          </a:xfrm>
          <a:prstGeom prst="rect">
            <a:avLst/>
          </a:prstGeom>
          <a:noFill/>
        </p:spPr>
        <p:txBody>
          <a:bodyPr wrap="none" rtlCol="0">
            <a:spAutoFit/>
          </a:bodyPr>
          <a:lstStyle/>
          <a:p>
            <a:r>
              <a:rPr lang="en-US" sz="1600" b="1" dirty="0" smtClean="0"/>
              <a:t>(Sakamoto et al, 2005)</a:t>
            </a:r>
          </a:p>
          <a:p>
            <a:r>
              <a:rPr lang="en-US" sz="1600" b="1" dirty="0" smtClean="0"/>
              <a:t>WFCP method</a:t>
            </a:r>
            <a:endParaRPr lang="en-US" sz="1600" b="1" dirty="0"/>
          </a:p>
        </p:txBody>
      </p:sp>
      <p:sp>
        <p:nvSpPr>
          <p:cNvPr id="4" name="TextBox 3"/>
          <p:cNvSpPr txBox="1"/>
          <p:nvPr/>
        </p:nvSpPr>
        <p:spPr>
          <a:xfrm>
            <a:off x="0" y="1023113"/>
            <a:ext cx="974433" cy="307777"/>
          </a:xfrm>
          <a:prstGeom prst="rect">
            <a:avLst/>
          </a:prstGeom>
          <a:noFill/>
        </p:spPr>
        <p:txBody>
          <a:bodyPr wrap="none" rtlCol="0">
            <a:spAutoFit/>
          </a:bodyPr>
          <a:lstStyle/>
          <a:p>
            <a:r>
              <a:rPr lang="en-US" sz="1400" dirty="0" smtClean="0"/>
              <a:t>Smoothing</a:t>
            </a:r>
            <a:endParaRPr lang="en-US" sz="1400" dirty="0"/>
          </a:p>
        </p:txBody>
      </p:sp>
      <p:sp>
        <p:nvSpPr>
          <p:cNvPr id="5" name="TextBox 4"/>
          <p:cNvSpPr txBox="1"/>
          <p:nvPr/>
        </p:nvSpPr>
        <p:spPr>
          <a:xfrm>
            <a:off x="1061638" y="1014564"/>
            <a:ext cx="3383040" cy="2893099"/>
          </a:xfrm>
          <a:prstGeom prst="rect">
            <a:avLst/>
          </a:prstGeom>
          <a:noFill/>
        </p:spPr>
        <p:txBody>
          <a:bodyPr wrap="square" rtlCol="0">
            <a:spAutoFit/>
          </a:bodyPr>
          <a:lstStyle/>
          <a:p>
            <a:pPr marL="285750" indent="-285750">
              <a:buFont typeface="Arial"/>
              <a:buChar char="•"/>
            </a:pPr>
            <a:r>
              <a:rPr lang="en-US" sz="1400" dirty="0" err="1" smtClean="0"/>
              <a:t>Coiflet</a:t>
            </a:r>
            <a:r>
              <a:rPr lang="en-US" sz="1400" dirty="0" smtClean="0"/>
              <a:t> 4 wavelet smoothing</a:t>
            </a:r>
          </a:p>
          <a:p>
            <a:pPr marL="285750" indent="-285750">
              <a:buFont typeface="Arial"/>
              <a:buChar char="•"/>
            </a:pPr>
            <a:r>
              <a:rPr lang="en-US" sz="1200" dirty="0" smtClean="0">
                <a:solidFill>
                  <a:schemeClr val="bg1">
                    <a:lumMod val="65000"/>
                  </a:schemeClr>
                </a:solidFill>
              </a:rPr>
              <a:t>Choose specific frequency components using knowledge of growing period =90-160days:</a:t>
            </a:r>
          </a:p>
          <a:p>
            <a:pPr marL="742950" lvl="1" indent="-285750">
              <a:buFont typeface="Arial"/>
              <a:buChar char="•"/>
            </a:pPr>
            <a:r>
              <a:rPr lang="en-US" sz="1200" dirty="0" err="1" smtClean="0">
                <a:solidFill>
                  <a:schemeClr val="bg1">
                    <a:lumMod val="65000"/>
                  </a:schemeClr>
                </a:solidFill>
              </a:rPr>
              <a:t>Freq</a:t>
            </a:r>
            <a:r>
              <a:rPr lang="en-US" sz="1200" dirty="0" smtClean="0">
                <a:solidFill>
                  <a:schemeClr val="bg1">
                    <a:lumMod val="65000"/>
                  </a:schemeClr>
                </a:solidFill>
              </a:rPr>
              <a:t> lower than 128 = 2^7 is seasonal change</a:t>
            </a:r>
          </a:p>
          <a:p>
            <a:pPr marL="742950" lvl="1" indent="-285750">
              <a:buFont typeface="Arial"/>
              <a:buChar char="•"/>
            </a:pPr>
            <a:r>
              <a:rPr lang="en-US" sz="1200" dirty="0" err="1" smtClean="0">
                <a:solidFill>
                  <a:schemeClr val="bg1">
                    <a:lumMod val="65000"/>
                  </a:schemeClr>
                </a:solidFill>
              </a:rPr>
              <a:t>Freq</a:t>
            </a:r>
            <a:r>
              <a:rPr lang="en-US" sz="1200" dirty="0" smtClean="0">
                <a:solidFill>
                  <a:schemeClr val="bg1">
                    <a:lumMod val="65000"/>
                  </a:schemeClr>
                </a:solidFill>
              </a:rPr>
              <a:t> higher than 64 = 2^6 is reduced as noise</a:t>
            </a:r>
          </a:p>
          <a:p>
            <a:pPr marL="742950" lvl="1" indent="-285750">
              <a:buFont typeface="Arial"/>
              <a:buChar char="•"/>
            </a:pPr>
            <a:r>
              <a:rPr lang="en-US" sz="1200" dirty="0" err="1" smtClean="0">
                <a:solidFill>
                  <a:schemeClr val="bg1">
                    <a:lumMod val="65000"/>
                  </a:schemeClr>
                </a:solidFill>
              </a:rPr>
              <a:t>Freq</a:t>
            </a:r>
            <a:r>
              <a:rPr lang="en-US" sz="1200" dirty="0" smtClean="0">
                <a:solidFill>
                  <a:schemeClr val="bg1">
                    <a:lumMod val="65000"/>
                  </a:schemeClr>
                </a:solidFill>
              </a:rPr>
              <a:t> lower than scale 32 = 2^5 should be used to ID abrupt change in date around plant and harvest</a:t>
            </a:r>
          </a:p>
          <a:p>
            <a:pPr marL="285750" indent="-285750">
              <a:buFont typeface="Arial"/>
              <a:buChar char="•"/>
            </a:pPr>
            <a:r>
              <a:rPr lang="en-US" sz="1200" dirty="0" err="1" smtClean="0">
                <a:solidFill>
                  <a:schemeClr val="bg1">
                    <a:lumMod val="65000"/>
                  </a:schemeClr>
                </a:solidFill>
              </a:rPr>
              <a:t>Avg</a:t>
            </a:r>
            <a:r>
              <a:rPr lang="en-US" sz="1200" dirty="0" smtClean="0">
                <a:solidFill>
                  <a:schemeClr val="bg1">
                    <a:lumMod val="65000"/>
                  </a:schemeClr>
                </a:solidFill>
              </a:rPr>
              <a:t> two time profiles to get smoothed EVI:</a:t>
            </a:r>
          </a:p>
          <a:p>
            <a:pPr marL="742950" lvl="1" indent="-285750">
              <a:buFont typeface="Arial"/>
              <a:buChar char="•"/>
            </a:pPr>
            <a:r>
              <a:rPr lang="en-US" sz="1200" dirty="0" smtClean="0">
                <a:solidFill>
                  <a:schemeClr val="bg1">
                    <a:lumMod val="65000"/>
                  </a:schemeClr>
                </a:solidFill>
              </a:rPr>
              <a:t>Lower </a:t>
            </a:r>
            <a:r>
              <a:rPr lang="en-US" sz="1200" dirty="0" err="1" smtClean="0">
                <a:solidFill>
                  <a:schemeClr val="bg1">
                    <a:lumMod val="65000"/>
                  </a:schemeClr>
                </a:solidFill>
              </a:rPr>
              <a:t>freq</a:t>
            </a:r>
            <a:r>
              <a:rPr lang="en-US" sz="1200" dirty="0" smtClean="0">
                <a:solidFill>
                  <a:schemeClr val="bg1">
                    <a:lumMod val="65000"/>
                  </a:schemeClr>
                </a:solidFill>
              </a:rPr>
              <a:t> components divided by scale 64 </a:t>
            </a:r>
          </a:p>
          <a:p>
            <a:pPr marL="742950" lvl="1" indent="-285750">
              <a:buFont typeface="Arial"/>
              <a:buChar char="•"/>
            </a:pPr>
            <a:r>
              <a:rPr lang="en-US" sz="1200" dirty="0" smtClean="0">
                <a:solidFill>
                  <a:schemeClr val="bg1">
                    <a:lumMod val="65000"/>
                  </a:schemeClr>
                </a:solidFill>
              </a:rPr>
              <a:t>Lower </a:t>
            </a:r>
            <a:r>
              <a:rPr lang="en-US" sz="1200" dirty="0" err="1" smtClean="0">
                <a:solidFill>
                  <a:schemeClr val="bg1">
                    <a:lumMod val="65000"/>
                  </a:schemeClr>
                </a:solidFill>
              </a:rPr>
              <a:t>freq</a:t>
            </a:r>
            <a:r>
              <a:rPr lang="en-US" sz="1200" dirty="0" smtClean="0">
                <a:solidFill>
                  <a:schemeClr val="bg1">
                    <a:lumMod val="65000"/>
                  </a:schemeClr>
                </a:solidFill>
              </a:rPr>
              <a:t> components divided by scale 32</a:t>
            </a:r>
          </a:p>
        </p:txBody>
      </p:sp>
      <p:sp>
        <p:nvSpPr>
          <p:cNvPr id="6" name="TextBox 5"/>
          <p:cNvSpPr txBox="1"/>
          <p:nvPr/>
        </p:nvSpPr>
        <p:spPr>
          <a:xfrm>
            <a:off x="0" y="3997690"/>
            <a:ext cx="995109" cy="307777"/>
          </a:xfrm>
          <a:prstGeom prst="rect">
            <a:avLst/>
          </a:prstGeom>
          <a:noFill/>
        </p:spPr>
        <p:txBody>
          <a:bodyPr wrap="square" rtlCol="0">
            <a:spAutoFit/>
          </a:bodyPr>
          <a:lstStyle/>
          <a:p>
            <a:r>
              <a:rPr lang="en-US" sz="1400" dirty="0" smtClean="0"/>
              <a:t>Phenology</a:t>
            </a:r>
            <a:endParaRPr lang="en-US" sz="1400" dirty="0"/>
          </a:p>
        </p:txBody>
      </p:sp>
      <p:sp>
        <p:nvSpPr>
          <p:cNvPr id="7" name="TextBox 6"/>
          <p:cNvSpPr txBox="1"/>
          <p:nvPr/>
        </p:nvSpPr>
        <p:spPr>
          <a:xfrm>
            <a:off x="995109" y="5048900"/>
            <a:ext cx="3715013" cy="1600438"/>
          </a:xfrm>
          <a:prstGeom prst="rect">
            <a:avLst/>
          </a:prstGeom>
          <a:noFill/>
        </p:spPr>
        <p:txBody>
          <a:bodyPr wrap="square" rtlCol="0">
            <a:spAutoFit/>
          </a:bodyPr>
          <a:lstStyle/>
          <a:p>
            <a:pPr marL="285750" indent="-285750">
              <a:buFont typeface="Arial"/>
              <a:buChar char="•"/>
            </a:pPr>
            <a:r>
              <a:rPr lang="en-US" sz="1400" dirty="0" smtClean="0"/>
              <a:t>Planting: (for rice)</a:t>
            </a:r>
          </a:p>
          <a:p>
            <a:pPr marL="742950" lvl="1" indent="-285750">
              <a:buFont typeface="Arial"/>
              <a:buChar char="•"/>
            </a:pPr>
            <a:r>
              <a:rPr lang="en-US" sz="1400" dirty="0" smtClean="0"/>
              <a:t>Estimate date of peak EVI</a:t>
            </a:r>
          </a:p>
          <a:p>
            <a:pPr marL="742950" lvl="1" indent="-285750">
              <a:buFont typeface="Arial"/>
              <a:buChar char="•"/>
            </a:pPr>
            <a:r>
              <a:rPr lang="en-US" sz="1400" dirty="0" smtClean="0"/>
              <a:t>Find min and inflection earlier than 60 days from peak EVI date</a:t>
            </a:r>
          </a:p>
          <a:p>
            <a:pPr marL="742950" lvl="1" indent="-285750">
              <a:buFont typeface="Arial"/>
              <a:buChar char="•"/>
            </a:pPr>
            <a:r>
              <a:rPr lang="en-US" sz="1400" dirty="0" smtClean="0"/>
              <a:t>The later one is planting date</a:t>
            </a:r>
          </a:p>
          <a:p>
            <a:pPr marL="285750" indent="-285750">
              <a:buFont typeface="Arial"/>
              <a:buChar char="•"/>
            </a:pPr>
            <a:r>
              <a:rPr lang="en-US" sz="1400" dirty="0" smtClean="0"/>
              <a:t>Harvest: inflection later than 30 days after peak EVI</a:t>
            </a:r>
            <a:endParaRPr lang="en-US" sz="1400" dirty="0"/>
          </a:p>
        </p:txBody>
      </p:sp>
      <p:sp>
        <p:nvSpPr>
          <p:cNvPr id="8" name="TextBox 7"/>
          <p:cNvSpPr txBox="1"/>
          <p:nvPr/>
        </p:nvSpPr>
        <p:spPr>
          <a:xfrm>
            <a:off x="0" y="5048620"/>
            <a:ext cx="1202891" cy="523220"/>
          </a:xfrm>
          <a:prstGeom prst="rect">
            <a:avLst/>
          </a:prstGeom>
          <a:noFill/>
        </p:spPr>
        <p:txBody>
          <a:bodyPr wrap="square" rtlCol="0">
            <a:spAutoFit/>
          </a:bodyPr>
          <a:lstStyle/>
          <a:p>
            <a:r>
              <a:rPr lang="en-US" sz="1400" dirty="0" smtClean="0"/>
              <a:t>Planting/Harvest</a:t>
            </a:r>
            <a:endParaRPr lang="en-US" sz="1400" dirty="0"/>
          </a:p>
        </p:txBody>
      </p:sp>
      <p:sp>
        <p:nvSpPr>
          <p:cNvPr id="9" name="TextBox 8"/>
          <p:cNvSpPr txBox="1"/>
          <p:nvPr/>
        </p:nvSpPr>
        <p:spPr>
          <a:xfrm>
            <a:off x="4928666" y="429788"/>
            <a:ext cx="1775045" cy="338554"/>
          </a:xfrm>
          <a:prstGeom prst="rect">
            <a:avLst/>
          </a:prstGeom>
          <a:noFill/>
        </p:spPr>
        <p:txBody>
          <a:bodyPr wrap="none" rtlCol="0">
            <a:spAutoFit/>
          </a:bodyPr>
          <a:lstStyle/>
          <a:p>
            <a:r>
              <a:rPr lang="en-US" sz="1600" b="1" dirty="0" smtClean="0"/>
              <a:t>(Urban et al, 2018)</a:t>
            </a:r>
            <a:endParaRPr lang="en-US" sz="1600" b="1" dirty="0"/>
          </a:p>
        </p:txBody>
      </p:sp>
      <p:sp>
        <p:nvSpPr>
          <p:cNvPr id="10" name="TextBox 9"/>
          <p:cNvSpPr txBox="1"/>
          <p:nvPr/>
        </p:nvSpPr>
        <p:spPr>
          <a:xfrm>
            <a:off x="4570853" y="1011766"/>
            <a:ext cx="2809255" cy="954107"/>
          </a:xfrm>
          <a:prstGeom prst="rect">
            <a:avLst/>
          </a:prstGeom>
          <a:noFill/>
        </p:spPr>
        <p:txBody>
          <a:bodyPr wrap="square" rtlCol="0">
            <a:spAutoFit/>
          </a:bodyPr>
          <a:lstStyle/>
          <a:p>
            <a:pPr marL="285750" indent="-285750">
              <a:buFont typeface="Arial"/>
              <a:buChar char="•"/>
            </a:pPr>
            <a:r>
              <a:rPr lang="en-US" sz="1400" dirty="0" smtClean="0"/>
              <a:t>Double logistic </a:t>
            </a:r>
            <a:r>
              <a:rPr lang="en-US" sz="1400" dirty="0" err="1" smtClean="0"/>
              <a:t>fcn</a:t>
            </a:r>
            <a:r>
              <a:rPr lang="en-US" sz="1400" dirty="0" smtClean="0"/>
              <a:t> like (Zhang et al, 2003)</a:t>
            </a:r>
          </a:p>
          <a:p>
            <a:pPr marL="285750" indent="-285750">
              <a:buFont typeface="Arial"/>
              <a:buChar char="•"/>
            </a:pPr>
            <a:r>
              <a:rPr lang="en-US" sz="1400" dirty="0" smtClean="0"/>
              <a:t>Fitted using trust-region reflective algorithm</a:t>
            </a:r>
            <a:endParaRPr lang="en-US" sz="1400" dirty="0"/>
          </a:p>
        </p:txBody>
      </p:sp>
      <p:sp>
        <p:nvSpPr>
          <p:cNvPr id="11" name="TextBox 10"/>
          <p:cNvSpPr txBox="1"/>
          <p:nvPr/>
        </p:nvSpPr>
        <p:spPr>
          <a:xfrm>
            <a:off x="4776651" y="5048620"/>
            <a:ext cx="2406267" cy="1384995"/>
          </a:xfrm>
          <a:prstGeom prst="rect">
            <a:avLst/>
          </a:prstGeom>
          <a:noFill/>
        </p:spPr>
        <p:txBody>
          <a:bodyPr wrap="square" rtlCol="0">
            <a:spAutoFit/>
          </a:bodyPr>
          <a:lstStyle/>
          <a:p>
            <a:pPr marL="285750" indent="-285750">
              <a:buFont typeface="Arial"/>
              <a:buChar char="•"/>
            </a:pPr>
            <a:r>
              <a:rPr lang="en-US" sz="1400" dirty="0" smtClean="0"/>
              <a:t>Planting (for soybean): </a:t>
            </a:r>
          </a:p>
          <a:p>
            <a:pPr marL="285750" indent="-285750">
              <a:buFont typeface="Arial"/>
              <a:buChar char="•"/>
            </a:pPr>
            <a:r>
              <a:rPr lang="en-US" sz="1400" dirty="0" smtClean="0"/>
              <a:t>When 30% of green-up period range using fitted curve is reached</a:t>
            </a:r>
          </a:p>
          <a:p>
            <a:pPr marL="285750" indent="-285750">
              <a:buFont typeface="Arial"/>
              <a:buChar char="•"/>
            </a:pPr>
            <a:r>
              <a:rPr lang="en-US" sz="1400" dirty="0" smtClean="0"/>
              <a:t>How to define green-up period?</a:t>
            </a:r>
            <a:endParaRPr lang="en-US" sz="1400" dirty="0"/>
          </a:p>
        </p:txBody>
      </p:sp>
      <p:sp>
        <p:nvSpPr>
          <p:cNvPr id="12" name="TextBox 11"/>
          <p:cNvSpPr txBox="1"/>
          <p:nvPr/>
        </p:nvSpPr>
        <p:spPr>
          <a:xfrm>
            <a:off x="1872061" y="4123107"/>
            <a:ext cx="5145233" cy="523220"/>
          </a:xfrm>
          <a:prstGeom prst="rect">
            <a:avLst/>
          </a:prstGeom>
          <a:noFill/>
        </p:spPr>
        <p:txBody>
          <a:bodyPr wrap="square" rtlCol="0">
            <a:spAutoFit/>
          </a:bodyPr>
          <a:lstStyle/>
          <a:p>
            <a:pPr algn="ctr"/>
            <a:r>
              <a:rPr lang="en-US" sz="1400" dirty="0" smtClean="0"/>
              <a:t>Use phenology (</a:t>
            </a:r>
            <a:r>
              <a:rPr lang="en-US" sz="1400" dirty="0" err="1" smtClean="0"/>
              <a:t>greenup</a:t>
            </a:r>
            <a:r>
              <a:rPr lang="en-US" sz="1400" dirty="0" smtClean="0"/>
              <a:t>, dormancy) to get a “sanity check” or range on planting/harvest dates calculated here </a:t>
            </a:r>
            <a:endParaRPr lang="en-US" sz="1400" dirty="0"/>
          </a:p>
        </p:txBody>
      </p:sp>
      <p:sp>
        <p:nvSpPr>
          <p:cNvPr id="13" name="TextBox 12"/>
          <p:cNvSpPr txBox="1"/>
          <p:nvPr/>
        </p:nvSpPr>
        <p:spPr>
          <a:xfrm>
            <a:off x="7368955" y="388446"/>
            <a:ext cx="1763524" cy="338554"/>
          </a:xfrm>
          <a:prstGeom prst="rect">
            <a:avLst/>
          </a:prstGeom>
          <a:noFill/>
        </p:spPr>
        <p:txBody>
          <a:bodyPr wrap="none" rtlCol="0">
            <a:spAutoFit/>
          </a:bodyPr>
          <a:lstStyle/>
          <a:p>
            <a:r>
              <a:rPr lang="en-US" sz="1600" b="1" dirty="0" smtClean="0"/>
              <a:t>(Zhang et al, 2003)</a:t>
            </a:r>
            <a:endParaRPr lang="en-US" sz="1600" b="1" dirty="0"/>
          </a:p>
        </p:txBody>
      </p:sp>
      <p:sp>
        <p:nvSpPr>
          <p:cNvPr id="14" name="TextBox 13"/>
          <p:cNvSpPr txBox="1"/>
          <p:nvPr/>
        </p:nvSpPr>
        <p:spPr>
          <a:xfrm>
            <a:off x="7380108" y="1027794"/>
            <a:ext cx="1526258" cy="954107"/>
          </a:xfrm>
          <a:prstGeom prst="rect">
            <a:avLst/>
          </a:prstGeom>
          <a:noFill/>
        </p:spPr>
        <p:txBody>
          <a:bodyPr wrap="square" rtlCol="0">
            <a:spAutoFit/>
          </a:bodyPr>
          <a:lstStyle/>
          <a:p>
            <a:r>
              <a:rPr lang="en-US" sz="1400" dirty="0" smtClean="0"/>
              <a:t>Fit logistic </a:t>
            </a:r>
            <a:r>
              <a:rPr lang="en-US" sz="1400" dirty="0" err="1" smtClean="0"/>
              <a:t>fcn</a:t>
            </a:r>
            <a:r>
              <a:rPr lang="en-US" sz="1400" dirty="0" smtClean="0"/>
              <a:t> to each period of EVI increase or decrease</a:t>
            </a:r>
            <a:endParaRPr lang="en-US" sz="1400" dirty="0"/>
          </a:p>
        </p:txBody>
      </p:sp>
      <p:sp>
        <p:nvSpPr>
          <p:cNvPr id="15" name="TextBox 14"/>
          <p:cNvSpPr txBox="1"/>
          <p:nvPr/>
        </p:nvSpPr>
        <p:spPr>
          <a:xfrm>
            <a:off x="7380108" y="3907663"/>
            <a:ext cx="1799036" cy="738664"/>
          </a:xfrm>
          <a:prstGeom prst="rect">
            <a:avLst/>
          </a:prstGeom>
          <a:noFill/>
        </p:spPr>
        <p:txBody>
          <a:bodyPr wrap="square" rtlCol="0">
            <a:spAutoFit/>
          </a:bodyPr>
          <a:lstStyle/>
          <a:p>
            <a:r>
              <a:rPr lang="en-US" sz="1400" dirty="0" smtClean="0"/>
              <a:t>Greenup and dormancy are at inflection points</a:t>
            </a:r>
            <a:endParaRPr lang="en-US" sz="1400" dirty="0"/>
          </a:p>
        </p:txBody>
      </p:sp>
      <p:sp>
        <p:nvSpPr>
          <p:cNvPr id="16" name="TextBox 15"/>
          <p:cNvSpPr txBox="1"/>
          <p:nvPr/>
        </p:nvSpPr>
        <p:spPr>
          <a:xfrm>
            <a:off x="7368955" y="5048900"/>
            <a:ext cx="1726855" cy="307777"/>
          </a:xfrm>
          <a:prstGeom prst="rect">
            <a:avLst/>
          </a:prstGeom>
          <a:noFill/>
        </p:spPr>
        <p:txBody>
          <a:bodyPr wrap="none" rtlCol="0">
            <a:spAutoFit/>
          </a:bodyPr>
          <a:lstStyle/>
          <a:p>
            <a:r>
              <a:rPr lang="en-US" sz="1400" dirty="0" smtClean="0"/>
              <a:t>Adjust by 1-3 weeks?</a:t>
            </a:r>
            <a:endParaRPr lang="en-US" sz="1400" dirty="0"/>
          </a:p>
        </p:txBody>
      </p:sp>
    </p:spTree>
    <p:extLst>
      <p:ext uri="{BB962C8B-B14F-4D97-AF65-F5344CB8AC3E}">
        <p14:creationId xmlns:p14="http://schemas.microsoft.com/office/powerpoint/2010/main" val="3052900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5875" y="0"/>
            <a:ext cx="3552249" cy="369332"/>
          </a:xfrm>
          <a:prstGeom prst="rect">
            <a:avLst/>
          </a:prstGeom>
        </p:spPr>
        <p:txBody>
          <a:bodyPr wrap="none">
            <a:spAutoFit/>
          </a:bodyPr>
          <a:lstStyle/>
          <a:p>
            <a:r>
              <a:rPr lang="en-US" b="1" dirty="0" smtClean="0"/>
              <a:t>Phenology from satellite data: Plan</a:t>
            </a:r>
          </a:p>
        </p:txBody>
      </p:sp>
      <p:sp>
        <p:nvSpPr>
          <p:cNvPr id="4" name="TextBox 3"/>
          <p:cNvSpPr txBox="1"/>
          <p:nvPr/>
        </p:nvSpPr>
        <p:spPr>
          <a:xfrm>
            <a:off x="0" y="834038"/>
            <a:ext cx="974433" cy="307777"/>
          </a:xfrm>
          <a:prstGeom prst="rect">
            <a:avLst/>
          </a:prstGeom>
          <a:noFill/>
        </p:spPr>
        <p:txBody>
          <a:bodyPr wrap="none" rtlCol="0">
            <a:spAutoFit/>
          </a:bodyPr>
          <a:lstStyle/>
          <a:p>
            <a:r>
              <a:rPr lang="en-US" sz="1400" dirty="0" smtClean="0"/>
              <a:t>Smoothing</a:t>
            </a:r>
            <a:endParaRPr lang="en-US" sz="1400" dirty="0"/>
          </a:p>
        </p:txBody>
      </p:sp>
      <p:sp>
        <p:nvSpPr>
          <p:cNvPr id="6" name="TextBox 5"/>
          <p:cNvSpPr txBox="1"/>
          <p:nvPr/>
        </p:nvSpPr>
        <p:spPr>
          <a:xfrm>
            <a:off x="0" y="3997690"/>
            <a:ext cx="995109" cy="307777"/>
          </a:xfrm>
          <a:prstGeom prst="rect">
            <a:avLst/>
          </a:prstGeom>
          <a:noFill/>
        </p:spPr>
        <p:txBody>
          <a:bodyPr wrap="square" rtlCol="0">
            <a:spAutoFit/>
          </a:bodyPr>
          <a:lstStyle/>
          <a:p>
            <a:r>
              <a:rPr lang="en-US" sz="1400" dirty="0" smtClean="0"/>
              <a:t>Phenology</a:t>
            </a:r>
            <a:endParaRPr lang="en-US" sz="1400" dirty="0"/>
          </a:p>
        </p:txBody>
      </p:sp>
      <p:sp>
        <p:nvSpPr>
          <p:cNvPr id="8" name="TextBox 7"/>
          <p:cNvSpPr txBox="1"/>
          <p:nvPr/>
        </p:nvSpPr>
        <p:spPr>
          <a:xfrm>
            <a:off x="0" y="5238723"/>
            <a:ext cx="974433" cy="523220"/>
          </a:xfrm>
          <a:prstGeom prst="rect">
            <a:avLst/>
          </a:prstGeom>
          <a:noFill/>
        </p:spPr>
        <p:txBody>
          <a:bodyPr wrap="square" rtlCol="0">
            <a:spAutoFit/>
          </a:bodyPr>
          <a:lstStyle/>
          <a:p>
            <a:r>
              <a:rPr lang="en-US" sz="1400" dirty="0" smtClean="0"/>
              <a:t>Planting/Harvest</a:t>
            </a:r>
            <a:endParaRPr lang="en-US" sz="1400" dirty="0"/>
          </a:p>
        </p:txBody>
      </p:sp>
      <p:sp>
        <p:nvSpPr>
          <p:cNvPr id="9" name="TextBox 8"/>
          <p:cNvSpPr txBox="1"/>
          <p:nvPr/>
        </p:nvSpPr>
        <p:spPr>
          <a:xfrm>
            <a:off x="4079214" y="429788"/>
            <a:ext cx="1698903" cy="338554"/>
          </a:xfrm>
          <a:prstGeom prst="rect">
            <a:avLst/>
          </a:prstGeom>
          <a:noFill/>
        </p:spPr>
        <p:txBody>
          <a:bodyPr wrap="none" rtlCol="0">
            <a:spAutoFit/>
          </a:bodyPr>
          <a:lstStyle/>
          <a:p>
            <a:r>
              <a:rPr lang="en-US" sz="1600" b="1" dirty="0" smtClean="0"/>
              <a:t>(Guan et al, 2014)</a:t>
            </a:r>
            <a:endParaRPr lang="en-US" sz="1600" b="1" dirty="0"/>
          </a:p>
        </p:txBody>
      </p:sp>
      <p:sp>
        <p:nvSpPr>
          <p:cNvPr id="13" name="TextBox 12"/>
          <p:cNvSpPr txBox="1"/>
          <p:nvPr/>
        </p:nvSpPr>
        <p:spPr>
          <a:xfrm>
            <a:off x="6630451" y="388446"/>
            <a:ext cx="1887356" cy="338554"/>
          </a:xfrm>
          <a:prstGeom prst="rect">
            <a:avLst/>
          </a:prstGeom>
          <a:noFill/>
        </p:spPr>
        <p:txBody>
          <a:bodyPr wrap="none" rtlCol="0">
            <a:spAutoFit/>
          </a:bodyPr>
          <a:lstStyle/>
          <a:p>
            <a:r>
              <a:rPr lang="en-US" sz="1600" b="1" dirty="0" smtClean="0"/>
              <a:t>(</a:t>
            </a:r>
            <a:r>
              <a:rPr lang="en-US" sz="1600" b="1" dirty="0" err="1" smtClean="0"/>
              <a:t>Galford</a:t>
            </a:r>
            <a:r>
              <a:rPr lang="en-US" sz="1600" b="1" dirty="0" smtClean="0"/>
              <a:t> et al, 2008)</a:t>
            </a:r>
            <a:endParaRPr lang="en-US" sz="1600" b="1" dirty="0"/>
          </a:p>
        </p:txBody>
      </p:sp>
      <p:sp>
        <p:nvSpPr>
          <p:cNvPr id="17" name="TextBox 16"/>
          <p:cNvSpPr txBox="1"/>
          <p:nvPr/>
        </p:nvSpPr>
        <p:spPr>
          <a:xfrm>
            <a:off x="1443990" y="388446"/>
            <a:ext cx="1588997" cy="338554"/>
          </a:xfrm>
          <a:prstGeom prst="rect">
            <a:avLst/>
          </a:prstGeom>
          <a:noFill/>
        </p:spPr>
        <p:txBody>
          <a:bodyPr wrap="none" rtlCol="0">
            <a:spAutoFit/>
          </a:bodyPr>
          <a:lstStyle/>
          <a:p>
            <a:r>
              <a:rPr lang="en-US" sz="1600" b="1" dirty="0" smtClean="0"/>
              <a:t>(</a:t>
            </a:r>
            <a:r>
              <a:rPr lang="en-US" sz="1600" b="1" dirty="0" err="1" smtClean="0"/>
              <a:t>Gao</a:t>
            </a:r>
            <a:r>
              <a:rPr lang="en-US" sz="1600" b="1" dirty="0" smtClean="0"/>
              <a:t> et al, 2017)</a:t>
            </a:r>
          </a:p>
        </p:txBody>
      </p:sp>
      <p:sp>
        <p:nvSpPr>
          <p:cNvPr id="18" name="TextBox 17"/>
          <p:cNvSpPr txBox="1"/>
          <p:nvPr/>
        </p:nvSpPr>
        <p:spPr>
          <a:xfrm>
            <a:off x="1309593" y="785990"/>
            <a:ext cx="2195883" cy="738664"/>
          </a:xfrm>
          <a:prstGeom prst="rect">
            <a:avLst/>
          </a:prstGeom>
          <a:noFill/>
        </p:spPr>
        <p:txBody>
          <a:bodyPr wrap="square" rtlCol="0">
            <a:spAutoFit/>
          </a:bodyPr>
          <a:lstStyle/>
          <a:p>
            <a:pPr marL="285750" indent="-285750">
              <a:buFont typeface="Arial"/>
              <a:buChar char="•"/>
            </a:pPr>
            <a:r>
              <a:rPr lang="en-US" sz="1400" dirty="0" smtClean="0"/>
              <a:t>Piecewise logistic</a:t>
            </a:r>
          </a:p>
          <a:p>
            <a:pPr marL="285750" indent="-285750">
              <a:buFont typeface="Arial"/>
              <a:buChar char="•"/>
            </a:pPr>
            <a:r>
              <a:rPr lang="en-US" sz="1400" dirty="0" smtClean="0"/>
              <a:t>Zhang et al, 2003’s fitting method</a:t>
            </a:r>
            <a:endParaRPr lang="en-US" sz="1400" dirty="0"/>
          </a:p>
        </p:txBody>
      </p:sp>
      <p:sp>
        <p:nvSpPr>
          <p:cNvPr id="19" name="TextBox 18"/>
          <p:cNvSpPr txBox="1"/>
          <p:nvPr/>
        </p:nvSpPr>
        <p:spPr>
          <a:xfrm>
            <a:off x="1124398" y="5331611"/>
            <a:ext cx="2209111" cy="1169551"/>
          </a:xfrm>
          <a:prstGeom prst="rect">
            <a:avLst/>
          </a:prstGeom>
          <a:noFill/>
        </p:spPr>
        <p:txBody>
          <a:bodyPr wrap="square" rtlCol="0">
            <a:spAutoFit/>
          </a:bodyPr>
          <a:lstStyle/>
          <a:p>
            <a:pPr marL="285750" indent="-285750">
              <a:buFont typeface="Arial"/>
              <a:buChar char="•"/>
            </a:pPr>
            <a:r>
              <a:rPr lang="en-US" sz="1400" dirty="0" smtClean="0"/>
              <a:t>For soybeans:</a:t>
            </a:r>
          </a:p>
          <a:p>
            <a:pPr marL="285750" indent="-285750">
              <a:buFont typeface="Arial"/>
              <a:buChar char="•"/>
            </a:pPr>
            <a:r>
              <a:rPr lang="en-US" sz="1400" dirty="0" smtClean="0"/>
              <a:t>Greenup + 1 to 3 weeks = emergence</a:t>
            </a:r>
          </a:p>
          <a:p>
            <a:pPr marL="285750" indent="-285750">
              <a:buFont typeface="Arial"/>
              <a:buChar char="•"/>
            </a:pPr>
            <a:r>
              <a:rPr lang="en-US" sz="1400" dirty="0" smtClean="0"/>
              <a:t>Dormancy – 1 to 2 weeks = harvest</a:t>
            </a:r>
            <a:endParaRPr lang="en-US" sz="1400" dirty="0"/>
          </a:p>
        </p:txBody>
      </p:sp>
      <p:sp>
        <p:nvSpPr>
          <p:cNvPr id="20" name="TextBox 19"/>
          <p:cNvSpPr txBox="1"/>
          <p:nvPr/>
        </p:nvSpPr>
        <p:spPr>
          <a:xfrm>
            <a:off x="1309593" y="4043857"/>
            <a:ext cx="1736622" cy="523220"/>
          </a:xfrm>
          <a:prstGeom prst="rect">
            <a:avLst/>
          </a:prstGeom>
          <a:noFill/>
        </p:spPr>
        <p:txBody>
          <a:bodyPr wrap="square" rtlCol="0">
            <a:spAutoFit/>
          </a:bodyPr>
          <a:lstStyle/>
          <a:p>
            <a:r>
              <a:rPr lang="en-US" sz="1400" dirty="0" smtClean="0"/>
              <a:t>Probably inflection points</a:t>
            </a:r>
            <a:endParaRPr lang="en-US" sz="1400" dirty="0"/>
          </a:p>
        </p:txBody>
      </p:sp>
      <p:sp>
        <p:nvSpPr>
          <p:cNvPr id="21" name="TextBox 20"/>
          <p:cNvSpPr txBox="1"/>
          <p:nvPr/>
        </p:nvSpPr>
        <p:spPr>
          <a:xfrm>
            <a:off x="3770039" y="785990"/>
            <a:ext cx="2711783" cy="1384995"/>
          </a:xfrm>
          <a:prstGeom prst="rect">
            <a:avLst/>
          </a:prstGeom>
          <a:noFill/>
        </p:spPr>
        <p:txBody>
          <a:bodyPr wrap="square" rtlCol="0">
            <a:spAutoFit/>
          </a:bodyPr>
          <a:lstStyle/>
          <a:p>
            <a:pPr marL="285750" indent="-285750">
              <a:buFont typeface="Arial"/>
              <a:buChar char="•"/>
            </a:pPr>
            <a:r>
              <a:rPr lang="en-US" sz="1400" dirty="0" smtClean="0"/>
              <a:t>Multiple logistic curves </a:t>
            </a:r>
          </a:p>
          <a:p>
            <a:pPr marL="285750" indent="-285750">
              <a:buFont typeface="Arial"/>
              <a:buChar char="•"/>
            </a:pPr>
            <a:r>
              <a:rPr lang="en-US" sz="1400" dirty="0" smtClean="0"/>
              <a:t>Fit using trust-region-reflective algorithm</a:t>
            </a:r>
          </a:p>
          <a:p>
            <a:pPr marL="285750" indent="-285750">
              <a:buFont typeface="Arial"/>
              <a:buChar char="•"/>
            </a:pPr>
            <a:r>
              <a:rPr lang="en-US" sz="1400" dirty="0" smtClean="0"/>
              <a:t>Paper has detailed </a:t>
            </a:r>
            <a:r>
              <a:rPr lang="en-US" sz="1400" dirty="0" err="1" smtClean="0"/>
              <a:t>eqns</a:t>
            </a:r>
            <a:r>
              <a:rPr lang="en-US" sz="1400" dirty="0" smtClean="0"/>
              <a:t> for the parameters to fit in single and double cropped cases</a:t>
            </a:r>
            <a:endParaRPr lang="en-US" sz="1400" dirty="0"/>
          </a:p>
        </p:txBody>
      </p:sp>
      <p:sp>
        <p:nvSpPr>
          <p:cNvPr id="22" name="TextBox 21"/>
          <p:cNvSpPr txBox="1"/>
          <p:nvPr/>
        </p:nvSpPr>
        <p:spPr>
          <a:xfrm>
            <a:off x="3770039" y="3982301"/>
            <a:ext cx="2963119" cy="1169551"/>
          </a:xfrm>
          <a:prstGeom prst="rect">
            <a:avLst/>
          </a:prstGeom>
          <a:noFill/>
        </p:spPr>
        <p:txBody>
          <a:bodyPr wrap="square" rtlCol="0">
            <a:spAutoFit/>
          </a:bodyPr>
          <a:lstStyle/>
          <a:p>
            <a:pPr marL="285750" indent="-285750">
              <a:buFont typeface="Arial"/>
              <a:buChar char="•"/>
            </a:pPr>
            <a:r>
              <a:rPr lang="en-US" sz="1400" dirty="0" err="1" smtClean="0"/>
              <a:t>Greenon</a:t>
            </a:r>
            <a:r>
              <a:rPr lang="en-US" sz="1400" dirty="0" smtClean="0"/>
              <a:t>, dormancy come from equations that use the fitted </a:t>
            </a:r>
            <a:r>
              <a:rPr lang="en-US" sz="1400" dirty="0" err="1" smtClean="0"/>
              <a:t>params</a:t>
            </a:r>
            <a:r>
              <a:rPr lang="en-US" sz="1400" dirty="0" smtClean="0"/>
              <a:t> of the logistic curves</a:t>
            </a:r>
          </a:p>
          <a:p>
            <a:pPr marL="285750" indent="-285750">
              <a:buFont typeface="Arial"/>
              <a:buChar char="•"/>
            </a:pPr>
            <a:r>
              <a:rPr lang="en-US" sz="1400" dirty="0" smtClean="0"/>
              <a:t>Different equations for single </a:t>
            </a:r>
            <a:r>
              <a:rPr lang="en-US" sz="1400" dirty="0" err="1" smtClean="0"/>
              <a:t>vs</a:t>
            </a:r>
            <a:r>
              <a:rPr lang="en-US" sz="1400" dirty="0" smtClean="0"/>
              <a:t> double cropped</a:t>
            </a:r>
            <a:endParaRPr lang="en-US" sz="1400" dirty="0"/>
          </a:p>
        </p:txBody>
      </p:sp>
      <p:sp>
        <p:nvSpPr>
          <p:cNvPr id="23" name="TextBox 22"/>
          <p:cNvSpPr txBox="1"/>
          <p:nvPr/>
        </p:nvSpPr>
        <p:spPr>
          <a:xfrm>
            <a:off x="3938126" y="5331611"/>
            <a:ext cx="1726855" cy="307777"/>
          </a:xfrm>
          <a:prstGeom prst="rect">
            <a:avLst/>
          </a:prstGeom>
          <a:noFill/>
        </p:spPr>
        <p:txBody>
          <a:bodyPr wrap="none" rtlCol="0">
            <a:spAutoFit/>
          </a:bodyPr>
          <a:lstStyle/>
          <a:p>
            <a:r>
              <a:rPr lang="en-US" sz="1400" dirty="0" smtClean="0"/>
              <a:t>Adjust by 1-3 weeks?</a:t>
            </a:r>
            <a:endParaRPr lang="en-US" sz="1400" dirty="0"/>
          </a:p>
        </p:txBody>
      </p:sp>
      <p:sp>
        <p:nvSpPr>
          <p:cNvPr id="24" name="TextBox 23"/>
          <p:cNvSpPr txBox="1"/>
          <p:nvPr/>
        </p:nvSpPr>
        <p:spPr>
          <a:xfrm>
            <a:off x="6561194" y="794801"/>
            <a:ext cx="2529706" cy="2031325"/>
          </a:xfrm>
          <a:prstGeom prst="rect">
            <a:avLst/>
          </a:prstGeom>
          <a:noFill/>
        </p:spPr>
        <p:txBody>
          <a:bodyPr wrap="square" rtlCol="0">
            <a:spAutoFit/>
          </a:bodyPr>
          <a:lstStyle/>
          <a:p>
            <a:pPr marL="285750" indent="-285750">
              <a:buFont typeface="Arial"/>
              <a:buChar char="•"/>
            </a:pPr>
            <a:r>
              <a:rPr lang="en-US" sz="1400" dirty="0" err="1" smtClean="0"/>
              <a:t>Coiflet</a:t>
            </a:r>
            <a:r>
              <a:rPr lang="en-US" sz="1400" dirty="0" smtClean="0"/>
              <a:t> order 4</a:t>
            </a:r>
          </a:p>
          <a:p>
            <a:pPr marL="285750" indent="-285750">
              <a:buFont typeface="Arial"/>
              <a:buChar char="•"/>
            </a:pPr>
            <a:r>
              <a:rPr lang="en-US" sz="1400" dirty="0" smtClean="0"/>
              <a:t>At 90% power wavelet (ok for single and double cropping) – a variant of </a:t>
            </a:r>
            <a:r>
              <a:rPr lang="en-US" sz="1400" dirty="0" err="1" smtClean="0"/>
              <a:t>Sakomoto</a:t>
            </a:r>
            <a:r>
              <a:rPr lang="en-US" sz="1400" dirty="0" smtClean="0"/>
              <a:t> et al, 2005’s multiple </a:t>
            </a:r>
            <a:r>
              <a:rPr lang="en-US" sz="1400" dirty="0" err="1" smtClean="0"/>
              <a:t>freq</a:t>
            </a:r>
            <a:r>
              <a:rPr lang="en-US" sz="1400" dirty="0" smtClean="0"/>
              <a:t> thresholds to remove noise, except this doesn’t require assuming length of growing season</a:t>
            </a:r>
            <a:endParaRPr lang="en-US" sz="1400" dirty="0"/>
          </a:p>
        </p:txBody>
      </p:sp>
    </p:spTree>
    <p:extLst>
      <p:ext uri="{BB962C8B-B14F-4D97-AF65-F5344CB8AC3E}">
        <p14:creationId xmlns:p14="http://schemas.microsoft.com/office/powerpoint/2010/main" val="3570957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57813" y="-14049"/>
            <a:ext cx="3229235" cy="369332"/>
          </a:xfrm>
          <a:prstGeom prst="rect">
            <a:avLst/>
          </a:prstGeom>
          <a:noFill/>
        </p:spPr>
        <p:txBody>
          <a:bodyPr wrap="square" rtlCol="0">
            <a:spAutoFit/>
          </a:bodyPr>
          <a:lstStyle/>
          <a:p>
            <a:r>
              <a:rPr lang="en-US" b="1" dirty="0" smtClean="0"/>
              <a:t>Phenology from satellite data</a:t>
            </a:r>
            <a:endParaRPr lang="en-US" dirty="0"/>
          </a:p>
        </p:txBody>
      </p:sp>
      <p:sp>
        <p:nvSpPr>
          <p:cNvPr id="3" name="Rectangle 2"/>
          <p:cNvSpPr/>
          <p:nvPr/>
        </p:nvSpPr>
        <p:spPr>
          <a:xfrm>
            <a:off x="130730" y="419510"/>
            <a:ext cx="8771855" cy="553998"/>
          </a:xfrm>
          <a:prstGeom prst="rect">
            <a:avLst/>
          </a:prstGeom>
        </p:spPr>
        <p:txBody>
          <a:bodyPr wrap="square">
            <a:spAutoFit/>
          </a:bodyPr>
          <a:lstStyle/>
          <a:p>
            <a:pPr algn="ctr"/>
            <a:r>
              <a:rPr lang="en-US" sz="1600" u="sng" dirty="0" smtClean="0"/>
              <a:t>Data for EVI</a:t>
            </a:r>
          </a:p>
          <a:p>
            <a:pPr algn="ctr"/>
            <a:r>
              <a:rPr lang="en-US" sz="1400" dirty="0" smtClean="0"/>
              <a:t>MODIS, corrected for cloud, aerosol/gas scattering, NBAR (off-nadir), data with “Good” in QA</a:t>
            </a:r>
          </a:p>
        </p:txBody>
      </p:sp>
      <p:sp>
        <p:nvSpPr>
          <p:cNvPr id="4" name="Rectangle 3"/>
          <p:cNvSpPr/>
          <p:nvPr/>
        </p:nvSpPr>
        <p:spPr>
          <a:xfrm>
            <a:off x="3883420" y="1073467"/>
            <a:ext cx="1338728" cy="338554"/>
          </a:xfrm>
          <a:prstGeom prst="rect">
            <a:avLst/>
          </a:prstGeom>
        </p:spPr>
        <p:txBody>
          <a:bodyPr wrap="none">
            <a:spAutoFit/>
          </a:bodyPr>
          <a:lstStyle/>
          <a:p>
            <a:r>
              <a:rPr lang="en-US" sz="1600" u="sng" dirty="0" smtClean="0"/>
              <a:t>Data Cleaning</a:t>
            </a:r>
            <a:endParaRPr lang="en-US" sz="1600" u="sng" dirty="0"/>
          </a:p>
        </p:txBody>
      </p:sp>
      <p:sp>
        <p:nvSpPr>
          <p:cNvPr id="6" name="TextBox 5"/>
          <p:cNvSpPr txBox="1"/>
          <p:nvPr/>
        </p:nvSpPr>
        <p:spPr>
          <a:xfrm>
            <a:off x="542357" y="1372331"/>
            <a:ext cx="3875865" cy="954107"/>
          </a:xfrm>
          <a:prstGeom prst="rect">
            <a:avLst/>
          </a:prstGeom>
          <a:noFill/>
        </p:spPr>
        <p:txBody>
          <a:bodyPr wrap="square" rtlCol="0">
            <a:spAutoFit/>
          </a:bodyPr>
          <a:lstStyle/>
          <a:p>
            <a:r>
              <a:rPr lang="en-US" sz="1400" dirty="0" smtClean="0"/>
              <a:t>Wavelet:</a:t>
            </a:r>
          </a:p>
          <a:p>
            <a:r>
              <a:rPr lang="en-US" sz="1400" dirty="0" smtClean="0"/>
              <a:t>Linearly interpolate EVI to get daily </a:t>
            </a:r>
            <a:r>
              <a:rPr lang="en-US" sz="1400" dirty="0" err="1" smtClean="0"/>
              <a:t>timeseries</a:t>
            </a:r>
            <a:r>
              <a:rPr lang="en-US" sz="1400" dirty="0" smtClean="0"/>
              <a:t> (to avoid aliasing effect for wavelet analysis)</a:t>
            </a:r>
          </a:p>
          <a:p>
            <a:r>
              <a:rPr lang="en-US" sz="1400" dirty="0" smtClean="0"/>
              <a:t>(Sakamoto et al, 2005)</a:t>
            </a:r>
            <a:endParaRPr lang="en-US" sz="1400" dirty="0"/>
          </a:p>
        </p:txBody>
      </p:sp>
      <p:sp>
        <p:nvSpPr>
          <p:cNvPr id="7" name="TextBox 6"/>
          <p:cNvSpPr txBox="1"/>
          <p:nvPr/>
        </p:nvSpPr>
        <p:spPr>
          <a:xfrm>
            <a:off x="5142778" y="1398791"/>
            <a:ext cx="3584845" cy="523220"/>
          </a:xfrm>
          <a:prstGeom prst="rect">
            <a:avLst/>
          </a:prstGeom>
          <a:noFill/>
        </p:spPr>
        <p:txBody>
          <a:bodyPr wrap="square" rtlCol="0">
            <a:spAutoFit/>
          </a:bodyPr>
          <a:lstStyle/>
          <a:p>
            <a:r>
              <a:rPr lang="en-US" sz="1400" dirty="0" smtClean="0"/>
              <a:t>Logistic:</a:t>
            </a:r>
          </a:p>
          <a:p>
            <a:r>
              <a:rPr lang="en-US" sz="1400" dirty="0" smtClean="0"/>
              <a:t>Linearly interpolate EVI to replace missing data</a:t>
            </a:r>
            <a:endParaRPr lang="en-US" sz="1400" dirty="0"/>
          </a:p>
        </p:txBody>
      </p:sp>
      <p:sp>
        <p:nvSpPr>
          <p:cNvPr id="8" name="TextBox 7"/>
          <p:cNvSpPr txBox="1"/>
          <p:nvPr/>
        </p:nvSpPr>
        <p:spPr>
          <a:xfrm>
            <a:off x="542357" y="3782679"/>
            <a:ext cx="3860109" cy="954107"/>
          </a:xfrm>
          <a:prstGeom prst="rect">
            <a:avLst/>
          </a:prstGeom>
          <a:noFill/>
        </p:spPr>
        <p:txBody>
          <a:bodyPr wrap="square" rtlCol="0">
            <a:spAutoFit/>
          </a:bodyPr>
          <a:lstStyle/>
          <a:p>
            <a:r>
              <a:rPr lang="en-US" sz="1400" dirty="0" smtClean="0"/>
              <a:t>Wavelet:</a:t>
            </a:r>
          </a:p>
          <a:p>
            <a:r>
              <a:rPr lang="en-US" sz="1400" dirty="0" err="1" smtClean="0"/>
              <a:t>Coiflet</a:t>
            </a:r>
            <a:r>
              <a:rPr lang="en-US" sz="1400" dirty="0" smtClean="0"/>
              <a:t> 4 wavelet with 90% power to remove noise</a:t>
            </a:r>
          </a:p>
          <a:p>
            <a:r>
              <a:rPr lang="en-US" sz="1400" dirty="0" smtClean="0"/>
              <a:t>“Condition” </a:t>
            </a:r>
            <a:r>
              <a:rPr lang="en-US" sz="1400" dirty="0" err="1" smtClean="0"/>
              <a:t>timeseries</a:t>
            </a:r>
            <a:r>
              <a:rPr lang="en-US" sz="1400" dirty="0" smtClean="0"/>
              <a:t> by padding beginning, end</a:t>
            </a:r>
          </a:p>
          <a:p>
            <a:r>
              <a:rPr lang="en-US" sz="1400" dirty="0" smtClean="0"/>
              <a:t>(</a:t>
            </a:r>
            <a:r>
              <a:rPr lang="en-US" sz="1400" dirty="0" err="1" smtClean="0"/>
              <a:t>Galford</a:t>
            </a:r>
            <a:r>
              <a:rPr lang="en-US" sz="1400" dirty="0" smtClean="0"/>
              <a:t> et al, 2008)</a:t>
            </a:r>
          </a:p>
        </p:txBody>
      </p:sp>
      <p:sp>
        <p:nvSpPr>
          <p:cNvPr id="9" name="TextBox 8"/>
          <p:cNvSpPr txBox="1"/>
          <p:nvPr/>
        </p:nvSpPr>
        <p:spPr>
          <a:xfrm>
            <a:off x="5142778" y="3782123"/>
            <a:ext cx="3128956" cy="954107"/>
          </a:xfrm>
          <a:prstGeom prst="rect">
            <a:avLst/>
          </a:prstGeom>
          <a:noFill/>
        </p:spPr>
        <p:txBody>
          <a:bodyPr wrap="none" rtlCol="0">
            <a:spAutoFit/>
          </a:bodyPr>
          <a:lstStyle/>
          <a:p>
            <a:r>
              <a:rPr lang="en-US" sz="1400" dirty="0" smtClean="0"/>
              <a:t>Logistic:</a:t>
            </a:r>
          </a:p>
          <a:p>
            <a:r>
              <a:rPr lang="en-US" sz="1400" dirty="0" smtClean="0"/>
              <a:t>Piecewise logistic function</a:t>
            </a:r>
          </a:p>
          <a:p>
            <a:r>
              <a:rPr lang="en-US" sz="1400" dirty="0" smtClean="0"/>
              <a:t>Fit with trust-region-reflective algorithm</a:t>
            </a:r>
          </a:p>
          <a:p>
            <a:r>
              <a:rPr lang="en-US" sz="1400" dirty="0" smtClean="0"/>
              <a:t>(Urban et al, 2018)</a:t>
            </a:r>
            <a:endParaRPr lang="en-US" sz="1400" dirty="0"/>
          </a:p>
        </p:txBody>
      </p:sp>
      <p:sp>
        <p:nvSpPr>
          <p:cNvPr id="10" name="TextBox 9"/>
          <p:cNvSpPr txBox="1"/>
          <p:nvPr/>
        </p:nvSpPr>
        <p:spPr>
          <a:xfrm>
            <a:off x="4055521" y="3444125"/>
            <a:ext cx="1087257" cy="338554"/>
          </a:xfrm>
          <a:prstGeom prst="rect">
            <a:avLst/>
          </a:prstGeom>
          <a:noFill/>
        </p:spPr>
        <p:txBody>
          <a:bodyPr wrap="none" rtlCol="0">
            <a:spAutoFit/>
          </a:bodyPr>
          <a:lstStyle/>
          <a:p>
            <a:r>
              <a:rPr lang="en-US" sz="1600" u="sng" dirty="0" smtClean="0"/>
              <a:t>Smoothing</a:t>
            </a:r>
            <a:endParaRPr lang="en-US" sz="1600" u="sng" dirty="0"/>
          </a:p>
        </p:txBody>
      </p:sp>
      <p:sp>
        <p:nvSpPr>
          <p:cNvPr id="11" name="TextBox 10"/>
          <p:cNvSpPr txBox="1"/>
          <p:nvPr/>
        </p:nvSpPr>
        <p:spPr>
          <a:xfrm>
            <a:off x="3870192" y="2280272"/>
            <a:ext cx="1425190" cy="338554"/>
          </a:xfrm>
          <a:prstGeom prst="rect">
            <a:avLst/>
          </a:prstGeom>
          <a:noFill/>
        </p:spPr>
        <p:txBody>
          <a:bodyPr wrap="none" rtlCol="0">
            <a:spAutoFit/>
          </a:bodyPr>
          <a:lstStyle/>
          <a:p>
            <a:r>
              <a:rPr lang="en-US" sz="1600" u="sng" dirty="0" smtClean="0"/>
              <a:t>Crop Rotations</a:t>
            </a:r>
            <a:endParaRPr lang="en-US" sz="1600" u="sng" dirty="0"/>
          </a:p>
        </p:txBody>
      </p:sp>
      <p:sp>
        <p:nvSpPr>
          <p:cNvPr id="12" name="TextBox 11"/>
          <p:cNvSpPr txBox="1"/>
          <p:nvPr/>
        </p:nvSpPr>
        <p:spPr>
          <a:xfrm>
            <a:off x="542357" y="2645284"/>
            <a:ext cx="3860109" cy="954107"/>
          </a:xfrm>
          <a:prstGeom prst="rect">
            <a:avLst/>
          </a:prstGeom>
          <a:noFill/>
        </p:spPr>
        <p:txBody>
          <a:bodyPr wrap="square" rtlCol="0">
            <a:spAutoFit/>
          </a:bodyPr>
          <a:lstStyle/>
          <a:p>
            <a:r>
              <a:rPr lang="en-US" sz="1400" dirty="0" smtClean="0"/>
              <a:t>Wavelet:</a:t>
            </a:r>
          </a:p>
          <a:p>
            <a:r>
              <a:rPr lang="en-US" sz="1400" dirty="0" smtClean="0"/>
              <a:t>Detect number of peaks in wavelet-smoothed EVI (above some EVI threshold)</a:t>
            </a:r>
          </a:p>
          <a:p>
            <a:r>
              <a:rPr lang="en-US" sz="1400" dirty="0" smtClean="0"/>
              <a:t>(</a:t>
            </a:r>
            <a:r>
              <a:rPr lang="en-US" sz="1400" dirty="0" err="1" smtClean="0"/>
              <a:t>Galford</a:t>
            </a:r>
            <a:r>
              <a:rPr lang="en-US" sz="1400" dirty="0" smtClean="0"/>
              <a:t> et al, 2008)</a:t>
            </a:r>
          </a:p>
        </p:txBody>
      </p:sp>
      <p:sp>
        <p:nvSpPr>
          <p:cNvPr id="13" name="TextBox 12"/>
          <p:cNvSpPr txBox="1"/>
          <p:nvPr/>
        </p:nvSpPr>
        <p:spPr>
          <a:xfrm>
            <a:off x="5142778" y="2618826"/>
            <a:ext cx="3535239" cy="954107"/>
          </a:xfrm>
          <a:prstGeom prst="rect">
            <a:avLst/>
          </a:prstGeom>
          <a:noFill/>
        </p:spPr>
        <p:txBody>
          <a:bodyPr wrap="square" rtlCol="0">
            <a:spAutoFit/>
          </a:bodyPr>
          <a:lstStyle/>
          <a:p>
            <a:r>
              <a:rPr lang="en-US" sz="1400" dirty="0" smtClean="0"/>
              <a:t>Logistic:</a:t>
            </a:r>
          </a:p>
          <a:p>
            <a:r>
              <a:rPr lang="en-US" sz="1400" dirty="0" smtClean="0"/>
              <a:t>Identify periods of EVI increase/decrease using moving 16-day windows</a:t>
            </a:r>
          </a:p>
          <a:p>
            <a:r>
              <a:rPr lang="en-US" sz="1400" dirty="0" smtClean="0"/>
              <a:t>(Zhang et al, 2003)</a:t>
            </a:r>
            <a:endParaRPr lang="en-US" sz="1400" dirty="0"/>
          </a:p>
        </p:txBody>
      </p:sp>
      <p:sp>
        <p:nvSpPr>
          <p:cNvPr id="14" name="TextBox 13"/>
          <p:cNvSpPr txBox="1"/>
          <p:nvPr/>
        </p:nvSpPr>
        <p:spPr>
          <a:xfrm>
            <a:off x="3580944" y="4863973"/>
            <a:ext cx="2024913" cy="338554"/>
          </a:xfrm>
          <a:prstGeom prst="rect">
            <a:avLst/>
          </a:prstGeom>
          <a:noFill/>
        </p:spPr>
        <p:txBody>
          <a:bodyPr wrap="none" rtlCol="0">
            <a:spAutoFit/>
          </a:bodyPr>
          <a:lstStyle/>
          <a:p>
            <a:r>
              <a:rPr lang="en-US" sz="1600" u="sng" dirty="0" smtClean="0"/>
              <a:t>Planting/Harvest Date</a:t>
            </a:r>
            <a:endParaRPr lang="en-US" sz="1600" u="sng" dirty="0"/>
          </a:p>
        </p:txBody>
      </p:sp>
      <p:sp>
        <p:nvSpPr>
          <p:cNvPr id="15" name="TextBox 14"/>
          <p:cNvSpPr txBox="1"/>
          <p:nvPr/>
        </p:nvSpPr>
        <p:spPr>
          <a:xfrm>
            <a:off x="518794" y="5188192"/>
            <a:ext cx="3605628" cy="1600438"/>
          </a:xfrm>
          <a:prstGeom prst="rect">
            <a:avLst/>
          </a:prstGeom>
          <a:noFill/>
        </p:spPr>
        <p:txBody>
          <a:bodyPr wrap="square" rtlCol="0">
            <a:spAutoFit/>
          </a:bodyPr>
          <a:lstStyle/>
          <a:p>
            <a:r>
              <a:rPr lang="en-US" sz="1400" dirty="0" smtClean="0"/>
              <a:t>Wavelet:</a:t>
            </a:r>
          </a:p>
          <a:p>
            <a:r>
              <a:rPr lang="en-US" sz="1400" dirty="0" smtClean="0"/>
              <a:t>Planting date = min or inflection </a:t>
            </a:r>
            <a:r>
              <a:rPr lang="en-US" sz="1400" dirty="0" err="1" smtClean="0"/>
              <a:t>pt</a:t>
            </a:r>
            <a:r>
              <a:rPr lang="en-US" sz="1400" dirty="0" smtClean="0"/>
              <a:t> at least 60 days before peak EVI (paddy rice)</a:t>
            </a:r>
          </a:p>
          <a:p>
            <a:r>
              <a:rPr lang="en-US" sz="1400" dirty="0" smtClean="0"/>
              <a:t>Harvest date = inflection </a:t>
            </a:r>
            <a:r>
              <a:rPr lang="en-US" sz="1400" dirty="0" err="1" smtClean="0"/>
              <a:t>pt</a:t>
            </a:r>
            <a:r>
              <a:rPr lang="en-US" sz="1400" dirty="0" smtClean="0"/>
              <a:t> more than 30 days after peak EVI (paddy rice)</a:t>
            </a:r>
          </a:p>
          <a:p>
            <a:r>
              <a:rPr lang="en-US" sz="1400" dirty="0" smtClean="0"/>
              <a:t>Error ~ 10 days</a:t>
            </a:r>
          </a:p>
          <a:p>
            <a:r>
              <a:rPr lang="en-US" sz="1400" dirty="0" smtClean="0"/>
              <a:t>(Sakamoto et al, 2005)</a:t>
            </a:r>
            <a:endParaRPr lang="en-US" sz="1400" dirty="0"/>
          </a:p>
        </p:txBody>
      </p:sp>
      <p:sp>
        <p:nvSpPr>
          <p:cNvPr id="16" name="TextBox 15"/>
          <p:cNvSpPr txBox="1"/>
          <p:nvPr/>
        </p:nvSpPr>
        <p:spPr>
          <a:xfrm>
            <a:off x="5089107" y="5105972"/>
            <a:ext cx="4089641" cy="1815882"/>
          </a:xfrm>
          <a:prstGeom prst="rect">
            <a:avLst/>
          </a:prstGeom>
          <a:noFill/>
        </p:spPr>
        <p:txBody>
          <a:bodyPr wrap="square" rtlCol="0">
            <a:spAutoFit/>
          </a:bodyPr>
          <a:lstStyle/>
          <a:p>
            <a:r>
              <a:rPr lang="en-US" sz="1400" dirty="0" smtClean="0"/>
              <a:t>Logistic: </a:t>
            </a:r>
          </a:p>
          <a:p>
            <a:r>
              <a:rPr lang="en-US" sz="1400" dirty="0" smtClean="0"/>
              <a:t>Planting date = 30% threshold of </a:t>
            </a:r>
            <a:r>
              <a:rPr lang="en-US" sz="1400" dirty="0" err="1" smtClean="0"/>
              <a:t>greenup</a:t>
            </a:r>
            <a:r>
              <a:rPr lang="en-US" sz="1400" dirty="0" smtClean="0"/>
              <a:t> EVI range (error ~ 5 days)</a:t>
            </a:r>
          </a:p>
          <a:p>
            <a:r>
              <a:rPr lang="en-US" sz="1400" dirty="0" smtClean="0"/>
              <a:t>Planting date = emergence + x days; emergence = 1-3 weeks before inflection point</a:t>
            </a:r>
          </a:p>
          <a:p>
            <a:r>
              <a:rPr lang="en-US" sz="1400" dirty="0" smtClean="0"/>
              <a:t>Harvest date = 1-2 weeks after dormancy, which is inflection point</a:t>
            </a:r>
          </a:p>
          <a:p>
            <a:r>
              <a:rPr lang="en-US" sz="1400" dirty="0" smtClean="0"/>
              <a:t>(</a:t>
            </a:r>
            <a:r>
              <a:rPr lang="en-US" sz="1400" dirty="0" err="1" smtClean="0"/>
              <a:t>Gao</a:t>
            </a:r>
            <a:r>
              <a:rPr lang="en-US" sz="1400" dirty="0" smtClean="0"/>
              <a:t> et al, 2017)</a:t>
            </a:r>
            <a:endParaRPr lang="en-US" sz="1400" dirty="0"/>
          </a:p>
        </p:txBody>
      </p:sp>
    </p:spTree>
    <p:extLst>
      <p:ext uri="{BB962C8B-B14F-4D97-AF65-F5344CB8AC3E}">
        <p14:creationId xmlns:p14="http://schemas.microsoft.com/office/powerpoint/2010/main" val="166055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2417010" y="2757561"/>
            <a:ext cx="4574540" cy="461665"/>
          </a:xfrm>
          <a:prstGeom prst="rect">
            <a:avLst/>
          </a:prstGeom>
          <a:noFill/>
        </p:spPr>
        <p:txBody>
          <a:bodyPr wrap="none" rtlCol="0">
            <a:spAutoFit/>
          </a:bodyPr>
          <a:lstStyle/>
          <a:p>
            <a:r>
              <a:rPr lang="en-US" sz="2400" dirty="0" smtClean="0"/>
              <a:t>Finding LAI from vegetation indices</a:t>
            </a:r>
            <a:endParaRPr lang="en-US" sz="2400" dirty="0"/>
          </a:p>
        </p:txBody>
      </p:sp>
    </p:spTree>
    <p:extLst>
      <p:ext uri="{BB962C8B-B14F-4D97-AF65-F5344CB8AC3E}">
        <p14:creationId xmlns:p14="http://schemas.microsoft.com/office/powerpoint/2010/main" val="3462679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5472960" cy="369332"/>
          </a:xfrm>
          <a:prstGeom prst="rect">
            <a:avLst/>
          </a:prstGeom>
          <a:noFill/>
        </p:spPr>
        <p:txBody>
          <a:bodyPr wrap="none" rtlCol="0">
            <a:spAutoFit/>
          </a:bodyPr>
          <a:lstStyle/>
          <a:p>
            <a:r>
              <a:rPr lang="en-US" b="1" dirty="0" smtClean="0"/>
              <a:t>Lit Review: Vegetation index -&gt; LAI options for soybean</a:t>
            </a:r>
            <a:endParaRPr lang="en-US" b="1" dirty="0"/>
          </a:p>
        </p:txBody>
      </p:sp>
      <p:sp>
        <p:nvSpPr>
          <p:cNvPr id="3" name="TextBox 2"/>
          <p:cNvSpPr txBox="1"/>
          <p:nvPr/>
        </p:nvSpPr>
        <p:spPr>
          <a:xfrm>
            <a:off x="11102" y="380343"/>
            <a:ext cx="2941017" cy="369332"/>
          </a:xfrm>
          <a:prstGeom prst="rect">
            <a:avLst/>
          </a:prstGeom>
          <a:noFill/>
        </p:spPr>
        <p:txBody>
          <a:bodyPr wrap="none" rtlCol="0">
            <a:spAutoFit/>
          </a:bodyPr>
          <a:lstStyle/>
          <a:p>
            <a:r>
              <a:rPr lang="en-US" b="1" dirty="0" smtClean="0"/>
              <a:t>(</a:t>
            </a:r>
            <a:r>
              <a:rPr lang="en-US" b="1" dirty="0" err="1" smtClean="0"/>
              <a:t>Nguy</a:t>
            </a:r>
            <a:r>
              <a:rPr lang="en-US" b="1" dirty="0" smtClean="0"/>
              <a:t>-Robertson et al, 2012)</a:t>
            </a:r>
            <a:endParaRPr lang="en-US" b="1" dirty="0"/>
          </a:p>
        </p:txBody>
      </p:sp>
      <p:sp>
        <p:nvSpPr>
          <p:cNvPr id="6" name="TextBox 5"/>
          <p:cNvSpPr txBox="1"/>
          <p:nvPr/>
        </p:nvSpPr>
        <p:spPr>
          <a:xfrm>
            <a:off x="5472960" y="1029565"/>
            <a:ext cx="3039778" cy="584776"/>
          </a:xfrm>
          <a:prstGeom prst="rect">
            <a:avLst/>
          </a:prstGeom>
          <a:noFill/>
        </p:spPr>
        <p:txBody>
          <a:bodyPr wrap="square" rtlCol="0">
            <a:spAutoFit/>
          </a:bodyPr>
          <a:lstStyle/>
          <a:p>
            <a:r>
              <a:rPr lang="en-US" sz="1600" u="sng" dirty="0" smtClean="0"/>
              <a:t>Option 2. “SR only”</a:t>
            </a:r>
          </a:p>
          <a:p>
            <a:r>
              <a:rPr lang="en-US" sz="1600" dirty="0" err="1" smtClean="0"/>
              <a:t>gLAI</a:t>
            </a:r>
            <a:r>
              <a:rPr lang="en-US" sz="1600" dirty="0" smtClean="0"/>
              <a:t> = [(SR – 1.39)^0.698]/2</a:t>
            </a:r>
            <a:endParaRPr lang="en-US" sz="1600" dirty="0"/>
          </a:p>
        </p:txBody>
      </p:sp>
      <p:sp>
        <p:nvSpPr>
          <p:cNvPr id="7" name="TextBox 6"/>
          <p:cNvSpPr txBox="1"/>
          <p:nvPr/>
        </p:nvSpPr>
        <p:spPr>
          <a:xfrm>
            <a:off x="723736" y="1029565"/>
            <a:ext cx="3827089" cy="830997"/>
          </a:xfrm>
          <a:prstGeom prst="rect">
            <a:avLst/>
          </a:prstGeom>
          <a:noFill/>
        </p:spPr>
        <p:txBody>
          <a:bodyPr wrap="none" rtlCol="0">
            <a:spAutoFit/>
          </a:bodyPr>
          <a:lstStyle/>
          <a:p>
            <a:r>
              <a:rPr lang="en-US" sz="1600" u="sng" dirty="0" smtClean="0"/>
              <a:t>Option 1. piecewise (NDVI threshol</a:t>
            </a:r>
            <a:r>
              <a:rPr lang="en-US" sz="1600" dirty="0" smtClean="0"/>
              <a:t>d)</a:t>
            </a:r>
          </a:p>
          <a:p>
            <a:r>
              <a:rPr lang="en-US" sz="1600" dirty="0" smtClean="0"/>
              <a:t>Below NDVI = 0.7, </a:t>
            </a:r>
            <a:r>
              <a:rPr lang="en-US" sz="1600" dirty="0" err="1" smtClean="0"/>
              <a:t>gLAI</a:t>
            </a:r>
            <a:r>
              <a:rPr lang="en-US" sz="1600" dirty="0" smtClean="0"/>
              <a:t> = (NDVI – 0.27)/0.22</a:t>
            </a:r>
          </a:p>
          <a:p>
            <a:r>
              <a:rPr lang="en-US" sz="1600" dirty="0" smtClean="0"/>
              <a:t>Above NDVI = 0.7, </a:t>
            </a:r>
            <a:r>
              <a:rPr lang="en-US" sz="1600" dirty="0" err="1" smtClean="0"/>
              <a:t>gLAI</a:t>
            </a:r>
            <a:r>
              <a:rPr lang="en-US" sz="1600" dirty="0" smtClean="0"/>
              <a:t> = (SR + 3.2)/6.2</a:t>
            </a:r>
            <a:endParaRPr lang="en-US" sz="1600" dirty="0"/>
          </a:p>
        </p:txBody>
      </p:sp>
      <p:pic>
        <p:nvPicPr>
          <p:cNvPr id="11" name="Picture 10"/>
          <p:cNvPicPr>
            <a:picLocks noChangeAspect="1"/>
          </p:cNvPicPr>
          <p:nvPr/>
        </p:nvPicPr>
        <p:blipFill>
          <a:blip r:embed="rId2"/>
          <a:stretch>
            <a:fillRect/>
          </a:stretch>
        </p:blipFill>
        <p:spPr>
          <a:xfrm>
            <a:off x="11102" y="2340286"/>
            <a:ext cx="5049645" cy="3017785"/>
          </a:xfrm>
          <a:prstGeom prst="rect">
            <a:avLst/>
          </a:prstGeom>
        </p:spPr>
      </p:pic>
      <p:pic>
        <p:nvPicPr>
          <p:cNvPr id="13" name="Picture 12"/>
          <p:cNvPicPr>
            <a:picLocks noChangeAspect="1"/>
          </p:cNvPicPr>
          <p:nvPr/>
        </p:nvPicPr>
        <p:blipFill>
          <a:blip r:embed="rId3"/>
          <a:stretch>
            <a:fillRect/>
          </a:stretch>
        </p:blipFill>
        <p:spPr>
          <a:xfrm>
            <a:off x="4841525" y="1758172"/>
            <a:ext cx="4302475" cy="4888152"/>
          </a:xfrm>
          <a:prstGeom prst="rect">
            <a:avLst/>
          </a:prstGeom>
        </p:spPr>
      </p:pic>
    </p:spTree>
    <p:extLst>
      <p:ext uri="{BB962C8B-B14F-4D97-AF65-F5344CB8AC3E}">
        <p14:creationId xmlns:p14="http://schemas.microsoft.com/office/powerpoint/2010/main" val="1777112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5472960" cy="369332"/>
          </a:xfrm>
          <a:prstGeom prst="rect">
            <a:avLst/>
          </a:prstGeom>
          <a:noFill/>
        </p:spPr>
        <p:txBody>
          <a:bodyPr wrap="none" rtlCol="0">
            <a:spAutoFit/>
          </a:bodyPr>
          <a:lstStyle/>
          <a:p>
            <a:r>
              <a:rPr lang="en-US" b="1" dirty="0" smtClean="0"/>
              <a:t>Lit Review: Vegetation index -&gt; LAI options for soybean</a:t>
            </a:r>
            <a:endParaRPr lang="en-US" b="1" dirty="0"/>
          </a:p>
        </p:txBody>
      </p:sp>
      <p:sp>
        <p:nvSpPr>
          <p:cNvPr id="3" name="TextBox 2"/>
          <p:cNvSpPr txBox="1"/>
          <p:nvPr/>
        </p:nvSpPr>
        <p:spPr>
          <a:xfrm>
            <a:off x="11102" y="697179"/>
            <a:ext cx="2941017" cy="369332"/>
          </a:xfrm>
          <a:prstGeom prst="rect">
            <a:avLst/>
          </a:prstGeom>
          <a:noFill/>
        </p:spPr>
        <p:txBody>
          <a:bodyPr wrap="none" rtlCol="0">
            <a:spAutoFit/>
          </a:bodyPr>
          <a:lstStyle/>
          <a:p>
            <a:r>
              <a:rPr lang="en-US" b="1" dirty="0" smtClean="0"/>
              <a:t>(</a:t>
            </a:r>
            <a:r>
              <a:rPr lang="en-US" b="1" dirty="0" err="1" smtClean="0"/>
              <a:t>Nguy</a:t>
            </a:r>
            <a:r>
              <a:rPr lang="en-US" b="1" dirty="0" smtClean="0"/>
              <a:t>-Robertson et al, 2012)</a:t>
            </a:r>
            <a:endParaRPr lang="en-US" b="1" dirty="0"/>
          </a:p>
        </p:txBody>
      </p:sp>
      <p:sp>
        <p:nvSpPr>
          <p:cNvPr id="4" name="TextBox 3"/>
          <p:cNvSpPr txBox="1"/>
          <p:nvPr/>
        </p:nvSpPr>
        <p:spPr>
          <a:xfrm>
            <a:off x="122405" y="2089439"/>
            <a:ext cx="1705815" cy="338554"/>
          </a:xfrm>
          <a:prstGeom prst="rect">
            <a:avLst/>
          </a:prstGeom>
          <a:noFill/>
        </p:spPr>
        <p:txBody>
          <a:bodyPr wrap="none" rtlCol="0">
            <a:spAutoFit/>
          </a:bodyPr>
          <a:lstStyle/>
          <a:p>
            <a:r>
              <a:rPr lang="en-US" sz="1600" b="1" dirty="0" smtClean="0"/>
              <a:t>(</a:t>
            </a:r>
            <a:r>
              <a:rPr lang="en-US" sz="1600" b="1" dirty="0" err="1" smtClean="0"/>
              <a:t>Kross</a:t>
            </a:r>
            <a:r>
              <a:rPr lang="en-US" sz="1600" b="1" dirty="0" smtClean="0"/>
              <a:t> et al, 2015)</a:t>
            </a:r>
            <a:endParaRPr lang="en-US" sz="1600" b="1" dirty="0"/>
          </a:p>
        </p:txBody>
      </p:sp>
      <p:sp>
        <p:nvSpPr>
          <p:cNvPr id="5" name="TextBox 4"/>
          <p:cNvSpPr txBox="1"/>
          <p:nvPr/>
        </p:nvSpPr>
        <p:spPr>
          <a:xfrm>
            <a:off x="149765" y="6219984"/>
            <a:ext cx="2990159" cy="646331"/>
          </a:xfrm>
          <a:prstGeom prst="rect">
            <a:avLst/>
          </a:prstGeom>
          <a:noFill/>
        </p:spPr>
        <p:txBody>
          <a:bodyPr wrap="none" rtlCol="0">
            <a:spAutoFit/>
          </a:bodyPr>
          <a:lstStyle/>
          <a:p>
            <a:r>
              <a:rPr lang="en-US" dirty="0" smtClean="0"/>
              <a:t>NDVI = (NIR – red)/(NIR + red)</a:t>
            </a:r>
          </a:p>
          <a:p>
            <a:r>
              <a:rPr lang="en-US" dirty="0" smtClean="0"/>
              <a:t>SR = NIR/red</a:t>
            </a:r>
            <a:endParaRPr lang="en-US" dirty="0"/>
          </a:p>
        </p:txBody>
      </p:sp>
      <p:sp>
        <p:nvSpPr>
          <p:cNvPr id="6" name="TextBox 5"/>
          <p:cNvSpPr txBox="1"/>
          <p:nvPr/>
        </p:nvSpPr>
        <p:spPr>
          <a:xfrm>
            <a:off x="275410" y="2808515"/>
            <a:ext cx="2403222" cy="584776"/>
          </a:xfrm>
          <a:prstGeom prst="rect">
            <a:avLst/>
          </a:prstGeom>
          <a:noFill/>
        </p:spPr>
        <p:txBody>
          <a:bodyPr wrap="none" rtlCol="0">
            <a:spAutoFit/>
          </a:bodyPr>
          <a:lstStyle/>
          <a:p>
            <a:r>
              <a:rPr lang="en-US" sz="1600" u="sng" dirty="0" smtClean="0"/>
              <a:t>Option 4. “</a:t>
            </a:r>
            <a:r>
              <a:rPr lang="en-US" sz="1600" u="sng" dirty="0" err="1" smtClean="0"/>
              <a:t>Kross</a:t>
            </a:r>
            <a:r>
              <a:rPr lang="en-US" sz="1600" u="sng" dirty="0" smtClean="0"/>
              <a:t> NDVI”</a:t>
            </a:r>
          </a:p>
          <a:p>
            <a:r>
              <a:rPr lang="en-US" sz="1600" dirty="0" smtClean="0"/>
              <a:t>LAI = 11.266*NDVI – 4.007</a:t>
            </a:r>
            <a:endParaRPr lang="en-US" sz="1600" dirty="0"/>
          </a:p>
        </p:txBody>
      </p:sp>
      <p:sp>
        <p:nvSpPr>
          <p:cNvPr id="7" name="TextBox 6"/>
          <p:cNvSpPr txBox="1"/>
          <p:nvPr/>
        </p:nvSpPr>
        <p:spPr>
          <a:xfrm>
            <a:off x="275410" y="3879480"/>
            <a:ext cx="3317936" cy="584776"/>
          </a:xfrm>
          <a:prstGeom prst="rect">
            <a:avLst/>
          </a:prstGeom>
          <a:noFill/>
        </p:spPr>
        <p:txBody>
          <a:bodyPr wrap="none" rtlCol="0">
            <a:spAutoFit/>
          </a:bodyPr>
          <a:lstStyle/>
          <a:p>
            <a:r>
              <a:rPr lang="en-US" sz="1600" u="sng" dirty="0" smtClean="0"/>
              <a:t>Option 5. “</a:t>
            </a:r>
            <a:r>
              <a:rPr lang="en-US" sz="1600" u="sng" dirty="0" err="1" smtClean="0"/>
              <a:t>KrossSR</a:t>
            </a:r>
            <a:r>
              <a:rPr lang="en-US" sz="1600" u="sng" dirty="0" smtClean="0"/>
              <a:t>”</a:t>
            </a:r>
          </a:p>
          <a:p>
            <a:r>
              <a:rPr lang="en-US" sz="1600" dirty="0" smtClean="0"/>
              <a:t>LAI = 9.296*(-</a:t>
            </a:r>
            <a:r>
              <a:rPr lang="en-US" sz="1600" dirty="0" err="1" smtClean="0"/>
              <a:t>exp</a:t>
            </a:r>
            <a:r>
              <a:rPr lang="en-US" sz="1600" dirty="0" smtClean="0"/>
              <a:t>(-0.163*SR)) + 6.910</a:t>
            </a:r>
            <a:endParaRPr lang="en-US" sz="1600" dirty="0"/>
          </a:p>
        </p:txBody>
      </p:sp>
      <p:sp>
        <p:nvSpPr>
          <p:cNvPr id="8" name="TextBox 7"/>
          <p:cNvSpPr txBox="1"/>
          <p:nvPr/>
        </p:nvSpPr>
        <p:spPr>
          <a:xfrm>
            <a:off x="122405" y="1040527"/>
            <a:ext cx="3581930" cy="584776"/>
          </a:xfrm>
          <a:prstGeom prst="rect">
            <a:avLst/>
          </a:prstGeom>
          <a:noFill/>
        </p:spPr>
        <p:txBody>
          <a:bodyPr wrap="none" rtlCol="0">
            <a:spAutoFit/>
          </a:bodyPr>
          <a:lstStyle/>
          <a:p>
            <a:r>
              <a:rPr lang="en-US" sz="1600" dirty="0" smtClean="0"/>
              <a:t>Option 3. </a:t>
            </a:r>
          </a:p>
          <a:p>
            <a:r>
              <a:rPr lang="en-US" sz="1600" dirty="0" err="1" smtClean="0"/>
              <a:t>gLAI</a:t>
            </a:r>
            <a:r>
              <a:rPr lang="en-US" sz="1600" dirty="0" smtClean="0"/>
              <a:t> = log_base0.37(NDVI^-0.526 – 1.03)</a:t>
            </a:r>
            <a:endParaRPr lang="en-US" sz="1600" dirty="0"/>
          </a:p>
        </p:txBody>
      </p:sp>
      <p:pic>
        <p:nvPicPr>
          <p:cNvPr id="9" name="Picture 8"/>
          <p:cNvPicPr>
            <a:picLocks noChangeAspect="1"/>
          </p:cNvPicPr>
          <p:nvPr/>
        </p:nvPicPr>
        <p:blipFill>
          <a:blip r:embed="rId2"/>
          <a:stretch>
            <a:fillRect/>
          </a:stretch>
        </p:blipFill>
        <p:spPr>
          <a:xfrm>
            <a:off x="3776377" y="4061932"/>
            <a:ext cx="5030245" cy="2796067"/>
          </a:xfrm>
          <a:prstGeom prst="rect">
            <a:avLst/>
          </a:prstGeom>
        </p:spPr>
      </p:pic>
      <p:pic>
        <p:nvPicPr>
          <p:cNvPr id="10" name="Picture 9"/>
          <p:cNvPicPr>
            <a:picLocks noChangeAspect="1"/>
          </p:cNvPicPr>
          <p:nvPr/>
        </p:nvPicPr>
        <p:blipFill>
          <a:blip r:embed="rId3"/>
          <a:stretch>
            <a:fillRect/>
          </a:stretch>
        </p:blipFill>
        <p:spPr>
          <a:xfrm>
            <a:off x="4069900" y="1258871"/>
            <a:ext cx="4607518" cy="2814173"/>
          </a:xfrm>
          <a:prstGeom prst="rect">
            <a:avLst/>
          </a:prstGeom>
        </p:spPr>
      </p:pic>
    </p:spTree>
    <p:extLst>
      <p:ext uri="{BB962C8B-B14F-4D97-AF65-F5344CB8AC3E}">
        <p14:creationId xmlns:p14="http://schemas.microsoft.com/office/powerpoint/2010/main" val="2357961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3181708" y="2810249"/>
            <a:ext cx="3024536" cy="461665"/>
          </a:xfrm>
          <a:prstGeom prst="rect">
            <a:avLst/>
          </a:prstGeom>
          <a:noFill/>
        </p:spPr>
        <p:txBody>
          <a:bodyPr wrap="none" rtlCol="0">
            <a:spAutoFit/>
          </a:bodyPr>
          <a:lstStyle/>
          <a:p>
            <a:r>
              <a:rPr lang="en-US" sz="2400" dirty="0" smtClean="0"/>
              <a:t>Landsat LAI </a:t>
            </a:r>
            <a:r>
              <a:rPr lang="en-US" sz="2400" dirty="0" err="1" smtClean="0"/>
              <a:t>Timeseries</a:t>
            </a:r>
            <a:endParaRPr lang="en-US" sz="2400" dirty="0"/>
          </a:p>
        </p:txBody>
      </p:sp>
    </p:spTree>
    <p:extLst>
      <p:ext uri="{BB962C8B-B14F-4D97-AF65-F5344CB8AC3E}">
        <p14:creationId xmlns:p14="http://schemas.microsoft.com/office/powerpoint/2010/main" val="1353403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188" y="233588"/>
            <a:ext cx="8909509" cy="2585323"/>
          </a:xfrm>
          <a:prstGeom prst="rect">
            <a:avLst/>
          </a:prstGeom>
          <a:noFill/>
        </p:spPr>
        <p:txBody>
          <a:bodyPr wrap="square" rtlCol="0">
            <a:spAutoFit/>
          </a:bodyPr>
          <a:lstStyle/>
          <a:p>
            <a:r>
              <a:rPr lang="en-US" b="1" dirty="0" smtClean="0"/>
              <a:t>GEE: Landsat Phenology, Landsat Phenology v2, Landsat Phenology v3</a:t>
            </a:r>
          </a:p>
          <a:p>
            <a:endParaRPr lang="en-US" dirty="0"/>
          </a:p>
          <a:p>
            <a:r>
              <a:rPr lang="en-US" dirty="0" smtClean="0"/>
              <a:t>Reading in </a:t>
            </a:r>
            <a:r>
              <a:rPr lang="en-US" dirty="0" err="1" smtClean="0"/>
              <a:t>csv</a:t>
            </a:r>
            <a:r>
              <a:rPr lang="en-US" dirty="0"/>
              <a:t> </a:t>
            </a:r>
            <a:r>
              <a:rPr lang="en-US" dirty="0" smtClean="0"/>
              <a:t>of rally points: took subset of rally points because of computation space. It seems to read in </a:t>
            </a:r>
            <a:r>
              <a:rPr lang="en-US" dirty="0" err="1" smtClean="0"/>
              <a:t>lat</a:t>
            </a:r>
            <a:r>
              <a:rPr lang="en-US" dirty="0" smtClean="0"/>
              <a:t> and long, so in the </a:t>
            </a:r>
            <a:r>
              <a:rPr lang="en-US" dirty="0" err="1" smtClean="0"/>
              <a:t>rallypoints_subset.csv</a:t>
            </a:r>
            <a:r>
              <a:rPr lang="en-US" dirty="0" smtClean="0"/>
              <a:t>, physically switched the column order and labeled “y” as </a:t>
            </a:r>
            <a:r>
              <a:rPr lang="en-US" dirty="0" err="1" smtClean="0"/>
              <a:t>lat</a:t>
            </a:r>
            <a:r>
              <a:rPr lang="en-US" dirty="0" smtClean="0"/>
              <a:t> and “x” as long.</a:t>
            </a:r>
          </a:p>
          <a:p>
            <a:endParaRPr lang="en-US" dirty="0"/>
          </a:p>
          <a:p>
            <a:r>
              <a:rPr lang="en-US" dirty="0" smtClean="0"/>
              <a:t>Renamed the “year” column to “blah” to be able to filter out points by year</a:t>
            </a:r>
          </a:p>
          <a:p>
            <a:endParaRPr lang="en-US" dirty="0"/>
          </a:p>
          <a:p>
            <a:r>
              <a:rPr lang="en-US" dirty="0" smtClean="0"/>
              <a:t>Work with “</a:t>
            </a:r>
            <a:r>
              <a:rPr lang="en-US" dirty="0" err="1" smtClean="0"/>
              <a:t>rallypoints_subset</a:t>
            </a:r>
            <a:r>
              <a:rPr lang="en-US" dirty="0" smtClean="0"/>
              <a:t>” or “</a:t>
            </a:r>
            <a:r>
              <a:rPr lang="en-US" dirty="0" err="1" smtClean="0"/>
              <a:t>rallypoints_full</a:t>
            </a:r>
            <a:r>
              <a:rPr lang="en-US" dirty="0" smtClean="0"/>
              <a:t>”, which have the </a:t>
            </a:r>
            <a:r>
              <a:rPr lang="en-US" dirty="0" err="1" smtClean="0"/>
              <a:t>lat</a:t>
            </a:r>
            <a:r>
              <a:rPr lang="en-US" dirty="0" smtClean="0"/>
              <a:t>/long and “blah” edits</a:t>
            </a:r>
          </a:p>
        </p:txBody>
      </p:sp>
    </p:spTree>
    <p:extLst>
      <p:ext uri="{BB962C8B-B14F-4D97-AF65-F5344CB8AC3E}">
        <p14:creationId xmlns:p14="http://schemas.microsoft.com/office/powerpoint/2010/main" val="2602202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2908601" y="2757561"/>
            <a:ext cx="3918260" cy="461665"/>
          </a:xfrm>
          <a:prstGeom prst="rect">
            <a:avLst/>
          </a:prstGeom>
          <a:noFill/>
        </p:spPr>
        <p:txBody>
          <a:bodyPr wrap="none" rtlCol="0">
            <a:spAutoFit/>
          </a:bodyPr>
          <a:lstStyle/>
          <a:p>
            <a:r>
              <a:rPr lang="en-US" sz="2400" dirty="0" smtClean="0"/>
              <a:t>Phenology from Satellite Data</a:t>
            </a:r>
            <a:endParaRPr lang="en-US" sz="2400" dirty="0"/>
          </a:p>
        </p:txBody>
      </p:sp>
    </p:spTree>
    <p:extLst>
      <p:ext uri="{BB962C8B-B14F-4D97-AF65-F5344CB8AC3E}">
        <p14:creationId xmlns:p14="http://schemas.microsoft.com/office/powerpoint/2010/main" val="2629386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29692" y="130717"/>
            <a:ext cx="5014308" cy="5714222"/>
          </a:xfrm>
          <a:prstGeom prst="rect">
            <a:avLst/>
          </a:prstGeom>
        </p:spPr>
      </p:pic>
      <p:sp>
        <p:nvSpPr>
          <p:cNvPr id="3" name="TextBox 2"/>
          <p:cNvSpPr txBox="1"/>
          <p:nvPr/>
        </p:nvSpPr>
        <p:spPr>
          <a:xfrm>
            <a:off x="0" y="0"/>
            <a:ext cx="3914841" cy="369332"/>
          </a:xfrm>
          <a:prstGeom prst="rect">
            <a:avLst/>
          </a:prstGeom>
          <a:noFill/>
        </p:spPr>
        <p:txBody>
          <a:bodyPr wrap="none" rtlCol="0">
            <a:spAutoFit/>
          </a:bodyPr>
          <a:lstStyle/>
          <a:p>
            <a:r>
              <a:rPr lang="en-US" dirty="0" smtClean="0"/>
              <a:t>Masking out clouds using </a:t>
            </a:r>
            <a:r>
              <a:rPr lang="en-US" dirty="0" err="1" smtClean="0"/>
              <a:t>pixel_qa</a:t>
            </a:r>
            <a:r>
              <a:rPr lang="en-US" dirty="0" smtClean="0"/>
              <a:t> band</a:t>
            </a:r>
            <a:endParaRPr lang="en-US" dirty="0"/>
          </a:p>
        </p:txBody>
      </p:sp>
      <p:sp>
        <p:nvSpPr>
          <p:cNvPr id="4" name="Rectangle 3"/>
          <p:cNvSpPr/>
          <p:nvPr/>
        </p:nvSpPr>
        <p:spPr>
          <a:xfrm>
            <a:off x="0" y="6211669"/>
            <a:ext cx="9144000" cy="646331"/>
          </a:xfrm>
          <a:prstGeom prst="rect">
            <a:avLst/>
          </a:prstGeom>
        </p:spPr>
        <p:txBody>
          <a:bodyPr wrap="square">
            <a:spAutoFit/>
          </a:bodyPr>
          <a:lstStyle/>
          <a:p>
            <a:r>
              <a:rPr lang="en-US" dirty="0" smtClean="0"/>
              <a:t>Tutorial on masking clouds in Landsat 8:</a:t>
            </a:r>
          </a:p>
          <a:p>
            <a:r>
              <a:rPr lang="en-US" dirty="0" smtClean="0"/>
              <a:t>https://</a:t>
            </a:r>
            <a:r>
              <a:rPr lang="en-US" dirty="0" err="1" smtClean="0"/>
              <a:t>geohackweek.github.io</a:t>
            </a:r>
            <a:r>
              <a:rPr lang="en-US" dirty="0" smtClean="0"/>
              <a:t>/</a:t>
            </a:r>
            <a:r>
              <a:rPr lang="en-US" dirty="0" err="1" smtClean="0"/>
              <a:t>GoogleEarthEngine</a:t>
            </a:r>
            <a:r>
              <a:rPr lang="en-US" dirty="0" smtClean="0"/>
              <a:t>/03-load-imagery/</a:t>
            </a:r>
            <a:endParaRPr lang="en-US" dirty="0"/>
          </a:p>
        </p:txBody>
      </p:sp>
      <p:sp>
        <p:nvSpPr>
          <p:cNvPr id="5" name="Rectangle 4"/>
          <p:cNvSpPr/>
          <p:nvPr/>
        </p:nvSpPr>
        <p:spPr>
          <a:xfrm>
            <a:off x="0" y="5654561"/>
            <a:ext cx="8787276" cy="646331"/>
          </a:xfrm>
          <a:prstGeom prst="rect">
            <a:avLst/>
          </a:prstGeom>
        </p:spPr>
        <p:txBody>
          <a:bodyPr wrap="square">
            <a:spAutoFit/>
          </a:bodyPr>
          <a:lstStyle/>
          <a:p>
            <a:r>
              <a:rPr lang="en-US" dirty="0" smtClean="0"/>
              <a:t>Landsat 7 cloud bands:</a:t>
            </a:r>
          </a:p>
          <a:p>
            <a:r>
              <a:rPr lang="en-US" dirty="0" smtClean="0"/>
              <a:t>https://</a:t>
            </a:r>
            <a:r>
              <a:rPr lang="en-US" dirty="0" err="1" smtClean="0"/>
              <a:t>code.earthengine.google.com</a:t>
            </a:r>
            <a:r>
              <a:rPr lang="en-US" dirty="0" smtClean="0"/>
              <a:t>/dataset/LANDSAT/LE07/C01/T1_SR</a:t>
            </a:r>
            <a:endParaRPr lang="en-US" dirty="0"/>
          </a:p>
        </p:txBody>
      </p:sp>
    </p:spTree>
    <p:extLst>
      <p:ext uri="{BB962C8B-B14F-4D97-AF65-F5344CB8AC3E}">
        <p14:creationId xmlns:p14="http://schemas.microsoft.com/office/powerpoint/2010/main" val="4151771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908" y="185875"/>
            <a:ext cx="2596121" cy="369332"/>
          </a:xfrm>
          <a:prstGeom prst="rect">
            <a:avLst/>
          </a:prstGeom>
          <a:noFill/>
        </p:spPr>
        <p:txBody>
          <a:bodyPr wrap="none" rtlCol="0">
            <a:spAutoFit/>
          </a:bodyPr>
          <a:lstStyle/>
          <a:p>
            <a:r>
              <a:rPr lang="en-US" dirty="0" smtClean="0"/>
              <a:t>In GEE: MODIS Phenology</a:t>
            </a:r>
            <a:endParaRPr lang="en-US" dirty="0"/>
          </a:p>
        </p:txBody>
      </p:sp>
      <p:sp>
        <p:nvSpPr>
          <p:cNvPr id="3" name="TextBox 2"/>
          <p:cNvSpPr txBox="1"/>
          <p:nvPr/>
        </p:nvSpPr>
        <p:spPr>
          <a:xfrm>
            <a:off x="123908" y="632655"/>
            <a:ext cx="8450338" cy="646331"/>
          </a:xfrm>
          <a:prstGeom prst="rect">
            <a:avLst/>
          </a:prstGeom>
          <a:noFill/>
        </p:spPr>
        <p:txBody>
          <a:bodyPr wrap="none" rtlCol="0">
            <a:spAutoFit/>
          </a:bodyPr>
          <a:lstStyle/>
          <a:p>
            <a:r>
              <a:rPr lang="en-US" dirty="0">
                <a:cs typeface="Calibri"/>
              </a:rPr>
              <a:t>(Sakamoto et al, 2010</a:t>
            </a:r>
            <a:r>
              <a:rPr lang="en-US" dirty="0" smtClean="0">
                <a:cs typeface="Calibri"/>
              </a:rPr>
              <a:t>)</a:t>
            </a:r>
            <a:endParaRPr lang="en-US" dirty="0" smtClean="0"/>
          </a:p>
          <a:p>
            <a:r>
              <a:rPr lang="en-US" dirty="0" smtClean="0"/>
              <a:t>In MODIS data, any pixel with blue band above 0.2 was considered a cloud covered pixel</a:t>
            </a:r>
            <a:endParaRPr lang="en-US" dirty="0"/>
          </a:p>
        </p:txBody>
      </p:sp>
    </p:spTree>
    <p:extLst>
      <p:ext uri="{BB962C8B-B14F-4D97-AF65-F5344CB8AC3E}">
        <p14:creationId xmlns:p14="http://schemas.microsoft.com/office/powerpoint/2010/main" val="1283301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931" y="200955"/>
            <a:ext cx="8723092" cy="2031325"/>
          </a:xfrm>
          <a:prstGeom prst="rect">
            <a:avLst/>
          </a:prstGeom>
          <a:noFill/>
        </p:spPr>
        <p:txBody>
          <a:bodyPr wrap="square" rtlCol="0">
            <a:spAutoFit/>
          </a:bodyPr>
          <a:lstStyle/>
          <a:p>
            <a:r>
              <a:rPr lang="en-US" sz="1400" b="1" dirty="0" smtClean="0"/>
              <a:t>Tasks</a:t>
            </a:r>
          </a:p>
          <a:p>
            <a:pPr marL="285750" indent="-285750">
              <a:buFont typeface="Arial"/>
              <a:buChar char="•"/>
            </a:pPr>
            <a:r>
              <a:rPr lang="en-US" sz="1400" dirty="0" smtClean="0"/>
              <a:t>DUE June 11: Mask of single/double cropped areas – pick the </a:t>
            </a:r>
            <a:r>
              <a:rPr lang="en-US" sz="1400" dirty="0" err="1" smtClean="0"/>
              <a:t>Morgen</a:t>
            </a:r>
            <a:r>
              <a:rPr lang="en-US" sz="1400" dirty="0" smtClean="0"/>
              <a:t> class for the Rally pixels so Gabriel can see how they relate to onset-</a:t>
            </a:r>
            <a:r>
              <a:rPr lang="en-US" sz="1400" dirty="0" err="1" smtClean="0"/>
              <a:t>greenup</a:t>
            </a:r>
            <a:endParaRPr lang="en-US" sz="1400" dirty="0" smtClean="0"/>
          </a:p>
          <a:p>
            <a:pPr marL="285750" indent="-285750">
              <a:buFont typeface="Arial"/>
              <a:buChar char="•"/>
            </a:pPr>
            <a:r>
              <a:rPr lang="en-US" sz="1400" dirty="0" smtClean="0"/>
              <a:t>DUE June 11: Phenology curves of soy pixels with MODIS</a:t>
            </a:r>
          </a:p>
          <a:p>
            <a:pPr marL="285750" lvl="1" indent="-285750">
              <a:buFont typeface="Arial"/>
              <a:buChar char="•"/>
            </a:pPr>
            <a:r>
              <a:rPr lang="en-US" sz="1400" dirty="0" smtClean="0"/>
              <a:t>DUE June 13: Soy classification maps: Obtain all relevant </a:t>
            </a:r>
            <a:r>
              <a:rPr lang="en-US" sz="1400" dirty="0" err="1" smtClean="0"/>
              <a:t>soymaps</a:t>
            </a:r>
            <a:r>
              <a:rPr lang="en-US" sz="1400" dirty="0" smtClean="0"/>
              <a:t> and decide on combining maps if necessary. overlay </a:t>
            </a:r>
            <a:r>
              <a:rPr lang="en-US" sz="1400" dirty="0" err="1" smtClean="0"/>
              <a:t>Pequisa</a:t>
            </a:r>
            <a:r>
              <a:rPr lang="en-US" sz="1400" dirty="0" smtClean="0"/>
              <a:t> </a:t>
            </a:r>
            <a:r>
              <a:rPr lang="en-US" sz="1400" dirty="0" err="1" smtClean="0"/>
              <a:t>agri</a:t>
            </a:r>
            <a:r>
              <a:rPr lang="en-US" sz="1400" dirty="0" smtClean="0"/>
              <a:t> municipal data as a “check”</a:t>
            </a:r>
          </a:p>
          <a:p>
            <a:pPr marL="285750" indent="-285750">
              <a:buFont typeface="Arial"/>
              <a:buChar char="•"/>
            </a:pPr>
            <a:r>
              <a:rPr lang="en-US" sz="1400" dirty="0" smtClean="0"/>
              <a:t>DUE June 13: Determine representativeness of yield data</a:t>
            </a:r>
          </a:p>
          <a:p>
            <a:pPr marL="285750" indent="-285750">
              <a:buFont typeface="Arial"/>
              <a:buChar char="•"/>
            </a:pPr>
            <a:r>
              <a:rPr lang="en-US" sz="1400" dirty="0" smtClean="0"/>
              <a:t>DUE June 18: Sample new soy pixels</a:t>
            </a:r>
          </a:p>
          <a:p>
            <a:pPr marL="285750" indent="-285750">
              <a:buFont typeface="Arial"/>
              <a:buChar char="•"/>
            </a:pPr>
            <a:r>
              <a:rPr lang="en-US" sz="1400" dirty="0" smtClean="0"/>
              <a:t>DUE June 25: Phenology calculations (planting, harvest estimates) for all sampled soy pixels</a:t>
            </a:r>
          </a:p>
        </p:txBody>
      </p:sp>
      <p:sp>
        <p:nvSpPr>
          <p:cNvPr id="4" name="TextBox 3"/>
          <p:cNvSpPr txBox="1"/>
          <p:nvPr/>
        </p:nvSpPr>
        <p:spPr>
          <a:xfrm>
            <a:off x="185931" y="2722416"/>
            <a:ext cx="8524775" cy="2031325"/>
          </a:xfrm>
          <a:prstGeom prst="rect">
            <a:avLst/>
          </a:prstGeom>
          <a:noFill/>
        </p:spPr>
        <p:txBody>
          <a:bodyPr wrap="square" rtlCol="0">
            <a:spAutoFit/>
          </a:bodyPr>
          <a:lstStyle/>
          <a:p>
            <a:r>
              <a:rPr lang="en-US" sz="1400" b="1" dirty="0" smtClean="0"/>
              <a:t>To Do</a:t>
            </a:r>
          </a:p>
          <a:p>
            <a:pPr marL="285750" indent="-285750">
              <a:buFont typeface="Arial"/>
              <a:buChar char="•"/>
            </a:pPr>
            <a:r>
              <a:rPr lang="en-US" sz="1400" dirty="0" smtClean="0"/>
              <a:t>LAI example points using MODIS</a:t>
            </a:r>
          </a:p>
          <a:p>
            <a:pPr marL="285750" indent="-285750">
              <a:buFont typeface="Arial"/>
              <a:buChar char="•"/>
            </a:pPr>
            <a:r>
              <a:rPr lang="en-US" sz="1400" dirty="0" smtClean="0"/>
              <a:t>Use LAI, not </a:t>
            </a:r>
            <a:r>
              <a:rPr lang="en-US" sz="1400" dirty="0" err="1" smtClean="0"/>
              <a:t>gLAI</a:t>
            </a:r>
            <a:endParaRPr lang="en-US" sz="1400" dirty="0" smtClean="0"/>
          </a:p>
          <a:p>
            <a:pPr marL="285750" indent="-285750">
              <a:buFont typeface="Arial"/>
              <a:buChar char="•"/>
            </a:pPr>
            <a:r>
              <a:rPr lang="en-US" sz="1400" dirty="0"/>
              <a:t>Look at WDRVI in rally points for an idea of phenology</a:t>
            </a:r>
            <a:r>
              <a:rPr lang="en-US" sz="1400" dirty="0" smtClean="0"/>
              <a:t>.</a:t>
            </a:r>
          </a:p>
          <a:p>
            <a:pPr marL="285750" indent="-285750">
              <a:buFont typeface="Arial"/>
              <a:buChar char="•"/>
            </a:pPr>
            <a:r>
              <a:rPr lang="en-US" sz="1400" dirty="0"/>
              <a:t>For calculating vegetation indices, and making sure clouds aren’t in </a:t>
            </a:r>
            <a:r>
              <a:rPr lang="en-US" sz="1400" dirty="0" smtClean="0"/>
              <a:t>it</a:t>
            </a:r>
            <a:endParaRPr lang="en-US" sz="1400" dirty="0"/>
          </a:p>
          <a:p>
            <a:pPr marL="285750" indent="-285750">
              <a:buFont typeface="Arial"/>
              <a:buChar char="•"/>
            </a:pPr>
            <a:r>
              <a:rPr lang="en-US" sz="1400" dirty="0" smtClean="0"/>
              <a:t>Finding </a:t>
            </a:r>
            <a:r>
              <a:rPr lang="en-US" sz="1400" dirty="0"/>
              <a:t>planting date and harvest from </a:t>
            </a:r>
            <a:r>
              <a:rPr lang="en-US" sz="1400" dirty="0" smtClean="0"/>
              <a:t>phenology: </a:t>
            </a:r>
            <a:r>
              <a:rPr lang="en-US" sz="1400" dirty="0"/>
              <a:t>look at how feasible it is. Try it in </a:t>
            </a:r>
            <a:r>
              <a:rPr lang="en-US" sz="1400" dirty="0" smtClean="0"/>
              <a:t>GEE, look at </a:t>
            </a:r>
            <a:r>
              <a:rPr lang="en-US" sz="1400" dirty="0" err="1" smtClean="0"/>
              <a:t>timeseries</a:t>
            </a:r>
            <a:r>
              <a:rPr lang="en-US" sz="1400" dirty="0" smtClean="0"/>
              <a:t> tutorial.</a:t>
            </a:r>
            <a:endParaRPr lang="en-US" sz="1400" dirty="0"/>
          </a:p>
          <a:p>
            <a:pPr marL="285750" indent="-285750">
              <a:buFont typeface="Arial"/>
              <a:buChar char="•"/>
            </a:pPr>
            <a:r>
              <a:rPr lang="en-US" sz="1400" dirty="0"/>
              <a:t>Put in GEE a way to get a sense of the spread in planting, harvest dates and how different pixels look from each other</a:t>
            </a:r>
            <a:r>
              <a:rPr lang="en-US" sz="1400" dirty="0" smtClean="0"/>
              <a:t>.</a:t>
            </a:r>
            <a:endParaRPr lang="en-US" sz="1400" dirty="0"/>
          </a:p>
        </p:txBody>
      </p:sp>
      <p:sp>
        <p:nvSpPr>
          <p:cNvPr id="5" name="Rectangle 4"/>
          <p:cNvSpPr/>
          <p:nvPr/>
        </p:nvSpPr>
        <p:spPr>
          <a:xfrm>
            <a:off x="185931" y="5624979"/>
            <a:ext cx="8723092" cy="954107"/>
          </a:xfrm>
          <a:prstGeom prst="rect">
            <a:avLst/>
          </a:prstGeom>
        </p:spPr>
        <p:txBody>
          <a:bodyPr wrap="square">
            <a:spAutoFit/>
          </a:bodyPr>
          <a:lstStyle/>
          <a:p>
            <a:r>
              <a:rPr lang="en-US" sz="1400" b="1" dirty="0"/>
              <a:t>Ask Avery or Gabriel:</a:t>
            </a:r>
          </a:p>
          <a:p>
            <a:pPr marL="285750" indent="-285750">
              <a:buFont typeface="Arial"/>
              <a:buChar char="•"/>
            </a:pPr>
            <a:r>
              <a:rPr lang="en-US" sz="1400" dirty="0" smtClean="0"/>
              <a:t>For </a:t>
            </a:r>
            <a:r>
              <a:rPr lang="en-US" sz="1400" dirty="0"/>
              <a:t>the single </a:t>
            </a:r>
            <a:r>
              <a:rPr lang="en-US" sz="1400" dirty="0" err="1"/>
              <a:t>vs</a:t>
            </a:r>
            <a:r>
              <a:rPr lang="en-US" sz="1400" dirty="0"/>
              <a:t> double cropping data: ask Avery if this data represents the farmers’ intention </a:t>
            </a:r>
            <a:r>
              <a:rPr lang="en-US" sz="1400" dirty="0" err="1"/>
              <a:t>vs</a:t>
            </a:r>
            <a:r>
              <a:rPr lang="en-US" sz="1400" dirty="0"/>
              <a:t> what they actually did. </a:t>
            </a:r>
          </a:p>
          <a:p>
            <a:pPr marL="285750" indent="-285750">
              <a:buFont typeface="Arial"/>
              <a:buChar char="•"/>
            </a:pPr>
            <a:r>
              <a:rPr lang="en-US" sz="1400" dirty="0"/>
              <a:t>Is there any sort of ground truth planting date for validation?</a:t>
            </a:r>
          </a:p>
        </p:txBody>
      </p:sp>
    </p:spTree>
    <p:extLst>
      <p:ext uri="{BB962C8B-B14F-4D97-AF65-F5344CB8AC3E}">
        <p14:creationId xmlns:p14="http://schemas.microsoft.com/office/powerpoint/2010/main" val="798203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5967412" cy="1169551"/>
          </a:xfrm>
          <a:prstGeom prst="rect">
            <a:avLst/>
          </a:prstGeom>
        </p:spPr>
        <p:txBody>
          <a:bodyPr wrap="square">
            <a:spAutoFit/>
          </a:bodyPr>
          <a:lstStyle/>
          <a:p>
            <a:r>
              <a:rPr lang="en-US" sz="1400" b="1" dirty="0" smtClean="0"/>
              <a:t>Wavelet transform background info</a:t>
            </a:r>
          </a:p>
          <a:p>
            <a:endParaRPr lang="en-US" sz="1400" dirty="0" smtClean="0"/>
          </a:p>
          <a:p>
            <a:r>
              <a:rPr lang="en-US" sz="1400" dirty="0" smtClean="0"/>
              <a:t>Good wavelet introductions:</a:t>
            </a:r>
          </a:p>
          <a:p>
            <a:r>
              <a:rPr lang="en-US" sz="1400" dirty="0" smtClean="0">
                <a:hlinkClick r:id="rId2"/>
              </a:rPr>
              <a:t>https://www.youtube.com/watch?v=QX1-xGVFqmw</a:t>
            </a:r>
            <a:endParaRPr lang="en-US" sz="1400" dirty="0" smtClean="0"/>
          </a:p>
          <a:p>
            <a:r>
              <a:rPr lang="en-US" sz="1400" dirty="0" smtClean="0"/>
              <a:t>https://</a:t>
            </a:r>
            <a:r>
              <a:rPr lang="en-US" sz="1400" dirty="0" err="1" smtClean="0"/>
              <a:t>www.youtube.com</a:t>
            </a:r>
            <a:r>
              <a:rPr lang="en-US" sz="1400" dirty="0" smtClean="0"/>
              <a:t>/</a:t>
            </a:r>
            <a:r>
              <a:rPr lang="en-US" sz="1400" dirty="0" err="1" smtClean="0"/>
              <a:t>watch?v</a:t>
            </a:r>
            <a:r>
              <a:rPr lang="en-US" sz="1400" dirty="0" smtClean="0"/>
              <a:t>=</a:t>
            </a:r>
            <a:r>
              <a:rPr lang="en-US" sz="1400" dirty="0" err="1" smtClean="0"/>
              <a:t>ZnmvUCtUAEE</a:t>
            </a:r>
            <a:endParaRPr lang="en-US" sz="1400" dirty="0"/>
          </a:p>
        </p:txBody>
      </p:sp>
      <p:pic>
        <p:nvPicPr>
          <p:cNvPr id="3" name="Picture 2"/>
          <p:cNvPicPr>
            <a:picLocks noChangeAspect="1"/>
          </p:cNvPicPr>
          <p:nvPr/>
        </p:nvPicPr>
        <p:blipFill>
          <a:blip r:embed="rId3"/>
          <a:stretch>
            <a:fillRect/>
          </a:stretch>
        </p:blipFill>
        <p:spPr>
          <a:xfrm>
            <a:off x="5085798" y="0"/>
            <a:ext cx="4058202" cy="2974062"/>
          </a:xfrm>
          <a:prstGeom prst="rect">
            <a:avLst/>
          </a:prstGeom>
        </p:spPr>
      </p:pic>
      <p:pic>
        <p:nvPicPr>
          <p:cNvPr id="4" name="Picture 3"/>
          <p:cNvPicPr>
            <a:picLocks noChangeAspect="1"/>
          </p:cNvPicPr>
          <p:nvPr/>
        </p:nvPicPr>
        <p:blipFill>
          <a:blip r:embed="rId4"/>
          <a:stretch>
            <a:fillRect/>
          </a:stretch>
        </p:blipFill>
        <p:spPr>
          <a:xfrm>
            <a:off x="40966" y="4255241"/>
            <a:ext cx="2608182" cy="2602759"/>
          </a:xfrm>
          <a:prstGeom prst="rect">
            <a:avLst/>
          </a:prstGeom>
        </p:spPr>
      </p:pic>
      <p:sp>
        <p:nvSpPr>
          <p:cNvPr id="5" name="TextBox 4"/>
          <p:cNvSpPr txBox="1"/>
          <p:nvPr/>
        </p:nvSpPr>
        <p:spPr>
          <a:xfrm>
            <a:off x="0" y="1169551"/>
            <a:ext cx="4216168" cy="523220"/>
          </a:xfrm>
          <a:prstGeom prst="rect">
            <a:avLst/>
          </a:prstGeom>
          <a:noFill/>
        </p:spPr>
        <p:txBody>
          <a:bodyPr wrap="none" rtlCol="0">
            <a:spAutoFit/>
          </a:bodyPr>
          <a:lstStyle/>
          <a:p>
            <a:r>
              <a:rPr lang="en-US" sz="1400" dirty="0" smtClean="0"/>
              <a:t>Translation: shifting in time</a:t>
            </a:r>
          </a:p>
          <a:p>
            <a:r>
              <a:rPr lang="en-US" sz="1400" dirty="0" smtClean="0"/>
              <a:t>Scale: shifting in frequency (high scale = low frequency)</a:t>
            </a:r>
            <a:endParaRPr lang="en-US" sz="1400" dirty="0"/>
          </a:p>
        </p:txBody>
      </p:sp>
      <p:sp>
        <p:nvSpPr>
          <p:cNvPr id="7" name="TextBox 6"/>
          <p:cNvSpPr txBox="1"/>
          <p:nvPr/>
        </p:nvSpPr>
        <p:spPr>
          <a:xfrm>
            <a:off x="-28222" y="1692771"/>
            <a:ext cx="5114020" cy="954107"/>
          </a:xfrm>
          <a:prstGeom prst="rect">
            <a:avLst/>
          </a:prstGeom>
          <a:noFill/>
        </p:spPr>
        <p:txBody>
          <a:bodyPr wrap="square" rtlCol="0">
            <a:spAutoFit/>
          </a:bodyPr>
          <a:lstStyle/>
          <a:p>
            <a:r>
              <a:rPr lang="en-US" sz="1400" dirty="0" smtClean="0"/>
              <a:t>Heisenberg principle:</a:t>
            </a:r>
          </a:p>
          <a:p>
            <a:r>
              <a:rPr lang="en-US" sz="1400" dirty="0" smtClean="0"/>
              <a:t>Area of the </a:t>
            </a:r>
            <a:r>
              <a:rPr lang="en-US" sz="1400" dirty="0" err="1" smtClean="0"/>
              <a:t>heisenberg</a:t>
            </a:r>
            <a:r>
              <a:rPr lang="en-US" sz="1400" dirty="0" smtClean="0"/>
              <a:t> boxes must be equal.</a:t>
            </a:r>
          </a:p>
          <a:p>
            <a:r>
              <a:rPr lang="en-US" sz="1400" dirty="0" smtClean="0"/>
              <a:t>Can’t be very accurate in location and time, AND also location and frequency </a:t>
            </a:r>
            <a:endParaRPr lang="en-US" sz="1400" dirty="0"/>
          </a:p>
        </p:txBody>
      </p:sp>
      <p:pic>
        <p:nvPicPr>
          <p:cNvPr id="8" name="Picture 7"/>
          <p:cNvPicPr>
            <a:picLocks noChangeAspect="1"/>
          </p:cNvPicPr>
          <p:nvPr/>
        </p:nvPicPr>
        <p:blipFill>
          <a:blip r:embed="rId5"/>
          <a:stretch>
            <a:fillRect/>
          </a:stretch>
        </p:blipFill>
        <p:spPr>
          <a:xfrm>
            <a:off x="3175000" y="2974062"/>
            <a:ext cx="5969000" cy="3883938"/>
          </a:xfrm>
          <a:prstGeom prst="rect">
            <a:avLst/>
          </a:prstGeom>
        </p:spPr>
      </p:pic>
      <p:sp>
        <p:nvSpPr>
          <p:cNvPr id="9" name="TextBox 8"/>
          <p:cNvSpPr txBox="1"/>
          <p:nvPr/>
        </p:nvSpPr>
        <p:spPr>
          <a:xfrm>
            <a:off x="-28222" y="2625388"/>
            <a:ext cx="3134034" cy="1600438"/>
          </a:xfrm>
          <a:prstGeom prst="rect">
            <a:avLst/>
          </a:prstGeom>
          <a:noFill/>
        </p:spPr>
        <p:txBody>
          <a:bodyPr wrap="square" rtlCol="0">
            <a:spAutoFit/>
          </a:bodyPr>
          <a:lstStyle/>
          <a:p>
            <a:r>
              <a:rPr lang="en-US" sz="1400" dirty="0" smtClean="0"/>
              <a:t>Wavelet transform, unlike </a:t>
            </a:r>
            <a:r>
              <a:rPr lang="en-US" sz="1400" dirty="0" err="1" smtClean="0"/>
              <a:t>fourier</a:t>
            </a:r>
            <a:r>
              <a:rPr lang="en-US" sz="1400" dirty="0" smtClean="0"/>
              <a:t>, can detect localized signals amid noise (localized in time). Fourier transform, which uses sin waves that oscillate forever, isn’t localized in the time domain. Wavelets exist for finite time only, doesn’t go onto infinity</a:t>
            </a:r>
            <a:endParaRPr lang="en-US" sz="1400" dirty="0"/>
          </a:p>
        </p:txBody>
      </p:sp>
    </p:spTree>
    <p:extLst>
      <p:ext uri="{BB962C8B-B14F-4D97-AF65-F5344CB8AC3E}">
        <p14:creationId xmlns:p14="http://schemas.microsoft.com/office/powerpoint/2010/main" val="780836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0128504"/>
              </p:ext>
            </p:extLst>
          </p:nvPr>
        </p:nvGraphicFramePr>
        <p:xfrm>
          <a:off x="0" y="526765"/>
          <a:ext cx="9144000" cy="6690360"/>
        </p:xfrm>
        <a:graphic>
          <a:graphicData uri="http://schemas.openxmlformats.org/drawingml/2006/table">
            <a:tbl>
              <a:tblPr firstRow="1" bandRow="1">
                <a:tableStyleId>{5C22544A-7EE6-4342-B048-85BDC9FD1C3A}</a:tableStyleId>
              </a:tblPr>
              <a:tblGrid>
                <a:gridCol w="1236133"/>
                <a:gridCol w="2675467"/>
                <a:gridCol w="5232400"/>
              </a:tblGrid>
              <a:tr h="370840">
                <a:tc>
                  <a:txBody>
                    <a:bodyPr/>
                    <a:lstStyle/>
                    <a:p>
                      <a:r>
                        <a:rPr lang="en-US" sz="1400" dirty="0" smtClean="0"/>
                        <a:t>Paper</a:t>
                      </a:r>
                      <a:endParaRPr lang="en-US" sz="1400" dirty="0"/>
                    </a:p>
                  </a:txBody>
                  <a:tcPr/>
                </a:tc>
                <a:tc>
                  <a:txBody>
                    <a:bodyPr/>
                    <a:lstStyle/>
                    <a:p>
                      <a:r>
                        <a:rPr lang="en-US" sz="1400" dirty="0" smtClean="0"/>
                        <a:t>(Sakamoto et al, 2005)***</a:t>
                      </a:r>
                      <a:endParaRPr lang="en-US" sz="1400" dirty="0"/>
                    </a:p>
                  </a:txBody>
                  <a:tcPr/>
                </a:tc>
                <a:tc>
                  <a:txBody>
                    <a:bodyPr/>
                    <a:lstStyle/>
                    <a:p>
                      <a:r>
                        <a:rPr lang="en-US" sz="1400" dirty="0" smtClean="0"/>
                        <a:t>(</a:t>
                      </a:r>
                      <a:r>
                        <a:rPr lang="en-US" sz="1400" dirty="0" err="1" smtClean="0"/>
                        <a:t>Whitcraft</a:t>
                      </a:r>
                      <a:r>
                        <a:rPr lang="en-US" sz="1400" dirty="0" smtClean="0"/>
                        <a:t> et al, 2014)</a:t>
                      </a:r>
                      <a:endParaRPr lang="en-US" sz="1400" dirty="0"/>
                    </a:p>
                  </a:txBody>
                  <a:tcPr/>
                </a:tc>
              </a:tr>
              <a:tr h="370840">
                <a:tc>
                  <a:txBody>
                    <a:bodyPr/>
                    <a:lstStyle/>
                    <a:p>
                      <a:r>
                        <a:rPr lang="en-US" sz="1400" dirty="0" smtClean="0"/>
                        <a:t>Plant</a:t>
                      </a:r>
                      <a:endParaRPr lang="en-US" sz="1400" dirty="0"/>
                    </a:p>
                  </a:txBody>
                  <a:tcPr/>
                </a:tc>
                <a:tc>
                  <a:txBody>
                    <a:bodyPr/>
                    <a:lstStyle/>
                    <a:p>
                      <a:r>
                        <a:rPr lang="en-US" sz="1400" b="1" dirty="0" smtClean="0"/>
                        <a:t>Paddy rice</a:t>
                      </a:r>
                      <a:endParaRPr lang="en-US" sz="1400" b="1" dirty="0"/>
                    </a:p>
                  </a:txBody>
                  <a:tcPr/>
                </a:tc>
                <a:tc>
                  <a:txBody>
                    <a:bodyPr/>
                    <a:lstStyle/>
                    <a:p>
                      <a:r>
                        <a:rPr lang="en-US" sz="1400" dirty="0" smtClean="0"/>
                        <a:t>General </a:t>
                      </a:r>
                      <a:r>
                        <a:rPr lang="en-US" sz="1400" dirty="0" err="1" smtClean="0"/>
                        <a:t>agri</a:t>
                      </a:r>
                      <a:r>
                        <a:rPr lang="en-US" sz="1400" dirty="0" smtClean="0"/>
                        <a:t> at 0.5 degrees (phenology transitions of all rotations)</a:t>
                      </a:r>
                      <a:endParaRPr lang="en-US" sz="1400" dirty="0"/>
                    </a:p>
                  </a:txBody>
                  <a:tcPr/>
                </a:tc>
              </a:tr>
              <a:tr h="370840">
                <a:tc>
                  <a:txBody>
                    <a:bodyPr/>
                    <a:lstStyle/>
                    <a:p>
                      <a:r>
                        <a:rPr lang="en-US" sz="1400" dirty="0" smtClean="0"/>
                        <a:t>Satellite</a:t>
                      </a:r>
                      <a:r>
                        <a:rPr lang="en-US" sz="1400" baseline="0" dirty="0" smtClean="0"/>
                        <a:t> and VI</a:t>
                      </a:r>
                      <a:endParaRPr lang="en-US" sz="1400" dirty="0"/>
                    </a:p>
                  </a:txBody>
                  <a:tcPr/>
                </a:tc>
                <a:tc>
                  <a:txBody>
                    <a:bodyPr/>
                    <a:lstStyle/>
                    <a:p>
                      <a:r>
                        <a:rPr lang="en-US" sz="1400" b="1" dirty="0" smtClean="0"/>
                        <a:t>MODIS, EVI</a:t>
                      </a:r>
                      <a:endParaRPr lang="en-US" sz="1400" b="1" dirty="0"/>
                    </a:p>
                  </a:txBody>
                  <a:tcPr/>
                </a:tc>
                <a:tc>
                  <a:txBody>
                    <a:bodyPr/>
                    <a:lstStyle/>
                    <a:p>
                      <a:r>
                        <a:rPr lang="en-US" sz="1400" dirty="0" smtClean="0"/>
                        <a:t>MODIS 250m, NDVI</a:t>
                      </a:r>
                      <a:endParaRPr lang="en-US" sz="1400" dirty="0"/>
                    </a:p>
                  </a:txBody>
                  <a:tcPr/>
                </a:tc>
              </a:tr>
              <a:tr h="370840">
                <a:tc>
                  <a:txBody>
                    <a:bodyPr/>
                    <a:lstStyle/>
                    <a:p>
                      <a:r>
                        <a:rPr lang="en-US" sz="1400" dirty="0" smtClean="0"/>
                        <a:t>Method</a:t>
                      </a:r>
                      <a:endParaRPr lang="en-US" sz="1400" dirty="0"/>
                    </a:p>
                  </a:txBody>
                  <a:tcPr/>
                </a:tc>
                <a:tc>
                  <a:txBody>
                    <a:bodyPr/>
                    <a:lstStyle/>
                    <a:p>
                      <a:r>
                        <a:rPr lang="en-US" sz="1400" b="1" dirty="0" smtClean="0"/>
                        <a:t>Smoothed EVI </a:t>
                      </a:r>
                      <a:r>
                        <a:rPr lang="en-US" sz="1400" b="1" dirty="0" err="1" smtClean="0"/>
                        <a:t>timseries</a:t>
                      </a:r>
                      <a:r>
                        <a:rPr lang="en-US" sz="1400" b="1" dirty="0" smtClean="0"/>
                        <a:t> using </a:t>
                      </a:r>
                      <a:r>
                        <a:rPr lang="en-US" sz="1400" b="1" dirty="0" err="1" smtClean="0"/>
                        <a:t>Coiflet</a:t>
                      </a:r>
                      <a:r>
                        <a:rPr lang="en-US" sz="1400" b="1" baseline="0" dirty="0" smtClean="0"/>
                        <a:t> filter, order = 4, to get max, min, inflection point</a:t>
                      </a:r>
                      <a:endParaRPr lang="en-US" sz="1400" b="1" dirty="0"/>
                    </a:p>
                  </a:txBody>
                  <a:tcPr/>
                </a:tc>
                <a:tc>
                  <a:txBody>
                    <a:bodyPr/>
                    <a:lstStyle/>
                    <a:p>
                      <a:r>
                        <a:rPr lang="en-US" sz="1400" dirty="0" smtClean="0"/>
                        <a:t>Threshold</a:t>
                      </a:r>
                      <a:endParaRPr lang="en-US" sz="1400" dirty="0"/>
                    </a:p>
                  </a:txBody>
                  <a:tcPr/>
                </a:tc>
              </a:tr>
              <a:tr h="370840">
                <a:tc>
                  <a:txBody>
                    <a:bodyPr/>
                    <a:lstStyle/>
                    <a:p>
                      <a:r>
                        <a:rPr lang="en-US" sz="1400" dirty="0" smtClean="0"/>
                        <a:t>Errors </a:t>
                      </a:r>
                      <a:endParaRPr lang="en-US" sz="1400" dirty="0"/>
                    </a:p>
                  </a:txBody>
                  <a:tcPr/>
                </a:tc>
                <a:tc>
                  <a:txBody>
                    <a:bodyPr/>
                    <a:lstStyle/>
                    <a:p>
                      <a:r>
                        <a:rPr lang="en-US" sz="1400" b="1" dirty="0" smtClean="0"/>
                        <a:t>12.1 days for planting</a:t>
                      </a:r>
                    </a:p>
                    <a:p>
                      <a:r>
                        <a:rPr lang="en-US" sz="1400" b="1" dirty="0" smtClean="0"/>
                        <a:t>10.6 days for harvest</a:t>
                      </a:r>
                      <a:endParaRPr lang="en-US" sz="1400" b="1" dirty="0"/>
                    </a:p>
                  </a:txBody>
                  <a:tcPr/>
                </a:tc>
                <a:tc>
                  <a:txBody>
                    <a:bodyPr/>
                    <a:lstStyle/>
                    <a:p>
                      <a:r>
                        <a:rPr lang="en-US" sz="1400" dirty="0" smtClean="0"/>
                        <a:t>Couldn’t validate b/c they did a global study</a:t>
                      </a:r>
                      <a:endParaRPr lang="en-US" sz="1400" dirty="0"/>
                    </a:p>
                  </a:txBody>
                  <a:tcPr/>
                </a:tc>
              </a:tr>
              <a:tr h="370840">
                <a:tc>
                  <a:txBody>
                    <a:bodyPr/>
                    <a:lstStyle/>
                    <a:p>
                      <a:r>
                        <a:rPr lang="en-US" sz="1400" dirty="0" smtClean="0"/>
                        <a:t>Code avail?</a:t>
                      </a:r>
                      <a:endParaRPr lang="en-US" sz="1400" dirty="0"/>
                    </a:p>
                  </a:txBody>
                  <a:tcPr/>
                </a:tc>
                <a:tc>
                  <a:txBody>
                    <a:bodyPr/>
                    <a:lstStyle/>
                    <a:p>
                      <a:r>
                        <a:rPr lang="en-US" sz="1400" b="1" baseline="0" dirty="0" smtClean="0"/>
                        <a:t>‘wavelets’ package in R</a:t>
                      </a:r>
                      <a:endParaRPr lang="en-US" sz="1400" b="1" dirty="0"/>
                    </a:p>
                  </a:txBody>
                  <a:tcPr/>
                </a:tc>
                <a:tc>
                  <a:txBody>
                    <a:bodyPr/>
                    <a:lstStyle/>
                    <a:p>
                      <a:r>
                        <a:rPr lang="en-US" sz="1400" dirty="0" smtClean="0"/>
                        <a:t>Not</a:t>
                      </a:r>
                      <a:r>
                        <a:rPr lang="en-US" sz="1400" baseline="0" dirty="0" smtClean="0"/>
                        <a:t> hard to write, BUT need to figure out how to find the threshold</a:t>
                      </a:r>
                      <a:endParaRPr lang="en-US" sz="1400" dirty="0"/>
                    </a:p>
                  </a:txBody>
                  <a:tcPr/>
                </a:tc>
              </a:tr>
              <a:tr h="370840">
                <a:tc>
                  <a:txBody>
                    <a:bodyPr/>
                    <a:lstStyle/>
                    <a:p>
                      <a:r>
                        <a:rPr lang="en-US" sz="1400" dirty="0" smtClean="0"/>
                        <a:t>Details for det. phenology</a:t>
                      </a:r>
                      <a:endParaRPr lang="en-US" sz="1400" dirty="0"/>
                    </a:p>
                  </a:txBody>
                  <a:tcPr/>
                </a:tc>
                <a:tc>
                  <a:txBody>
                    <a:bodyPr/>
                    <a:lstStyle/>
                    <a:p>
                      <a:r>
                        <a:rPr lang="en-US" sz="1400" b="1" dirty="0" smtClean="0"/>
                        <a:t>Planting date:</a:t>
                      </a:r>
                      <a:r>
                        <a:rPr lang="en-US" sz="1400" b="1" baseline="0" dirty="0" smtClean="0"/>
                        <a:t> from the “max” NDVI, walk back at least 60 days; then, find either min or the inflection </a:t>
                      </a:r>
                      <a:r>
                        <a:rPr lang="en-US" sz="1400" b="1" baseline="0" dirty="0" err="1" smtClean="0"/>
                        <a:t>pt</a:t>
                      </a:r>
                      <a:r>
                        <a:rPr lang="en-US" sz="1400" b="1" baseline="0" dirty="0" smtClean="0"/>
                        <a:t>; the later of these two is planting.</a:t>
                      </a:r>
                    </a:p>
                    <a:p>
                      <a:r>
                        <a:rPr lang="en-US" sz="1400" b="1" baseline="0" dirty="0" smtClean="0"/>
                        <a:t>Harvest date: inflection point later than 30 days after the “max” NDVI</a:t>
                      </a:r>
                      <a:endParaRPr lang="en-US" sz="1400" b="1" dirty="0"/>
                    </a:p>
                  </a:txBody>
                  <a:tcPr/>
                </a:tc>
                <a:tc>
                  <a:txBody>
                    <a:bodyPr/>
                    <a:lstStyle/>
                    <a:p>
                      <a:r>
                        <a:rPr lang="en-US" sz="1400" dirty="0" smtClean="0"/>
                        <a:t>Start of season: when </a:t>
                      </a:r>
                      <a:r>
                        <a:rPr lang="en-US" sz="1400" dirty="0" err="1" smtClean="0"/>
                        <a:t>upsloping</a:t>
                      </a:r>
                      <a:r>
                        <a:rPr lang="en-US" sz="1400" dirty="0" smtClean="0"/>
                        <a:t> NDVI surpasses a certain threshold in a period preceding</a:t>
                      </a:r>
                      <a:r>
                        <a:rPr lang="en-US" sz="1400" baseline="0" dirty="0" smtClean="0"/>
                        <a:t> an annual max NDVI (</a:t>
                      </a:r>
                      <a:r>
                        <a:rPr lang="en-US" sz="1400" baseline="0" dirty="0" err="1" smtClean="0"/>
                        <a:t>greenup</a:t>
                      </a:r>
                      <a:r>
                        <a:rPr lang="en-US" sz="1400" baseline="0" dirty="0" smtClean="0"/>
                        <a:t>)</a:t>
                      </a:r>
                    </a:p>
                    <a:p>
                      <a:r>
                        <a:rPr lang="en-US" sz="1400" baseline="0" dirty="0" smtClean="0"/>
                        <a:t>End of season is the point at which a </a:t>
                      </a:r>
                      <a:r>
                        <a:rPr lang="en-US" sz="1400" baseline="0" dirty="0" err="1" smtClean="0"/>
                        <a:t>downsloping</a:t>
                      </a:r>
                      <a:r>
                        <a:rPr lang="en-US" sz="1400" baseline="0" dirty="0" smtClean="0"/>
                        <a:t> NDVI drops below a threshold in the period following the NDVI peak</a:t>
                      </a:r>
                    </a:p>
                    <a:p>
                      <a:r>
                        <a:rPr lang="en-US" sz="1400" baseline="0" dirty="0" smtClean="0"/>
                        <a:t>Thresholds were determined iteratively…. How can we find it?</a:t>
                      </a:r>
                    </a:p>
                    <a:p>
                      <a:r>
                        <a:rPr lang="en-US" sz="1400" baseline="0" dirty="0" smtClean="0"/>
                        <a:t>Removed outliers in SOS and EOS by ID central tendency and remove dates that fell more than one median absolute deviation from the median</a:t>
                      </a:r>
                      <a:endParaRPr lang="en-US" sz="1400" dirty="0"/>
                    </a:p>
                  </a:txBody>
                  <a:tcPr/>
                </a:tc>
              </a:tr>
              <a:tr h="370840">
                <a:tc>
                  <a:txBody>
                    <a:bodyPr/>
                    <a:lstStyle/>
                    <a:p>
                      <a:r>
                        <a:rPr lang="en-US" sz="1400" dirty="0" smtClean="0"/>
                        <a:t>Notes</a:t>
                      </a:r>
                      <a:endParaRPr lang="en-US" sz="1400" dirty="0"/>
                    </a:p>
                  </a:txBody>
                  <a:tcPr/>
                </a:tc>
                <a:tc>
                  <a:txBody>
                    <a:bodyPr/>
                    <a:lstStyle/>
                    <a:p>
                      <a:r>
                        <a:rPr lang="en-US" sz="1400" b="1" dirty="0" smtClean="0"/>
                        <a:t>The number of elements in input data should be a power of 2,</a:t>
                      </a:r>
                      <a:r>
                        <a:rPr lang="en-US" sz="1400" b="1" baseline="0" dirty="0" smtClean="0"/>
                        <a:t> recursively filled the array of 2048 elements, interpolated missing data. Determined frequency of growing period and selected that frequency component. See paper for details on processing.</a:t>
                      </a:r>
                      <a:endParaRPr lang="en-US" sz="1400" b="1" dirty="0"/>
                    </a:p>
                  </a:txBody>
                  <a:tcPr/>
                </a:tc>
                <a:tc>
                  <a:txBody>
                    <a:bodyPr/>
                    <a:lstStyle/>
                    <a:p>
                      <a:r>
                        <a:rPr lang="en-US" sz="1400" dirty="0" smtClean="0"/>
                        <a:t>Even though it was developed for</a:t>
                      </a:r>
                      <a:r>
                        <a:rPr lang="en-US" sz="1400" baseline="0" dirty="0" smtClean="0"/>
                        <a:t> a mix of </a:t>
                      </a:r>
                      <a:r>
                        <a:rPr lang="en-US" sz="1400" baseline="0" dirty="0" err="1" smtClean="0"/>
                        <a:t>agri</a:t>
                      </a:r>
                      <a:r>
                        <a:rPr lang="en-US" sz="1400" baseline="0" dirty="0" smtClean="0"/>
                        <a:t> plants, maybe we can use a similar method for soybean only?</a:t>
                      </a:r>
                    </a:p>
                    <a:p>
                      <a:r>
                        <a:rPr lang="en-US" sz="1400" baseline="0" dirty="0" smtClean="0"/>
                        <a:t>They replaced missing data gaps by linear interpolation</a:t>
                      </a:r>
                    </a:p>
                    <a:p>
                      <a:r>
                        <a:rPr lang="en-US" sz="1400" baseline="0" dirty="0" smtClean="0"/>
                        <a:t>Make sure MODIS data is “cleaned” – atmospheric correction, </a:t>
                      </a:r>
                      <a:r>
                        <a:rPr lang="en-US" sz="1400" baseline="0" dirty="0" err="1" smtClean="0"/>
                        <a:t>etc</a:t>
                      </a:r>
                      <a:endParaRPr lang="en-US" sz="1400" baseline="0" dirty="0" smtClean="0"/>
                    </a:p>
                    <a:p>
                      <a:r>
                        <a:rPr lang="en-US" sz="1400" baseline="0" dirty="0" smtClean="0"/>
                        <a:t>They DO NOT have planting date; only </a:t>
                      </a:r>
                      <a:r>
                        <a:rPr lang="en-US" sz="1400" baseline="0" dirty="0" err="1" smtClean="0"/>
                        <a:t>greenup</a:t>
                      </a:r>
                      <a:r>
                        <a:rPr lang="en-US" sz="1400" baseline="0" dirty="0" smtClean="0"/>
                        <a:t> date</a:t>
                      </a:r>
                    </a:p>
                    <a:p>
                      <a:r>
                        <a:rPr lang="en-US" sz="1400" baseline="0" dirty="0" smtClean="0"/>
                        <a:t>Double cropping can mess up the “averaged” SOS and EOS – maybe not a problem for us because we hopefully won’t have huge mixed pixels. Make sure the threshold and smoothing </a:t>
                      </a:r>
                      <a:r>
                        <a:rPr lang="en-US" sz="1400" baseline="0" dirty="0" err="1" smtClean="0"/>
                        <a:t>timeseries</a:t>
                      </a:r>
                      <a:r>
                        <a:rPr lang="en-US" sz="1400" baseline="0" dirty="0" smtClean="0"/>
                        <a:t> takes into account potential double cropping though.</a:t>
                      </a:r>
                      <a:endParaRPr lang="en-US" sz="1400" dirty="0"/>
                    </a:p>
                  </a:txBody>
                  <a:tcPr/>
                </a:tc>
              </a:tr>
            </a:tbl>
          </a:graphicData>
        </a:graphic>
      </p:graphicFrame>
      <p:sp>
        <p:nvSpPr>
          <p:cNvPr id="3" name="TextBox 2"/>
          <p:cNvSpPr txBox="1"/>
          <p:nvPr/>
        </p:nvSpPr>
        <p:spPr>
          <a:xfrm>
            <a:off x="55219" y="82834"/>
            <a:ext cx="5409955" cy="369332"/>
          </a:xfrm>
          <a:prstGeom prst="rect">
            <a:avLst/>
          </a:prstGeom>
          <a:noFill/>
        </p:spPr>
        <p:txBody>
          <a:bodyPr wrap="none" rtlCol="0">
            <a:spAutoFit/>
          </a:bodyPr>
          <a:lstStyle/>
          <a:p>
            <a:r>
              <a:rPr lang="en-US" dirty="0" smtClean="0"/>
              <a:t>Planting and harvest date estimation from satellite data</a:t>
            </a:r>
            <a:endParaRPr lang="en-US" dirty="0"/>
          </a:p>
        </p:txBody>
      </p:sp>
    </p:spTree>
    <p:extLst>
      <p:ext uri="{BB962C8B-B14F-4D97-AF65-F5344CB8AC3E}">
        <p14:creationId xmlns:p14="http://schemas.microsoft.com/office/powerpoint/2010/main" val="3668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22146051"/>
              </p:ext>
            </p:extLst>
          </p:nvPr>
        </p:nvGraphicFramePr>
        <p:xfrm>
          <a:off x="-1" y="599440"/>
          <a:ext cx="9025468" cy="5328920"/>
        </p:xfrm>
        <a:graphic>
          <a:graphicData uri="http://schemas.openxmlformats.org/drawingml/2006/table">
            <a:tbl>
              <a:tblPr firstRow="1" bandRow="1">
                <a:tableStyleId>{5C22544A-7EE6-4342-B048-85BDC9FD1C3A}</a:tableStyleId>
              </a:tblPr>
              <a:tblGrid>
                <a:gridCol w="1371601"/>
                <a:gridCol w="4873083"/>
                <a:gridCol w="2780784"/>
              </a:tblGrid>
              <a:tr h="370840">
                <a:tc>
                  <a:txBody>
                    <a:bodyPr/>
                    <a:lstStyle/>
                    <a:p>
                      <a:r>
                        <a:rPr lang="en-US" sz="1400" dirty="0" smtClean="0"/>
                        <a:t>Paper</a:t>
                      </a:r>
                      <a:endParaRPr lang="en-US" sz="1400" dirty="0"/>
                    </a:p>
                  </a:txBody>
                  <a:tcPr/>
                </a:tc>
                <a:tc gridSpan="2">
                  <a:txBody>
                    <a:bodyPr/>
                    <a:lstStyle/>
                    <a:p>
                      <a:pPr algn="ctr"/>
                      <a:r>
                        <a:rPr lang="en-US" sz="1400" dirty="0" smtClean="0"/>
                        <a:t>(Urban et al, 2018)***</a:t>
                      </a:r>
                      <a:endParaRPr lang="en-US" sz="1400" dirty="0"/>
                    </a:p>
                  </a:txBody>
                  <a:tcPr/>
                </a:tc>
                <a:tc hMerge="1">
                  <a:txBody>
                    <a:bodyPr/>
                    <a:lstStyle/>
                    <a:p>
                      <a:endParaRPr lang="en-US"/>
                    </a:p>
                  </a:txBody>
                  <a:tcPr/>
                </a:tc>
              </a:tr>
              <a:tr h="370840">
                <a:tc>
                  <a:txBody>
                    <a:bodyPr/>
                    <a:lstStyle/>
                    <a:p>
                      <a:r>
                        <a:rPr lang="en-US" sz="1400" dirty="0" smtClean="0"/>
                        <a:t>Plant</a:t>
                      </a:r>
                      <a:endParaRPr lang="en-US" sz="1400" dirty="0"/>
                    </a:p>
                  </a:txBody>
                  <a:tcPr/>
                </a:tc>
                <a:tc>
                  <a:txBody>
                    <a:bodyPr/>
                    <a:lstStyle/>
                    <a:p>
                      <a:r>
                        <a:rPr lang="en-US" sz="1400" dirty="0" smtClean="0"/>
                        <a:t>Soybean</a:t>
                      </a:r>
                      <a:endParaRPr lang="en-US" sz="1400" dirty="0"/>
                    </a:p>
                  </a:txBody>
                  <a:tcPr/>
                </a:tc>
                <a:tc>
                  <a:txBody>
                    <a:bodyPr/>
                    <a:lstStyle/>
                    <a:p>
                      <a:r>
                        <a:rPr lang="en-US" sz="1400" b="1" dirty="0" smtClean="0"/>
                        <a:t>Soybean</a:t>
                      </a:r>
                      <a:endParaRPr lang="en-US" sz="1400" b="1" dirty="0"/>
                    </a:p>
                  </a:txBody>
                  <a:tcPr/>
                </a:tc>
              </a:tr>
              <a:tr h="370840">
                <a:tc>
                  <a:txBody>
                    <a:bodyPr/>
                    <a:lstStyle/>
                    <a:p>
                      <a:r>
                        <a:rPr lang="en-US" sz="1400" dirty="0" smtClean="0"/>
                        <a:t>Satellite</a:t>
                      </a:r>
                      <a:r>
                        <a:rPr lang="en-US" sz="1400" baseline="0" dirty="0" smtClean="0"/>
                        <a:t> and VI</a:t>
                      </a:r>
                      <a:endParaRPr lang="en-US" sz="1400" dirty="0"/>
                    </a:p>
                  </a:txBody>
                  <a:tcPr/>
                </a:tc>
                <a:tc>
                  <a:txBody>
                    <a:bodyPr/>
                    <a:lstStyle/>
                    <a:p>
                      <a:r>
                        <a:rPr lang="en-US" sz="1400" dirty="0" smtClean="0"/>
                        <a:t>MODIS EVI</a:t>
                      </a:r>
                      <a:endParaRPr lang="en-US" sz="1400" dirty="0"/>
                    </a:p>
                  </a:txBody>
                  <a:tcPr/>
                </a:tc>
                <a:tc>
                  <a:txBody>
                    <a:bodyPr/>
                    <a:lstStyle/>
                    <a:p>
                      <a:r>
                        <a:rPr lang="en-US" sz="1400" b="1" dirty="0" smtClean="0"/>
                        <a:t>MODIS EVI</a:t>
                      </a:r>
                      <a:endParaRPr lang="en-US" sz="1400" b="1" dirty="0"/>
                    </a:p>
                  </a:txBody>
                  <a:tcPr/>
                </a:tc>
              </a:tr>
              <a:tr h="370840">
                <a:tc>
                  <a:txBody>
                    <a:bodyPr/>
                    <a:lstStyle/>
                    <a:p>
                      <a:r>
                        <a:rPr lang="en-US" sz="1400" dirty="0" smtClean="0"/>
                        <a:t>Method</a:t>
                      </a:r>
                      <a:endParaRPr lang="en-US" sz="1400" dirty="0"/>
                    </a:p>
                  </a:txBody>
                  <a:tcPr/>
                </a:tc>
                <a:tc>
                  <a:txBody>
                    <a:bodyPr/>
                    <a:lstStyle/>
                    <a:p>
                      <a:r>
                        <a:rPr lang="en-US" sz="1400" dirty="0" smtClean="0"/>
                        <a:t>Inflection point</a:t>
                      </a:r>
                      <a:r>
                        <a:rPr lang="en-US" sz="1400" baseline="0" dirty="0" smtClean="0"/>
                        <a:t>: the inflection point of the first derivative of the fitted curve for the green-up period. </a:t>
                      </a:r>
                      <a:endParaRPr lang="en-US" sz="1400" dirty="0"/>
                    </a:p>
                  </a:txBody>
                  <a:tcPr/>
                </a:tc>
                <a:tc>
                  <a:txBody>
                    <a:bodyPr/>
                    <a:lstStyle/>
                    <a:p>
                      <a:r>
                        <a:rPr lang="en-US" sz="1400" b="1" dirty="0" smtClean="0"/>
                        <a:t>Threshold (10%, 20%, 30%, 50%) between the min and max value in a logistic-curve smoothed phenology</a:t>
                      </a:r>
                      <a:endParaRPr lang="en-US" sz="1400" b="1" dirty="0"/>
                    </a:p>
                  </a:txBody>
                  <a:tcPr/>
                </a:tc>
              </a:tr>
              <a:tr h="370840">
                <a:tc>
                  <a:txBody>
                    <a:bodyPr/>
                    <a:lstStyle/>
                    <a:p>
                      <a:r>
                        <a:rPr lang="en-US" sz="1400" dirty="0" smtClean="0"/>
                        <a:t>Errors </a:t>
                      </a:r>
                      <a:endParaRPr lang="en-US" sz="1400" dirty="0"/>
                    </a:p>
                  </a:txBody>
                  <a:tcPr/>
                </a:tc>
                <a:tc>
                  <a:txBody>
                    <a:bodyPr/>
                    <a:lstStyle/>
                    <a:p>
                      <a:r>
                        <a:rPr lang="en-US" sz="1400" dirty="0" smtClean="0"/>
                        <a:t>RMSE</a:t>
                      </a:r>
                      <a:r>
                        <a:rPr lang="en-US" sz="1400" baseline="0" dirty="0" smtClean="0"/>
                        <a:t> = 9 days, correlation = 0.75</a:t>
                      </a:r>
                      <a:endParaRPr lang="en-US" sz="1400" dirty="0"/>
                    </a:p>
                  </a:txBody>
                  <a:tcPr/>
                </a:tc>
                <a:tc>
                  <a:txBody>
                    <a:bodyPr/>
                    <a:lstStyle/>
                    <a:p>
                      <a:r>
                        <a:rPr lang="en-US" sz="1400" b="1" dirty="0" smtClean="0"/>
                        <a:t>RMSE = 5 days, correlation = 0.75</a:t>
                      </a:r>
                      <a:endParaRPr lang="en-US" sz="1400" b="1" dirty="0"/>
                    </a:p>
                  </a:txBody>
                  <a:tcPr/>
                </a:tc>
              </a:tr>
              <a:tr h="370840">
                <a:tc>
                  <a:txBody>
                    <a:bodyPr/>
                    <a:lstStyle/>
                    <a:p>
                      <a:r>
                        <a:rPr lang="en-US" sz="1400" dirty="0" smtClean="0"/>
                        <a:t>Code avail?</a:t>
                      </a:r>
                      <a:endParaRPr lang="en-US" sz="1400" dirty="0"/>
                    </a:p>
                  </a:txBody>
                  <a:tcPr/>
                </a:tc>
                <a:tc>
                  <a:txBody>
                    <a:bodyPr/>
                    <a:lstStyle/>
                    <a:p>
                      <a:r>
                        <a:rPr lang="en-US" sz="1400" dirty="0" smtClean="0"/>
                        <a:t>See the papers they</a:t>
                      </a:r>
                      <a:r>
                        <a:rPr lang="en-US" sz="1400" baseline="0" dirty="0" smtClean="0"/>
                        <a:t> cited</a:t>
                      </a:r>
                      <a:endParaRPr lang="en-US" sz="1400" dirty="0"/>
                    </a:p>
                  </a:txBody>
                  <a:tcPr/>
                </a:tc>
                <a:tc>
                  <a:txBody>
                    <a:bodyPr/>
                    <a:lstStyle/>
                    <a:p>
                      <a:r>
                        <a:rPr lang="en-US" sz="1400" b="1" dirty="0" smtClean="0"/>
                        <a:t>See the papers they cited</a:t>
                      </a:r>
                      <a:endParaRPr lang="en-US" sz="1400" b="1" dirty="0"/>
                    </a:p>
                  </a:txBody>
                  <a:tcPr/>
                </a:tc>
              </a:tr>
              <a:tr h="370840">
                <a:tc>
                  <a:txBody>
                    <a:bodyPr/>
                    <a:lstStyle/>
                    <a:p>
                      <a:r>
                        <a:rPr lang="en-US" sz="1400" dirty="0" smtClean="0"/>
                        <a:t>Details for det. phenology</a:t>
                      </a:r>
                      <a:endParaRPr lang="en-US" sz="1400" dirty="0"/>
                    </a:p>
                  </a:txBody>
                  <a:tcPr/>
                </a:tc>
                <a:tc>
                  <a:txBody>
                    <a:bodyPr/>
                    <a:lstStyle/>
                    <a:p>
                      <a:r>
                        <a:rPr lang="en-US" sz="1400" dirty="0" smtClean="0"/>
                        <a:t>Fitted to</a:t>
                      </a:r>
                      <a:r>
                        <a:rPr lang="en-US" sz="1400" baseline="0" dirty="0" smtClean="0"/>
                        <a:t> double logistic function as in </a:t>
                      </a:r>
                      <a:r>
                        <a:rPr lang="en-US" sz="1400" dirty="0" smtClean="0"/>
                        <a:t>(Guan et al, 2014) –</a:t>
                      </a:r>
                      <a:r>
                        <a:rPr lang="en-US" sz="1400" baseline="0" dirty="0" smtClean="0"/>
                        <a:t> fitted using trust-region reflective algorithm</a:t>
                      </a:r>
                      <a:endParaRPr lang="en-US" sz="1400" dirty="0"/>
                    </a:p>
                  </a:txBody>
                  <a:tcPr/>
                </a:tc>
                <a:tc>
                  <a:txBody>
                    <a:bodyPr/>
                    <a:lstStyle/>
                    <a:p>
                      <a:r>
                        <a:rPr lang="en-US" sz="1400" b="1" dirty="0" smtClean="0"/>
                        <a:t>Same – double logistic function was fitted</a:t>
                      </a:r>
                      <a:endParaRPr lang="en-US" sz="1400" b="1" dirty="0"/>
                    </a:p>
                  </a:txBody>
                  <a:tcPr/>
                </a:tc>
              </a:tr>
              <a:tr h="1251235">
                <a:tc>
                  <a:txBody>
                    <a:bodyPr/>
                    <a:lstStyle/>
                    <a:p>
                      <a:r>
                        <a:rPr lang="en-US" sz="1400" dirty="0" smtClean="0"/>
                        <a:t>Notes</a:t>
                      </a:r>
                      <a:endParaRPr lang="en-US" sz="1400" dirty="0"/>
                    </a:p>
                  </a:txBody>
                  <a:tcPr/>
                </a:tc>
                <a:tc>
                  <a:txBody>
                    <a:bodyPr/>
                    <a:lstStyle/>
                    <a:p>
                      <a:r>
                        <a:rPr lang="en-US" sz="1400" dirty="0" smtClean="0"/>
                        <a:t>Only for planting date!</a:t>
                      </a:r>
                    </a:p>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EVI from the MODIS MOD13C1 (Collection 6) (Solano et al., 2010), which is a 16-day composite, 0.05-degree, global product from 2000 to the present. Data with only “Good” in the QA were used in this study. The 16-day raw data were further interpolated and gap-filled using a robust smoothing algorithm based on discrete cosine transform (DCT) </a:t>
                      </a:r>
                    </a:p>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Bias</a:t>
                      </a:r>
                      <a:r>
                        <a:rPr lang="en-US" sz="1400" kern="1200" baseline="0" dirty="0" smtClean="0">
                          <a:solidFill>
                            <a:schemeClr val="dk1"/>
                          </a:solidFill>
                          <a:effectLst/>
                          <a:latin typeface="+mn-lt"/>
                          <a:ea typeface="+mn-ea"/>
                          <a:cs typeface="+mn-cs"/>
                        </a:rPr>
                        <a:t> correcting for temperature improves performance because high T will accelerate phenology (faster </a:t>
                      </a:r>
                      <a:r>
                        <a:rPr lang="en-US" sz="1400" kern="1200" baseline="0" dirty="0" err="1" smtClean="0">
                          <a:solidFill>
                            <a:schemeClr val="dk1"/>
                          </a:solidFill>
                          <a:effectLst/>
                          <a:latin typeface="+mn-lt"/>
                          <a:ea typeface="+mn-ea"/>
                          <a:cs typeface="+mn-cs"/>
                        </a:rPr>
                        <a:t>greenup</a:t>
                      </a:r>
                      <a:r>
                        <a:rPr lang="en-US" sz="1400" kern="1200" baseline="0" dirty="0" smtClean="0">
                          <a:solidFill>
                            <a:schemeClr val="dk1"/>
                          </a:solidFill>
                          <a:effectLst/>
                          <a:latin typeface="+mn-lt"/>
                          <a:ea typeface="+mn-ea"/>
                          <a:cs typeface="+mn-cs"/>
                        </a:rPr>
                        <a:t>)</a:t>
                      </a:r>
                      <a:endParaRPr lang="en-US" sz="1400" dirty="0" smtClean="0"/>
                    </a:p>
                  </a:txBody>
                  <a:tcPr/>
                </a:tc>
                <a:tc>
                  <a:txBody>
                    <a:bodyPr/>
                    <a:lstStyle/>
                    <a:p>
                      <a:r>
                        <a:rPr lang="en-US" sz="1400" b="1" dirty="0" smtClean="0"/>
                        <a:t>Only</a:t>
                      </a:r>
                      <a:r>
                        <a:rPr lang="en-US" sz="1400" b="1" baseline="0" dirty="0" smtClean="0"/>
                        <a:t> for planting date!</a:t>
                      </a:r>
                      <a:endParaRPr lang="en-US" sz="1400" b="1" dirty="0" smtClean="0"/>
                    </a:p>
                    <a:p>
                      <a:r>
                        <a:rPr lang="en-US" sz="1400" b="1" dirty="0" smtClean="0"/>
                        <a:t>30% threshold is the best for min RMSE and reproducing </a:t>
                      </a:r>
                      <a:r>
                        <a:rPr lang="en-US" sz="1400" b="1" dirty="0" err="1" smtClean="0"/>
                        <a:t>interannual</a:t>
                      </a:r>
                      <a:r>
                        <a:rPr lang="en-US" sz="1400" b="1" baseline="0" dirty="0" smtClean="0"/>
                        <a:t> variability</a:t>
                      </a:r>
                    </a:p>
                    <a:p>
                      <a:r>
                        <a:rPr lang="en-US" sz="1400" b="1" baseline="0" dirty="0" smtClean="0"/>
                        <a:t>The inflection method and 30% threshold method are best for RMSE. For EVI, 30% threshold gives both the lowest RMSE and </a:t>
                      </a:r>
                    </a:p>
                    <a:p>
                      <a:endParaRPr lang="en-US" sz="1400" b="1" dirty="0"/>
                    </a:p>
                  </a:txBody>
                  <a:tcPr/>
                </a:tc>
              </a:tr>
            </a:tbl>
          </a:graphicData>
        </a:graphic>
      </p:graphicFrame>
      <p:sp>
        <p:nvSpPr>
          <p:cNvPr id="3" name="TextBox 2"/>
          <p:cNvSpPr txBox="1"/>
          <p:nvPr/>
        </p:nvSpPr>
        <p:spPr>
          <a:xfrm>
            <a:off x="55219" y="82834"/>
            <a:ext cx="5409955" cy="369332"/>
          </a:xfrm>
          <a:prstGeom prst="rect">
            <a:avLst/>
          </a:prstGeom>
          <a:noFill/>
        </p:spPr>
        <p:txBody>
          <a:bodyPr wrap="none" rtlCol="0">
            <a:spAutoFit/>
          </a:bodyPr>
          <a:lstStyle/>
          <a:p>
            <a:r>
              <a:rPr lang="en-US" dirty="0" smtClean="0"/>
              <a:t>Planting and harvest date estimation from satellite data</a:t>
            </a:r>
            <a:endParaRPr lang="en-US" dirty="0"/>
          </a:p>
        </p:txBody>
      </p:sp>
      <p:pic>
        <p:nvPicPr>
          <p:cNvPr id="5" name="Picture 4"/>
          <p:cNvPicPr>
            <a:picLocks noChangeAspect="1"/>
          </p:cNvPicPr>
          <p:nvPr/>
        </p:nvPicPr>
        <p:blipFill>
          <a:blip r:embed="rId2"/>
          <a:stretch>
            <a:fillRect/>
          </a:stretch>
        </p:blipFill>
        <p:spPr>
          <a:xfrm>
            <a:off x="2057340" y="5928360"/>
            <a:ext cx="6375400" cy="2311400"/>
          </a:xfrm>
          <a:prstGeom prst="rect">
            <a:avLst/>
          </a:prstGeom>
        </p:spPr>
      </p:pic>
      <p:pic>
        <p:nvPicPr>
          <p:cNvPr id="6" name="Picture 5"/>
          <p:cNvPicPr>
            <a:picLocks noChangeAspect="1"/>
          </p:cNvPicPr>
          <p:nvPr/>
        </p:nvPicPr>
        <p:blipFill>
          <a:blip r:embed="rId3"/>
          <a:stretch>
            <a:fillRect/>
          </a:stretch>
        </p:blipFill>
        <p:spPr>
          <a:xfrm>
            <a:off x="6381690" y="5602890"/>
            <a:ext cx="3543300" cy="1028700"/>
          </a:xfrm>
          <a:prstGeom prst="rect">
            <a:avLst/>
          </a:prstGeom>
        </p:spPr>
      </p:pic>
      <p:sp>
        <p:nvSpPr>
          <p:cNvPr id="7" name="TextBox 6"/>
          <p:cNvSpPr txBox="1"/>
          <p:nvPr/>
        </p:nvSpPr>
        <p:spPr>
          <a:xfrm>
            <a:off x="27311" y="6117240"/>
            <a:ext cx="3573665" cy="369332"/>
          </a:xfrm>
          <a:prstGeom prst="rect">
            <a:avLst/>
          </a:prstGeom>
          <a:noFill/>
        </p:spPr>
        <p:txBody>
          <a:bodyPr wrap="none" rtlCol="0">
            <a:spAutoFit/>
          </a:bodyPr>
          <a:lstStyle/>
          <a:p>
            <a:r>
              <a:rPr lang="en-US" dirty="0" smtClean="0"/>
              <a:t>(Reed et al, 2009) – ready to use EVI</a:t>
            </a:r>
            <a:endParaRPr lang="en-US" dirty="0"/>
          </a:p>
        </p:txBody>
      </p:sp>
    </p:spTree>
    <p:extLst>
      <p:ext uri="{BB962C8B-B14F-4D97-AF65-F5344CB8AC3E}">
        <p14:creationId xmlns:p14="http://schemas.microsoft.com/office/powerpoint/2010/main" val="4161562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51628279"/>
              </p:ext>
            </p:extLst>
          </p:nvPr>
        </p:nvGraphicFramePr>
        <p:xfrm>
          <a:off x="-1" y="599440"/>
          <a:ext cx="9011698" cy="5755640"/>
        </p:xfrm>
        <a:graphic>
          <a:graphicData uri="http://schemas.openxmlformats.org/drawingml/2006/table">
            <a:tbl>
              <a:tblPr firstRow="1" bandRow="1">
                <a:tableStyleId>{5C22544A-7EE6-4342-B048-85BDC9FD1C3A}</a:tableStyleId>
              </a:tblPr>
              <a:tblGrid>
                <a:gridCol w="2101722"/>
                <a:gridCol w="6909976"/>
              </a:tblGrid>
              <a:tr h="370840">
                <a:tc>
                  <a:txBody>
                    <a:bodyPr/>
                    <a:lstStyle/>
                    <a:p>
                      <a:r>
                        <a:rPr lang="en-US" sz="1400" dirty="0" smtClean="0">
                          <a:latin typeface="Calibri"/>
                          <a:cs typeface="Calibri"/>
                        </a:rPr>
                        <a:t>Paper</a:t>
                      </a:r>
                      <a:endParaRPr lang="en-US" sz="1400" dirty="0">
                        <a:latin typeface="Calibri"/>
                        <a:cs typeface="Calibri"/>
                      </a:endParaRPr>
                    </a:p>
                  </a:txBody>
                  <a:tcPr/>
                </a:tc>
                <a:tc>
                  <a:txBody>
                    <a:bodyPr/>
                    <a:lstStyle/>
                    <a:p>
                      <a:pPr algn="ctr"/>
                      <a:r>
                        <a:rPr lang="en-US" sz="1400" dirty="0" smtClean="0">
                          <a:latin typeface="Calibri"/>
                          <a:cs typeface="Calibri"/>
                        </a:rPr>
                        <a:t>(Sakamoto et al, 2010)</a:t>
                      </a:r>
                      <a:endParaRPr lang="en-US" sz="1400" dirty="0">
                        <a:latin typeface="Calibri"/>
                        <a:cs typeface="Calibri"/>
                      </a:endParaRPr>
                    </a:p>
                  </a:txBody>
                  <a:tcPr/>
                </a:tc>
              </a:tr>
              <a:tr h="370840">
                <a:tc>
                  <a:txBody>
                    <a:bodyPr/>
                    <a:lstStyle/>
                    <a:p>
                      <a:r>
                        <a:rPr lang="en-US" sz="1400" dirty="0" smtClean="0">
                          <a:latin typeface="Calibri"/>
                          <a:cs typeface="Calibri"/>
                        </a:rPr>
                        <a:t>Plant</a:t>
                      </a:r>
                      <a:endParaRPr lang="en-US" sz="1400" dirty="0">
                        <a:latin typeface="Calibri"/>
                        <a:cs typeface="Calibri"/>
                      </a:endParaRPr>
                    </a:p>
                  </a:txBody>
                  <a:tcPr/>
                </a:tc>
                <a:tc>
                  <a:txBody>
                    <a:bodyPr/>
                    <a:lstStyle/>
                    <a:p>
                      <a:r>
                        <a:rPr lang="en-US" sz="1400" dirty="0" smtClean="0">
                          <a:latin typeface="Calibri"/>
                          <a:cs typeface="Calibri"/>
                        </a:rPr>
                        <a:t>Soybean (and maize)</a:t>
                      </a:r>
                      <a:endParaRPr lang="en-US" sz="1400" dirty="0">
                        <a:latin typeface="Calibri"/>
                        <a:cs typeface="Calibri"/>
                      </a:endParaRPr>
                    </a:p>
                  </a:txBody>
                  <a:tcPr/>
                </a:tc>
              </a:tr>
              <a:tr h="370840">
                <a:tc>
                  <a:txBody>
                    <a:bodyPr/>
                    <a:lstStyle/>
                    <a:p>
                      <a:r>
                        <a:rPr lang="en-US" sz="1400" dirty="0" smtClean="0">
                          <a:latin typeface="Calibri"/>
                          <a:cs typeface="Calibri"/>
                        </a:rPr>
                        <a:t>Satellite</a:t>
                      </a:r>
                      <a:r>
                        <a:rPr lang="en-US" sz="1400" baseline="0" dirty="0" smtClean="0">
                          <a:latin typeface="Calibri"/>
                          <a:cs typeface="Calibri"/>
                        </a:rPr>
                        <a:t> and VI</a:t>
                      </a:r>
                      <a:endParaRPr lang="en-US" sz="1400" dirty="0">
                        <a:latin typeface="Calibri"/>
                        <a:cs typeface="Calibri"/>
                      </a:endParaRPr>
                    </a:p>
                  </a:txBody>
                  <a:tcPr/>
                </a:tc>
                <a:tc>
                  <a:txBody>
                    <a:bodyPr/>
                    <a:lstStyle/>
                    <a:p>
                      <a:r>
                        <a:rPr lang="en-US" sz="1400" dirty="0" smtClean="0">
                          <a:latin typeface="Calibri"/>
                          <a:cs typeface="Calibri"/>
                        </a:rPr>
                        <a:t>MODIS WDRVI, 250m</a:t>
                      </a:r>
                    </a:p>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mj-lt"/>
                          <a:ea typeface="+mn-ea"/>
                          <a:cs typeface="+mn-cs"/>
                        </a:rPr>
                        <a:t>250 m and 500 m MODIS surface reflectance data (MOD09Q1 and MOD09A1, Collection 5)</a:t>
                      </a:r>
                      <a:endParaRPr lang="en-US" sz="1400" dirty="0" smtClean="0">
                        <a:latin typeface="+mj-lt"/>
                      </a:endParaRPr>
                    </a:p>
                  </a:txBody>
                  <a:tcPr/>
                </a:tc>
              </a:tr>
              <a:tr h="370840">
                <a:tc>
                  <a:txBody>
                    <a:bodyPr/>
                    <a:lstStyle/>
                    <a:p>
                      <a:r>
                        <a:rPr lang="en-US" sz="1400" dirty="0" smtClean="0">
                          <a:latin typeface="Calibri"/>
                          <a:cs typeface="Calibri"/>
                        </a:rPr>
                        <a:t>Method</a:t>
                      </a:r>
                      <a:endParaRPr lang="en-US" sz="1400" dirty="0">
                        <a:latin typeface="Calibri"/>
                        <a:cs typeface="Calibri"/>
                      </a:endParaRPr>
                    </a:p>
                  </a:txBody>
                  <a:tcPr/>
                </a:tc>
                <a:tc>
                  <a:txBody>
                    <a:bodyPr/>
                    <a:lstStyle/>
                    <a:p>
                      <a:r>
                        <a:rPr lang="en-US" sz="1400" dirty="0" smtClean="0">
                          <a:latin typeface="Calibri"/>
                          <a:cs typeface="Calibri"/>
                        </a:rPr>
                        <a:t>Two-step filtering (TSF) [basically adds</a:t>
                      </a:r>
                      <a:r>
                        <a:rPr lang="en-US" sz="1400" baseline="0" dirty="0" smtClean="0">
                          <a:latin typeface="Calibri"/>
                          <a:cs typeface="Calibri"/>
                        </a:rPr>
                        <a:t> some a priori info about crop growth patterns]</a:t>
                      </a:r>
                      <a:endParaRPr lang="en-US" sz="1400" dirty="0">
                        <a:latin typeface="Calibri"/>
                        <a:cs typeface="Calibri"/>
                      </a:endParaRPr>
                    </a:p>
                  </a:txBody>
                  <a:tcPr/>
                </a:tc>
              </a:tr>
              <a:tr h="370840">
                <a:tc>
                  <a:txBody>
                    <a:bodyPr/>
                    <a:lstStyle/>
                    <a:p>
                      <a:r>
                        <a:rPr lang="en-US" sz="1400" dirty="0" smtClean="0">
                          <a:latin typeface="Calibri"/>
                          <a:cs typeface="Calibri"/>
                        </a:rPr>
                        <a:t>Errors </a:t>
                      </a:r>
                      <a:endParaRPr lang="en-US" sz="1400" dirty="0">
                        <a:latin typeface="Calibri"/>
                        <a:cs typeface="Calibri"/>
                      </a:endParaRPr>
                    </a:p>
                  </a:txBody>
                  <a:tcPr/>
                </a:tc>
                <a:tc>
                  <a:txBody>
                    <a:bodyPr/>
                    <a:lstStyle/>
                    <a:p>
                      <a:r>
                        <a:rPr lang="en-US" sz="1400" dirty="0" smtClean="0">
                          <a:latin typeface="Calibri"/>
                          <a:cs typeface="Calibri"/>
                        </a:rPr>
                        <a:t>RMSE of 3 to 7 days</a:t>
                      </a:r>
                      <a:endParaRPr lang="en-US" sz="1400" dirty="0">
                        <a:latin typeface="Calibri"/>
                        <a:cs typeface="Calibri"/>
                      </a:endParaRPr>
                    </a:p>
                  </a:txBody>
                  <a:tcPr/>
                </a:tc>
              </a:tr>
              <a:tr h="370840">
                <a:tc>
                  <a:txBody>
                    <a:bodyPr/>
                    <a:lstStyle/>
                    <a:p>
                      <a:r>
                        <a:rPr lang="en-US" sz="1400" dirty="0" smtClean="0">
                          <a:latin typeface="Calibri"/>
                          <a:cs typeface="Calibri"/>
                        </a:rPr>
                        <a:t>Code avail?</a:t>
                      </a:r>
                      <a:endParaRPr lang="en-US" sz="1400" dirty="0">
                        <a:latin typeface="Calibri"/>
                        <a:cs typeface="Calibri"/>
                      </a:endParaRPr>
                    </a:p>
                  </a:txBody>
                  <a:tcPr/>
                </a:tc>
                <a:tc>
                  <a:txBody>
                    <a:bodyPr/>
                    <a:lstStyle/>
                    <a:p>
                      <a:endParaRPr lang="en-US" sz="1400">
                        <a:latin typeface="Calibri"/>
                        <a:cs typeface="Calibri"/>
                      </a:endParaRPr>
                    </a:p>
                  </a:txBody>
                  <a:tcPr/>
                </a:tc>
              </a:tr>
              <a:tr h="370840">
                <a:tc>
                  <a:txBody>
                    <a:bodyPr/>
                    <a:lstStyle/>
                    <a:p>
                      <a:r>
                        <a:rPr lang="en-US" sz="1400" dirty="0" smtClean="0">
                          <a:latin typeface="Calibri"/>
                          <a:cs typeface="Calibri"/>
                        </a:rPr>
                        <a:t>Details for det. phenology</a:t>
                      </a:r>
                      <a:endParaRPr lang="en-US" sz="1400" dirty="0">
                        <a:latin typeface="Calibri"/>
                        <a:cs typeface="Calibri"/>
                      </a:endParaRPr>
                    </a:p>
                  </a:txBody>
                  <a:tcPr/>
                </a:tc>
                <a:tc>
                  <a:txBody>
                    <a:bodyPr/>
                    <a:lstStyle/>
                    <a:p>
                      <a:r>
                        <a:rPr lang="en-US" sz="1400" dirty="0" smtClean="0">
                          <a:latin typeface="Calibri"/>
                          <a:cs typeface="Calibri"/>
                        </a:rPr>
                        <a:t>Smooth</a:t>
                      </a:r>
                      <a:r>
                        <a:rPr lang="en-US" sz="1400" baseline="0" dirty="0" smtClean="0">
                          <a:latin typeface="Calibri"/>
                          <a:cs typeface="Calibri"/>
                        </a:rPr>
                        <a:t> WDRVI with wavelet-based filter (</a:t>
                      </a:r>
                      <a:r>
                        <a:rPr lang="en-US" sz="1400" baseline="0" dirty="0" err="1" smtClean="0">
                          <a:latin typeface="Calibri"/>
                          <a:cs typeface="Calibri"/>
                        </a:rPr>
                        <a:t>coiflet</a:t>
                      </a:r>
                      <a:r>
                        <a:rPr lang="en-US" sz="1400" baseline="0" dirty="0" smtClean="0">
                          <a:latin typeface="Calibri"/>
                          <a:cs typeface="Calibri"/>
                        </a:rPr>
                        <a:t>, order = 4) to get rid of high </a:t>
                      </a:r>
                      <a:r>
                        <a:rPr lang="en-US" sz="1400" baseline="0" dirty="0" err="1" smtClean="0">
                          <a:latin typeface="Calibri"/>
                          <a:cs typeface="Calibri"/>
                        </a:rPr>
                        <a:t>freq</a:t>
                      </a:r>
                      <a:r>
                        <a:rPr lang="en-US" sz="1400" baseline="0" dirty="0" smtClean="0">
                          <a:latin typeface="Calibri"/>
                          <a:cs typeface="Calibri"/>
                        </a:rPr>
                        <a:t> noise. Linear interpolation for missing data. (Sakamoto et al, 2005) has details on smoothing.</a:t>
                      </a:r>
                    </a:p>
                    <a:p>
                      <a:r>
                        <a:rPr lang="en-US" sz="1400" baseline="0" dirty="0" smtClean="0">
                          <a:latin typeface="Calibri"/>
                          <a:cs typeface="Calibri"/>
                        </a:rPr>
                        <a:t> Derive optimum scaling parameters from shape-model fitting procedure (Generalized Reduced Gradient Code). The shape model is specific to WDRVI and the crop – shape model is generated by multi year smoothed WDRVI profile (so it’s NOT mathematically defined logistic, double logistic </a:t>
                      </a:r>
                      <a:r>
                        <a:rPr lang="en-US" sz="1400" baseline="0" dirty="0" err="1" smtClean="0">
                          <a:latin typeface="Calibri"/>
                          <a:cs typeface="Calibri"/>
                        </a:rPr>
                        <a:t>fcn</a:t>
                      </a:r>
                      <a:r>
                        <a:rPr lang="en-US" sz="1400" baseline="0" dirty="0" smtClean="0">
                          <a:latin typeface="Calibri"/>
                          <a:cs typeface="Calibri"/>
                        </a:rPr>
                        <a:t>, </a:t>
                      </a:r>
                      <a:r>
                        <a:rPr lang="en-US" sz="1400" baseline="0" dirty="0" err="1" smtClean="0">
                          <a:latin typeface="Calibri"/>
                          <a:cs typeface="Calibri"/>
                        </a:rPr>
                        <a:t>etc</a:t>
                      </a:r>
                      <a:r>
                        <a:rPr lang="en-US" sz="1400" baseline="0" dirty="0" smtClean="0">
                          <a:latin typeface="Calibri"/>
                          <a:cs typeface="Calibri"/>
                        </a:rPr>
                        <a:t>)</a:t>
                      </a:r>
                    </a:p>
                    <a:p>
                      <a:r>
                        <a:rPr lang="en-US" sz="1400" baseline="0" dirty="0" smtClean="0">
                          <a:latin typeface="Calibri"/>
                          <a:cs typeface="Calibri"/>
                        </a:rPr>
                        <a:t>Estimate phenology stages from optimum scaling parameters and a preliminarily defined phenology date from ground based observations</a:t>
                      </a:r>
                      <a:endParaRPr lang="en-US" sz="1400" dirty="0">
                        <a:latin typeface="Calibri"/>
                        <a:cs typeface="Calibri"/>
                      </a:endParaRPr>
                    </a:p>
                  </a:txBody>
                  <a:tcPr/>
                </a:tc>
              </a:tr>
              <a:tr h="1251235">
                <a:tc>
                  <a:txBody>
                    <a:bodyPr/>
                    <a:lstStyle/>
                    <a:p>
                      <a:r>
                        <a:rPr lang="en-US" sz="1400" dirty="0" smtClean="0">
                          <a:latin typeface="Calibri"/>
                          <a:cs typeface="Calibri"/>
                        </a:rPr>
                        <a:t>Notes</a:t>
                      </a:r>
                      <a:endParaRPr lang="en-US" sz="1400" dirty="0">
                        <a:latin typeface="Calibri"/>
                        <a:cs typeface="Calibri"/>
                      </a:endParaRPr>
                    </a:p>
                  </a:txBody>
                  <a:tcPr/>
                </a:tc>
                <a:tc>
                  <a:txBody>
                    <a:bodyPr/>
                    <a:lstStyle/>
                    <a:p>
                      <a:r>
                        <a:rPr lang="en-US" sz="1400" dirty="0" smtClean="0">
                          <a:latin typeface="Calibri"/>
                          <a:cs typeface="Calibri"/>
                        </a:rPr>
                        <a:t>Seems complicated, and we </a:t>
                      </a:r>
                      <a:r>
                        <a:rPr lang="en-US" sz="1400" dirty="0" err="1" smtClean="0">
                          <a:latin typeface="Calibri"/>
                          <a:cs typeface="Calibri"/>
                        </a:rPr>
                        <a:t>prob</a:t>
                      </a:r>
                      <a:r>
                        <a:rPr lang="en-US" sz="1400" baseline="0" dirty="0" smtClean="0">
                          <a:latin typeface="Calibri"/>
                          <a:cs typeface="Calibri"/>
                        </a:rPr>
                        <a:t> don’t have good ground based observations. The paper says that because soybean’s phenology curve is simple (</a:t>
                      </a:r>
                      <a:r>
                        <a:rPr lang="en-US" sz="1400" baseline="0" dirty="0" err="1" smtClean="0">
                          <a:latin typeface="Calibri"/>
                          <a:cs typeface="Calibri"/>
                        </a:rPr>
                        <a:t>unimodel</a:t>
                      </a:r>
                      <a:r>
                        <a:rPr lang="en-US" sz="1400" baseline="0" dirty="0" smtClean="0">
                          <a:latin typeface="Calibri"/>
                          <a:cs typeface="Calibri"/>
                        </a:rPr>
                        <a:t>, symmetrical), don’t need a complicated method like shape model fitting. However, it’s always nice to have a shape model representing macroscopic features in the </a:t>
                      </a:r>
                      <a:r>
                        <a:rPr lang="en-US" sz="1400" baseline="0" dirty="0" err="1" smtClean="0">
                          <a:latin typeface="Calibri"/>
                          <a:cs typeface="Calibri"/>
                        </a:rPr>
                        <a:t>timeseries</a:t>
                      </a:r>
                      <a:r>
                        <a:rPr lang="en-US" sz="1400" baseline="0" dirty="0" smtClean="0">
                          <a:latin typeface="Calibri"/>
                          <a:cs typeface="Calibri"/>
                        </a:rPr>
                        <a:t> rather an relying on localized features in the </a:t>
                      </a:r>
                      <a:r>
                        <a:rPr lang="en-US" sz="1400" baseline="0" dirty="0" err="1" smtClean="0">
                          <a:latin typeface="Calibri"/>
                          <a:cs typeface="Calibri"/>
                        </a:rPr>
                        <a:t>timeseries</a:t>
                      </a:r>
                      <a:r>
                        <a:rPr lang="en-US" sz="1400" baseline="0" dirty="0" smtClean="0">
                          <a:latin typeface="Calibri"/>
                          <a:cs typeface="Calibri"/>
                        </a:rPr>
                        <a:t>.</a:t>
                      </a:r>
                    </a:p>
                    <a:p>
                      <a:r>
                        <a:rPr lang="en-US" sz="1400" baseline="0" dirty="0" smtClean="0">
                          <a:latin typeface="Calibri"/>
                          <a:cs typeface="Calibri"/>
                        </a:rPr>
                        <a:t>They detected: early veg stage, beginning seed, full seed, and beginning maturity (so NOT planting and harvest…)</a:t>
                      </a:r>
                      <a:endParaRPr lang="en-US" sz="1400" dirty="0">
                        <a:latin typeface="Calibri"/>
                        <a:cs typeface="Calibri"/>
                      </a:endParaRPr>
                    </a:p>
                  </a:txBody>
                  <a:tcPr/>
                </a:tc>
              </a:tr>
            </a:tbl>
          </a:graphicData>
        </a:graphic>
      </p:graphicFrame>
      <p:sp>
        <p:nvSpPr>
          <p:cNvPr id="3" name="TextBox 2"/>
          <p:cNvSpPr txBox="1"/>
          <p:nvPr/>
        </p:nvSpPr>
        <p:spPr>
          <a:xfrm>
            <a:off x="55219" y="82834"/>
            <a:ext cx="5409955" cy="369332"/>
          </a:xfrm>
          <a:prstGeom prst="rect">
            <a:avLst/>
          </a:prstGeom>
          <a:noFill/>
        </p:spPr>
        <p:txBody>
          <a:bodyPr wrap="none" rtlCol="0">
            <a:spAutoFit/>
          </a:bodyPr>
          <a:lstStyle/>
          <a:p>
            <a:r>
              <a:rPr lang="en-US" dirty="0" smtClean="0"/>
              <a:t>Planting and harvest date estimation from satellite data</a:t>
            </a:r>
            <a:endParaRPr lang="en-US" dirty="0"/>
          </a:p>
        </p:txBody>
      </p:sp>
    </p:spTree>
    <p:extLst>
      <p:ext uri="{BB962C8B-B14F-4D97-AF65-F5344CB8AC3E}">
        <p14:creationId xmlns:p14="http://schemas.microsoft.com/office/powerpoint/2010/main" val="553611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53767020"/>
              </p:ext>
            </p:extLst>
          </p:nvPr>
        </p:nvGraphicFramePr>
        <p:xfrm>
          <a:off x="-2" y="599440"/>
          <a:ext cx="9144002" cy="7477760"/>
        </p:xfrm>
        <a:graphic>
          <a:graphicData uri="http://schemas.openxmlformats.org/drawingml/2006/table">
            <a:tbl>
              <a:tblPr firstRow="1" bandRow="1">
                <a:tableStyleId>{5C22544A-7EE6-4342-B048-85BDC9FD1C3A}</a:tableStyleId>
              </a:tblPr>
              <a:tblGrid>
                <a:gridCol w="879395"/>
                <a:gridCol w="4867156"/>
                <a:gridCol w="3397451"/>
              </a:tblGrid>
              <a:tr h="370840">
                <a:tc>
                  <a:txBody>
                    <a:bodyPr/>
                    <a:lstStyle/>
                    <a:p>
                      <a:r>
                        <a:rPr lang="en-US" sz="1400" dirty="0" smtClean="0">
                          <a:latin typeface="Calibri"/>
                          <a:cs typeface="Calibri"/>
                        </a:rPr>
                        <a:t>Paper</a:t>
                      </a:r>
                      <a:endParaRPr lang="en-US" sz="1400" dirty="0">
                        <a:latin typeface="Calibri"/>
                        <a:cs typeface="Calibri"/>
                      </a:endParaRPr>
                    </a:p>
                  </a:txBody>
                  <a:tcPr/>
                </a:tc>
                <a:tc>
                  <a:txBody>
                    <a:bodyPr/>
                    <a:lstStyle/>
                    <a:p>
                      <a:r>
                        <a:rPr lang="en-US" sz="1400" dirty="0" smtClean="0">
                          <a:latin typeface="Calibri"/>
                          <a:cs typeface="Calibri"/>
                        </a:rPr>
                        <a:t>(</a:t>
                      </a:r>
                      <a:r>
                        <a:rPr lang="en-US" sz="1400" dirty="0" err="1" smtClean="0">
                          <a:latin typeface="Calibri"/>
                          <a:cs typeface="Calibri"/>
                        </a:rPr>
                        <a:t>Gao</a:t>
                      </a:r>
                      <a:r>
                        <a:rPr lang="en-US" sz="1400" dirty="0" smtClean="0">
                          <a:latin typeface="Calibri"/>
                          <a:cs typeface="Calibri"/>
                        </a:rPr>
                        <a:t> et al, 2017)**</a:t>
                      </a:r>
                      <a:endParaRPr lang="en-US" sz="1400" dirty="0">
                        <a:latin typeface="Calibri"/>
                        <a:cs typeface="Calibri"/>
                      </a:endParaRPr>
                    </a:p>
                  </a:txBody>
                  <a:tcPr/>
                </a:tc>
                <a:tc>
                  <a:txBody>
                    <a:bodyPr/>
                    <a:lstStyle/>
                    <a:p>
                      <a:r>
                        <a:rPr lang="en-US" sz="1400" dirty="0" smtClean="0">
                          <a:latin typeface="Calibri"/>
                          <a:cs typeface="Calibri"/>
                        </a:rPr>
                        <a:t>(Zhang et al, 2003)**</a:t>
                      </a:r>
                      <a:endParaRPr lang="en-US" sz="1400" dirty="0">
                        <a:latin typeface="Calibri"/>
                        <a:cs typeface="Calibri"/>
                      </a:endParaRPr>
                    </a:p>
                  </a:txBody>
                  <a:tcPr/>
                </a:tc>
              </a:tr>
              <a:tr h="370840">
                <a:tc>
                  <a:txBody>
                    <a:bodyPr/>
                    <a:lstStyle/>
                    <a:p>
                      <a:r>
                        <a:rPr lang="en-US" sz="1400" dirty="0" smtClean="0">
                          <a:latin typeface="Calibri"/>
                          <a:cs typeface="Calibri"/>
                        </a:rPr>
                        <a:t>Plant</a:t>
                      </a:r>
                      <a:endParaRPr lang="en-US" sz="1400" dirty="0">
                        <a:latin typeface="Calibri"/>
                        <a:cs typeface="Calibri"/>
                      </a:endParaRPr>
                    </a:p>
                  </a:txBody>
                  <a:tcPr/>
                </a:tc>
                <a:tc>
                  <a:txBody>
                    <a:bodyPr/>
                    <a:lstStyle/>
                    <a:p>
                      <a:r>
                        <a:rPr lang="en-US" sz="1400" dirty="0" smtClean="0">
                          <a:latin typeface="Calibri"/>
                          <a:cs typeface="Calibri"/>
                        </a:rPr>
                        <a:t>Soybean (and</a:t>
                      </a:r>
                      <a:r>
                        <a:rPr lang="en-US" sz="1400" baseline="0" dirty="0" smtClean="0">
                          <a:latin typeface="Calibri"/>
                          <a:cs typeface="Calibri"/>
                        </a:rPr>
                        <a:t> maize)</a:t>
                      </a:r>
                      <a:endParaRPr lang="en-US" sz="1400" dirty="0">
                        <a:latin typeface="Calibri"/>
                        <a:cs typeface="Calibri"/>
                      </a:endParaRPr>
                    </a:p>
                  </a:txBody>
                  <a:tcPr/>
                </a:tc>
                <a:tc>
                  <a:txBody>
                    <a:bodyPr/>
                    <a:lstStyle/>
                    <a:p>
                      <a:r>
                        <a:rPr lang="en-US" sz="1400" b="1" dirty="0" smtClean="0">
                          <a:latin typeface="Calibri"/>
                          <a:cs typeface="Calibri"/>
                        </a:rPr>
                        <a:t>Any</a:t>
                      </a:r>
                      <a:endParaRPr lang="en-US" sz="1400" b="1" dirty="0">
                        <a:latin typeface="Calibri"/>
                        <a:cs typeface="Calibri"/>
                      </a:endParaRPr>
                    </a:p>
                  </a:txBody>
                  <a:tcPr/>
                </a:tc>
              </a:tr>
              <a:tr h="370840">
                <a:tc>
                  <a:txBody>
                    <a:bodyPr/>
                    <a:lstStyle/>
                    <a:p>
                      <a:r>
                        <a:rPr lang="en-US" sz="1400" dirty="0" smtClean="0">
                          <a:latin typeface="Calibri"/>
                          <a:cs typeface="Calibri"/>
                        </a:rPr>
                        <a:t>Satellite</a:t>
                      </a:r>
                      <a:r>
                        <a:rPr lang="en-US" sz="1400" baseline="0" dirty="0" smtClean="0">
                          <a:latin typeface="Calibri"/>
                          <a:cs typeface="Calibri"/>
                        </a:rPr>
                        <a:t> and VI</a:t>
                      </a:r>
                      <a:endParaRPr lang="en-US" sz="1400" dirty="0">
                        <a:latin typeface="Calibri"/>
                        <a:cs typeface="Calibri"/>
                      </a:endParaRPr>
                    </a:p>
                  </a:txBody>
                  <a:tcPr/>
                </a:tc>
                <a:tc>
                  <a:txBody>
                    <a:bodyPr/>
                    <a:lstStyle/>
                    <a:p>
                      <a:r>
                        <a:rPr lang="en-US" sz="1400" dirty="0" smtClean="0">
                          <a:latin typeface="Calibri"/>
                          <a:cs typeface="Calibri"/>
                        </a:rPr>
                        <a:t>Landsat-MODIS fusion (we can just do either MODIS</a:t>
                      </a:r>
                      <a:r>
                        <a:rPr lang="en-US" sz="1400" baseline="0" dirty="0" smtClean="0">
                          <a:latin typeface="Calibri"/>
                          <a:cs typeface="Calibri"/>
                        </a:rPr>
                        <a:t> or Landsat), NDVI</a:t>
                      </a:r>
                      <a:endParaRPr lang="en-US" sz="1400" dirty="0">
                        <a:latin typeface="Calibri"/>
                        <a:cs typeface="Calibri"/>
                      </a:endParaRPr>
                    </a:p>
                  </a:txBody>
                  <a:tcPr/>
                </a:tc>
                <a:tc>
                  <a:txBody>
                    <a:bodyPr/>
                    <a:lstStyle/>
                    <a:p>
                      <a:r>
                        <a:rPr lang="en-US" sz="1400" b="1" dirty="0" smtClean="0">
                          <a:latin typeface="Calibri"/>
                          <a:cs typeface="Calibri"/>
                        </a:rPr>
                        <a:t>MODIS,</a:t>
                      </a:r>
                      <a:r>
                        <a:rPr lang="en-US" sz="1400" b="1" baseline="0" dirty="0" smtClean="0">
                          <a:latin typeface="Calibri"/>
                          <a:cs typeface="Calibri"/>
                        </a:rPr>
                        <a:t> EVI (1 km)</a:t>
                      </a:r>
                      <a:endParaRPr lang="en-US" sz="1400" b="1" dirty="0">
                        <a:latin typeface="Calibri"/>
                        <a:cs typeface="Calibri"/>
                      </a:endParaRPr>
                    </a:p>
                  </a:txBody>
                  <a:tcPr/>
                </a:tc>
              </a:tr>
              <a:tr h="370840">
                <a:tc>
                  <a:txBody>
                    <a:bodyPr/>
                    <a:lstStyle/>
                    <a:p>
                      <a:r>
                        <a:rPr lang="en-US" sz="1400" dirty="0" smtClean="0">
                          <a:latin typeface="Calibri"/>
                          <a:cs typeface="Calibri"/>
                        </a:rPr>
                        <a:t>Method</a:t>
                      </a:r>
                      <a:endParaRPr lang="en-US" sz="1400" dirty="0">
                        <a:latin typeface="Calibri"/>
                        <a:cs typeface="Calibri"/>
                      </a:endParaRPr>
                    </a:p>
                  </a:txBody>
                  <a:tcPr/>
                </a:tc>
                <a:tc>
                  <a:txBody>
                    <a:bodyPr/>
                    <a:lstStyle/>
                    <a:p>
                      <a:r>
                        <a:rPr lang="en-US" sz="1400" dirty="0" smtClean="0">
                          <a:latin typeface="Calibri"/>
                          <a:cs typeface="Calibri"/>
                        </a:rPr>
                        <a:t>Inflection</a:t>
                      </a:r>
                      <a:r>
                        <a:rPr lang="en-US" sz="1400" baseline="0" dirty="0" smtClean="0">
                          <a:latin typeface="Calibri"/>
                          <a:cs typeface="Calibri"/>
                        </a:rPr>
                        <a:t> point gets </a:t>
                      </a:r>
                      <a:r>
                        <a:rPr lang="en-US" sz="1400" baseline="0" dirty="0" err="1" smtClean="0">
                          <a:latin typeface="Calibri"/>
                          <a:cs typeface="Calibri"/>
                        </a:rPr>
                        <a:t>greenup</a:t>
                      </a:r>
                      <a:r>
                        <a:rPr lang="en-US" sz="1400" baseline="0" dirty="0" smtClean="0">
                          <a:latin typeface="Calibri"/>
                          <a:cs typeface="Calibri"/>
                        </a:rPr>
                        <a:t> and dormancy</a:t>
                      </a:r>
                    </a:p>
                    <a:p>
                      <a:r>
                        <a:rPr lang="en-US" sz="1400" b="1" dirty="0" smtClean="0">
                          <a:latin typeface="+mn-lt"/>
                          <a:cs typeface="Calibri"/>
                        </a:rPr>
                        <a:t>Green up from RS happened 1-3 weeks after ground observed emergence</a:t>
                      </a:r>
                    </a:p>
                    <a:p>
                      <a:r>
                        <a:rPr lang="en-US" sz="1400" b="1" dirty="0" smtClean="0">
                          <a:latin typeface="+mn-lt"/>
                          <a:cs typeface="Calibri"/>
                        </a:rPr>
                        <a:t>Harvest</a:t>
                      </a:r>
                      <a:r>
                        <a:rPr lang="en-US" sz="1400" b="1" baseline="0" dirty="0" smtClean="0">
                          <a:latin typeface="+mn-lt"/>
                          <a:cs typeface="Calibri"/>
                        </a:rPr>
                        <a:t> happened 1-2 weeks after dormancy stage was detected by RS</a:t>
                      </a:r>
                      <a:endParaRPr lang="en-US" sz="1400" b="1" dirty="0">
                        <a:latin typeface="+mn-lt"/>
                        <a:cs typeface="Calibri"/>
                      </a:endParaRPr>
                    </a:p>
                  </a:txBody>
                  <a:tcPr/>
                </a:tc>
                <a:tc>
                  <a:txBody>
                    <a:bodyPr/>
                    <a:lstStyle/>
                    <a:p>
                      <a:r>
                        <a:rPr lang="en-US" sz="1400" b="1" dirty="0" smtClean="0">
                          <a:latin typeface="+mn-lt"/>
                          <a:cs typeface="Calibri"/>
                        </a:rPr>
                        <a:t>Piecewise logistic function was fitted to EVI</a:t>
                      </a:r>
                      <a:r>
                        <a:rPr lang="en-US" sz="1400" b="1" baseline="0" dirty="0" smtClean="0">
                          <a:latin typeface="+mn-lt"/>
                          <a:cs typeface="Calibri"/>
                        </a:rPr>
                        <a:t> </a:t>
                      </a:r>
                      <a:r>
                        <a:rPr lang="en-US" sz="1400" b="1" baseline="0" dirty="0" err="1" smtClean="0">
                          <a:latin typeface="+mn-lt"/>
                          <a:cs typeface="Calibri"/>
                        </a:rPr>
                        <a:t>timeseries</a:t>
                      </a:r>
                      <a:r>
                        <a:rPr lang="en-US" sz="1400" b="1" baseline="0" dirty="0" smtClean="0">
                          <a:latin typeface="+mn-lt"/>
                          <a:cs typeface="Calibri"/>
                        </a:rPr>
                        <a:t>, then inflection points indicate </a:t>
                      </a:r>
                      <a:r>
                        <a:rPr lang="en-US" sz="1400" b="1" baseline="0" dirty="0" err="1" smtClean="0">
                          <a:latin typeface="+mn-lt"/>
                          <a:cs typeface="Calibri"/>
                        </a:rPr>
                        <a:t>greenup</a:t>
                      </a:r>
                      <a:r>
                        <a:rPr lang="en-US" sz="1400" b="1" baseline="0" dirty="0" smtClean="0">
                          <a:latin typeface="+mn-lt"/>
                          <a:cs typeface="Calibri"/>
                        </a:rPr>
                        <a:t> and dormancy</a:t>
                      </a:r>
                      <a:endParaRPr lang="en-US" sz="1400" b="1" dirty="0">
                        <a:latin typeface="+mn-lt"/>
                        <a:cs typeface="Calibri"/>
                      </a:endParaRPr>
                    </a:p>
                  </a:txBody>
                  <a:tcPr/>
                </a:tc>
              </a:tr>
              <a:tr h="370840">
                <a:tc>
                  <a:txBody>
                    <a:bodyPr/>
                    <a:lstStyle/>
                    <a:p>
                      <a:r>
                        <a:rPr lang="en-US" sz="1400" dirty="0" smtClean="0">
                          <a:latin typeface="Calibri"/>
                          <a:cs typeface="Calibri"/>
                        </a:rPr>
                        <a:t>Errors </a:t>
                      </a:r>
                      <a:endParaRPr lang="en-US" sz="1400" dirty="0">
                        <a:latin typeface="Calibri"/>
                        <a:cs typeface="Calibri"/>
                      </a:endParaRPr>
                    </a:p>
                  </a:txBody>
                  <a:tcPr/>
                </a:tc>
                <a:tc>
                  <a:txBody>
                    <a:bodyPr/>
                    <a:lstStyle/>
                    <a:p>
                      <a:r>
                        <a:rPr lang="en-US" sz="1400" dirty="0" smtClean="0">
                          <a:latin typeface="Calibri"/>
                          <a:cs typeface="Calibri"/>
                        </a:rPr>
                        <a:t>Not sure</a:t>
                      </a:r>
                      <a:endParaRPr lang="en-US" sz="1400" dirty="0">
                        <a:latin typeface="Calibri"/>
                        <a:cs typeface="Calibri"/>
                      </a:endParaRPr>
                    </a:p>
                  </a:txBody>
                  <a:tcPr/>
                </a:tc>
                <a:tc>
                  <a:txBody>
                    <a:bodyPr/>
                    <a:lstStyle/>
                    <a:p>
                      <a:r>
                        <a:rPr lang="en-US" sz="1400" b="1" dirty="0" smtClean="0">
                          <a:latin typeface="Calibri"/>
                          <a:cs typeface="Calibri"/>
                        </a:rPr>
                        <a:t>Wasn’t validated, but has been used a lot since then</a:t>
                      </a:r>
                      <a:endParaRPr lang="en-US" sz="1400" b="1" dirty="0">
                        <a:latin typeface="Calibri"/>
                        <a:cs typeface="Calibri"/>
                      </a:endParaRPr>
                    </a:p>
                  </a:txBody>
                  <a:tcPr/>
                </a:tc>
              </a:tr>
              <a:tr h="370840">
                <a:tc>
                  <a:txBody>
                    <a:bodyPr/>
                    <a:lstStyle/>
                    <a:p>
                      <a:r>
                        <a:rPr lang="en-US" sz="1400" dirty="0" smtClean="0">
                          <a:latin typeface="Calibri"/>
                          <a:cs typeface="Calibri"/>
                        </a:rPr>
                        <a:t>Code avail?</a:t>
                      </a:r>
                      <a:endParaRPr lang="en-US" sz="1400" dirty="0">
                        <a:latin typeface="Calibri"/>
                        <a:cs typeface="Calibri"/>
                      </a:endParaRPr>
                    </a:p>
                  </a:txBody>
                  <a:tcPr/>
                </a:tc>
                <a:tc>
                  <a:txBody>
                    <a:bodyPr/>
                    <a:lstStyle/>
                    <a:p>
                      <a:r>
                        <a:rPr lang="en-US" sz="1400" dirty="0" smtClean="0">
                          <a:latin typeface="Calibri"/>
                          <a:cs typeface="Calibri"/>
                        </a:rPr>
                        <a:t>TIMESAT program from (</a:t>
                      </a:r>
                      <a:r>
                        <a:rPr lang="en-US" sz="1400" dirty="0" err="1" smtClean="0">
                          <a:latin typeface="Calibri"/>
                          <a:cs typeface="Calibri"/>
                        </a:rPr>
                        <a:t>Jonsson</a:t>
                      </a:r>
                      <a:r>
                        <a:rPr lang="en-US" sz="1400" baseline="0" dirty="0" smtClean="0">
                          <a:latin typeface="Calibri"/>
                          <a:cs typeface="Calibri"/>
                        </a:rPr>
                        <a:t> and </a:t>
                      </a:r>
                      <a:r>
                        <a:rPr lang="en-US" sz="1400" baseline="0" dirty="0" err="1" smtClean="0">
                          <a:latin typeface="Calibri"/>
                          <a:cs typeface="Calibri"/>
                        </a:rPr>
                        <a:t>Eklundh</a:t>
                      </a:r>
                      <a:r>
                        <a:rPr lang="en-US" sz="1400" baseline="0" dirty="0" smtClean="0">
                          <a:latin typeface="Calibri"/>
                          <a:cs typeface="Calibri"/>
                        </a:rPr>
                        <a:t>, 2004)</a:t>
                      </a:r>
                      <a:endParaRPr lang="en-US" sz="1400" dirty="0">
                        <a:latin typeface="Calibri"/>
                        <a:cs typeface="Calibri"/>
                      </a:endParaRPr>
                    </a:p>
                  </a:txBody>
                  <a:tcPr/>
                </a:tc>
                <a:tc>
                  <a:txBody>
                    <a:bodyPr/>
                    <a:lstStyle/>
                    <a:p>
                      <a:r>
                        <a:rPr lang="en-US" sz="1400" b="1" dirty="0" smtClean="0">
                          <a:latin typeface="Calibri"/>
                          <a:cs typeface="Calibri"/>
                        </a:rPr>
                        <a:t>Equation</a:t>
                      </a:r>
                      <a:r>
                        <a:rPr lang="en-US" sz="1400" b="1" baseline="0" dirty="0" smtClean="0">
                          <a:latin typeface="Calibri"/>
                          <a:cs typeface="Calibri"/>
                        </a:rPr>
                        <a:t>s look easy to apply</a:t>
                      </a:r>
                      <a:endParaRPr lang="en-US" sz="1400" b="1" dirty="0">
                        <a:latin typeface="Calibri"/>
                        <a:cs typeface="Calibri"/>
                      </a:endParaRPr>
                    </a:p>
                  </a:txBody>
                  <a:tcPr/>
                </a:tc>
              </a:tr>
              <a:tr h="370840">
                <a:tc>
                  <a:txBody>
                    <a:bodyPr/>
                    <a:lstStyle/>
                    <a:p>
                      <a:r>
                        <a:rPr lang="en-US" sz="1400" dirty="0" smtClean="0">
                          <a:latin typeface="Calibri"/>
                          <a:cs typeface="Calibri"/>
                        </a:rPr>
                        <a:t>Details for det. phenology</a:t>
                      </a:r>
                      <a:endParaRPr lang="en-US" sz="1400" dirty="0">
                        <a:latin typeface="Calibri"/>
                        <a:cs typeface="Calibri"/>
                      </a:endParaRPr>
                    </a:p>
                  </a:txBody>
                  <a:tcPr/>
                </a:tc>
                <a:tc>
                  <a:txBody>
                    <a:bodyPr/>
                    <a:lstStyle/>
                    <a:p>
                      <a:r>
                        <a:rPr lang="en-US" sz="1400" dirty="0" smtClean="0">
                          <a:latin typeface="Calibri"/>
                          <a:cs typeface="Calibri"/>
                        </a:rPr>
                        <a:t>Two ways:</a:t>
                      </a:r>
                    </a:p>
                    <a:p>
                      <a:pPr marL="342900" indent="-342900">
                        <a:buAutoNum type="arabicPeriod"/>
                      </a:pPr>
                      <a:r>
                        <a:rPr lang="en-US" sz="1400" dirty="0" smtClean="0">
                          <a:latin typeface="Calibri"/>
                          <a:cs typeface="Calibri"/>
                        </a:rPr>
                        <a:t>Used TIMESAT (which </a:t>
                      </a:r>
                      <a:r>
                        <a:rPr lang="en-US" sz="1400" dirty="0" err="1" smtClean="0">
                          <a:latin typeface="Calibri"/>
                          <a:cs typeface="Calibri"/>
                        </a:rPr>
                        <a:t>smoothes</a:t>
                      </a:r>
                      <a:r>
                        <a:rPr lang="en-US" sz="1400" dirty="0" smtClean="0">
                          <a:latin typeface="Calibri"/>
                          <a:cs typeface="Calibri"/>
                        </a:rPr>
                        <a:t> NDVI data, fits it to asymmetric Gaussians, double logistic or </a:t>
                      </a:r>
                      <a:r>
                        <a:rPr lang="en-US" sz="1400" dirty="0" err="1" smtClean="0">
                          <a:latin typeface="Calibri"/>
                          <a:cs typeface="Calibri"/>
                        </a:rPr>
                        <a:t>Savitzky-Golay</a:t>
                      </a:r>
                      <a:r>
                        <a:rPr lang="en-US" sz="1400" dirty="0" smtClean="0">
                          <a:latin typeface="Calibri"/>
                          <a:cs typeface="Calibri"/>
                        </a:rPr>
                        <a:t> filters). Then, the star </a:t>
                      </a:r>
                      <a:r>
                        <a:rPr lang="en-US" sz="1400" dirty="0" err="1" smtClean="0">
                          <a:latin typeface="Calibri"/>
                          <a:cs typeface="Calibri"/>
                        </a:rPr>
                        <a:t>tand</a:t>
                      </a:r>
                      <a:r>
                        <a:rPr lang="en-US" sz="1400" dirty="0" smtClean="0">
                          <a:latin typeface="Calibri"/>
                          <a:cs typeface="Calibri"/>
                        </a:rPr>
                        <a:t> end of season were defined by thresholds</a:t>
                      </a:r>
                      <a:r>
                        <a:rPr lang="en-US" sz="1400" baseline="0" dirty="0" smtClean="0">
                          <a:latin typeface="Calibri"/>
                          <a:cs typeface="Calibri"/>
                        </a:rPr>
                        <a:t> (max – min base value) in NDVI. (need to get thresholds for soybean – the paper suggested 15% for </a:t>
                      </a:r>
                      <a:r>
                        <a:rPr lang="en-US" sz="1400" baseline="0" dirty="0" err="1" smtClean="0">
                          <a:latin typeface="Calibri"/>
                          <a:cs typeface="Calibri"/>
                        </a:rPr>
                        <a:t>greenup</a:t>
                      </a:r>
                      <a:r>
                        <a:rPr lang="en-US" sz="1400" baseline="0" dirty="0" smtClean="0">
                          <a:latin typeface="Calibri"/>
                          <a:cs typeface="Calibri"/>
                        </a:rPr>
                        <a:t>)</a:t>
                      </a:r>
                    </a:p>
                    <a:p>
                      <a:pPr marL="342900" indent="-342900">
                        <a:buAutoNum type="arabicPeriod"/>
                      </a:pPr>
                      <a:r>
                        <a:rPr lang="en-US" sz="1400" baseline="0" dirty="0" smtClean="0">
                          <a:latin typeface="Calibri"/>
                          <a:cs typeface="Calibri"/>
                        </a:rPr>
                        <a:t>MODIS phenology algorithm by (Zhang et al, 2003) – piecewise logistic fitting function, then use curvature to define phenology</a:t>
                      </a:r>
                    </a:p>
                    <a:p>
                      <a:pPr marL="0" indent="0">
                        <a:buNone/>
                      </a:pPr>
                      <a:r>
                        <a:rPr lang="en-US" sz="1400" dirty="0" smtClean="0">
                          <a:latin typeface="Calibri"/>
                          <a:cs typeface="Calibri"/>
                        </a:rPr>
                        <a:t>Found that MODIS curvature approach was better at producing </a:t>
                      </a:r>
                      <a:r>
                        <a:rPr lang="en-US" sz="1400" dirty="0" err="1" smtClean="0">
                          <a:latin typeface="Calibri"/>
                          <a:cs typeface="Calibri"/>
                        </a:rPr>
                        <a:t>greenup</a:t>
                      </a:r>
                      <a:r>
                        <a:rPr lang="en-US" sz="1400" dirty="0" smtClean="0">
                          <a:latin typeface="Calibri"/>
                          <a:cs typeface="Calibri"/>
                        </a:rPr>
                        <a:t> dates</a:t>
                      </a:r>
                      <a:endParaRPr lang="en-US" sz="1400" dirty="0">
                        <a:latin typeface="Calibri"/>
                        <a:cs typeface="Calibri"/>
                      </a:endParaRPr>
                    </a:p>
                  </a:txBody>
                  <a:tcPr/>
                </a:tc>
                <a:tc>
                  <a:txBody>
                    <a:bodyPr/>
                    <a:lstStyle/>
                    <a:p>
                      <a:pPr marL="0" indent="0">
                        <a:buNone/>
                      </a:pPr>
                      <a:r>
                        <a:rPr lang="en-US" sz="1400" b="1" dirty="0" smtClean="0">
                          <a:latin typeface="Calibri"/>
                          <a:cs typeface="Calibri"/>
                        </a:rPr>
                        <a:t>Fitted a piecewise logistic function to MODIS EVI data</a:t>
                      </a:r>
                    </a:p>
                    <a:p>
                      <a:pPr marL="0" indent="0">
                        <a:buNone/>
                      </a:pPr>
                      <a:r>
                        <a:rPr lang="en-US" sz="1400" b="1" dirty="0" smtClean="0">
                          <a:latin typeface="Calibri"/>
                          <a:cs typeface="Calibri"/>
                        </a:rPr>
                        <a:t>Piecewise</a:t>
                      </a:r>
                      <a:r>
                        <a:rPr lang="en-US" sz="1400" b="1" baseline="0" dirty="0" smtClean="0">
                          <a:latin typeface="Calibri"/>
                          <a:cs typeface="Calibri"/>
                        </a:rPr>
                        <a:t> part: cycles of increasing/decreasing EVI were found with a moving window average.</a:t>
                      </a:r>
                      <a:endParaRPr lang="en-US" sz="1400" b="1" dirty="0" smtClean="0">
                        <a:latin typeface="Calibri"/>
                        <a:cs typeface="Calibri"/>
                      </a:endParaRPr>
                    </a:p>
                    <a:p>
                      <a:pPr marL="0" indent="0">
                        <a:buNone/>
                      </a:pPr>
                      <a:endParaRPr lang="en-US" sz="1400" b="1" dirty="0">
                        <a:latin typeface="Calibri"/>
                        <a:cs typeface="Calibri"/>
                      </a:endParaRPr>
                    </a:p>
                  </a:txBody>
                  <a:tcPr/>
                </a:tc>
              </a:tr>
              <a:tr h="1251235">
                <a:tc>
                  <a:txBody>
                    <a:bodyPr/>
                    <a:lstStyle/>
                    <a:p>
                      <a:r>
                        <a:rPr lang="en-US" sz="1400" dirty="0" smtClean="0">
                          <a:latin typeface="Calibri"/>
                          <a:cs typeface="Calibri"/>
                        </a:rPr>
                        <a:t>Notes</a:t>
                      </a:r>
                      <a:endParaRPr lang="en-US" sz="1400" dirty="0">
                        <a:latin typeface="Calibri"/>
                        <a:cs typeface="Calibri"/>
                      </a:endParaRPr>
                    </a:p>
                  </a:txBody>
                  <a:tcPr/>
                </a:tc>
                <a:tc>
                  <a:txBody>
                    <a:bodyPr/>
                    <a:lstStyle/>
                    <a:p>
                      <a:r>
                        <a:rPr lang="en-US" sz="1400" b="1" dirty="0" smtClean="0">
                          <a:latin typeface="Calibri"/>
                          <a:cs typeface="Calibri"/>
                        </a:rPr>
                        <a:t>Doesn’t explicitly do</a:t>
                      </a:r>
                      <a:r>
                        <a:rPr lang="en-US" sz="1400" b="1" baseline="0" dirty="0" smtClean="0">
                          <a:latin typeface="Calibri"/>
                          <a:cs typeface="Calibri"/>
                        </a:rPr>
                        <a:t> planting and harvest, but suggests lags to get from phenology to planting/harvest</a:t>
                      </a:r>
                    </a:p>
                    <a:p>
                      <a:r>
                        <a:rPr lang="en-US" sz="1400" baseline="0" dirty="0" smtClean="0">
                          <a:latin typeface="Calibri"/>
                          <a:cs typeface="Calibri"/>
                        </a:rPr>
                        <a:t>They “padded” a single year of data into two years by inserting second half of the year before the start of the “focus” year, and the first half of the year after the “focus” year to construct </a:t>
                      </a:r>
                      <a:r>
                        <a:rPr lang="en-US" sz="1400" baseline="0" dirty="0" err="1" smtClean="0">
                          <a:latin typeface="Calibri"/>
                          <a:cs typeface="Calibri"/>
                        </a:rPr>
                        <a:t>timeseries</a:t>
                      </a:r>
                      <a:r>
                        <a:rPr lang="en-US" sz="1400" baseline="0" dirty="0" smtClean="0">
                          <a:latin typeface="Calibri"/>
                          <a:cs typeface="Calibri"/>
                        </a:rPr>
                        <a:t> functions</a:t>
                      </a:r>
                      <a:endParaRPr lang="en-US" sz="1400" dirty="0">
                        <a:latin typeface="Calibri"/>
                        <a:cs typeface="Calibri"/>
                      </a:endParaRPr>
                    </a:p>
                  </a:txBody>
                  <a:tcPr/>
                </a:tc>
                <a:tc>
                  <a:txBody>
                    <a:bodyPr/>
                    <a:lstStyle/>
                    <a:p>
                      <a:r>
                        <a:rPr lang="en-US" sz="1400" b="1" dirty="0" smtClean="0">
                          <a:latin typeface="Calibri"/>
                          <a:cs typeface="Calibri"/>
                        </a:rPr>
                        <a:t>This is the “MODIS curvature approach” in (</a:t>
                      </a:r>
                      <a:r>
                        <a:rPr lang="en-US" sz="1400" b="1" dirty="0" err="1" smtClean="0">
                          <a:latin typeface="Calibri"/>
                          <a:cs typeface="Calibri"/>
                        </a:rPr>
                        <a:t>Gao</a:t>
                      </a:r>
                      <a:r>
                        <a:rPr lang="en-US" sz="1400" b="1" dirty="0" smtClean="0">
                          <a:latin typeface="Calibri"/>
                          <a:cs typeface="Calibri"/>
                        </a:rPr>
                        <a:t> et al, 2017)</a:t>
                      </a:r>
                    </a:p>
                    <a:p>
                      <a:r>
                        <a:rPr lang="en-US" sz="1400" b="1" dirty="0" smtClean="0">
                          <a:latin typeface="Calibri"/>
                          <a:cs typeface="Calibri"/>
                        </a:rPr>
                        <a:t>Supports double cropping because it’s piecewise!</a:t>
                      </a:r>
                      <a:r>
                        <a:rPr lang="en-US" sz="1400" b="1" baseline="0" dirty="0" smtClean="0">
                          <a:latin typeface="Calibri"/>
                          <a:cs typeface="Calibri"/>
                        </a:rPr>
                        <a:t> Perhaps add in the lag to get planting and harvest date?</a:t>
                      </a:r>
                      <a:endParaRPr lang="en-US" sz="1400" b="1" dirty="0">
                        <a:latin typeface="Calibri"/>
                        <a:cs typeface="Calibri"/>
                      </a:endParaRPr>
                    </a:p>
                  </a:txBody>
                  <a:tcPr/>
                </a:tc>
              </a:tr>
            </a:tbl>
          </a:graphicData>
        </a:graphic>
      </p:graphicFrame>
      <p:sp>
        <p:nvSpPr>
          <p:cNvPr id="3" name="TextBox 2"/>
          <p:cNvSpPr txBox="1"/>
          <p:nvPr/>
        </p:nvSpPr>
        <p:spPr>
          <a:xfrm>
            <a:off x="55219" y="82834"/>
            <a:ext cx="5409955" cy="369332"/>
          </a:xfrm>
          <a:prstGeom prst="rect">
            <a:avLst/>
          </a:prstGeom>
          <a:noFill/>
        </p:spPr>
        <p:txBody>
          <a:bodyPr wrap="none" rtlCol="0">
            <a:spAutoFit/>
          </a:bodyPr>
          <a:lstStyle/>
          <a:p>
            <a:r>
              <a:rPr lang="en-US" dirty="0" smtClean="0"/>
              <a:t>Planting and harvest date estimation from satellite data</a:t>
            </a:r>
            <a:endParaRPr lang="en-US" dirty="0"/>
          </a:p>
        </p:txBody>
      </p:sp>
    </p:spTree>
    <p:extLst>
      <p:ext uri="{BB962C8B-B14F-4D97-AF65-F5344CB8AC3E}">
        <p14:creationId xmlns:p14="http://schemas.microsoft.com/office/powerpoint/2010/main" val="659190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99761343"/>
              </p:ext>
            </p:extLst>
          </p:nvPr>
        </p:nvGraphicFramePr>
        <p:xfrm>
          <a:off x="-4" y="599440"/>
          <a:ext cx="9144003" cy="5142514"/>
        </p:xfrm>
        <a:graphic>
          <a:graphicData uri="http://schemas.openxmlformats.org/drawingml/2006/table">
            <a:tbl>
              <a:tblPr firstRow="1" bandRow="1">
                <a:tableStyleId>{5C22544A-7EE6-4342-B048-85BDC9FD1C3A}</a:tableStyleId>
              </a:tblPr>
              <a:tblGrid>
                <a:gridCol w="1658243"/>
                <a:gridCol w="3742880"/>
                <a:gridCol w="3742880"/>
              </a:tblGrid>
              <a:tr h="370840">
                <a:tc>
                  <a:txBody>
                    <a:bodyPr/>
                    <a:lstStyle/>
                    <a:p>
                      <a:r>
                        <a:rPr lang="en-US" sz="1400" dirty="0" smtClean="0">
                          <a:latin typeface="Calibri"/>
                          <a:cs typeface="Calibri"/>
                        </a:rPr>
                        <a:t>Paper</a:t>
                      </a:r>
                      <a:endParaRPr lang="en-US" sz="1400" dirty="0">
                        <a:latin typeface="Calibri"/>
                        <a:cs typeface="Calibri"/>
                      </a:endParaRPr>
                    </a:p>
                  </a:txBody>
                  <a:tcPr/>
                </a:tc>
                <a:tc>
                  <a:txBody>
                    <a:bodyPr/>
                    <a:lstStyle/>
                    <a:p>
                      <a:r>
                        <a:rPr lang="en-US" sz="1400" dirty="0" smtClean="0">
                          <a:latin typeface="Calibri"/>
                          <a:cs typeface="Calibri"/>
                        </a:rPr>
                        <a:t>(</a:t>
                      </a:r>
                      <a:r>
                        <a:rPr lang="en-US" sz="1400" dirty="0" err="1" smtClean="0">
                          <a:latin typeface="Calibri"/>
                          <a:cs typeface="Calibri"/>
                        </a:rPr>
                        <a:t>Jonsson</a:t>
                      </a:r>
                      <a:r>
                        <a:rPr lang="en-US" sz="1400" dirty="0" smtClean="0">
                          <a:latin typeface="Calibri"/>
                          <a:cs typeface="Calibri"/>
                        </a:rPr>
                        <a:t> and </a:t>
                      </a:r>
                      <a:r>
                        <a:rPr lang="en-US" sz="1400" dirty="0" err="1" smtClean="0">
                          <a:latin typeface="Calibri"/>
                          <a:cs typeface="Calibri"/>
                        </a:rPr>
                        <a:t>Eklundh</a:t>
                      </a:r>
                      <a:r>
                        <a:rPr lang="en-US" sz="1400" dirty="0" smtClean="0">
                          <a:latin typeface="Calibri"/>
                          <a:cs typeface="Calibri"/>
                        </a:rPr>
                        <a:t>, 2004)</a:t>
                      </a:r>
                      <a:endParaRPr lang="en-US" sz="1400" dirty="0">
                        <a:latin typeface="Calibri"/>
                        <a:cs typeface="Calibri"/>
                      </a:endParaRPr>
                    </a:p>
                  </a:txBody>
                  <a:tcPr/>
                </a:tc>
                <a:tc>
                  <a:txBody>
                    <a:bodyPr/>
                    <a:lstStyle/>
                    <a:p>
                      <a:r>
                        <a:rPr lang="en-US" sz="1400" dirty="0" smtClean="0">
                          <a:latin typeface="Calibri"/>
                          <a:cs typeface="Calibri"/>
                        </a:rPr>
                        <a:t>(Guan et al, 2014)*</a:t>
                      </a:r>
                      <a:endParaRPr lang="en-US" sz="1400" dirty="0">
                        <a:latin typeface="Calibri"/>
                        <a:cs typeface="Calibri"/>
                      </a:endParaRPr>
                    </a:p>
                  </a:txBody>
                  <a:tcPr/>
                </a:tc>
              </a:tr>
              <a:tr h="370840">
                <a:tc>
                  <a:txBody>
                    <a:bodyPr/>
                    <a:lstStyle/>
                    <a:p>
                      <a:r>
                        <a:rPr lang="en-US" sz="1400" dirty="0" smtClean="0">
                          <a:latin typeface="Calibri"/>
                          <a:cs typeface="Calibri"/>
                        </a:rPr>
                        <a:t>Plant</a:t>
                      </a:r>
                      <a:endParaRPr lang="en-US" sz="1400" dirty="0">
                        <a:latin typeface="Calibri"/>
                        <a:cs typeface="Calibri"/>
                      </a:endParaRPr>
                    </a:p>
                  </a:txBody>
                  <a:tcPr/>
                </a:tc>
                <a:tc>
                  <a:txBody>
                    <a:bodyPr/>
                    <a:lstStyle/>
                    <a:p>
                      <a:r>
                        <a:rPr lang="en-US" sz="1400" dirty="0" smtClean="0">
                          <a:latin typeface="Calibri"/>
                          <a:cs typeface="Calibri"/>
                        </a:rPr>
                        <a:t>none</a:t>
                      </a:r>
                      <a:endParaRPr lang="en-US" sz="1400" dirty="0">
                        <a:latin typeface="Calibri"/>
                        <a:cs typeface="Calibri"/>
                      </a:endParaRPr>
                    </a:p>
                  </a:txBody>
                  <a:tcPr/>
                </a:tc>
                <a:tc>
                  <a:txBody>
                    <a:bodyPr/>
                    <a:lstStyle/>
                    <a:p>
                      <a:r>
                        <a:rPr lang="en-US" sz="1400" dirty="0" smtClean="0">
                          <a:latin typeface="Calibri"/>
                          <a:cs typeface="Calibri"/>
                        </a:rPr>
                        <a:t>General</a:t>
                      </a:r>
                      <a:r>
                        <a:rPr lang="en-US" sz="1400" baseline="0" dirty="0" smtClean="0">
                          <a:latin typeface="Calibri"/>
                          <a:cs typeface="Calibri"/>
                        </a:rPr>
                        <a:t> vegetation (not crop)</a:t>
                      </a:r>
                      <a:endParaRPr lang="en-US" sz="1400" dirty="0">
                        <a:latin typeface="Calibri"/>
                        <a:cs typeface="Calibri"/>
                      </a:endParaRPr>
                    </a:p>
                  </a:txBody>
                  <a:tcPr/>
                </a:tc>
              </a:tr>
              <a:tr h="370840">
                <a:tc>
                  <a:txBody>
                    <a:bodyPr/>
                    <a:lstStyle/>
                    <a:p>
                      <a:r>
                        <a:rPr lang="en-US" sz="1400" dirty="0" smtClean="0">
                          <a:latin typeface="Calibri"/>
                          <a:cs typeface="Calibri"/>
                        </a:rPr>
                        <a:t>Satellite</a:t>
                      </a:r>
                      <a:r>
                        <a:rPr lang="en-US" sz="1400" baseline="0" dirty="0" smtClean="0">
                          <a:latin typeface="Calibri"/>
                          <a:cs typeface="Calibri"/>
                        </a:rPr>
                        <a:t> and VI</a:t>
                      </a:r>
                      <a:endParaRPr lang="en-US" sz="1400" dirty="0">
                        <a:latin typeface="Calibri"/>
                        <a:cs typeface="Calibri"/>
                      </a:endParaRPr>
                    </a:p>
                  </a:txBody>
                  <a:tcPr/>
                </a:tc>
                <a:tc>
                  <a:txBody>
                    <a:bodyPr/>
                    <a:lstStyle/>
                    <a:p>
                      <a:r>
                        <a:rPr lang="en-US" sz="1400" dirty="0" smtClean="0">
                          <a:latin typeface="Calibri"/>
                          <a:cs typeface="Calibri"/>
                        </a:rPr>
                        <a:t>AVHRR NDVI</a:t>
                      </a:r>
                      <a:endParaRPr lang="en-US" sz="1400" dirty="0">
                        <a:latin typeface="Calibri"/>
                        <a:cs typeface="Calibri"/>
                      </a:endParaRPr>
                    </a:p>
                  </a:txBody>
                  <a:tcPr/>
                </a:tc>
                <a:tc>
                  <a:txBody>
                    <a:bodyPr/>
                    <a:lstStyle/>
                    <a:p>
                      <a:r>
                        <a:rPr lang="en-US" sz="1400" dirty="0" smtClean="0">
                          <a:latin typeface="Calibri"/>
                          <a:cs typeface="Calibri"/>
                        </a:rPr>
                        <a:t>SEVIRI, daily LAI</a:t>
                      </a:r>
                      <a:endParaRPr lang="en-US" sz="1400" dirty="0">
                        <a:latin typeface="Calibri"/>
                        <a:cs typeface="Calibri"/>
                      </a:endParaRPr>
                    </a:p>
                  </a:txBody>
                  <a:tcPr/>
                </a:tc>
              </a:tr>
              <a:tr h="370840">
                <a:tc>
                  <a:txBody>
                    <a:bodyPr/>
                    <a:lstStyle/>
                    <a:p>
                      <a:r>
                        <a:rPr lang="en-US" sz="1400" dirty="0" smtClean="0">
                          <a:latin typeface="Calibri"/>
                          <a:cs typeface="Calibri"/>
                        </a:rPr>
                        <a:t>Method</a:t>
                      </a:r>
                      <a:endParaRPr lang="en-US" sz="1400" dirty="0">
                        <a:latin typeface="Calibri"/>
                        <a:cs typeface="Calibri"/>
                      </a:endParaRPr>
                    </a:p>
                  </a:txBody>
                  <a:tcPr/>
                </a:tc>
                <a:tc>
                  <a:txBody>
                    <a:bodyPr/>
                    <a:lstStyle/>
                    <a:p>
                      <a:r>
                        <a:rPr lang="en-US" sz="1400" dirty="0" smtClean="0">
                          <a:latin typeface="Calibri"/>
                          <a:cs typeface="Calibri"/>
                        </a:rPr>
                        <a:t>TIMESAT</a:t>
                      </a:r>
                      <a:endParaRPr lang="en-US" sz="1400" dirty="0">
                        <a:latin typeface="Calibri"/>
                        <a:cs typeface="Calibri"/>
                      </a:endParaRPr>
                    </a:p>
                  </a:txBody>
                  <a:tcPr/>
                </a:tc>
                <a:tc>
                  <a:txBody>
                    <a:bodyPr/>
                    <a:lstStyle/>
                    <a:p>
                      <a:r>
                        <a:rPr lang="en-US" sz="1400" dirty="0" smtClean="0">
                          <a:latin typeface="Calibri"/>
                          <a:cs typeface="Calibri"/>
                        </a:rPr>
                        <a:t>Fit LAI to double-logistic curve, then use fitted parameters to get phenology</a:t>
                      </a:r>
                      <a:r>
                        <a:rPr lang="en-US" sz="1400" baseline="0" dirty="0" smtClean="0">
                          <a:latin typeface="Calibri"/>
                          <a:cs typeface="Calibri"/>
                        </a:rPr>
                        <a:t> information (i.e. start, end of growing season)</a:t>
                      </a:r>
                      <a:endParaRPr lang="en-US" sz="1400" dirty="0">
                        <a:latin typeface="Calibri"/>
                        <a:cs typeface="Calibri"/>
                      </a:endParaRPr>
                    </a:p>
                  </a:txBody>
                  <a:tcPr/>
                </a:tc>
              </a:tr>
              <a:tr h="370840">
                <a:tc>
                  <a:txBody>
                    <a:bodyPr/>
                    <a:lstStyle/>
                    <a:p>
                      <a:r>
                        <a:rPr lang="en-US" sz="1400" dirty="0" smtClean="0">
                          <a:latin typeface="Calibri"/>
                          <a:cs typeface="Calibri"/>
                        </a:rPr>
                        <a:t>Errors </a:t>
                      </a:r>
                      <a:endParaRPr lang="en-US" sz="1400" dirty="0">
                        <a:latin typeface="Calibri"/>
                        <a:cs typeface="Calibri"/>
                      </a:endParaRPr>
                    </a:p>
                  </a:txBody>
                  <a:tcPr/>
                </a:tc>
                <a:tc>
                  <a:txBody>
                    <a:bodyPr/>
                    <a:lstStyle/>
                    <a:p>
                      <a:r>
                        <a:rPr lang="en-US" sz="1400" dirty="0" smtClean="0">
                          <a:latin typeface="Calibri"/>
                          <a:cs typeface="Calibri"/>
                        </a:rPr>
                        <a:t>n/a</a:t>
                      </a:r>
                      <a:endParaRPr lang="en-US" sz="1400" dirty="0">
                        <a:latin typeface="Calibri"/>
                        <a:cs typeface="Calibri"/>
                      </a:endParaRPr>
                    </a:p>
                  </a:txBody>
                  <a:tcPr/>
                </a:tc>
                <a:tc>
                  <a:txBody>
                    <a:bodyPr/>
                    <a:lstStyle/>
                    <a:p>
                      <a:r>
                        <a:rPr lang="en-US" sz="1400" dirty="0" smtClean="0">
                          <a:latin typeface="Calibri"/>
                          <a:cs typeface="Calibri"/>
                        </a:rPr>
                        <a:t>No specific mention of validation</a:t>
                      </a:r>
                      <a:endParaRPr lang="en-US" sz="1400" dirty="0">
                        <a:latin typeface="Calibri"/>
                        <a:cs typeface="Calibri"/>
                      </a:endParaRPr>
                    </a:p>
                  </a:txBody>
                  <a:tcPr/>
                </a:tc>
              </a:tr>
              <a:tr h="370840">
                <a:tc>
                  <a:txBody>
                    <a:bodyPr/>
                    <a:lstStyle/>
                    <a:p>
                      <a:r>
                        <a:rPr lang="en-US" sz="1400" dirty="0" smtClean="0">
                          <a:latin typeface="Calibri"/>
                          <a:cs typeface="Calibri"/>
                        </a:rPr>
                        <a:t>Code avail?</a:t>
                      </a:r>
                      <a:endParaRPr lang="en-US" sz="1400" dirty="0">
                        <a:latin typeface="Calibri"/>
                        <a:cs typeface="Calibri"/>
                      </a:endParaRPr>
                    </a:p>
                  </a:txBody>
                  <a:tcPr/>
                </a:tc>
                <a:tc>
                  <a:txBody>
                    <a:bodyPr/>
                    <a:lstStyle/>
                    <a:p>
                      <a:r>
                        <a:rPr lang="en-US" sz="1400" dirty="0" smtClean="0">
                          <a:latin typeface="Calibri"/>
                          <a:cs typeface="Calibri"/>
                        </a:rPr>
                        <a:t>TIMESAT in </a:t>
                      </a:r>
                      <a:r>
                        <a:rPr lang="en-US" sz="1400" dirty="0" err="1" smtClean="0">
                          <a:latin typeface="Calibri"/>
                          <a:cs typeface="Calibri"/>
                        </a:rPr>
                        <a:t>fortran</a:t>
                      </a:r>
                      <a:r>
                        <a:rPr lang="en-US" sz="1400" dirty="0" smtClean="0">
                          <a:latin typeface="Calibri"/>
                          <a:cs typeface="Calibri"/>
                        </a:rPr>
                        <a:t>, MATLB…</a:t>
                      </a:r>
                      <a:endParaRPr lang="en-US" sz="1400" dirty="0">
                        <a:latin typeface="Calibri"/>
                        <a:cs typeface="Calibri"/>
                      </a:endParaRPr>
                    </a:p>
                  </a:txBody>
                  <a:tcPr/>
                </a:tc>
                <a:tc>
                  <a:txBody>
                    <a:bodyPr/>
                    <a:lstStyle/>
                    <a:p>
                      <a:r>
                        <a:rPr lang="en-US" sz="1400" dirty="0" smtClean="0">
                          <a:latin typeface="Calibri"/>
                          <a:cs typeface="Calibri"/>
                        </a:rPr>
                        <a:t>Shouldn’t be hard to find logistic regression;</a:t>
                      </a:r>
                      <a:r>
                        <a:rPr lang="en-US" sz="1400" baseline="0" dirty="0" smtClean="0">
                          <a:latin typeface="Calibri"/>
                          <a:cs typeface="Calibri"/>
                        </a:rPr>
                        <a:t> then, paper has equations to get to SOS, EOS</a:t>
                      </a:r>
                      <a:endParaRPr lang="en-US" sz="1400" dirty="0">
                        <a:latin typeface="Calibri"/>
                        <a:cs typeface="Calibri"/>
                      </a:endParaRPr>
                    </a:p>
                  </a:txBody>
                  <a:tcPr/>
                </a:tc>
              </a:tr>
              <a:tr h="370840">
                <a:tc>
                  <a:txBody>
                    <a:bodyPr/>
                    <a:lstStyle/>
                    <a:p>
                      <a:r>
                        <a:rPr lang="en-US" sz="1400" dirty="0" smtClean="0">
                          <a:latin typeface="Calibri"/>
                          <a:cs typeface="Calibri"/>
                        </a:rPr>
                        <a:t>Details for det. phenology</a:t>
                      </a:r>
                      <a:endParaRPr lang="en-US" sz="1400" dirty="0">
                        <a:latin typeface="Calibri"/>
                        <a:cs typeface="Calibri"/>
                      </a:endParaRPr>
                    </a:p>
                  </a:txBody>
                  <a:tcPr/>
                </a:tc>
                <a:tc>
                  <a:txBody>
                    <a:bodyPr/>
                    <a:lstStyle/>
                    <a:p>
                      <a:r>
                        <a:rPr lang="en-US" sz="1400" dirty="0" smtClean="0">
                          <a:latin typeface="Calibri"/>
                          <a:cs typeface="Calibri"/>
                        </a:rPr>
                        <a:t>Not about phenology</a:t>
                      </a:r>
                      <a:endParaRPr lang="en-US" sz="1400" dirty="0">
                        <a:latin typeface="Calibri"/>
                        <a:cs typeface="Calibri"/>
                      </a:endParaRPr>
                    </a:p>
                  </a:txBody>
                  <a:tcPr/>
                </a:tc>
                <a:tc>
                  <a:txBody>
                    <a:bodyPr/>
                    <a:lstStyle/>
                    <a:p>
                      <a:r>
                        <a:rPr lang="en-US" sz="1400" dirty="0" smtClean="0">
                          <a:latin typeface="Calibri"/>
                          <a:cs typeface="Calibri"/>
                        </a:rPr>
                        <a:t>Not about crops</a:t>
                      </a:r>
                    </a:p>
                    <a:p>
                      <a:r>
                        <a:rPr lang="en-US" sz="1400" dirty="0" smtClean="0">
                          <a:latin typeface="Calibri"/>
                          <a:cs typeface="Calibri"/>
                        </a:rPr>
                        <a:t>They had daily LAI,</a:t>
                      </a:r>
                      <a:r>
                        <a:rPr lang="en-US" sz="1400" baseline="0" dirty="0" smtClean="0">
                          <a:latin typeface="Calibri"/>
                          <a:cs typeface="Calibri"/>
                        </a:rPr>
                        <a:t> didn’t have to do interpolation</a:t>
                      </a:r>
                      <a:endParaRPr lang="en-US" sz="1400" dirty="0" smtClean="0">
                        <a:latin typeface="Calibri"/>
                        <a:cs typeface="Calibri"/>
                      </a:endParaRPr>
                    </a:p>
                    <a:p>
                      <a:r>
                        <a:rPr lang="en-US" sz="1400" dirty="0" smtClean="0">
                          <a:latin typeface="Calibri"/>
                          <a:cs typeface="Calibri"/>
                        </a:rPr>
                        <a:t>Used trust-region-reflective algorithm to fit daily LAI to logistic function</a:t>
                      </a:r>
                      <a:endParaRPr lang="en-US" sz="1400" dirty="0">
                        <a:latin typeface="Calibri"/>
                        <a:cs typeface="Calibri"/>
                      </a:endParaRPr>
                    </a:p>
                  </a:txBody>
                  <a:tcPr/>
                </a:tc>
              </a:tr>
              <a:tr h="1251235">
                <a:tc>
                  <a:txBody>
                    <a:bodyPr/>
                    <a:lstStyle/>
                    <a:p>
                      <a:r>
                        <a:rPr lang="en-US" sz="1400" dirty="0" smtClean="0">
                          <a:latin typeface="Calibri"/>
                          <a:cs typeface="Calibri"/>
                        </a:rPr>
                        <a:t>Notes</a:t>
                      </a:r>
                      <a:endParaRPr lang="en-US" sz="1400" dirty="0">
                        <a:latin typeface="Calibri"/>
                        <a:cs typeface="Calibri"/>
                      </a:endParaRPr>
                    </a:p>
                  </a:txBody>
                  <a:tcPr/>
                </a:tc>
                <a:tc>
                  <a:txBody>
                    <a:bodyPr/>
                    <a:lstStyle/>
                    <a:p>
                      <a:r>
                        <a:rPr lang="en-US" sz="1400" dirty="0" smtClean="0">
                          <a:latin typeface="Calibri"/>
                          <a:cs typeface="Calibri"/>
                        </a:rPr>
                        <a:t>This is the TIMESAT approach mentioned</a:t>
                      </a:r>
                      <a:r>
                        <a:rPr lang="en-US" sz="1400" baseline="0" dirty="0" smtClean="0">
                          <a:latin typeface="Calibri"/>
                          <a:cs typeface="Calibri"/>
                        </a:rPr>
                        <a:t> by (</a:t>
                      </a:r>
                      <a:r>
                        <a:rPr lang="en-US" sz="1400" baseline="0" dirty="0" err="1" smtClean="0">
                          <a:latin typeface="Calibri"/>
                          <a:cs typeface="Calibri"/>
                        </a:rPr>
                        <a:t>Gao</a:t>
                      </a:r>
                      <a:r>
                        <a:rPr lang="en-US" sz="1400" baseline="0" dirty="0" smtClean="0">
                          <a:latin typeface="Calibri"/>
                          <a:cs typeface="Calibri"/>
                        </a:rPr>
                        <a:t> et al, 2017)</a:t>
                      </a:r>
                    </a:p>
                    <a:p>
                      <a:r>
                        <a:rPr lang="en-US" sz="1400" baseline="0" dirty="0" smtClean="0">
                          <a:latin typeface="Calibri"/>
                          <a:cs typeface="Calibri"/>
                        </a:rPr>
                        <a:t>General </a:t>
                      </a:r>
                      <a:r>
                        <a:rPr lang="en-US" sz="1400" baseline="0" dirty="0" err="1" smtClean="0">
                          <a:latin typeface="Calibri"/>
                          <a:cs typeface="Calibri"/>
                        </a:rPr>
                        <a:t>timeseries</a:t>
                      </a:r>
                      <a:r>
                        <a:rPr lang="en-US" sz="1400" baseline="0" dirty="0" smtClean="0">
                          <a:latin typeface="Calibri"/>
                          <a:cs typeface="Calibri"/>
                        </a:rPr>
                        <a:t> fitting approaches – not about phenology</a:t>
                      </a:r>
                      <a:endParaRPr lang="en-US" sz="1400" dirty="0">
                        <a:latin typeface="Calibri"/>
                        <a:cs typeface="Calibri"/>
                      </a:endParaRPr>
                    </a:p>
                  </a:txBody>
                  <a:tcPr/>
                </a:tc>
                <a:tc>
                  <a:txBody>
                    <a:bodyPr/>
                    <a:lstStyle/>
                    <a:p>
                      <a:r>
                        <a:rPr lang="en-US" sz="1400" b="1" dirty="0" smtClean="0">
                          <a:latin typeface="Calibri"/>
                          <a:cs typeface="Calibri"/>
                        </a:rPr>
                        <a:t>They have a potentially useful way (using Fourier spectrum</a:t>
                      </a:r>
                      <a:r>
                        <a:rPr lang="en-US" sz="1400" b="1" baseline="0" dirty="0" smtClean="0">
                          <a:latin typeface="Calibri"/>
                          <a:cs typeface="Calibri"/>
                        </a:rPr>
                        <a:t> frequency power) to determine whether a pixel has a single or double growing season</a:t>
                      </a:r>
                      <a:endParaRPr lang="en-US" sz="1400" b="1" dirty="0">
                        <a:latin typeface="Calibri"/>
                        <a:cs typeface="Calibri"/>
                      </a:endParaRPr>
                    </a:p>
                  </a:txBody>
                  <a:tcPr/>
                </a:tc>
              </a:tr>
            </a:tbl>
          </a:graphicData>
        </a:graphic>
      </p:graphicFrame>
      <p:sp>
        <p:nvSpPr>
          <p:cNvPr id="3" name="TextBox 2"/>
          <p:cNvSpPr txBox="1"/>
          <p:nvPr/>
        </p:nvSpPr>
        <p:spPr>
          <a:xfrm>
            <a:off x="55219" y="82834"/>
            <a:ext cx="5409955" cy="369332"/>
          </a:xfrm>
          <a:prstGeom prst="rect">
            <a:avLst/>
          </a:prstGeom>
          <a:noFill/>
        </p:spPr>
        <p:txBody>
          <a:bodyPr wrap="none" rtlCol="0">
            <a:spAutoFit/>
          </a:bodyPr>
          <a:lstStyle/>
          <a:p>
            <a:r>
              <a:rPr lang="en-US" dirty="0" smtClean="0"/>
              <a:t>Planting and harvest date estimation from satellite data</a:t>
            </a:r>
            <a:endParaRPr lang="en-US" dirty="0"/>
          </a:p>
        </p:txBody>
      </p:sp>
    </p:spTree>
    <p:extLst>
      <p:ext uri="{BB962C8B-B14F-4D97-AF65-F5344CB8AC3E}">
        <p14:creationId xmlns:p14="http://schemas.microsoft.com/office/powerpoint/2010/main" val="2637111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78885854"/>
              </p:ext>
            </p:extLst>
          </p:nvPr>
        </p:nvGraphicFramePr>
        <p:xfrm>
          <a:off x="-4" y="599440"/>
          <a:ext cx="5401123" cy="4715794"/>
        </p:xfrm>
        <a:graphic>
          <a:graphicData uri="http://schemas.openxmlformats.org/drawingml/2006/table">
            <a:tbl>
              <a:tblPr firstRow="1" bandRow="1">
                <a:tableStyleId>{5C22544A-7EE6-4342-B048-85BDC9FD1C3A}</a:tableStyleId>
              </a:tblPr>
              <a:tblGrid>
                <a:gridCol w="1658243"/>
                <a:gridCol w="3742880"/>
              </a:tblGrid>
              <a:tr h="370840">
                <a:tc>
                  <a:txBody>
                    <a:bodyPr/>
                    <a:lstStyle/>
                    <a:p>
                      <a:r>
                        <a:rPr lang="en-US" sz="1400" dirty="0" smtClean="0">
                          <a:latin typeface="Calibri"/>
                          <a:cs typeface="Calibri"/>
                        </a:rPr>
                        <a:t>Paper</a:t>
                      </a:r>
                      <a:endParaRPr lang="en-US" sz="1400" dirty="0">
                        <a:latin typeface="Calibri"/>
                        <a:cs typeface="Calibri"/>
                      </a:endParaRPr>
                    </a:p>
                  </a:txBody>
                  <a:tcPr/>
                </a:tc>
                <a:tc>
                  <a:txBody>
                    <a:bodyPr/>
                    <a:lstStyle/>
                    <a:p>
                      <a:r>
                        <a:rPr lang="en-US" sz="1400" b="1" dirty="0" smtClean="0">
                          <a:latin typeface="Calibri"/>
                          <a:cs typeface="Calibri"/>
                        </a:rPr>
                        <a:t> (</a:t>
                      </a:r>
                      <a:r>
                        <a:rPr lang="en-US" sz="1400" b="1" dirty="0" err="1" smtClean="0">
                          <a:latin typeface="Calibri"/>
                          <a:cs typeface="Calibri"/>
                        </a:rPr>
                        <a:t>Galford</a:t>
                      </a:r>
                      <a:r>
                        <a:rPr lang="en-US" sz="1400" b="1" dirty="0" smtClean="0">
                          <a:latin typeface="Calibri"/>
                          <a:cs typeface="Calibri"/>
                        </a:rPr>
                        <a:t> et al, 2008)***</a:t>
                      </a:r>
                      <a:endParaRPr lang="en-US" sz="1400" b="1" dirty="0">
                        <a:latin typeface="Calibri"/>
                        <a:cs typeface="Calibri"/>
                      </a:endParaRPr>
                    </a:p>
                  </a:txBody>
                  <a:tcPr/>
                </a:tc>
              </a:tr>
              <a:tr h="370840">
                <a:tc>
                  <a:txBody>
                    <a:bodyPr/>
                    <a:lstStyle/>
                    <a:p>
                      <a:r>
                        <a:rPr lang="en-US" sz="1400" dirty="0" smtClean="0">
                          <a:latin typeface="+mj-lt"/>
                          <a:cs typeface="Calibri"/>
                        </a:rPr>
                        <a:t>Plant</a:t>
                      </a:r>
                      <a:endParaRPr lang="en-US" sz="1400" dirty="0">
                        <a:latin typeface="+mj-lt"/>
                        <a:cs typeface="Calibri"/>
                      </a:endParaRPr>
                    </a:p>
                  </a:txBody>
                  <a:tcPr/>
                </a:tc>
                <a:tc>
                  <a:txBody>
                    <a:bodyPr/>
                    <a:lstStyle/>
                    <a:p>
                      <a:r>
                        <a:rPr lang="en-US" sz="1400" b="1" dirty="0" smtClean="0">
                          <a:latin typeface="+mj-lt"/>
                        </a:rPr>
                        <a:t>All</a:t>
                      </a:r>
                      <a:r>
                        <a:rPr lang="en-US" sz="1400" b="1" baseline="0" dirty="0" smtClean="0">
                          <a:latin typeface="+mj-lt"/>
                        </a:rPr>
                        <a:t> crops</a:t>
                      </a:r>
                      <a:endParaRPr lang="en-US" sz="1400" b="1" dirty="0">
                        <a:latin typeface="+mj-lt"/>
                      </a:endParaRPr>
                    </a:p>
                  </a:txBody>
                  <a:tcPr/>
                </a:tc>
              </a:tr>
              <a:tr h="370840">
                <a:tc>
                  <a:txBody>
                    <a:bodyPr/>
                    <a:lstStyle/>
                    <a:p>
                      <a:r>
                        <a:rPr lang="en-US" sz="1400" dirty="0" smtClean="0">
                          <a:latin typeface="Calibri"/>
                          <a:cs typeface="Calibri"/>
                        </a:rPr>
                        <a:t>Satellite</a:t>
                      </a:r>
                      <a:r>
                        <a:rPr lang="en-US" sz="1400" baseline="0" dirty="0" smtClean="0">
                          <a:latin typeface="Calibri"/>
                          <a:cs typeface="Calibri"/>
                        </a:rPr>
                        <a:t> and VI</a:t>
                      </a:r>
                      <a:endParaRPr lang="en-US" sz="1400" dirty="0">
                        <a:latin typeface="Calibri"/>
                        <a:cs typeface="Calibri"/>
                      </a:endParaRPr>
                    </a:p>
                  </a:txBody>
                  <a:tcPr/>
                </a:tc>
                <a:tc>
                  <a:txBody>
                    <a:bodyPr/>
                    <a:lstStyle/>
                    <a:p>
                      <a:r>
                        <a:rPr lang="en-US" sz="1400" b="1" dirty="0" smtClean="0">
                          <a:latin typeface="+mj-lt"/>
                        </a:rPr>
                        <a:t>MODIS EVI (MOD09 (V004) 9day 500m)</a:t>
                      </a:r>
                      <a:endParaRPr lang="en-US" sz="1400" b="1" dirty="0">
                        <a:latin typeface="+mj-lt"/>
                      </a:endParaRPr>
                    </a:p>
                  </a:txBody>
                  <a:tcPr/>
                </a:tc>
              </a:tr>
              <a:tr h="370840">
                <a:tc>
                  <a:txBody>
                    <a:bodyPr/>
                    <a:lstStyle/>
                    <a:p>
                      <a:r>
                        <a:rPr lang="en-US" sz="1400" dirty="0" smtClean="0">
                          <a:latin typeface="Calibri"/>
                          <a:cs typeface="Calibri"/>
                        </a:rPr>
                        <a:t>Method</a:t>
                      </a:r>
                      <a:endParaRPr lang="en-US" sz="1400" dirty="0">
                        <a:latin typeface="Calibri"/>
                        <a:cs typeface="Calibri"/>
                      </a:endParaRPr>
                    </a:p>
                  </a:txBody>
                  <a:tcPr/>
                </a:tc>
                <a:tc>
                  <a:txBody>
                    <a:bodyPr/>
                    <a:lstStyle/>
                    <a:p>
                      <a:r>
                        <a:rPr lang="en-US" sz="1400" b="1" dirty="0" smtClean="0">
                          <a:latin typeface="+mj-lt"/>
                        </a:rPr>
                        <a:t>Wavelet-smoothed time series to get phenology, following (Sakamoto</a:t>
                      </a:r>
                      <a:r>
                        <a:rPr lang="en-US" sz="1400" b="1" baseline="0" dirty="0" smtClean="0">
                          <a:latin typeface="+mj-lt"/>
                        </a:rPr>
                        <a:t> et al, 2005) – 90% power wavelet transform</a:t>
                      </a:r>
                      <a:endParaRPr lang="en-US" sz="1400" b="1" dirty="0">
                        <a:latin typeface="+mj-lt"/>
                      </a:endParaRPr>
                    </a:p>
                  </a:txBody>
                  <a:tcPr/>
                </a:tc>
              </a:tr>
              <a:tr h="370840">
                <a:tc>
                  <a:txBody>
                    <a:bodyPr/>
                    <a:lstStyle/>
                    <a:p>
                      <a:r>
                        <a:rPr lang="en-US" sz="1400" dirty="0" smtClean="0">
                          <a:latin typeface="Calibri"/>
                          <a:cs typeface="Calibri"/>
                        </a:rPr>
                        <a:t>Errors </a:t>
                      </a:r>
                      <a:endParaRPr lang="en-US" sz="1400" dirty="0">
                        <a:latin typeface="Calibri"/>
                        <a:cs typeface="Calibri"/>
                      </a:endParaRPr>
                    </a:p>
                  </a:txBody>
                  <a:tcPr/>
                </a:tc>
                <a:tc>
                  <a:txBody>
                    <a:bodyPr/>
                    <a:lstStyle/>
                    <a:p>
                      <a:r>
                        <a:rPr lang="en-US" sz="1400" b="1" dirty="0" smtClean="0">
                          <a:latin typeface="+mj-lt"/>
                        </a:rPr>
                        <a:t>Their errors were in terms of land use,</a:t>
                      </a:r>
                      <a:r>
                        <a:rPr lang="en-US" sz="1400" b="1" baseline="0" dirty="0" smtClean="0">
                          <a:latin typeface="+mj-lt"/>
                        </a:rPr>
                        <a:t> not </a:t>
                      </a:r>
                      <a:r>
                        <a:rPr lang="en-US" sz="1400" b="1" baseline="0" dirty="0" err="1" smtClean="0">
                          <a:latin typeface="+mj-lt"/>
                        </a:rPr>
                        <a:t>phenological</a:t>
                      </a:r>
                      <a:r>
                        <a:rPr lang="en-US" sz="1400" b="1" baseline="0" dirty="0" smtClean="0">
                          <a:latin typeface="+mj-lt"/>
                        </a:rPr>
                        <a:t> dates</a:t>
                      </a:r>
                      <a:endParaRPr lang="en-US" sz="1400" b="1" dirty="0">
                        <a:latin typeface="+mj-lt"/>
                      </a:endParaRPr>
                    </a:p>
                  </a:txBody>
                  <a:tcPr/>
                </a:tc>
              </a:tr>
              <a:tr h="370840">
                <a:tc>
                  <a:txBody>
                    <a:bodyPr/>
                    <a:lstStyle/>
                    <a:p>
                      <a:r>
                        <a:rPr lang="en-US" sz="1400" dirty="0" smtClean="0">
                          <a:latin typeface="Calibri"/>
                          <a:cs typeface="Calibri"/>
                        </a:rPr>
                        <a:t>Code avail?</a:t>
                      </a:r>
                      <a:endParaRPr lang="en-US" sz="1400" dirty="0">
                        <a:latin typeface="Calibri"/>
                        <a:cs typeface="Calibri"/>
                      </a:endParaRPr>
                    </a:p>
                  </a:txBody>
                  <a:tcPr/>
                </a:tc>
                <a:tc>
                  <a:txBody>
                    <a:bodyPr/>
                    <a:lstStyle/>
                    <a:p>
                      <a:r>
                        <a:rPr lang="en-US" sz="1400" b="1" dirty="0" smtClean="0">
                          <a:latin typeface="+mj-lt"/>
                        </a:rPr>
                        <a:t>Use R?</a:t>
                      </a:r>
                      <a:endParaRPr lang="en-US" sz="1400" b="1" dirty="0">
                        <a:latin typeface="+mj-lt"/>
                      </a:endParaRPr>
                    </a:p>
                  </a:txBody>
                  <a:tcPr/>
                </a:tc>
              </a:tr>
              <a:tr h="370840">
                <a:tc>
                  <a:txBody>
                    <a:bodyPr/>
                    <a:lstStyle/>
                    <a:p>
                      <a:r>
                        <a:rPr lang="en-US" sz="1400" dirty="0" smtClean="0">
                          <a:latin typeface="Calibri"/>
                          <a:cs typeface="Calibri"/>
                        </a:rPr>
                        <a:t>Details for det. phenology</a:t>
                      </a:r>
                      <a:endParaRPr lang="en-US" sz="1400" dirty="0">
                        <a:latin typeface="Calibri"/>
                        <a:cs typeface="Calibri"/>
                      </a:endParaRPr>
                    </a:p>
                  </a:txBody>
                  <a:tcPr/>
                </a:tc>
                <a:tc>
                  <a:txBody>
                    <a:bodyPr/>
                    <a:lstStyle/>
                    <a:p>
                      <a:r>
                        <a:rPr lang="en-US" sz="1400" b="1" dirty="0" smtClean="0">
                          <a:latin typeface="+mj-lt"/>
                        </a:rPr>
                        <a:t>Just did smoothing with wavelet</a:t>
                      </a:r>
                      <a:r>
                        <a:rPr lang="en-US" sz="1400" b="1" baseline="0" dirty="0" smtClean="0">
                          <a:latin typeface="+mj-lt"/>
                        </a:rPr>
                        <a:t> and determined whether a pixel was single or double cropped based on peak number</a:t>
                      </a:r>
                      <a:endParaRPr lang="en-US" sz="1400" b="1" dirty="0">
                        <a:latin typeface="+mj-lt"/>
                      </a:endParaRPr>
                    </a:p>
                  </a:txBody>
                  <a:tcPr/>
                </a:tc>
              </a:tr>
              <a:tr h="1251235">
                <a:tc>
                  <a:txBody>
                    <a:bodyPr/>
                    <a:lstStyle/>
                    <a:p>
                      <a:r>
                        <a:rPr lang="en-US" sz="1400" dirty="0" smtClean="0">
                          <a:latin typeface="Calibri"/>
                          <a:cs typeface="Calibri"/>
                        </a:rPr>
                        <a:t>Notes</a:t>
                      </a:r>
                      <a:endParaRPr lang="en-US" sz="1400" dirty="0">
                        <a:latin typeface="Calibri"/>
                        <a:cs typeface="Calibri"/>
                      </a:endParaRPr>
                    </a:p>
                  </a:txBody>
                  <a:tcPr/>
                </a:tc>
                <a:tc>
                  <a:txBody>
                    <a:bodyPr/>
                    <a:lstStyle/>
                    <a:p>
                      <a:r>
                        <a:rPr lang="en-US" sz="1400" b="1" dirty="0" smtClean="0">
                          <a:latin typeface="+mj-lt"/>
                        </a:rPr>
                        <a:t>This was for land use change detection.</a:t>
                      </a:r>
                    </a:p>
                    <a:p>
                      <a:r>
                        <a:rPr lang="en-US" sz="1400" b="1" dirty="0" smtClean="0">
                          <a:latin typeface="+mj-lt"/>
                        </a:rPr>
                        <a:t>Follow their data cleaning technique.</a:t>
                      </a:r>
                    </a:p>
                    <a:p>
                      <a:r>
                        <a:rPr lang="en-US" sz="1400" b="1" dirty="0" smtClean="0">
                          <a:latin typeface="+mj-lt"/>
                        </a:rPr>
                        <a:t>Can use their “peak counting” method to separate</a:t>
                      </a:r>
                      <a:r>
                        <a:rPr lang="en-US" sz="1400" b="1" baseline="0" dirty="0" smtClean="0">
                          <a:latin typeface="+mj-lt"/>
                        </a:rPr>
                        <a:t> single </a:t>
                      </a:r>
                      <a:r>
                        <a:rPr lang="en-US" sz="1400" b="1" baseline="0" dirty="0" err="1" smtClean="0">
                          <a:latin typeface="+mj-lt"/>
                        </a:rPr>
                        <a:t>vs</a:t>
                      </a:r>
                      <a:r>
                        <a:rPr lang="en-US" sz="1400" b="1" baseline="0" dirty="0" smtClean="0">
                          <a:latin typeface="+mj-lt"/>
                        </a:rPr>
                        <a:t> double cropping.</a:t>
                      </a:r>
                      <a:endParaRPr lang="en-US" sz="1400" b="1" dirty="0">
                        <a:latin typeface="+mj-lt"/>
                      </a:endParaRPr>
                    </a:p>
                  </a:txBody>
                  <a:tcPr/>
                </a:tc>
              </a:tr>
            </a:tbl>
          </a:graphicData>
        </a:graphic>
      </p:graphicFrame>
      <p:sp>
        <p:nvSpPr>
          <p:cNvPr id="3" name="TextBox 2"/>
          <p:cNvSpPr txBox="1"/>
          <p:nvPr/>
        </p:nvSpPr>
        <p:spPr>
          <a:xfrm>
            <a:off x="55219" y="82834"/>
            <a:ext cx="5409955" cy="369332"/>
          </a:xfrm>
          <a:prstGeom prst="rect">
            <a:avLst/>
          </a:prstGeom>
          <a:noFill/>
        </p:spPr>
        <p:txBody>
          <a:bodyPr wrap="none" rtlCol="0">
            <a:spAutoFit/>
          </a:bodyPr>
          <a:lstStyle/>
          <a:p>
            <a:r>
              <a:rPr lang="en-US" dirty="0" smtClean="0"/>
              <a:t>Planting and harvest date estimation from satellite data</a:t>
            </a:r>
            <a:endParaRPr lang="en-US" dirty="0"/>
          </a:p>
        </p:txBody>
      </p:sp>
    </p:spTree>
    <p:extLst>
      <p:ext uri="{BB962C8B-B14F-4D97-AF65-F5344CB8AC3E}">
        <p14:creationId xmlns:p14="http://schemas.microsoft.com/office/powerpoint/2010/main" val="736878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20024</TotalTime>
  <Words>3714</Words>
  <Application>Microsoft Macintosh PowerPoint</Application>
  <PresentationFormat>On-screen Show (4:3)</PresentationFormat>
  <Paragraphs>383</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GEE Phenology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 Zhang</dc:creator>
  <cp:lastModifiedBy>Ming Zhang</cp:lastModifiedBy>
  <cp:revision>99</cp:revision>
  <dcterms:created xsi:type="dcterms:W3CDTF">2018-05-24T21:43:07Z</dcterms:created>
  <dcterms:modified xsi:type="dcterms:W3CDTF">2018-06-28T17:26:39Z</dcterms:modified>
</cp:coreProperties>
</file>