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5" r:id="rId3"/>
    <p:sldId id="259" r:id="rId4"/>
    <p:sldId id="261" r:id="rId5"/>
    <p:sldId id="262" r:id="rId6"/>
    <p:sldId id="263" r:id="rId7"/>
    <p:sldId id="264" r:id="rId8"/>
    <p:sldId id="266" r:id="rId9"/>
    <p:sldId id="25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09" autoAdjust="0"/>
  </p:normalViewPr>
  <p:slideViewPr>
    <p:cSldViewPr snapToGrid="0" snapToObjects="1">
      <p:cViewPr>
        <p:scale>
          <a:sx n="90" d="100"/>
          <a:sy n="90" d="100"/>
        </p:scale>
        <p:origin x="-25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615C0-C830-A149-B23A-7322C9894A77}" type="datetimeFigureOut">
              <a:rPr lang="en-US" smtClean="0"/>
              <a:t>4/25/18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88271-A789-1F4C-8749-CA1C312223F5}" type="slidenum">
              <a:rPr lang="en-US" smtClean="0"/>
              <a:t>‹#›</a:t>
            </a:fld>
            <a:endParaRPr lang="en-US"/>
          </a:p>
        </p:txBody>
      </p:sp>
    </p:spTree>
    <p:extLst>
      <p:ext uri="{BB962C8B-B14F-4D97-AF65-F5344CB8AC3E}">
        <p14:creationId xmlns:p14="http://schemas.microsoft.com/office/powerpoint/2010/main" val="11253208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6D725B-CCCC-7545-B465-D6E8D35608F1}" type="slidenum">
              <a:rPr lang="en-US" smtClean="0"/>
              <a:t>9</a:t>
            </a:fld>
            <a:endParaRPr lang="en-US"/>
          </a:p>
        </p:txBody>
      </p:sp>
    </p:spTree>
    <p:extLst>
      <p:ext uri="{BB962C8B-B14F-4D97-AF65-F5344CB8AC3E}">
        <p14:creationId xmlns:p14="http://schemas.microsoft.com/office/powerpoint/2010/main" val="183467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016327-02A2-5C47-9C9C-2935DE4DACE1}"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314810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016327-02A2-5C47-9C9C-2935DE4DACE1}"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194398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016327-02A2-5C47-9C9C-2935DE4DACE1}"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317265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016327-02A2-5C47-9C9C-2935DE4DACE1}"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401134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016327-02A2-5C47-9C9C-2935DE4DACE1}" type="datetimeFigureOut">
              <a:rPr lang="en-US" smtClean="0"/>
              <a:t>4/25/18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368366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016327-02A2-5C47-9C9C-2935DE4DACE1}"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240508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016327-02A2-5C47-9C9C-2935DE4DACE1}" type="datetimeFigureOut">
              <a:rPr lang="en-US" smtClean="0"/>
              <a:t>4/25/18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64863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016327-02A2-5C47-9C9C-2935DE4DACE1}" type="datetimeFigureOut">
              <a:rPr lang="en-US" smtClean="0"/>
              <a:t>4/25/18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137019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16327-02A2-5C47-9C9C-2935DE4DACE1}" type="datetimeFigureOut">
              <a:rPr lang="en-US" smtClean="0"/>
              <a:t>4/25/18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1998768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016327-02A2-5C47-9C9C-2935DE4DACE1}"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2785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016327-02A2-5C47-9C9C-2935DE4DACE1}" type="datetimeFigureOut">
              <a:rPr lang="en-US" smtClean="0"/>
              <a:t>4/25/18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97367C-3CEF-B54C-A195-6669522AB6E0}" type="slidenum">
              <a:rPr lang="en-US" smtClean="0"/>
              <a:t>‹#›</a:t>
            </a:fld>
            <a:endParaRPr lang="en-US"/>
          </a:p>
        </p:txBody>
      </p:sp>
    </p:spTree>
    <p:extLst>
      <p:ext uri="{BB962C8B-B14F-4D97-AF65-F5344CB8AC3E}">
        <p14:creationId xmlns:p14="http://schemas.microsoft.com/office/powerpoint/2010/main" val="3710244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16327-02A2-5C47-9C9C-2935DE4DACE1}" type="datetimeFigureOut">
              <a:rPr lang="en-US" smtClean="0"/>
              <a:t>4/25/18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7367C-3CEF-B54C-A195-6669522AB6E0}" type="slidenum">
              <a:rPr lang="en-US" smtClean="0"/>
              <a:t>‹#›</a:t>
            </a:fld>
            <a:endParaRPr lang="en-US"/>
          </a:p>
        </p:txBody>
      </p:sp>
    </p:spTree>
    <p:extLst>
      <p:ext uri="{BB962C8B-B14F-4D97-AF65-F5344CB8AC3E}">
        <p14:creationId xmlns:p14="http://schemas.microsoft.com/office/powerpoint/2010/main" val="4054195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ncl.ucar.edu/get_started.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SCYM workflow and </a:t>
            </a:r>
            <a:br>
              <a:rPr lang="en-US" dirty="0" smtClean="0"/>
            </a:br>
            <a:r>
              <a:rPr lang="en-US" dirty="0" smtClean="0"/>
              <a:t>research questions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552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111" y="28222"/>
            <a:ext cx="8664222" cy="1077218"/>
          </a:xfrm>
          <a:prstGeom prst="rect">
            <a:avLst/>
          </a:prstGeom>
          <a:noFill/>
        </p:spPr>
        <p:txBody>
          <a:bodyPr wrap="square" rtlCol="0">
            <a:spAutoFit/>
          </a:bodyPr>
          <a:lstStyle/>
          <a:p>
            <a:r>
              <a:rPr lang="en-US" sz="1600" b="1" dirty="0" smtClean="0"/>
              <a:t>Before Brazil:</a:t>
            </a:r>
          </a:p>
          <a:p>
            <a:pPr marL="285750" lvl="0" indent="-285750">
              <a:buFont typeface="Arial"/>
              <a:buChar char="•"/>
            </a:pPr>
            <a:r>
              <a:rPr lang="en-US" sz="1600" dirty="0" smtClean="0"/>
              <a:t>look </a:t>
            </a:r>
            <a:r>
              <a:rPr lang="en-US" sz="1600" dirty="0"/>
              <a:t>at </a:t>
            </a:r>
            <a:r>
              <a:rPr lang="en-US" sz="1600" dirty="0" smtClean="0"/>
              <a:t>NCL’s guide, first 30 pages: </a:t>
            </a:r>
            <a:r>
              <a:rPr lang="en-US" sz="1600" dirty="0">
                <a:hlinkClick r:id="rId2"/>
              </a:rPr>
              <a:t>http://www.ncl.ucar.edu/get_started.shtml</a:t>
            </a:r>
            <a:endParaRPr lang="en-US" sz="1600" dirty="0"/>
          </a:p>
          <a:p>
            <a:pPr marL="285750" indent="-285750">
              <a:buFont typeface="Arial"/>
              <a:buChar char="•"/>
            </a:pPr>
            <a:r>
              <a:rPr lang="en-US" sz="1600" dirty="0" smtClean="0"/>
              <a:t>Learn about crop models and plant growth (C3 </a:t>
            </a:r>
            <a:r>
              <a:rPr lang="en-US" sz="1600" dirty="0" err="1" smtClean="0"/>
              <a:t>vs</a:t>
            </a:r>
            <a:r>
              <a:rPr lang="en-US" sz="1600" dirty="0" smtClean="0"/>
              <a:t> C4)</a:t>
            </a:r>
          </a:p>
          <a:p>
            <a:pPr marL="285750" indent="-285750">
              <a:buFont typeface="Arial"/>
              <a:buChar char="•"/>
            </a:pPr>
            <a:r>
              <a:rPr lang="en-US" sz="1600" dirty="0" smtClean="0"/>
              <a:t>Add questions to the file INLAND Info for Gabriel</a:t>
            </a:r>
            <a:endParaRPr lang="en-US" sz="1600" dirty="0"/>
          </a:p>
        </p:txBody>
      </p:sp>
      <p:sp>
        <p:nvSpPr>
          <p:cNvPr id="3" name="TextBox 2"/>
          <p:cNvSpPr txBox="1"/>
          <p:nvPr/>
        </p:nvSpPr>
        <p:spPr>
          <a:xfrm>
            <a:off x="141111" y="1244655"/>
            <a:ext cx="8466666" cy="5262980"/>
          </a:xfrm>
          <a:prstGeom prst="rect">
            <a:avLst/>
          </a:prstGeom>
          <a:noFill/>
        </p:spPr>
        <p:txBody>
          <a:bodyPr wrap="square" rtlCol="0">
            <a:spAutoFit/>
          </a:bodyPr>
          <a:lstStyle/>
          <a:p>
            <a:r>
              <a:rPr lang="en-US" sz="1600" b="1" dirty="0" smtClean="0"/>
              <a:t>Questions for Avery and Gabriel – Sao Paulo</a:t>
            </a:r>
          </a:p>
          <a:p>
            <a:pPr marL="285750" indent="-285750">
              <a:buFont typeface="Arial"/>
              <a:buChar char="•"/>
            </a:pPr>
            <a:r>
              <a:rPr lang="en-US" sz="1600" dirty="0" smtClean="0"/>
              <a:t>What </a:t>
            </a:r>
            <a:r>
              <a:rPr lang="en-US" sz="1600" dirty="0"/>
              <a:t>pixels are we actually running INLAND </a:t>
            </a:r>
            <a:r>
              <a:rPr lang="en-US" sz="1600" dirty="0" smtClean="0"/>
              <a:t>for in the “real weather runs”? </a:t>
            </a:r>
            <a:r>
              <a:rPr lang="en-US" sz="1600" dirty="0"/>
              <a:t>A </a:t>
            </a:r>
            <a:r>
              <a:rPr lang="en-US" sz="1600" dirty="0" smtClean="0"/>
              <a:t>subset = yield + any extra sampled pixels to fill any gaps in yield data?</a:t>
            </a:r>
          </a:p>
          <a:p>
            <a:pPr marL="285750" indent="-285750">
              <a:buFont typeface="Arial"/>
              <a:buChar char="•"/>
            </a:pPr>
            <a:r>
              <a:rPr lang="en-US" sz="1600" dirty="0" smtClean="0"/>
              <a:t>How </a:t>
            </a:r>
            <a:r>
              <a:rPr lang="en-US" sz="1600" dirty="0"/>
              <a:t>do we calibrate if we don’t know management? Can we tell management from phenology</a:t>
            </a:r>
            <a:r>
              <a:rPr lang="en-US" sz="1600" dirty="0" smtClean="0"/>
              <a:t>?</a:t>
            </a:r>
          </a:p>
          <a:p>
            <a:pPr marL="285750" lvl="0" indent="-285750">
              <a:buFont typeface="Arial"/>
              <a:buChar char="•"/>
            </a:pPr>
            <a:r>
              <a:rPr lang="en-US" sz="1600" dirty="0"/>
              <a:t>Phenology SCYM stuff: we need to generate phenology info that’s pertinent to yield through </a:t>
            </a:r>
            <a:r>
              <a:rPr lang="en-US" sz="1600" dirty="0" smtClean="0"/>
              <a:t>weather, but does that mean we absolutely have to do it through INLAND? </a:t>
            </a:r>
          </a:p>
          <a:p>
            <a:pPr marL="285750" lvl="0" indent="-285750">
              <a:buFont typeface="Arial"/>
              <a:buChar char="•"/>
            </a:pPr>
            <a:r>
              <a:rPr lang="en-US" sz="1600" dirty="0" smtClean="0"/>
              <a:t>For the yield regression SCYM, will </a:t>
            </a:r>
            <a:r>
              <a:rPr lang="en-US" sz="1600" dirty="0"/>
              <a:t>we have a separate regression for each management scenario, or assuming that phenology can tell everything about management? Either way, the phenology model must explicitly account for different management?</a:t>
            </a:r>
            <a:endParaRPr lang="en-US" sz="1600" dirty="0" smtClean="0"/>
          </a:p>
          <a:p>
            <a:pPr marL="285750" indent="-285750">
              <a:buFont typeface="Arial"/>
              <a:buChar char="•"/>
            </a:pPr>
            <a:r>
              <a:rPr lang="en-US" sz="1600" dirty="0" smtClean="0"/>
              <a:t>Division of labor and rough timeline? Solidified workflow? What about SCYM workflow needs is still TBD, and who’s determining it?</a:t>
            </a:r>
          </a:p>
          <a:p>
            <a:pPr marL="285750" indent="-285750">
              <a:buFont typeface="Arial"/>
              <a:buChar char="•"/>
            </a:pPr>
            <a:r>
              <a:rPr lang="en-US" sz="1600" dirty="0" smtClean="0"/>
              <a:t>When will Jake be available to meet in Bay Area? Can I take a look at the GEE code before we meet?</a:t>
            </a:r>
          </a:p>
          <a:p>
            <a:pPr marL="285750" indent="-285750">
              <a:buFont typeface="Arial"/>
              <a:buChar char="•"/>
            </a:pPr>
            <a:r>
              <a:rPr lang="en-US" sz="1600" dirty="0" smtClean="0"/>
              <a:t>Gabriel – useful crop modeling papers? Useful papers about crop growth in general?</a:t>
            </a:r>
          </a:p>
          <a:p>
            <a:pPr marL="285750" indent="-285750">
              <a:buFont typeface="Arial"/>
              <a:buChar char="•"/>
            </a:pPr>
            <a:r>
              <a:rPr lang="en-US" sz="1600" dirty="0" smtClean="0"/>
              <a:t>Management – how to handle?</a:t>
            </a:r>
          </a:p>
          <a:p>
            <a:pPr marL="285750" indent="-285750">
              <a:buFont typeface="Arial"/>
              <a:buChar char="•"/>
            </a:pPr>
            <a:r>
              <a:rPr lang="en-US" sz="1600" dirty="0" smtClean="0"/>
              <a:t>How to calibrate crop model, and which parameters to calibrate?</a:t>
            </a:r>
          </a:p>
          <a:p>
            <a:pPr marL="285750" indent="-285750">
              <a:buFont typeface="Arial"/>
              <a:buChar char="•"/>
            </a:pPr>
            <a:r>
              <a:rPr lang="en-US" sz="1600" dirty="0" smtClean="0"/>
              <a:t>All data sources (weather, soil, maturity type, yield) – are they going to be in some shared folder? Are they cleaned? What exact weather data are we using and why?</a:t>
            </a:r>
          </a:p>
          <a:p>
            <a:pPr marL="285750" indent="-285750">
              <a:buFont typeface="Arial"/>
              <a:buChar char="•"/>
            </a:pPr>
            <a:r>
              <a:rPr lang="en-US" sz="1600" dirty="0" smtClean="0"/>
              <a:t>Go through my idea of SCYM workflow and see if everyone’s on the same page.</a:t>
            </a:r>
          </a:p>
          <a:p>
            <a:pPr marL="285750" indent="-285750">
              <a:buFont typeface="Arial"/>
              <a:buChar char="•"/>
            </a:pPr>
            <a:r>
              <a:rPr lang="en-US" sz="1600" dirty="0" smtClean="0"/>
              <a:t>Go through my specific strategy of getting to a gridded historical map of yield</a:t>
            </a:r>
          </a:p>
          <a:p>
            <a:pPr marL="285750" indent="-285750">
              <a:buFont typeface="Arial"/>
              <a:buChar char="•"/>
            </a:pPr>
            <a:r>
              <a:rPr lang="en-US" sz="1600" dirty="0" smtClean="0">
                <a:solidFill>
                  <a:srgbClr val="FF0000"/>
                </a:solidFill>
              </a:rPr>
              <a:t>Questions in the workflow document: summarize</a:t>
            </a:r>
            <a:endParaRPr lang="en-US" sz="1600" dirty="0">
              <a:solidFill>
                <a:srgbClr val="FF0000"/>
              </a:solidFill>
            </a:endParaRPr>
          </a:p>
        </p:txBody>
      </p:sp>
    </p:spTree>
    <p:extLst>
      <p:ext uri="{BB962C8B-B14F-4D97-AF65-F5344CB8AC3E}">
        <p14:creationId xmlns:p14="http://schemas.microsoft.com/office/powerpoint/2010/main" val="314514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5601" y="2349907"/>
            <a:ext cx="1589578" cy="954107"/>
          </a:xfrm>
          <a:prstGeom prst="rect">
            <a:avLst/>
          </a:prstGeom>
          <a:noFill/>
        </p:spPr>
        <p:txBody>
          <a:bodyPr wrap="square" rtlCol="0">
            <a:spAutoFit/>
          </a:bodyPr>
          <a:lstStyle/>
          <a:p>
            <a:r>
              <a:rPr lang="en-US" sz="1400" dirty="0" smtClean="0"/>
              <a:t>SCYM over all soy pixels in Brazil, weighted by likely management types</a:t>
            </a:r>
            <a:endParaRPr lang="en-US" sz="1400" dirty="0"/>
          </a:p>
        </p:txBody>
      </p:sp>
      <p:sp>
        <p:nvSpPr>
          <p:cNvPr id="3" name="TextBox 2"/>
          <p:cNvSpPr txBox="1"/>
          <p:nvPr/>
        </p:nvSpPr>
        <p:spPr>
          <a:xfrm>
            <a:off x="3479069" y="2457629"/>
            <a:ext cx="1595147" cy="738664"/>
          </a:xfrm>
          <a:prstGeom prst="rect">
            <a:avLst/>
          </a:prstGeom>
          <a:noFill/>
        </p:spPr>
        <p:txBody>
          <a:bodyPr wrap="square" rtlCol="0">
            <a:spAutoFit/>
          </a:bodyPr>
          <a:lstStyle/>
          <a:p>
            <a:r>
              <a:rPr lang="en-US" sz="1400" dirty="0" smtClean="0">
                <a:solidFill>
                  <a:schemeClr val="accent3">
                    <a:lumMod val="75000"/>
                  </a:schemeClr>
                </a:solidFill>
              </a:rPr>
              <a:t>Historical gridded yield dataset for Brazil soy </a:t>
            </a:r>
            <a:endParaRPr lang="en-US" sz="1400" dirty="0">
              <a:solidFill>
                <a:schemeClr val="accent3">
                  <a:lumMod val="75000"/>
                </a:schemeClr>
              </a:solidFill>
            </a:endParaRPr>
          </a:p>
        </p:txBody>
      </p:sp>
      <p:cxnSp>
        <p:nvCxnSpPr>
          <p:cNvPr id="4" name="Straight Arrow Connector 3"/>
          <p:cNvCxnSpPr>
            <a:stCxn id="2" idx="3"/>
            <a:endCxn id="3" idx="1"/>
          </p:cNvCxnSpPr>
          <p:nvPr/>
        </p:nvCxnSpPr>
        <p:spPr>
          <a:xfrm>
            <a:off x="3165179" y="2826961"/>
            <a:ext cx="31389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965618" y="574483"/>
            <a:ext cx="2960932" cy="2031325"/>
          </a:xfrm>
          <a:prstGeom prst="rect">
            <a:avLst/>
          </a:prstGeom>
          <a:noFill/>
        </p:spPr>
        <p:txBody>
          <a:bodyPr wrap="square" rtlCol="0">
            <a:spAutoFit/>
          </a:bodyPr>
          <a:lstStyle/>
          <a:p>
            <a:r>
              <a:rPr lang="en-US" sz="1400" dirty="0" smtClean="0">
                <a:solidFill>
                  <a:srgbClr val="77933C"/>
                </a:solidFill>
              </a:rPr>
              <a:t>Pick out some interesting pixels and do analysis (maybe use an existing model?) of whether historical yields patterns over time and space make sense without considering land use - climate feedback. Use this as motivation for including land use as explanatory variable for yield patterns.</a:t>
            </a:r>
            <a:endParaRPr lang="en-US" sz="1400" dirty="0">
              <a:solidFill>
                <a:srgbClr val="77933C"/>
              </a:solidFill>
            </a:endParaRPr>
          </a:p>
        </p:txBody>
      </p:sp>
      <p:sp>
        <p:nvSpPr>
          <p:cNvPr id="10" name="TextBox 9"/>
          <p:cNvSpPr txBox="1"/>
          <p:nvPr/>
        </p:nvSpPr>
        <p:spPr>
          <a:xfrm>
            <a:off x="2947729" y="3758886"/>
            <a:ext cx="1955133" cy="307777"/>
          </a:xfrm>
          <a:prstGeom prst="rect">
            <a:avLst/>
          </a:prstGeom>
          <a:noFill/>
        </p:spPr>
        <p:txBody>
          <a:bodyPr wrap="none" rtlCol="0">
            <a:spAutoFit/>
          </a:bodyPr>
          <a:lstStyle/>
          <a:p>
            <a:r>
              <a:rPr lang="en-US" sz="1400" dirty="0" smtClean="0">
                <a:solidFill>
                  <a:srgbClr val="4F81BD"/>
                </a:solidFill>
              </a:rPr>
              <a:t>Historical land use maps</a:t>
            </a:r>
            <a:endParaRPr lang="en-US" sz="1400" dirty="0">
              <a:solidFill>
                <a:srgbClr val="4F81BD"/>
              </a:solidFill>
            </a:endParaRPr>
          </a:p>
        </p:txBody>
      </p:sp>
      <p:sp>
        <p:nvSpPr>
          <p:cNvPr id="11" name="TextBox 10"/>
          <p:cNvSpPr txBox="1"/>
          <p:nvPr/>
        </p:nvSpPr>
        <p:spPr>
          <a:xfrm>
            <a:off x="5552848" y="2958668"/>
            <a:ext cx="3591151" cy="1169551"/>
          </a:xfrm>
          <a:prstGeom prst="rect">
            <a:avLst/>
          </a:prstGeom>
          <a:noFill/>
        </p:spPr>
        <p:txBody>
          <a:bodyPr wrap="square" rtlCol="0">
            <a:spAutoFit/>
          </a:bodyPr>
          <a:lstStyle/>
          <a:p>
            <a:r>
              <a:rPr lang="en-US" sz="1400" dirty="0" smtClean="0"/>
              <a:t>Statistical models relating yield to deforestation % . Control for other factors by having a separate model for each region, management type.  Or, compare models with and without neighboring land use as a variable.</a:t>
            </a:r>
            <a:endParaRPr lang="en-US" sz="1400" dirty="0"/>
          </a:p>
        </p:txBody>
      </p:sp>
      <p:sp>
        <p:nvSpPr>
          <p:cNvPr id="12" name="TextBox 11"/>
          <p:cNvSpPr txBox="1"/>
          <p:nvPr/>
        </p:nvSpPr>
        <p:spPr>
          <a:xfrm>
            <a:off x="0" y="0"/>
            <a:ext cx="7538617" cy="369332"/>
          </a:xfrm>
          <a:prstGeom prst="rect">
            <a:avLst/>
          </a:prstGeom>
          <a:noFill/>
        </p:spPr>
        <p:txBody>
          <a:bodyPr wrap="none" rtlCol="0">
            <a:spAutoFit/>
          </a:bodyPr>
          <a:lstStyle/>
          <a:p>
            <a:r>
              <a:rPr lang="en-US" dirty="0" smtClean="0"/>
              <a:t>1. </a:t>
            </a:r>
            <a:r>
              <a:rPr lang="en-US" dirty="0"/>
              <a:t>Do historical land use patterns explain variations in historical soybean yield? </a:t>
            </a:r>
            <a:endParaRPr lang="en-US" dirty="0"/>
          </a:p>
        </p:txBody>
      </p:sp>
      <p:cxnSp>
        <p:nvCxnSpPr>
          <p:cNvPr id="14" name="Straight Arrow Connector 13"/>
          <p:cNvCxnSpPr>
            <a:stCxn id="3" idx="3"/>
            <a:endCxn id="9" idx="1"/>
          </p:cNvCxnSpPr>
          <p:nvPr/>
        </p:nvCxnSpPr>
        <p:spPr>
          <a:xfrm flipV="1">
            <a:off x="5074216" y="1590146"/>
            <a:ext cx="891402" cy="123681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a:endCxn id="11" idx="1"/>
          </p:cNvCxnSpPr>
          <p:nvPr/>
        </p:nvCxnSpPr>
        <p:spPr>
          <a:xfrm flipV="1">
            <a:off x="4902862" y="3543444"/>
            <a:ext cx="649986" cy="36933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3" idx="3"/>
            <a:endCxn id="11" idx="1"/>
          </p:cNvCxnSpPr>
          <p:nvPr/>
        </p:nvCxnSpPr>
        <p:spPr>
          <a:xfrm>
            <a:off x="5074216" y="2826961"/>
            <a:ext cx="478632" cy="71648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02250" y="5707220"/>
            <a:ext cx="1031051" cy="923330"/>
          </a:xfrm>
          <a:prstGeom prst="rect">
            <a:avLst/>
          </a:prstGeom>
          <a:noFill/>
          <a:ln>
            <a:solidFill>
              <a:schemeClr val="tx1"/>
            </a:solidFill>
          </a:ln>
        </p:spPr>
        <p:txBody>
          <a:bodyPr wrap="none" rtlCol="0">
            <a:spAutoFit/>
          </a:bodyPr>
          <a:lstStyle/>
          <a:p>
            <a:r>
              <a:rPr lang="en-US" dirty="0" smtClean="0">
                <a:solidFill>
                  <a:schemeClr val="accent1"/>
                </a:solidFill>
              </a:rPr>
              <a:t>Inputs</a:t>
            </a:r>
          </a:p>
          <a:p>
            <a:r>
              <a:rPr lang="en-US" dirty="0" smtClean="0"/>
              <a:t>Methods</a:t>
            </a:r>
            <a:endParaRPr lang="en-US" dirty="0"/>
          </a:p>
          <a:p>
            <a:r>
              <a:rPr lang="en-US" dirty="0" smtClean="0">
                <a:solidFill>
                  <a:schemeClr val="accent3">
                    <a:lumMod val="75000"/>
                  </a:schemeClr>
                </a:solidFill>
              </a:rPr>
              <a:t>Outputs</a:t>
            </a:r>
            <a:endParaRPr lang="en-US" dirty="0">
              <a:solidFill>
                <a:schemeClr val="accent3">
                  <a:lumMod val="75000"/>
                </a:schemeClr>
              </a:solidFill>
            </a:endParaRPr>
          </a:p>
        </p:txBody>
      </p:sp>
      <p:sp>
        <p:nvSpPr>
          <p:cNvPr id="44" name="TextBox 43"/>
          <p:cNvSpPr txBox="1"/>
          <p:nvPr/>
        </p:nvSpPr>
        <p:spPr>
          <a:xfrm>
            <a:off x="0" y="3365569"/>
            <a:ext cx="1300356" cy="307777"/>
          </a:xfrm>
          <a:prstGeom prst="rect">
            <a:avLst/>
          </a:prstGeom>
          <a:noFill/>
        </p:spPr>
        <p:txBody>
          <a:bodyPr wrap="none" rtlCol="0">
            <a:spAutoFit/>
          </a:bodyPr>
          <a:lstStyle/>
          <a:p>
            <a:r>
              <a:rPr lang="en-US" sz="1400" dirty="0" smtClean="0">
                <a:solidFill>
                  <a:schemeClr val="accent1"/>
                </a:solidFill>
              </a:rPr>
              <a:t>Actual weather</a:t>
            </a:r>
            <a:endParaRPr lang="en-US" sz="1400" dirty="0">
              <a:solidFill>
                <a:schemeClr val="accent1"/>
              </a:solidFill>
            </a:endParaRPr>
          </a:p>
        </p:txBody>
      </p:sp>
      <p:sp>
        <p:nvSpPr>
          <p:cNvPr id="45" name="TextBox 44"/>
          <p:cNvSpPr txBox="1"/>
          <p:nvPr/>
        </p:nvSpPr>
        <p:spPr>
          <a:xfrm>
            <a:off x="-35014" y="1812126"/>
            <a:ext cx="866694" cy="307777"/>
          </a:xfrm>
          <a:prstGeom prst="rect">
            <a:avLst/>
          </a:prstGeom>
          <a:noFill/>
        </p:spPr>
        <p:txBody>
          <a:bodyPr wrap="none" rtlCol="0">
            <a:spAutoFit/>
          </a:bodyPr>
          <a:lstStyle/>
          <a:p>
            <a:r>
              <a:rPr lang="en-US" sz="1400" dirty="0" smtClean="0">
                <a:solidFill>
                  <a:schemeClr val="accent1"/>
                </a:solidFill>
              </a:rPr>
              <a:t>Actual RS</a:t>
            </a:r>
            <a:endParaRPr lang="en-US" sz="1400" dirty="0">
              <a:solidFill>
                <a:schemeClr val="accent1"/>
              </a:solidFill>
            </a:endParaRPr>
          </a:p>
        </p:txBody>
      </p:sp>
      <p:sp>
        <p:nvSpPr>
          <p:cNvPr id="46" name="TextBox 45"/>
          <p:cNvSpPr txBox="1"/>
          <p:nvPr/>
        </p:nvSpPr>
        <p:spPr>
          <a:xfrm>
            <a:off x="-35014" y="2565351"/>
            <a:ext cx="1281204" cy="523220"/>
          </a:xfrm>
          <a:prstGeom prst="rect">
            <a:avLst/>
          </a:prstGeom>
          <a:noFill/>
        </p:spPr>
        <p:txBody>
          <a:bodyPr wrap="square" rtlCol="0">
            <a:spAutoFit/>
          </a:bodyPr>
          <a:lstStyle/>
          <a:p>
            <a:r>
              <a:rPr lang="en-US" sz="1400" dirty="0" smtClean="0">
                <a:solidFill>
                  <a:schemeClr val="accent1"/>
                </a:solidFill>
              </a:rPr>
              <a:t>Map of management</a:t>
            </a:r>
            <a:endParaRPr lang="en-US" sz="1400" dirty="0">
              <a:solidFill>
                <a:schemeClr val="accent1"/>
              </a:solidFill>
            </a:endParaRPr>
          </a:p>
        </p:txBody>
      </p:sp>
      <p:cxnSp>
        <p:nvCxnSpPr>
          <p:cNvPr id="57" name="Straight Arrow Connector 56"/>
          <p:cNvCxnSpPr>
            <a:stCxn id="45" idx="3"/>
            <a:endCxn id="2" idx="1"/>
          </p:cNvCxnSpPr>
          <p:nvPr/>
        </p:nvCxnSpPr>
        <p:spPr>
          <a:xfrm>
            <a:off x="831680" y="1966015"/>
            <a:ext cx="743921" cy="86094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6" idx="3"/>
            <a:endCxn id="2" idx="1"/>
          </p:cNvCxnSpPr>
          <p:nvPr/>
        </p:nvCxnSpPr>
        <p:spPr>
          <a:xfrm>
            <a:off x="1246190" y="2826961"/>
            <a:ext cx="32941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4" idx="3"/>
            <a:endCxn id="2" idx="1"/>
          </p:cNvCxnSpPr>
          <p:nvPr/>
        </p:nvCxnSpPr>
        <p:spPr>
          <a:xfrm flipV="1">
            <a:off x="1300356" y="2826961"/>
            <a:ext cx="275245" cy="69249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052601" y="1109202"/>
            <a:ext cx="3021615" cy="954107"/>
          </a:xfrm>
          <a:prstGeom prst="rect">
            <a:avLst/>
          </a:prstGeom>
          <a:noFill/>
        </p:spPr>
        <p:txBody>
          <a:bodyPr wrap="square" rtlCol="0">
            <a:spAutoFit/>
          </a:bodyPr>
          <a:lstStyle/>
          <a:p>
            <a:r>
              <a:rPr lang="en-US" sz="1400" dirty="0" smtClean="0">
                <a:solidFill>
                  <a:schemeClr val="accent1"/>
                </a:solidFill>
              </a:rPr>
              <a:t>Data about economics, road locations, general climate, and other factors that impact yield. (ignore effect of neighboring land use)</a:t>
            </a:r>
            <a:endParaRPr lang="en-US" sz="1400" dirty="0">
              <a:solidFill>
                <a:schemeClr val="accent1"/>
              </a:solidFill>
            </a:endParaRPr>
          </a:p>
        </p:txBody>
      </p:sp>
      <p:cxnSp>
        <p:nvCxnSpPr>
          <p:cNvPr id="110" name="Straight Arrow Connector 109"/>
          <p:cNvCxnSpPr>
            <a:stCxn id="109" idx="3"/>
            <a:endCxn id="9" idx="1"/>
          </p:cNvCxnSpPr>
          <p:nvPr/>
        </p:nvCxnSpPr>
        <p:spPr>
          <a:xfrm>
            <a:off x="5074216" y="1586256"/>
            <a:ext cx="891402" cy="389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6127813" y="4538609"/>
            <a:ext cx="2441222" cy="738664"/>
          </a:xfrm>
          <a:prstGeom prst="rect">
            <a:avLst/>
          </a:prstGeom>
          <a:noFill/>
        </p:spPr>
        <p:txBody>
          <a:bodyPr wrap="square" rtlCol="0">
            <a:spAutoFit/>
          </a:bodyPr>
          <a:lstStyle/>
          <a:p>
            <a:r>
              <a:rPr lang="en-US" sz="1400" dirty="0" smtClean="0">
                <a:solidFill>
                  <a:schemeClr val="accent3">
                    <a:lumMod val="75000"/>
                  </a:schemeClr>
                </a:solidFill>
              </a:rPr>
              <a:t>Strength of connection between land use and yield for each region, management type</a:t>
            </a:r>
            <a:endParaRPr lang="en-US" sz="1400" dirty="0">
              <a:solidFill>
                <a:schemeClr val="accent3">
                  <a:lumMod val="75000"/>
                </a:schemeClr>
              </a:solidFill>
            </a:endParaRPr>
          </a:p>
        </p:txBody>
      </p:sp>
      <p:cxnSp>
        <p:nvCxnSpPr>
          <p:cNvPr id="130" name="Straight Arrow Connector 129"/>
          <p:cNvCxnSpPr>
            <a:stCxn id="11" idx="2"/>
            <a:endCxn id="129" idx="0"/>
          </p:cNvCxnSpPr>
          <p:nvPr/>
        </p:nvCxnSpPr>
        <p:spPr>
          <a:xfrm>
            <a:off x="7348424" y="4128219"/>
            <a:ext cx="0" cy="41039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0" name="TextBox 139"/>
          <p:cNvSpPr txBox="1"/>
          <p:nvPr/>
        </p:nvSpPr>
        <p:spPr>
          <a:xfrm>
            <a:off x="2597490" y="4430887"/>
            <a:ext cx="2305372" cy="954107"/>
          </a:xfrm>
          <a:prstGeom prst="rect">
            <a:avLst/>
          </a:prstGeom>
          <a:noFill/>
        </p:spPr>
        <p:txBody>
          <a:bodyPr wrap="square" rtlCol="0">
            <a:spAutoFit/>
          </a:bodyPr>
          <a:lstStyle/>
          <a:p>
            <a:r>
              <a:rPr lang="en-US" sz="1400" dirty="0" smtClean="0"/>
              <a:t>Process network model to detangle effects of policy, econ, land quality -&gt; land use change -&gt; climate -&gt; yield </a:t>
            </a:r>
            <a:endParaRPr lang="en-US" sz="1400" dirty="0"/>
          </a:p>
        </p:txBody>
      </p:sp>
      <p:cxnSp>
        <p:nvCxnSpPr>
          <p:cNvPr id="144" name="Straight Arrow Connector 143"/>
          <p:cNvCxnSpPr>
            <a:stCxn id="140" idx="3"/>
            <a:endCxn id="129" idx="1"/>
          </p:cNvCxnSpPr>
          <p:nvPr/>
        </p:nvCxnSpPr>
        <p:spPr>
          <a:xfrm>
            <a:off x="4902862" y="4907941"/>
            <a:ext cx="122495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1622780" y="5666558"/>
            <a:ext cx="7521220" cy="1169551"/>
          </a:xfrm>
          <a:prstGeom prst="rect">
            <a:avLst/>
          </a:prstGeom>
          <a:noFill/>
        </p:spPr>
        <p:txBody>
          <a:bodyPr wrap="square" rtlCol="0">
            <a:spAutoFit/>
          </a:bodyPr>
          <a:lstStyle/>
          <a:p>
            <a:pPr marL="285750" indent="-285750">
              <a:buFont typeface="Arial"/>
              <a:buChar char="•"/>
            </a:pPr>
            <a:r>
              <a:rPr lang="en-US" sz="1400" dirty="0">
                <a:solidFill>
                  <a:srgbClr val="FF0000"/>
                </a:solidFill>
              </a:rPr>
              <a:t>Concern: Economics, policy, technology, and land quality impact land use and yield simultaneously, so neighboring land use and yield are likely correlated with each other. Even if we find that land use is explanatory of historical yield variation, how can we be sure that yield variation was the direct result of land use-climate feedback</a:t>
            </a:r>
            <a:r>
              <a:rPr lang="en-US" sz="1400" dirty="0" smtClean="0">
                <a:solidFill>
                  <a:srgbClr val="FF0000"/>
                </a:solidFill>
              </a:rPr>
              <a:t>?</a:t>
            </a:r>
          </a:p>
          <a:p>
            <a:pPr marL="285750" indent="-285750">
              <a:buFont typeface="Arial"/>
              <a:buChar char="•"/>
            </a:pPr>
            <a:r>
              <a:rPr lang="en-US" sz="1400" dirty="0">
                <a:solidFill>
                  <a:srgbClr val="FF0000"/>
                </a:solidFill>
              </a:rPr>
              <a:t>Papers about </a:t>
            </a:r>
            <a:r>
              <a:rPr lang="en-US" sz="1400" dirty="0" smtClean="0">
                <a:solidFill>
                  <a:srgbClr val="FF0000"/>
                </a:solidFill>
              </a:rPr>
              <a:t>process network </a:t>
            </a:r>
            <a:r>
              <a:rPr lang="en-US" sz="1400" dirty="0">
                <a:solidFill>
                  <a:srgbClr val="FF0000"/>
                </a:solidFill>
              </a:rPr>
              <a:t>model </a:t>
            </a:r>
            <a:r>
              <a:rPr lang="en-US" sz="1400" dirty="0" smtClean="0">
                <a:solidFill>
                  <a:srgbClr val="FF0000"/>
                </a:solidFill>
              </a:rPr>
              <a:t>and </a:t>
            </a:r>
            <a:r>
              <a:rPr lang="en-US" sz="1400" dirty="0">
                <a:solidFill>
                  <a:srgbClr val="FF0000"/>
                </a:solidFill>
              </a:rPr>
              <a:t>stats that might be useful for </a:t>
            </a:r>
            <a:r>
              <a:rPr lang="en-US" sz="1400" dirty="0" smtClean="0">
                <a:solidFill>
                  <a:srgbClr val="FF0000"/>
                </a:solidFill>
              </a:rPr>
              <a:t>this?</a:t>
            </a:r>
            <a:endParaRPr lang="en-US" sz="1400" dirty="0">
              <a:solidFill>
                <a:srgbClr val="FF0000"/>
              </a:solidFill>
            </a:endParaRPr>
          </a:p>
        </p:txBody>
      </p:sp>
    </p:spTree>
    <p:extLst>
      <p:ext uri="{BB962C8B-B14F-4D97-AF65-F5344CB8AC3E}">
        <p14:creationId xmlns:p14="http://schemas.microsoft.com/office/powerpoint/2010/main" val="181033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67" y="211667"/>
            <a:ext cx="9059333" cy="646331"/>
          </a:xfrm>
          <a:prstGeom prst="rect">
            <a:avLst/>
          </a:prstGeom>
          <a:noFill/>
        </p:spPr>
        <p:txBody>
          <a:bodyPr wrap="square" rtlCol="0">
            <a:spAutoFit/>
          </a:bodyPr>
          <a:lstStyle/>
          <a:p>
            <a:r>
              <a:rPr lang="en-US" dirty="0" smtClean="0"/>
              <a:t>2. How would yield respond to prescribed land use and management scenarios in various regions of Brazil?</a:t>
            </a:r>
            <a:endParaRPr lang="en-US" dirty="0"/>
          </a:p>
        </p:txBody>
      </p:sp>
      <p:sp>
        <p:nvSpPr>
          <p:cNvPr id="3" name="TextBox 2"/>
          <p:cNvSpPr txBox="1"/>
          <p:nvPr/>
        </p:nvSpPr>
        <p:spPr>
          <a:xfrm>
            <a:off x="2359952" y="2496446"/>
            <a:ext cx="1762719" cy="954107"/>
          </a:xfrm>
          <a:prstGeom prst="rect">
            <a:avLst/>
          </a:prstGeom>
          <a:noFill/>
        </p:spPr>
        <p:txBody>
          <a:bodyPr wrap="square" rtlCol="0">
            <a:spAutoFit/>
          </a:bodyPr>
          <a:lstStyle/>
          <a:p>
            <a:r>
              <a:rPr lang="en-US" sz="1400" dirty="0" smtClean="0"/>
              <a:t>Simulated weather from Dave’s regression equation for each combination</a:t>
            </a:r>
            <a:endParaRPr lang="en-US" sz="1400" dirty="0"/>
          </a:p>
        </p:txBody>
      </p:sp>
      <p:sp>
        <p:nvSpPr>
          <p:cNvPr id="4" name="TextBox 3"/>
          <p:cNvSpPr txBox="1"/>
          <p:nvPr/>
        </p:nvSpPr>
        <p:spPr>
          <a:xfrm>
            <a:off x="84668" y="1833223"/>
            <a:ext cx="1580444" cy="523220"/>
          </a:xfrm>
          <a:prstGeom prst="rect">
            <a:avLst/>
          </a:prstGeom>
          <a:noFill/>
        </p:spPr>
        <p:txBody>
          <a:bodyPr wrap="square" rtlCol="0">
            <a:spAutoFit/>
          </a:bodyPr>
          <a:lstStyle/>
          <a:p>
            <a:r>
              <a:rPr lang="en-US" sz="1400" dirty="0" smtClean="0">
                <a:solidFill>
                  <a:schemeClr val="accent1"/>
                </a:solidFill>
              </a:rPr>
              <a:t>A set of prescribed deforestation %</a:t>
            </a:r>
            <a:endParaRPr lang="en-US" sz="1400" dirty="0">
              <a:solidFill>
                <a:schemeClr val="accent1"/>
              </a:solidFill>
            </a:endParaRPr>
          </a:p>
        </p:txBody>
      </p:sp>
      <p:sp>
        <p:nvSpPr>
          <p:cNvPr id="5" name="TextBox 4"/>
          <p:cNvSpPr txBox="1"/>
          <p:nvPr/>
        </p:nvSpPr>
        <p:spPr>
          <a:xfrm>
            <a:off x="0" y="2733725"/>
            <a:ext cx="1357438" cy="523220"/>
          </a:xfrm>
          <a:prstGeom prst="rect">
            <a:avLst/>
          </a:prstGeom>
          <a:noFill/>
        </p:spPr>
        <p:txBody>
          <a:bodyPr wrap="square" rtlCol="0">
            <a:spAutoFit/>
          </a:bodyPr>
          <a:lstStyle/>
          <a:p>
            <a:r>
              <a:rPr lang="en-US" sz="1400" dirty="0" smtClean="0">
                <a:solidFill>
                  <a:schemeClr val="accent1"/>
                </a:solidFill>
              </a:rPr>
              <a:t>A set of regional characteristics</a:t>
            </a:r>
            <a:endParaRPr lang="en-US" sz="1400" dirty="0">
              <a:solidFill>
                <a:schemeClr val="accent1"/>
              </a:solidFill>
            </a:endParaRPr>
          </a:p>
        </p:txBody>
      </p:sp>
      <p:sp>
        <p:nvSpPr>
          <p:cNvPr id="6" name="TextBox 5"/>
          <p:cNvSpPr txBox="1"/>
          <p:nvPr/>
        </p:nvSpPr>
        <p:spPr>
          <a:xfrm>
            <a:off x="84668" y="3740891"/>
            <a:ext cx="1227666" cy="738664"/>
          </a:xfrm>
          <a:prstGeom prst="rect">
            <a:avLst/>
          </a:prstGeom>
          <a:noFill/>
        </p:spPr>
        <p:txBody>
          <a:bodyPr wrap="square" rtlCol="0">
            <a:spAutoFit/>
          </a:bodyPr>
          <a:lstStyle/>
          <a:p>
            <a:r>
              <a:rPr lang="en-US" sz="1400" dirty="0" smtClean="0">
                <a:solidFill>
                  <a:schemeClr val="accent1"/>
                </a:solidFill>
              </a:rPr>
              <a:t>A set of management scenarios </a:t>
            </a:r>
            <a:endParaRPr lang="en-US" sz="1400" dirty="0">
              <a:solidFill>
                <a:schemeClr val="accent1"/>
              </a:solidFill>
            </a:endParaRPr>
          </a:p>
        </p:txBody>
      </p:sp>
      <p:cxnSp>
        <p:nvCxnSpPr>
          <p:cNvPr id="7" name="Straight Arrow Connector 6"/>
          <p:cNvCxnSpPr>
            <a:stCxn id="4" idx="3"/>
            <a:endCxn id="3" idx="1"/>
          </p:cNvCxnSpPr>
          <p:nvPr/>
        </p:nvCxnSpPr>
        <p:spPr>
          <a:xfrm>
            <a:off x="1665112" y="2094833"/>
            <a:ext cx="694840" cy="8786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5" idx="3"/>
            <a:endCxn id="3" idx="1"/>
          </p:cNvCxnSpPr>
          <p:nvPr/>
        </p:nvCxnSpPr>
        <p:spPr>
          <a:xfrm flipV="1">
            <a:off x="1357438" y="2973500"/>
            <a:ext cx="1002514" cy="2183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3"/>
            <a:endCxn id="3" idx="1"/>
          </p:cNvCxnSpPr>
          <p:nvPr/>
        </p:nvCxnSpPr>
        <p:spPr>
          <a:xfrm flipV="1">
            <a:off x="1312334" y="2973500"/>
            <a:ext cx="1047618" cy="113672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95079" y="2496333"/>
            <a:ext cx="1948921" cy="954107"/>
          </a:xfrm>
          <a:prstGeom prst="rect">
            <a:avLst/>
          </a:prstGeom>
          <a:noFill/>
        </p:spPr>
        <p:txBody>
          <a:bodyPr wrap="square" rtlCol="0">
            <a:spAutoFit/>
          </a:bodyPr>
          <a:lstStyle/>
          <a:p>
            <a:r>
              <a:rPr lang="en-US" sz="1400" dirty="0" smtClean="0">
                <a:solidFill>
                  <a:srgbClr val="77933C"/>
                </a:solidFill>
              </a:rPr>
              <a:t>Dose-response curves, deforestation % </a:t>
            </a:r>
            <a:r>
              <a:rPr lang="en-US" sz="1400" dirty="0" err="1" smtClean="0">
                <a:solidFill>
                  <a:srgbClr val="77933C"/>
                </a:solidFill>
              </a:rPr>
              <a:t>vs</a:t>
            </a:r>
            <a:r>
              <a:rPr lang="en-US" sz="1400" dirty="0" smtClean="0">
                <a:solidFill>
                  <a:srgbClr val="77933C"/>
                </a:solidFill>
              </a:rPr>
              <a:t> yield, for each management and region of Brazil</a:t>
            </a:r>
            <a:endParaRPr lang="en-US" sz="1400" dirty="0">
              <a:solidFill>
                <a:srgbClr val="77933C"/>
              </a:solidFill>
            </a:endParaRPr>
          </a:p>
        </p:txBody>
      </p:sp>
      <p:sp>
        <p:nvSpPr>
          <p:cNvPr id="20" name="TextBox 19"/>
          <p:cNvSpPr txBox="1"/>
          <p:nvPr/>
        </p:nvSpPr>
        <p:spPr>
          <a:xfrm>
            <a:off x="4509055" y="2604168"/>
            <a:ext cx="2257778" cy="738664"/>
          </a:xfrm>
          <a:prstGeom prst="rect">
            <a:avLst/>
          </a:prstGeom>
          <a:noFill/>
        </p:spPr>
        <p:txBody>
          <a:bodyPr wrap="square" rtlCol="0">
            <a:spAutoFit/>
          </a:bodyPr>
          <a:lstStyle/>
          <a:p>
            <a:r>
              <a:rPr lang="en-US" sz="1400" dirty="0" smtClean="0"/>
              <a:t>Use SCYM regression equations to calculate yield and phenology</a:t>
            </a:r>
            <a:endParaRPr lang="en-US" sz="1400" dirty="0"/>
          </a:p>
        </p:txBody>
      </p:sp>
      <p:cxnSp>
        <p:nvCxnSpPr>
          <p:cNvPr id="21" name="Straight Arrow Connector 20"/>
          <p:cNvCxnSpPr>
            <a:stCxn id="3" idx="3"/>
            <a:endCxn id="20" idx="1"/>
          </p:cNvCxnSpPr>
          <p:nvPr/>
        </p:nvCxnSpPr>
        <p:spPr>
          <a:xfrm>
            <a:off x="4122671" y="2973500"/>
            <a:ext cx="38638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0" idx="3"/>
            <a:endCxn id="16" idx="1"/>
          </p:cNvCxnSpPr>
          <p:nvPr/>
        </p:nvCxnSpPr>
        <p:spPr>
          <a:xfrm flipV="1">
            <a:off x="6766833" y="2973387"/>
            <a:ext cx="428246" cy="11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84668" y="5818797"/>
            <a:ext cx="1031051" cy="923330"/>
          </a:xfrm>
          <a:prstGeom prst="rect">
            <a:avLst/>
          </a:prstGeom>
          <a:noFill/>
          <a:ln>
            <a:solidFill>
              <a:schemeClr val="tx1"/>
            </a:solidFill>
          </a:ln>
        </p:spPr>
        <p:txBody>
          <a:bodyPr wrap="none" rtlCol="0">
            <a:spAutoFit/>
          </a:bodyPr>
          <a:lstStyle/>
          <a:p>
            <a:r>
              <a:rPr lang="en-US" dirty="0" smtClean="0">
                <a:solidFill>
                  <a:schemeClr val="accent1"/>
                </a:solidFill>
              </a:rPr>
              <a:t>Inputs</a:t>
            </a:r>
          </a:p>
          <a:p>
            <a:r>
              <a:rPr lang="en-US" dirty="0" smtClean="0"/>
              <a:t>Methods</a:t>
            </a:r>
            <a:endParaRPr lang="en-US" dirty="0"/>
          </a:p>
          <a:p>
            <a:r>
              <a:rPr lang="en-US" dirty="0" smtClean="0">
                <a:solidFill>
                  <a:schemeClr val="accent3">
                    <a:lumMod val="75000"/>
                  </a:schemeClr>
                </a:solidFill>
              </a:rPr>
              <a:t>Outputs</a:t>
            </a:r>
            <a:endParaRPr lang="en-US" dirty="0">
              <a:solidFill>
                <a:schemeClr val="accent3">
                  <a:lumMod val="75000"/>
                </a:schemeClr>
              </a:solidFill>
            </a:endParaRPr>
          </a:p>
        </p:txBody>
      </p:sp>
    </p:spTree>
    <p:extLst>
      <p:ext uri="{BB962C8B-B14F-4D97-AF65-F5344CB8AC3E}">
        <p14:creationId xmlns:p14="http://schemas.microsoft.com/office/powerpoint/2010/main" val="2753945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111" y="183444"/>
            <a:ext cx="8833556" cy="646331"/>
          </a:xfrm>
          <a:prstGeom prst="rect">
            <a:avLst/>
          </a:prstGeom>
          <a:noFill/>
        </p:spPr>
        <p:txBody>
          <a:bodyPr wrap="square" rtlCol="0">
            <a:spAutoFit/>
          </a:bodyPr>
          <a:lstStyle/>
          <a:p>
            <a:r>
              <a:rPr lang="en-US" dirty="0" smtClean="0"/>
              <a:t>3.  How would hydrological fluxes (ET, surface water) respond to prescribed </a:t>
            </a:r>
            <a:r>
              <a:rPr lang="en-US" dirty="0"/>
              <a:t>land use and management scenarios in various regions of Brazil?</a:t>
            </a:r>
          </a:p>
        </p:txBody>
      </p:sp>
      <p:sp>
        <p:nvSpPr>
          <p:cNvPr id="3" name="TextBox 2"/>
          <p:cNvSpPr txBox="1"/>
          <p:nvPr/>
        </p:nvSpPr>
        <p:spPr>
          <a:xfrm>
            <a:off x="2148285" y="2383558"/>
            <a:ext cx="1762719" cy="954107"/>
          </a:xfrm>
          <a:prstGeom prst="rect">
            <a:avLst/>
          </a:prstGeom>
          <a:noFill/>
        </p:spPr>
        <p:txBody>
          <a:bodyPr wrap="square" rtlCol="0">
            <a:spAutoFit/>
          </a:bodyPr>
          <a:lstStyle/>
          <a:p>
            <a:r>
              <a:rPr lang="en-US" sz="1400" dirty="0" smtClean="0"/>
              <a:t>Simulated weather from Dave’s regression equation for each combination</a:t>
            </a:r>
            <a:endParaRPr lang="en-US" sz="1400" dirty="0"/>
          </a:p>
        </p:txBody>
      </p:sp>
      <p:sp>
        <p:nvSpPr>
          <p:cNvPr id="4" name="TextBox 3"/>
          <p:cNvSpPr txBox="1"/>
          <p:nvPr/>
        </p:nvSpPr>
        <p:spPr>
          <a:xfrm>
            <a:off x="0" y="1592281"/>
            <a:ext cx="1429520" cy="1169551"/>
          </a:xfrm>
          <a:prstGeom prst="rect">
            <a:avLst/>
          </a:prstGeom>
          <a:noFill/>
        </p:spPr>
        <p:txBody>
          <a:bodyPr wrap="square" rtlCol="0">
            <a:spAutoFit/>
          </a:bodyPr>
          <a:lstStyle/>
          <a:p>
            <a:r>
              <a:rPr lang="en-US" sz="1400" dirty="0" smtClean="0">
                <a:solidFill>
                  <a:srgbClr val="4F81BD"/>
                </a:solidFill>
              </a:rPr>
              <a:t>A set of hypothetical soybean basins with prescribed </a:t>
            </a:r>
            <a:r>
              <a:rPr lang="en-US" sz="1400" dirty="0" err="1" smtClean="0">
                <a:solidFill>
                  <a:srgbClr val="4F81BD"/>
                </a:solidFill>
              </a:rPr>
              <a:t>deforesation</a:t>
            </a:r>
            <a:r>
              <a:rPr lang="en-US" sz="1400" dirty="0" smtClean="0">
                <a:solidFill>
                  <a:srgbClr val="4F81BD"/>
                </a:solidFill>
              </a:rPr>
              <a:t> %</a:t>
            </a:r>
            <a:endParaRPr lang="en-US" sz="1400" dirty="0">
              <a:solidFill>
                <a:srgbClr val="4F81BD"/>
              </a:solidFill>
            </a:endParaRPr>
          </a:p>
        </p:txBody>
      </p:sp>
      <p:sp>
        <p:nvSpPr>
          <p:cNvPr id="5" name="TextBox 4"/>
          <p:cNvSpPr txBox="1"/>
          <p:nvPr/>
        </p:nvSpPr>
        <p:spPr>
          <a:xfrm>
            <a:off x="38036" y="3337665"/>
            <a:ext cx="1300152" cy="738664"/>
          </a:xfrm>
          <a:prstGeom prst="rect">
            <a:avLst/>
          </a:prstGeom>
          <a:noFill/>
        </p:spPr>
        <p:txBody>
          <a:bodyPr wrap="square" rtlCol="0">
            <a:spAutoFit/>
          </a:bodyPr>
          <a:lstStyle/>
          <a:p>
            <a:r>
              <a:rPr lang="en-US" sz="1400" dirty="0" smtClean="0">
                <a:solidFill>
                  <a:srgbClr val="4F81BD"/>
                </a:solidFill>
              </a:rPr>
              <a:t>A set of regional characteristics</a:t>
            </a:r>
            <a:endParaRPr lang="en-US" sz="1400" dirty="0">
              <a:solidFill>
                <a:srgbClr val="4F81BD"/>
              </a:solidFill>
            </a:endParaRPr>
          </a:p>
        </p:txBody>
      </p:sp>
      <p:sp>
        <p:nvSpPr>
          <p:cNvPr id="6" name="TextBox 5"/>
          <p:cNvSpPr txBox="1"/>
          <p:nvPr/>
        </p:nvSpPr>
        <p:spPr>
          <a:xfrm>
            <a:off x="3653958" y="1062352"/>
            <a:ext cx="1165541" cy="738664"/>
          </a:xfrm>
          <a:prstGeom prst="rect">
            <a:avLst/>
          </a:prstGeom>
          <a:noFill/>
        </p:spPr>
        <p:txBody>
          <a:bodyPr wrap="square" rtlCol="0">
            <a:spAutoFit/>
          </a:bodyPr>
          <a:lstStyle/>
          <a:p>
            <a:r>
              <a:rPr lang="en-US" sz="1400" dirty="0" smtClean="0">
                <a:solidFill>
                  <a:srgbClr val="4F81BD"/>
                </a:solidFill>
              </a:rPr>
              <a:t>A set of management scenarios </a:t>
            </a:r>
            <a:endParaRPr lang="en-US" sz="1400" dirty="0">
              <a:solidFill>
                <a:srgbClr val="4F81BD"/>
              </a:solidFill>
            </a:endParaRPr>
          </a:p>
        </p:txBody>
      </p:sp>
      <p:cxnSp>
        <p:nvCxnSpPr>
          <p:cNvPr id="7" name="Straight Arrow Connector 6"/>
          <p:cNvCxnSpPr>
            <a:stCxn id="4" idx="3"/>
            <a:endCxn id="3" idx="1"/>
          </p:cNvCxnSpPr>
          <p:nvPr/>
        </p:nvCxnSpPr>
        <p:spPr>
          <a:xfrm>
            <a:off x="1429520" y="2177057"/>
            <a:ext cx="718765" cy="68355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3"/>
            <a:endCxn id="3" idx="1"/>
          </p:cNvCxnSpPr>
          <p:nvPr/>
        </p:nvCxnSpPr>
        <p:spPr>
          <a:xfrm flipV="1">
            <a:off x="1338188" y="2860612"/>
            <a:ext cx="810097" cy="84638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2"/>
            <a:endCxn id="14" idx="0"/>
          </p:cNvCxnSpPr>
          <p:nvPr/>
        </p:nvCxnSpPr>
        <p:spPr>
          <a:xfrm>
            <a:off x="4236729" y="1801016"/>
            <a:ext cx="1206910" cy="80315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025746" y="2281002"/>
            <a:ext cx="2118254" cy="1169551"/>
          </a:xfrm>
          <a:prstGeom prst="rect">
            <a:avLst/>
          </a:prstGeom>
          <a:noFill/>
        </p:spPr>
        <p:txBody>
          <a:bodyPr wrap="square" rtlCol="0">
            <a:spAutoFit/>
          </a:bodyPr>
          <a:lstStyle/>
          <a:p>
            <a:r>
              <a:rPr lang="en-US" sz="1400" dirty="0" smtClean="0">
                <a:solidFill>
                  <a:schemeClr val="accent3">
                    <a:lumMod val="75000"/>
                  </a:schemeClr>
                </a:solidFill>
              </a:rPr>
              <a:t>Dose-response curve: LU % </a:t>
            </a:r>
            <a:r>
              <a:rPr lang="en-US" sz="1400" dirty="0" err="1" smtClean="0">
                <a:solidFill>
                  <a:schemeClr val="accent3">
                    <a:lumMod val="75000"/>
                  </a:schemeClr>
                </a:solidFill>
              </a:rPr>
              <a:t>vs</a:t>
            </a:r>
            <a:r>
              <a:rPr lang="en-US" sz="1400" dirty="0" smtClean="0">
                <a:solidFill>
                  <a:schemeClr val="accent3">
                    <a:lumMod val="75000"/>
                  </a:schemeClr>
                </a:solidFill>
              </a:rPr>
              <a:t> surface fluxes. A curve for each management and region of Brazil</a:t>
            </a:r>
            <a:endParaRPr lang="en-US" sz="1400" dirty="0">
              <a:solidFill>
                <a:schemeClr val="accent3">
                  <a:lumMod val="75000"/>
                </a:schemeClr>
              </a:solidFill>
            </a:endParaRPr>
          </a:p>
        </p:txBody>
      </p:sp>
      <p:sp>
        <p:nvSpPr>
          <p:cNvPr id="14" name="TextBox 13"/>
          <p:cNvSpPr txBox="1"/>
          <p:nvPr/>
        </p:nvSpPr>
        <p:spPr>
          <a:xfrm>
            <a:off x="4509055" y="2604168"/>
            <a:ext cx="1869167" cy="523220"/>
          </a:xfrm>
          <a:prstGeom prst="rect">
            <a:avLst/>
          </a:prstGeom>
          <a:noFill/>
        </p:spPr>
        <p:txBody>
          <a:bodyPr wrap="square" rtlCol="0">
            <a:spAutoFit/>
          </a:bodyPr>
          <a:lstStyle/>
          <a:p>
            <a:r>
              <a:rPr lang="en-US" sz="1400" dirty="0" smtClean="0"/>
              <a:t>“bucket model” for streamflow generation</a:t>
            </a:r>
            <a:endParaRPr lang="en-US" sz="1400" dirty="0"/>
          </a:p>
        </p:txBody>
      </p:sp>
      <p:cxnSp>
        <p:nvCxnSpPr>
          <p:cNvPr id="15" name="Straight Arrow Connector 14"/>
          <p:cNvCxnSpPr>
            <a:stCxn id="3" idx="3"/>
            <a:endCxn id="14" idx="1"/>
          </p:cNvCxnSpPr>
          <p:nvPr/>
        </p:nvCxnSpPr>
        <p:spPr>
          <a:xfrm>
            <a:off x="3911004" y="2860612"/>
            <a:ext cx="598051" cy="51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4" idx="3"/>
            <a:endCxn id="10" idx="1"/>
          </p:cNvCxnSpPr>
          <p:nvPr/>
        </p:nvCxnSpPr>
        <p:spPr>
          <a:xfrm>
            <a:off x="6378222" y="2865778"/>
            <a:ext cx="647524"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100627" y="3894780"/>
            <a:ext cx="2686024" cy="523220"/>
          </a:xfrm>
          <a:prstGeom prst="rect">
            <a:avLst/>
          </a:prstGeom>
          <a:noFill/>
        </p:spPr>
        <p:txBody>
          <a:bodyPr wrap="square" rtlCol="0">
            <a:spAutoFit/>
          </a:bodyPr>
          <a:lstStyle/>
          <a:p>
            <a:r>
              <a:rPr lang="en-US" sz="1400" dirty="0" smtClean="0">
                <a:solidFill>
                  <a:srgbClr val="4F81BD"/>
                </a:solidFill>
              </a:rPr>
              <a:t>ETmax, rooting depth parameters for each land cover type</a:t>
            </a:r>
            <a:endParaRPr lang="en-US" sz="1400" dirty="0">
              <a:solidFill>
                <a:srgbClr val="4F81BD"/>
              </a:solidFill>
            </a:endParaRPr>
          </a:p>
        </p:txBody>
      </p:sp>
      <p:cxnSp>
        <p:nvCxnSpPr>
          <p:cNvPr id="38" name="Straight Arrow Connector 37"/>
          <p:cNvCxnSpPr>
            <a:stCxn id="33" idx="0"/>
            <a:endCxn id="14" idx="2"/>
          </p:cNvCxnSpPr>
          <p:nvPr/>
        </p:nvCxnSpPr>
        <p:spPr>
          <a:xfrm flipV="1">
            <a:off x="5443639" y="3127388"/>
            <a:ext cx="0" cy="7673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02250" y="5707220"/>
            <a:ext cx="1031051" cy="923330"/>
          </a:xfrm>
          <a:prstGeom prst="rect">
            <a:avLst/>
          </a:prstGeom>
          <a:noFill/>
          <a:ln>
            <a:solidFill>
              <a:schemeClr val="tx1"/>
            </a:solidFill>
          </a:ln>
        </p:spPr>
        <p:txBody>
          <a:bodyPr wrap="none" rtlCol="0">
            <a:spAutoFit/>
          </a:bodyPr>
          <a:lstStyle/>
          <a:p>
            <a:r>
              <a:rPr lang="en-US" dirty="0" smtClean="0">
                <a:solidFill>
                  <a:schemeClr val="accent1"/>
                </a:solidFill>
              </a:rPr>
              <a:t>Inputs</a:t>
            </a:r>
          </a:p>
          <a:p>
            <a:r>
              <a:rPr lang="en-US" dirty="0" smtClean="0"/>
              <a:t>Methods</a:t>
            </a:r>
            <a:endParaRPr lang="en-US" dirty="0"/>
          </a:p>
          <a:p>
            <a:r>
              <a:rPr lang="en-US" dirty="0" smtClean="0">
                <a:solidFill>
                  <a:schemeClr val="accent3">
                    <a:lumMod val="75000"/>
                  </a:schemeClr>
                </a:solidFill>
              </a:rPr>
              <a:t>Outputs</a:t>
            </a:r>
            <a:endParaRPr lang="en-US" dirty="0">
              <a:solidFill>
                <a:schemeClr val="accent3">
                  <a:lumMod val="75000"/>
                </a:schemeClr>
              </a:solidFill>
            </a:endParaRPr>
          </a:p>
        </p:txBody>
      </p:sp>
      <p:cxnSp>
        <p:nvCxnSpPr>
          <p:cNvPr id="55" name="Straight Arrow Connector 54"/>
          <p:cNvCxnSpPr>
            <a:stCxn id="6" idx="2"/>
            <a:endCxn id="3" idx="0"/>
          </p:cNvCxnSpPr>
          <p:nvPr/>
        </p:nvCxnSpPr>
        <p:spPr>
          <a:xfrm flipH="1">
            <a:off x="3029645" y="1801016"/>
            <a:ext cx="1207084" cy="58254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1563966" y="5539142"/>
            <a:ext cx="7128478" cy="738664"/>
          </a:xfrm>
          <a:prstGeom prst="rect">
            <a:avLst/>
          </a:prstGeom>
          <a:noFill/>
        </p:spPr>
        <p:txBody>
          <a:bodyPr wrap="square" rtlCol="0">
            <a:spAutoFit/>
          </a:bodyPr>
          <a:lstStyle/>
          <a:p>
            <a:pPr marL="285750" indent="-285750">
              <a:buFont typeface="Arial"/>
              <a:buChar char="•"/>
            </a:pPr>
            <a:r>
              <a:rPr lang="en-US" sz="1400" dirty="0" smtClean="0">
                <a:solidFill>
                  <a:srgbClr val="FF0000"/>
                </a:solidFill>
              </a:rPr>
              <a:t>Dave’s regression is for annual ring-shaped neighborhood – how to convert into a circle?</a:t>
            </a:r>
          </a:p>
          <a:p>
            <a:pPr marL="285750" lvl="0" indent="-285750">
              <a:buFont typeface="Arial"/>
              <a:buChar char="•"/>
            </a:pPr>
            <a:r>
              <a:rPr lang="en-US" sz="1400" dirty="0" smtClean="0">
                <a:solidFill>
                  <a:srgbClr val="FF0000"/>
                </a:solidFill>
              </a:rPr>
              <a:t>Since </a:t>
            </a:r>
            <a:r>
              <a:rPr lang="en-US" sz="1400" dirty="0">
                <a:solidFill>
                  <a:srgbClr val="FF0000"/>
                </a:solidFill>
              </a:rPr>
              <a:t>we’re not concerned about upwind/downwind areas for now, the location of the deforested regions within the watershed doesn’t </a:t>
            </a:r>
            <a:r>
              <a:rPr lang="en-US" sz="1400" dirty="0" smtClean="0">
                <a:solidFill>
                  <a:srgbClr val="FF0000"/>
                </a:solidFill>
              </a:rPr>
              <a:t>matter?</a:t>
            </a:r>
          </a:p>
        </p:txBody>
      </p:sp>
    </p:spTree>
    <p:extLst>
      <p:ext uri="{BB962C8B-B14F-4D97-AF65-F5344CB8AC3E}">
        <p14:creationId xmlns:p14="http://schemas.microsoft.com/office/powerpoint/2010/main" val="375631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889" y="127000"/>
            <a:ext cx="8847667" cy="1477328"/>
          </a:xfrm>
          <a:prstGeom prst="rect">
            <a:avLst/>
          </a:prstGeom>
          <a:noFill/>
        </p:spPr>
        <p:txBody>
          <a:bodyPr wrap="square" rtlCol="0">
            <a:spAutoFit/>
          </a:bodyPr>
          <a:lstStyle/>
          <a:p>
            <a:r>
              <a:rPr lang="en-US" dirty="0" smtClean="0"/>
              <a:t>4. </a:t>
            </a:r>
            <a:r>
              <a:rPr lang="en-US" dirty="0"/>
              <a:t>What levels of deforestation have the potential to adversely impact agribusiness? What aspects of soy agribusiness are most sensitive to deforestation, and how does this effect vary across Brazil? </a:t>
            </a:r>
          </a:p>
          <a:p>
            <a:r>
              <a:rPr lang="en-US" dirty="0"/>
              <a:t>Do the equilibrium and system dynamics of land use shift in response to the addition of a land use-climate feedback loop?</a:t>
            </a:r>
          </a:p>
        </p:txBody>
      </p:sp>
      <p:sp>
        <p:nvSpPr>
          <p:cNvPr id="3" name="TextBox 2"/>
          <p:cNvSpPr txBox="1"/>
          <p:nvPr/>
        </p:nvSpPr>
        <p:spPr>
          <a:xfrm>
            <a:off x="3" y="1622778"/>
            <a:ext cx="2060222" cy="523220"/>
          </a:xfrm>
          <a:prstGeom prst="rect">
            <a:avLst/>
          </a:prstGeom>
          <a:noFill/>
        </p:spPr>
        <p:txBody>
          <a:bodyPr wrap="square" rtlCol="0">
            <a:spAutoFit/>
          </a:bodyPr>
          <a:lstStyle/>
          <a:p>
            <a:r>
              <a:rPr lang="en-US" sz="1400" dirty="0" smtClean="0">
                <a:solidFill>
                  <a:schemeClr val="accent1"/>
                </a:solidFill>
              </a:rPr>
              <a:t>Output of Question 2 (deforestation % vs. yield)</a:t>
            </a:r>
            <a:endParaRPr lang="en-US" sz="1400" dirty="0">
              <a:solidFill>
                <a:schemeClr val="accent1"/>
              </a:solidFill>
            </a:endParaRPr>
          </a:p>
        </p:txBody>
      </p:sp>
      <p:sp>
        <p:nvSpPr>
          <p:cNvPr id="4" name="TextBox 3"/>
          <p:cNvSpPr txBox="1"/>
          <p:nvPr/>
        </p:nvSpPr>
        <p:spPr>
          <a:xfrm>
            <a:off x="70557" y="2765778"/>
            <a:ext cx="1820334" cy="523220"/>
          </a:xfrm>
          <a:prstGeom prst="rect">
            <a:avLst/>
          </a:prstGeom>
          <a:noFill/>
        </p:spPr>
        <p:txBody>
          <a:bodyPr wrap="square" rtlCol="0">
            <a:spAutoFit/>
          </a:bodyPr>
          <a:lstStyle/>
          <a:p>
            <a:r>
              <a:rPr lang="en-US" sz="1400" dirty="0" smtClean="0">
                <a:solidFill>
                  <a:srgbClr val="4F81BD"/>
                </a:solidFill>
              </a:rPr>
              <a:t>Agribusiness decision metrics</a:t>
            </a:r>
            <a:endParaRPr lang="en-US" sz="1400" dirty="0">
              <a:solidFill>
                <a:srgbClr val="4F81BD"/>
              </a:solidFill>
            </a:endParaRPr>
          </a:p>
        </p:txBody>
      </p:sp>
      <p:sp>
        <p:nvSpPr>
          <p:cNvPr id="5" name="TextBox 4"/>
          <p:cNvSpPr txBox="1"/>
          <p:nvPr/>
        </p:nvSpPr>
        <p:spPr>
          <a:xfrm>
            <a:off x="2463241" y="2029557"/>
            <a:ext cx="1558425" cy="738664"/>
          </a:xfrm>
          <a:prstGeom prst="rect">
            <a:avLst/>
          </a:prstGeom>
          <a:noFill/>
        </p:spPr>
        <p:txBody>
          <a:bodyPr wrap="square" rtlCol="0">
            <a:spAutoFit/>
          </a:bodyPr>
          <a:lstStyle/>
          <a:p>
            <a:r>
              <a:rPr lang="en-US" sz="1400" dirty="0" smtClean="0"/>
              <a:t>Metric values as a function of deforestation %</a:t>
            </a:r>
            <a:endParaRPr lang="en-US" sz="1400" dirty="0"/>
          </a:p>
        </p:txBody>
      </p:sp>
      <p:sp>
        <p:nvSpPr>
          <p:cNvPr id="6" name="TextBox 5"/>
          <p:cNvSpPr txBox="1"/>
          <p:nvPr/>
        </p:nvSpPr>
        <p:spPr>
          <a:xfrm>
            <a:off x="2286851" y="4770652"/>
            <a:ext cx="1911205" cy="738664"/>
          </a:xfrm>
          <a:prstGeom prst="rect">
            <a:avLst/>
          </a:prstGeom>
          <a:noFill/>
        </p:spPr>
        <p:txBody>
          <a:bodyPr wrap="square" rtlCol="0">
            <a:spAutoFit/>
          </a:bodyPr>
          <a:lstStyle/>
          <a:p>
            <a:r>
              <a:rPr lang="en-US" sz="1400" dirty="0" smtClean="0"/>
              <a:t>Socio hydrology model </a:t>
            </a:r>
            <a:r>
              <a:rPr lang="en-US" sz="1400" b="1" dirty="0" smtClean="0"/>
              <a:t>without</a:t>
            </a:r>
            <a:r>
              <a:rPr lang="en-US" sz="1400" dirty="0" smtClean="0"/>
              <a:t> land use-climate feedback</a:t>
            </a:r>
            <a:endParaRPr lang="en-US" sz="1400" dirty="0"/>
          </a:p>
        </p:txBody>
      </p:sp>
      <p:cxnSp>
        <p:nvCxnSpPr>
          <p:cNvPr id="7" name="Straight Arrow Connector 6"/>
          <p:cNvCxnSpPr>
            <a:stCxn id="3" idx="3"/>
            <a:endCxn id="5" idx="1"/>
          </p:cNvCxnSpPr>
          <p:nvPr/>
        </p:nvCxnSpPr>
        <p:spPr>
          <a:xfrm>
            <a:off x="2060225" y="1884388"/>
            <a:ext cx="403016" cy="5145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5" idx="1"/>
          </p:cNvCxnSpPr>
          <p:nvPr/>
        </p:nvCxnSpPr>
        <p:spPr>
          <a:xfrm flipV="1">
            <a:off x="1890891" y="2398889"/>
            <a:ext cx="572350" cy="62849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339344" y="3373930"/>
            <a:ext cx="1806220" cy="738664"/>
          </a:xfrm>
          <a:prstGeom prst="rect">
            <a:avLst/>
          </a:prstGeom>
          <a:noFill/>
        </p:spPr>
        <p:txBody>
          <a:bodyPr wrap="square" rtlCol="0">
            <a:spAutoFit/>
          </a:bodyPr>
          <a:lstStyle/>
          <a:p>
            <a:r>
              <a:rPr lang="en-US" sz="1400" dirty="0" smtClean="0"/>
              <a:t>Socio hydrologic model </a:t>
            </a:r>
            <a:r>
              <a:rPr lang="en-US" sz="1400" b="1" dirty="0" smtClean="0"/>
              <a:t>with</a:t>
            </a:r>
            <a:r>
              <a:rPr lang="en-US" sz="1400" dirty="0" smtClean="0"/>
              <a:t> land use-climate feedback</a:t>
            </a:r>
            <a:endParaRPr lang="en-US" sz="1400" dirty="0"/>
          </a:p>
        </p:txBody>
      </p:sp>
      <p:cxnSp>
        <p:nvCxnSpPr>
          <p:cNvPr id="17" name="Straight Arrow Connector 16"/>
          <p:cNvCxnSpPr>
            <a:stCxn id="5" idx="2"/>
            <a:endCxn id="16" idx="0"/>
          </p:cNvCxnSpPr>
          <p:nvPr/>
        </p:nvCxnSpPr>
        <p:spPr>
          <a:xfrm>
            <a:off x="3242454" y="2768221"/>
            <a:ext cx="0" cy="60570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710009" y="3370138"/>
            <a:ext cx="1583548" cy="738664"/>
          </a:xfrm>
          <a:prstGeom prst="rect">
            <a:avLst/>
          </a:prstGeom>
          <a:noFill/>
        </p:spPr>
        <p:txBody>
          <a:bodyPr wrap="square" rtlCol="0">
            <a:spAutoFit/>
          </a:bodyPr>
          <a:lstStyle/>
          <a:p>
            <a:r>
              <a:rPr lang="en-US" sz="1400" dirty="0" smtClean="0"/>
              <a:t>Equilibrium states of land use </a:t>
            </a:r>
            <a:r>
              <a:rPr lang="en-US" sz="1400" b="1" dirty="0" smtClean="0"/>
              <a:t>with</a:t>
            </a:r>
            <a:r>
              <a:rPr lang="en-US" sz="1400" dirty="0" smtClean="0"/>
              <a:t> climate feedback</a:t>
            </a:r>
            <a:endParaRPr lang="en-US" sz="1400" dirty="0"/>
          </a:p>
        </p:txBody>
      </p:sp>
      <p:sp>
        <p:nvSpPr>
          <p:cNvPr id="33" name="TextBox 32"/>
          <p:cNvSpPr txBox="1"/>
          <p:nvPr/>
        </p:nvSpPr>
        <p:spPr>
          <a:xfrm>
            <a:off x="4710008" y="4662930"/>
            <a:ext cx="1752881" cy="954107"/>
          </a:xfrm>
          <a:prstGeom prst="rect">
            <a:avLst/>
          </a:prstGeom>
          <a:noFill/>
        </p:spPr>
        <p:txBody>
          <a:bodyPr wrap="square" rtlCol="0">
            <a:spAutoFit/>
          </a:bodyPr>
          <a:lstStyle/>
          <a:p>
            <a:r>
              <a:rPr lang="en-US" sz="1400" dirty="0" smtClean="0"/>
              <a:t>Equilibrium states &amp; dynamics of land use </a:t>
            </a:r>
            <a:r>
              <a:rPr lang="en-US" sz="1400" b="1" dirty="0" smtClean="0"/>
              <a:t>without</a:t>
            </a:r>
            <a:r>
              <a:rPr lang="en-US" sz="1400" dirty="0" smtClean="0"/>
              <a:t> climate feedback</a:t>
            </a:r>
            <a:endParaRPr lang="en-US" sz="1400" dirty="0"/>
          </a:p>
        </p:txBody>
      </p:sp>
      <p:cxnSp>
        <p:nvCxnSpPr>
          <p:cNvPr id="36" name="Straight Arrow Connector 35"/>
          <p:cNvCxnSpPr>
            <a:stCxn id="6" idx="3"/>
            <a:endCxn id="33" idx="1"/>
          </p:cNvCxnSpPr>
          <p:nvPr/>
        </p:nvCxnSpPr>
        <p:spPr>
          <a:xfrm>
            <a:off x="4198056" y="5139984"/>
            <a:ext cx="51195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6" idx="3"/>
            <a:endCxn id="32" idx="1"/>
          </p:cNvCxnSpPr>
          <p:nvPr/>
        </p:nvCxnSpPr>
        <p:spPr>
          <a:xfrm flipV="1">
            <a:off x="4145564" y="3739470"/>
            <a:ext cx="564445" cy="379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5" idx="3"/>
            <a:endCxn id="62" idx="1"/>
          </p:cNvCxnSpPr>
          <p:nvPr/>
        </p:nvCxnSpPr>
        <p:spPr>
          <a:xfrm flipV="1">
            <a:off x="4021666" y="2394830"/>
            <a:ext cx="1199445" cy="405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221111" y="2025498"/>
            <a:ext cx="3217333" cy="738664"/>
          </a:xfrm>
          <a:prstGeom prst="rect">
            <a:avLst/>
          </a:prstGeom>
          <a:noFill/>
        </p:spPr>
        <p:txBody>
          <a:bodyPr wrap="square" rtlCol="0">
            <a:spAutoFit/>
          </a:bodyPr>
          <a:lstStyle/>
          <a:p>
            <a:r>
              <a:rPr lang="en-US" sz="1400" dirty="0" smtClean="0">
                <a:solidFill>
                  <a:srgbClr val="77933C"/>
                </a:solidFill>
              </a:rPr>
              <a:t>The deforestation % that cause metrics to cross thresholds. May vary by region, management.</a:t>
            </a:r>
            <a:endParaRPr lang="en-US" sz="1400" dirty="0">
              <a:solidFill>
                <a:srgbClr val="77933C"/>
              </a:solidFill>
            </a:endParaRPr>
          </a:p>
        </p:txBody>
      </p:sp>
      <p:sp>
        <p:nvSpPr>
          <p:cNvPr id="67" name="TextBox 66"/>
          <p:cNvSpPr txBox="1"/>
          <p:nvPr/>
        </p:nvSpPr>
        <p:spPr>
          <a:xfrm>
            <a:off x="102250" y="5707220"/>
            <a:ext cx="1031051" cy="923330"/>
          </a:xfrm>
          <a:prstGeom prst="rect">
            <a:avLst/>
          </a:prstGeom>
          <a:noFill/>
          <a:ln>
            <a:solidFill>
              <a:schemeClr val="tx1"/>
            </a:solidFill>
          </a:ln>
        </p:spPr>
        <p:txBody>
          <a:bodyPr wrap="none" rtlCol="0">
            <a:spAutoFit/>
          </a:bodyPr>
          <a:lstStyle/>
          <a:p>
            <a:r>
              <a:rPr lang="en-US" dirty="0" smtClean="0">
                <a:solidFill>
                  <a:schemeClr val="accent1"/>
                </a:solidFill>
              </a:rPr>
              <a:t>Inputs</a:t>
            </a:r>
          </a:p>
          <a:p>
            <a:r>
              <a:rPr lang="en-US" dirty="0" smtClean="0"/>
              <a:t>Methods</a:t>
            </a:r>
            <a:endParaRPr lang="en-US" dirty="0"/>
          </a:p>
          <a:p>
            <a:r>
              <a:rPr lang="en-US" dirty="0" smtClean="0">
                <a:solidFill>
                  <a:schemeClr val="accent3">
                    <a:lumMod val="75000"/>
                  </a:schemeClr>
                </a:solidFill>
              </a:rPr>
              <a:t>Outputs</a:t>
            </a:r>
            <a:endParaRPr lang="en-US" dirty="0">
              <a:solidFill>
                <a:schemeClr val="accent3">
                  <a:lumMod val="75000"/>
                </a:schemeClr>
              </a:solidFill>
            </a:endParaRPr>
          </a:p>
        </p:txBody>
      </p:sp>
      <p:sp>
        <p:nvSpPr>
          <p:cNvPr id="71" name="TextBox 70"/>
          <p:cNvSpPr txBox="1"/>
          <p:nvPr/>
        </p:nvSpPr>
        <p:spPr>
          <a:xfrm>
            <a:off x="7154334" y="4004872"/>
            <a:ext cx="1806222" cy="954107"/>
          </a:xfrm>
          <a:prstGeom prst="rect">
            <a:avLst/>
          </a:prstGeom>
          <a:noFill/>
        </p:spPr>
        <p:txBody>
          <a:bodyPr wrap="square" rtlCol="0">
            <a:spAutoFit/>
          </a:bodyPr>
          <a:lstStyle/>
          <a:p>
            <a:r>
              <a:rPr lang="en-US" sz="1400" dirty="0" smtClean="0">
                <a:solidFill>
                  <a:srgbClr val="77933C"/>
                </a:solidFill>
              </a:rPr>
              <a:t>The effect of climate feedback on equilibrium states &amp; dynamics of land use</a:t>
            </a:r>
            <a:endParaRPr lang="en-US" sz="1400" dirty="0">
              <a:solidFill>
                <a:srgbClr val="77933C"/>
              </a:solidFill>
            </a:endParaRPr>
          </a:p>
        </p:txBody>
      </p:sp>
      <p:cxnSp>
        <p:nvCxnSpPr>
          <p:cNvPr id="74" name="Straight Arrow Connector 73"/>
          <p:cNvCxnSpPr>
            <a:stCxn id="32" idx="3"/>
            <a:endCxn id="71" idx="1"/>
          </p:cNvCxnSpPr>
          <p:nvPr/>
        </p:nvCxnSpPr>
        <p:spPr>
          <a:xfrm>
            <a:off x="6293557" y="3739470"/>
            <a:ext cx="860777" cy="74245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33" idx="3"/>
            <a:endCxn id="71" idx="1"/>
          </p:cNvCxnSpPr>
          <p:nvPr/>
        </p:nvCxnSpPr>
        <p:spPr>
          <a:xfrm flipV="1">
            <a:off x="6462889" y="4481926"/>
            <a:ext cx="691445" cy="658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2184122" y="5999202"/>
            <a:ext cx="4903907" cy="338554"/>
          </a:xfrm>
          <a:prstGeom prst="rect">
            <a:avLst/>
          </a:prstGeom>
          <a:noFill/>
        </p:spPr>
        <p:txBody>
          <a:bodyPr wrap="none" rtlCol="0">
            <a:spAutoFit/>
          </a:bodyPr>
          <a:lstStyle/>
          <a:p>
            <a:r>
              <a:rPr lang="en-US" sz="1600" dirty="0" smtClean="0">
                <a:solidFill>
                  <a:srgbClr val="FF0000"/>
                </a:solidFill>
              </a:rPr>
              <a:t>Real or synthetic parameters for socio hydrology model?</a:t>
            </a:r>
            <a:endParaRPr lang="en-US" sz="1600" dirty="0">
              <a:solidFill>
                <a:srgbClr val="FF0000"/>
              </a:solidFill>
            </a:endParaRPr>
          </a:p>
        </p:txBody>
      </p:sp>
    </p:spTree>
    <p:extLst>
      <p:ext uri="{BB962C8B-B14F-4D97-AF65-F5344CB8AC3E}">
        <p14:creationId xmlns:p14="http://schemas.microsoft.com/office/powerpoint/2010/main" val="162114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 name="Group 168"/>
          <p:cNvGrpSpPr/>
          <p:nvPr/>
        </p:nvGrpSpPr>
        <p:grpSpPr>
          <a:xfrm>
            <a:off x="-701778" y="-160713"/>
            <a:ext cx="10877559" cy="10444216"/>
            <a:chOff x="-701778" y="-160713"/>
            <a:chExt cx="10877559" cy="10444216"/>
          </a:xfrm>
        </p:grpSpPr>
        <p:sp>
          <p:nvSpPr>
            <p:cNvPr id="6" name="TextBox 5"/>
            <p:cNvSpPr txBox="1"/>
            <p:nvPr/>
          </p:nvSpPr>
          <p:spPr>
            <a:xfrm>
              <a:off x="902287" y="2282926"/>
              <a:ext cx="1982914" cy="954107"/>
            </a:xfrm>
            <a:prstGeom prst="rect">
              <a:avLst/>
            </a:prstGeom>
            <a:noFill/>
          </p:spPr>
          <p:txBody>
            <a:bodyPr wrap="square" rtlCol="0">
              <a:spAutoFit/>
            </a:bodyPr>
            <a:lstStyle/>
            <a:p>
              <a:pPr algn="ctr"/>
              <a:r>
                <a:rPr lang="en-US" sz="1400" b="1" dirty="0" smtClean="0"/>
                <a:t>Weather data, soil, and</a:t>
              </a:r>
            </a:p>
            <a:p>
              <a:pPr algn="ctr"/>
              <a:r>
                <a:rPr lang="en-US" sz="1400" b="1" dirty="0"/>
                <a:t>r</a:t>
              </a:r>
              <a:r>
                <a:rPr lang="en-US" sz="1400" b="1" dirty="0" smtClean="0"/>
                <a:t>ealistic management conditions at each selected soy pixel</a:t>
              </a:r>
              <a:endParaRPr lang="en-US" sz="1400" b="1" dirty="0"/>
            </a:p>
          </p:txBody>
        </p:sp>
        <p:sp>
          <p:nvSpPr>
            <p:cNvPr id="7" name="TextBox 6"/>
            <p:cNvSpPr txBox="1"/>
            <p:nvPr/>
          </p:nvSpPr>
          <p:spPr>
            <a:xfrm rot="16200000">
              <a:off x="-2110228" y="1341393"/>
              <a:ext cx="3404322" cy="400110"/>
            </a:xfrm>
            <a:prstGeom prst="rect">
              <a:avLst/>
            </a:prstGeom>
            <a:noFill/>
          </p:spPr>
          <p:txBody>
            <a:bodyPr wrap="none" rtlCol="0">
              <a:spAutoFit/>
            </a:bodyPr>
            <a:lstStyle/>
            <a:p>
              <a:r>
                <a:rPr lang="en-US" sz="2000" dirty="0" smtClean="0"/>
                <a:t>Step 1: crop model simulations</a:t>
              </a:r>
              <a:endParaRPr lang="en-US" sz="2000" dirty="0"/>
            </a:p>
          </p:txBody>
        </p:sp>
        <p:sp>
          <p:nvSpPr>
            <p:cNvPr id="9" name="TextBox 8"/>
            <p:cNvSpPr txBox="1"/>
            <p:nvPr/>
          </p:nvSpPr>
          <p:spPr>
            <a:xfrm>
              <a:off x="3096832" y="2772970"/>
              <a:ext cx="2427435" cy="523220"/>
            </a:xfrm>
            <a:prstGeom prst="rect">
              <a:avLst/>
            </a:prstGeom>
            <a:noFill/>
          </p:spPr>
          <p:txBody>
            <a:bodyPr wrap="square" rtlCol="0">
              <a:spAutoFit/>
            </a:bodyPr>
            <a:lstStyle/>
            <a:p>
              <a:pPr algn="ctr"/>
              <a:r>
                <a:rPr lang="en-US" sz="1400" dirty="0" smtClean="0"/>
                <a:t>Run </a:t>
              </a:r>
              <a:r>
                <a:rPr lang="en-US" sz="1400" b="1" dirty="0" smtClean="0"/>
                <a:t>INLAND crop model </a:t>
              </a:r>
              <a:r>
                <a:rPr lang="en-US" sz="1400" dirty="0" smtClean="0"/>
                <a:t>for each management condition</a:t>
              </a:r>
              <a:endParaRPr lang="en-US" sz="1400" dirty="0"/>
            </a:p>
          </p:txBody>
        </p:sp>
        <p:cxnSp>
          <p:nvCxnSpPr>
            <p:cNvPr id="10" name="Straight Arrow Connector 9"/>
            <p:cNvCxnSpPr>
              <a:stCxn id="6" idx="3"/>
              <a:endCxn id="53" idx="1"/>
            </p:cNvCxnSpPr>
            <p:nvPr/>
          </p:nvCxnSpPr>
          <p:spPr>
            <a:xfrm>
              <a:off x="2885201" y="2759980"/>
              <a:ext cx="3377429" cy="122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236783" y="356244"/>
              <a:ext cx="1464236" cy="523220"/>
            </a:xfrm>
            <a:prstGeom prst="rect">
              <a:avLst/>
            </a:prstGeom>
            <a:noFill/>
          </p:spPr>
          <p:txBody>
            <a:bodyPr wrap="square" rtlCol="0">
              <a:spAutoFit/>
            </a:bodyPr>
            <a:lstStyle/>
            <a:p>
              <a:pPr algn="ctr"/>
              <a:r>
                <a:rPr lang="en-US" sz="1400" dirty="0" smtClean="0">
                  <a:solidFill>
                    <a:srgbClr val="7F7F7F"/>
                  </a:solidFill>
                </a:rPr>
                <a:t>Remotely sensed phenology data</a:t>
              </a:r>
              <a:endParaRPr lang="en-US" sz="1400" dirty="0">
                <a:solidFill>
                  <a:srgbClr val="7F7F7F"/>
                </a:solidFill>
              </a:endParaRPr>
            </a:p>
          </p:txBody>
        </p:sp>
        <p:cxnSp>
          <p:nvCxnSpPr>
            <p:cNvPr id="13" name="Straight Arrow Connector 12"/>
            <p:cNvCxnSpPr>
              <a:stCxn id="12" idx="2"/>
            </p:cNvCxnSpPr>
            <p:nvPr/>
          </p:nvCxnSpPr>
          <p:spPr>
            <a:xfrm>
              <a:off x="1968901" y="879464"/>
              <a:ext cx="0" cy="1345055"/>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968900" y="1177837"/>
              <a:ext cx="3043800" cy="738664"/>
            </a:xfrm>
            <a:prstGeom prst="rect">
              <a:avLst/>
            </a:prstGeom>
            <a:noFill/>
          </p:spPr>
          <p:txBody>
            <a:bodyPr wrap="square" rtlCol="0">
              <a:spAutoFit/>
            </a:bodyPr>
            <a:lstStyle/>
            <a:p>
              <a:pPr algn="ctr"/>
              <a:r>
                <a:rPr lang="en-US" sz="1400" dirty="0" smtClean="0">
                  <a:solidFill>
                    <a:srgbClr val="7F7F7F"/>
                  </a:solidFill>
                </a:rPr>
                <a:t>Use phenology data to select representative soy pixels and to define realistic management scenarios</a:t>
              </a:r>
              <a:endParaRPr lang="en-US" sz="1400" dirty="0">
                <a:solidFill>
                  <a:srgbClr val="7F7F7F"/>
                </a:solidFill>
              </a:endParaRPr>
            </a:p>
          </p:txBody>
        </p:sp>
        <p:sp>
          <p:nvSpPr>
            <p:cNvPr id="21" name="TextBox 20"/>
            <p:cNvSpPr txBox="1"/>
            <p:nvPr/>
          </p:nvSpPr>
          <p:spPr>
            <a:xfrm>
              <a:off x="6576694" y="365040"/>
              <a:ext cx="1314823" cy="523220"/>
            </a:xfrm>
            <a:prstGeom prst="rect">
              <a:avLst/>
            </a:prstGeom>
            <a:noFill/>
          </p:spPr>
          <p:txBody>
            <a:bodyPr wrap="square" rtlCol="0">
              <a:spAutoFit/>
            </a:bodyPr>
            <a:lstStyle/>
            <a:p>
              <a:pPr algn="ctr"/>
              <a:r>
                <a:rPr lang="en-US" sz="1400" dirty="0" smtClean="0">
                  <a:solidFill>
                    <a:srgbClr val="7F7F7F"/>
                  </a:solidFill>
                </a:rPr>
                <a:t>Rally da </a:t>
              </a:r>
              <a:r>
                <a:rPr lang="en-US" sz="1400" dirty="0" err="1" smtClean="0">
                  <a:solidFill>
                    <a:srgbClr val="7F7F7F"/>
                  </a:solidFill>
                </a:rPr>
                <a:t>Safras</a:t>
              </a:r>
              <a:r>
                <a:rPr lang="en-US" sz="1400" dirty="0" smtClean="0">
                  <a:solidFill>
                    <a:srgbClr val="7F7F7F"/>
                  </a:solidFill>
                </a:rPr>
                <a:t> </a:t>
              </a:r>
            </a:p>
            <a:p>
              <a:pPr algn="ctr"/>
              <a:r>
                <a:rPr lang="en-US" sz="1400" dirty="0" smtClean="0">
                  <a:solidFill>
                    <a:srgbClr val="7F7F7F"/>
                  </a:solidFill>
                </a:rPr>
                <a:t>yield data</a:t>
              </a:r>
              <a:endParaRPr lang="en-US" sz="1400" dirty="0">
                <a:solidFill>
                  <a:srgbClr val="7F7F7F"/>
                </a:solidFill>
              </a:endParaRPr>
            </a:p>
          </p:txBody>
        </p:sp>
        <p:cxnSp>
          <p:nvCxnSpPr>
            <p:cNvPr id="24" name="Straight Arrow Connector 23"/>
            <p:cNvCxnSpPr>
              <a:stCxn id="12" idx="3"/>
              <a:endCxn id="21" idx="1"/>
            </p:cNvCxnSpPr>
            <p:nvPr/>
          </p:nvCxnSpPr>
          <p:spPr>
            <a:xfrm>
              <a:off x="2701019" y="617854"/>
              <a:ext cx="3875675" cy="8796"/>
            </a:xfrm>
            <a:prstGeom prst="straightConnector1">
              <a:avLst/>
            </a:prstGeom>
            <a:ln>
              <a:solidFill>
                <a:schemeClr val="bg1">
                  <a:lumMod val="50000"/>
                </a:schemeClr>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960807" y="-156035"/>
              <a:ext cx="3472157" cy="738664"/>
            </a:xfrm>
            <a:prstGeom prst="rect">
              <a:avLst/>
            </a:prstGeom>
            <a:noFill/>
          </p:spPr>
          <p:txBody>
            <a:bodyPr wrap="square" rtlCol="0">
              <a:spAutoFit/>
            </a:bodyPr>
            <a:lstStyle/>
            <a:p>
              <a:pPr algn="ctr"/>
              <a:r>
                <a:rPr lang="en-US" sz="1400" dirty="0" smtClean="0">
                  <a:solidFill>
                    <a:srgbClr val="7F7F7F"/>
                  </a:solidFill>
                </a:rPr>
                <a:t>Determine the representativeness of yield data by examining the phenology variation captured by yield data locations</a:t>
              </a:r>
              <a:endParaRPr lang="en-US" sz="1400" dirty="0">
                <a:solidFill>
                  <a:srgbClr val="7F7F7F"/>
                </a:solidFill>
              </a:endParaRPr>
            </a:p>
          </p:txBody>
        </p:sp>
        <p:cxnSp>
          <p:nvCxnSpPr>
            <p:cNvPr id="49" name="Straight Arrow Connector 48"/>
            <p:cNvCxnSpPr>
              <a:stCxn id="21" idx="2"/>
              <a:endCxn id="53" idx="0"/>
            </p:cNvCxnSpPr>
            <p:nvPr/>
          </p:nvCxnSpPr>
          <p:spPr>
            <a:xfrm flipH="1">
              <a:off x="7230009" y="888260"/>
              <a:ext cx="4097" cy="1395893"/>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7234106" y="1215603"/>
              <a:ext cx="2941675" cy="738664"/>
            </a:xfrm>
            <a:prstGeom prst="rect">
              <a:avLst/>
            </a:prstGeom>
            <a:noFill/>
          </p:spPr>
          <p:txBody>
            <a:bodyPr wrap="square" rtlCol="0">
              <a:spAutoFit/>
            </a:bodyPr>
            <a:lstStyle/>
            <a:p>
              <a:pPr algn="ctr"/>
              <a:r>
                <a:rPr lang="en-US" sz="1400" dirty="0" smtClean="0">
                  <a:solidFill>
                    <a:srgbClr val="7F7F7F"/>
                  </a:solidFill>
                </a:rPr>
                <a:t>Calibrate INLAND crop model to yield data, weighting the calibration by the representativeness of yield data </a:t>
              </a:r>
              <a:endParaRPr lang="en-US" sz="1400" dirty="0">
                <a:solidFill>
                  <a:srgbClr val="7F7F7F"/>
                </a:solidFill>
              </a:endParaRPr>
            </a:p>
          </p:txBody>
        </p:sp>
        <p:sp>
          <p:nvSpPr>
            <p:cNvPr id="53" name="TextBox 52"/>
            <p:cNvSpPr txBox="1"/>
            <p:nvPr/>
          </p:nvSpPr>
          <p:spPr>
            <a:xfrm>
              <a:off x="6262630" y="2284153"/>
              <a:ext cx="1934758" cy="954107"/>
            </a:xfrm>
            <a:prstGeom prst="rect">
              <a:avLst/>
            </a:prstGeom>
            <a:noFill/>
            <a:ln>
              <a:solidFill>
                <a:schemeClr val="tx1"/>
              </a:solidFill>
            </a:ln>
          </p:spPr>
          <p:txBody>
            <a:bodyPr wrap="square" rtlCol="0">
              <a:spAutoFit/>
            </a:bodyPr>
            <a:lstStyle/>
            <a:p>
              <a:pPr algn="ctr"/>
              <a:r>
                <a:rPr lang="en-US" sz="1400" b="1" dirty="0" smtClean="0"/>
                <a:t>Simulated yield and phenology for each selected pixel and management condition </a:t>
              </a:r>
              <a:endParaRPr lang="en-US" sz="1400" b="1" dirty="0"/>
            </a:p>
          </p:txBody>
        </p:sp>
        <p:sp>
          <p:nvSpPr>
            <p:cNvPr id="66" name="TextBox 65"/>
            <p:cNvSpPr txBox="1"/>
            <p:nvPr/>
          </p:nvSpPr>
          <p:spPr>
            <a:xfrm rot="16200000">
              <a:off x="-2989099" y="6525439"/>
              <a:ext cx="5162061" cy="400110"/>
            </a:xfrm>
            <a:prstGeom prst="rect">
              <a:avLst/>
            </a:prstGeom>
            <a:noFill/>
          </p:spPr>
          <p:txBody>
            <a:bodyPr wrap="square" rtlCol="0">
              <a:spAutoFit/>
            </a:bodyPr>
            <a:lstStyle/>
            <a:p>
              <a:r>
                <a:rPr lang="en-US" sz="2000" dirty="0" smtClean="0"/>
                <a:t>Step 2: statistical yield and phenology model</a:t>
              </a:r>
              <a:endParaRPr lang="en-US" sz="2000" dirty="0"/>
            </a:p>
          </p:txBody>
        </p:sp>
        <p:sp>
          <p:nvSpPr>
            <p:cNvPr id="78" name="TextBox 77"/>
            <p:cNvSpPr txBox="1"/>
            <p:nvPr/>
          </p:nvSpPr>
          <p:spPr>
            <a:xfrm>
              <a:off x="5492737" y="4681209"/>
              <a:ext cx="3482738" cy="523220"/>
            </a:xfrm>
            <a:prstGeom prst="rect">
              <a:avLst/>
            </a:prstGeom>
            <a:noFill/>
            <a:ln>
              <a:solidFill>
                <a:schemeClr val="tx1"/>
              </a:solidFill>
            </a:ln>
          </p:spPr>
          <p:txBody>
            <a:bodyPr wrap="none" rtlCol="0">
              <a:spAutoFit/>
            </a:bodyPr>
            <a:lstStyle/>
            <a:p>
              <a:pPr algn="ctr"/>
              <a:r>
                <a:rPr lang="en-US" sz="1400" dirty="0" smtClean="0"/>
                <a:t>Statistical models for weighted yield:</a:t>
              </a:r>
            </a:p>
            <a:p>
              <a:pPr algn="ctr"/>
              <a:r>
                <a:rPr lang="en-US" sz="1400" b="1" dirty="0"/>
                <a:t>Y</a:t>
              </a:r>
              <a:r>
                <a:rPr lang="en-US" sz="1400" b="1" dirty="0" smtClean="0"/>
                <a:t>ield = β</a:t>
              </a:r>
              <a:r>
                <a:rPr lang="en-US" sz="1400" b="1" baseline="-25000" dirty="0" smtClean="0"/>
                <a:t>0,d </a:t>
              </a:r>
              <a:r>
                <a:rPr lang="en-US" sz="1400" b="1" dirty="0" smtClean="0"/>
                <a:t>+β</a:t>
              </a:r>
              <a:r>
                <a:rPr lang="en-US" sz="1400" b="1" baseline="-25000" dirty="0" smtClean="0"/>
                <a:t>1,d</a:t>
              </a:r>
              <a:r>
                <a:rPr lang="en-US" sz="1400" b="1" dirty="0" smtClean="0"/>
                <a:t>*W + β</a:t>
              </a:r>
              <a:r>
                <a:rPr lang="en-US" sz="1400" b="1" baseline="-25000" dirty="0" smtClean="0"/>
                <a:t>2,d</a:t>
              </a:r>
              <a:r>
                <a:rPr lang="en-US" sz="1400" b="1" dirty="0" smtClean="0"/>
                <a:t>*</a:t>
              </a:r>
              <a:r>
                <a:rPr lang="en-US" sz="1400" b="1" dirty="0" err="1" smtClean="0"/>
                <a:t>RM</a:t>
              </a:r>
              <a:r>
                <a:rPr lang="en-US" sz="1400" b="1" baseline="-25000" dirty="0" err="1" smtClean="0"/>
                <a:t>d</a:t>
              </a:r>
              <a:r>
                <a:rPr lang="en-US" sz="1400" b="1" dirty="0" smtClean="0"/>
                <a:t> +β</a:t>
              </a:r>
              <a:r>
                <a:rPr lang="en-US" sz="1400" b="1" baseline="-25000" dirty="0" smtClean="0"/>
                <a:t>3,d</a:t>
              </a:r>
              <a:r>
                <a:rPr lang="en-US" sz="1400" b="1" dirty="0" smtClean="0"/>
                <a:t>*W*</a:t>
              </a:r>
              <a:r>
                <a:rPr lang="en-US" sz="1400" b="1" dirty="0" err="1" smtClean="0"/>
                <a:t>RM</a:t>
              </a:r>
              <a:r>
                <a:rPr lang="en-US" sz="1400" b="1" baseline="-25000" dirty="0" err="1" smtClean="0"/>
                <a:t>d</a:t>
              </a:r>
              <a:r>
                <a:rPr lang="en-US" sz="1400" b="1" dirty="0" smtClean="0"/>
                <a:t>   </a:t>
              </a:r>
              <a:endParaRPr lang="en-US" sz="1400" b="1" dirty="0"/>
            </a:p>
          </p:txBody>
        </p:sp>
        <p:sp>
          <p:nvSpPr>
            <p:cNvPr id="79" name="TextBox 78"/>
            <p:cNvSpPr txBox="1"/>
            <p:nvPr/>
          </p:nvSpPr>
          <p:spPr>
            <a:xfrm>
              <a:off x="69656" y="4663488"/>
              <a:ext cx="3158675" cy="523220"/>
            </a:xfrm>
            <a:prstGeom prst="rect">
              <a:avLst/>
            </a:prstGeom>
            <a:noFill/>
            <a:ln>
              <a:solidFill>
                <a:schemeClr val="tx1"/>
              </a:solidFill>
            </a:ln>
          </p:spPr>
          <p:txBody>
            <a:bodyPr wrap="none" rtlCol="0">
              <a:spAutoFit/>
            </a:bodyPr>
            <a:lstStyle/>
            <a:p>
              <a:pPr algn="ctr"/>
              <a:r>
                <a:rPr lang="en-US" sz="1400" dirty="0" smtClean="0"/>
                <a:t>Statistical models for each management:</a:t>
              </a:r>
            </a:p>
            <a:p>
              <a:pPr algn="ctr"/>
              <a:r>
                <a:rPr lang="en-US" sz="1400" b="1" dirty="0" smtClean="0"/>
                <a:t>Phenology = α</a:t>
              </a:r>
              <a:r>
                <a:rPr lang="en-US" sz="1400" b="1" baseline="-25000" dirty="0" smtClean="0"/>
                <a:t>0,d </a:t>
              </a:r>
              <a:r>
                <a:rPr lang="en-US" sz="1400" b="1" dirty="0" smtClean="0"/>
                <a:t>+α</a:t>
              </a:r>
              <a:r>
                <a:rPr lang="en-US" sz="1400" b="1" baseline="-25000" dirty="0" smtClean="0"/>
                <a:t>1,d</a:t>
              </a:r>
              <a:r>
                <a:rPr lang="en-US" sz="1400" b="1" dirty="0" smtClean="0"/>
                <a:t>*W </a:t>
              </a:r>
              <a:endParaRPr lang="en-US" sz="1400" b="1" dirty="0"/>
            </a:p>
          </p:txBody>
        </p:sp>
        <p:cxnSp>
          <p:nvCxnSpPr>
            <p:cNvPr id="80" name="Straight Arrow Connector 79"/>
            <p:cNvCxnSpPr>
              <a:stCxn id="53" idx="2"/>
              <a:endCxn id="78" idx="0"/>
            </p:cNvCxnSpPr>
            <p:nvPr/>
          </p:nvCxnSpPr>
          <p:spPr>
            <a:xfrm>
              <a:off x="7230009" y="3238260"/>
              <a:ext cx="4097" cy="144294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7187034" y="3917684"/>
              <a:ext cx="2172886" cy="738664"/>
            </a:xfrm>
            <a:prstGeom prst="rect">
              <a:avLst/>
            </a:prstGeom>
            <a:noFill/>
          </p:spPr>
          <p:txBody>
            <a:bodyPr wrap="square" rtlCol="0">
              <a:spAutoFit/>
            </a:bodyPr>
            <a:lstStyle/>
            <a:p>
              <a:pPr algn="ctr"/>
              <a:r>
                <a:rPr lang="en-US" sz="1400" dirty="0" smtClean="0">
                  <a:solidFill>
                    <a:schemeClr val="bg1">
                      <a:lumMod val="50000"/>
                    </a:schemeClr>
                  </a:solidFill>
                </a:rPr>
                <a:t>Weight simulated yields by averaging all management conditions </a:t>
              </a:r>
              <a:endParaRPr lang="en-US" sz="1400" dirty="0">
                <a:solidFill>
                  <a:schemeClr val="bg1">
                    <a:lumMod val="50000"/>
                  </a:schemeClr>
                </a:solidFill>
              </a:endParaRPr>
            </a:p>
          </p:txBody>
        </p:sp>
        <p:cxnSp>
          <p:nvCxnSpPr>
            <p:cNvPr id="87" name="Straight Arrow Connector 86"/>
            <p:cNvCxnSpPr/>
            <p:nvPr/>
          </p:nvCxnSpPr>
          <p:spPr>
            <a:xfrm flipH="1">
              <a:off x="1648995" y="3856899"/>
              <a:ext cx="557145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endCxn id="79" idx="0"/>
            </p:cNvCxnSpPr>
            <p:nvPr/>
          </p:nvCxnSpPr>
          <p:spPr>
            <a:xfrm>
              <a:off x="1648994" y="3856899"/>
              <a:ext cx="0" cy="80658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2224355" y="9544839"/>
              <a:ext cx="4423494" cy="738664"/>
            </a:xfrm>
            <a:prstGeom prst="rect">
              <a:avLst/>
            </a:prstGeom>
            <a:noFill/>
            <a:ln>
              <a:solidFill>
                <a:schemeClr val="tx1"/>
              </a:solidFill>
            </a:ln>
          </p:spPr>
          <p:txBody>
            <a:bodyPr wrap="none" rtlCol="0">
              <a:spAutoFit/>
            </a:bodyPr>
            <a:lstStyle/>
            <a:p>
              <a:r>
                <a:rPr lang="en-US" sz="1400" dirty="0" smtClean="0"/>
                <a:t>W = vector of weather data</a:t>
              </a:r>
            </a:p>
            <a:p>
              <a:r>
                <a:rPr lang="en-US" sz="1400" dirty="0" err="1" smtClean="0"/>
                <a:t>RM</a:t>
              </a:r>
              <a:r>
                <a:rPr lang="en-US" sz="1400" baseline="-25000" dirty="0" err="1" smtClean="0"/>
                <a:t>d</a:t>
              </a:r>
              <a:r>
                <a:rPr lang="en-US" sz="1400" dirty="0" smtClean="0"/>
                <a:t> = set of remotely sensed data on observation dates, d</a:t>
              </a:r>
            </a:p>
            <a:p>
              <a:r>
                <a:rPr lang="en-US" sz="1400" dirty="0" smtClean="0"/>
                <a:t>α</a:t>
              </a:r>
              <a:r>
                <a:rPr lang="en-US" sz="1400" baseline="-25000" dirty="0" smtClean="0"/>
                <a:t>d </a:t>
              </a:r>
              <a:r>
                <a:rPr lang="en-US" sz="1400" dirty="0" smtClean="0"/>
                <a:t>and β</a:t>
              </a:r>
              <a:r>
                <a:rPr lang="en-US" sz="1400" baseline="-25000" dirty="0" smtClean="0"/>
                <a:t>d </a:t>
              </a:r>
              <a:r>
                <a:rPr lang="en-US" sz="1400" dirty="0" smtClean="0"/>
                <a:t>= regression coefficients for observation dates, d</a:t>
              </a:r>
              <a:endParaRPr lang="en-US" sz="1400" dirty="0"/>
            </a:p>
          </p:txBody>
        </p:sp>
        <p:sp>
          <p:nvSpPr>
            <p:cNvPr id="100" name="TextBox 99"/>
            <p:cNvSpPr txBox="1"/>
            <p:nvPr/>
          </p:nvSpPr>
          <p:spPr>
            <a:xfrm>
              <a:off x="7220452" y="5357232"/>
              <a:ext cx="2210303" cy="738664"/>
            </a:xfrm>
            <a:prstGeom prst="rect">
              <a:avLst/>
            </a:prstGeom>
            <a:noFill/>
          </p:spPr>
          <p:txBody>
            <a:bodyPr wrap="square" rtlCol="0">
              <a:spAutoFit/>
            </a:bodyPr>
            <a:lstStyle/>
            <a:p>
              <a:pPr algn="ctr"/>
              <a:r>
                <a:rPr lang="en-US" sz="1400" dirty="0" smtClean="0"/>
                <a:t>Select best observation dates from R</a:t>
              </a:r>
              <a:r>
                <a:rPr lang="en-US" sz="1400" baseline="30000" dirty="0" smtClean="0"/>
                <a:t>2</a:t>
              </a:r>
              <a:r>
                <a:rPr lang="en-US" sz="1400" dirty="0" smtClean="0"/>
                <a:t> and agreement with yield data</a:t>
              </a:r>
              <a:endParaRPr lang="en-US" sz="1400" dirty="0"/>
            </a:p>
          </p:txBody>
        </p:sp>
        <p:sp>
          <p:nvSpPr>
            <p:cNvPr id="101" name="TextBox 100"/>
            <p:cNvSpPr txBox="1"/>
            <p:nvPr/>
          </p:nvSpPr>
          <p:spPr>
            <a:xfrm>
              <a:off x="1726288" y="5357232"/>
              <a:ext cx="2317824" cy="738664"/>
            </a:xfrm>
            <a:prstGeom prst="rect">
              <a:avLst/>
            </a:prstGeom>
            <a:noFill/>
          </p:spPr>
          <p:txBody>
            <a:bodyPr wrap="square" rtlCol="0">
              <a:spAutoFit/>
            </a:bodyPr>
            <a:lstStyle/>
            <a:p>
              <a:pPr algn="ctr"/>
              <a:r>
                <a:rPr lang="en-US" sz="1400" dirty="0" smtClean="0"/>
                <a:t>Select best observation dates from R</a:t>
              </a:r>
              <a:r>
                <a:rPr lang="en-US" sz="1400" baseline="30000" dirty="0" smtClean="0"/>
                <a:t>2</a:t>
              </a:r>
              <a:r>
                <a:rPr lang="en-US" sz="1400" dirty="0" smtClean="0"/>
                <a:t> and agreement with remotely sensed data</a:t>
              </a:r>
              <a:endParaRPr lang="en-US" sz="1400" dirty="0"/>
            </a:p>
          </p:txBody>
        </p:sp>
        <p:cxnSp>
          <p:nvCxnSpPr>
            <p:cNvPr id="102" name="Straight Arrow Connector 101"/>
            <p:cNvCxnSpPr>
              <a:stCxn id="79" idx="2"/>
              <a:endCxn id="125" idx="0"/>
            </p:cNvCxnSpPr>
            <p:nvPr/>
          </p:nvCxnSpPr>
          <p:spPr>
            <a:xfrm flipH="1">
              <a:off x="1636090" y="5186708"/>
              <a:ext cx="12904" cy="111377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78" idx="2"/>
            </p:cNvCxnSpPr>
            <p:nvPr/>
          </p:nvCxnSpPr>
          <p:spPr>
            <a:xfrm>
              <a:off x="7234106" y="5204429"/>
              <a:ext cx="0" cy="103427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2341317" y="7921529"/>
              <a:ext cx="3921313" cy="1384995"/>
            </a:xfrm>
            <a:prstGeom prst="rect">
              <a:avLst/>
            </a:prstGeom>
            <a:noFill/>
            <a:ln>
              <a:solidFill>
                <a:schemeClr val="tx1"/>
              </a:solidFill>
            </a:ln>
          </p:spPr>
          <p:txBody>
            <a:bodyPr wrap="square" rtlCol="0">
              <a:spAutoFit/>
            </a:bodyPr>
            <a:lstStyle/>
            <a:p>
              <a:pPr algn="ctr"/>
              <a:r>
                <a:rPr lang="en-US" sz="1400" b="1" dirty="0" smtClean="0"/>
                <a:t>Statistical model for yield that:</a:t>
              </a:r>
            </a:p>
            <a:p>
              <a:pPr marL="285750" indent="-285750">
                <a:buFont typeface="Arial"/>
                <a:buChar char="•"/>
              </a:pPr>
              <a:r>
                <a:rPr lang="en-US" sz="1400" b="1" dirty="0" smtClean="0"/>
                <a:t>Combines the strengths of a physical crop model and the ability to benefit from remotely sensed data </a:t>
              </a:r>
            </a:p>
            <a:p>
              <a:pPr marL="285750" indent="-285750">
                <a:buFont typeface="Arial"/>
                <a:buChar char="•"/>
              </a:pPr>
              <a:r>
                <a:rPr lang="en-US" sz="1400" b="1" dirty="0" smtClean="0"/>
                <a:t>Allows rapid simulation of counterfactual climate and management</a:t>
              </a:r>
              <a:endParaRPr lang="en-US" sz="1400" b="1" dirty="0"/>
            </a:p>
          </p:txBody>
        </p:sp>
        <p:sp>
          <p:nvSpPr>
            <p:cNvPr id="121" name="TextBox 120"/>
            <p:cNvSpPr txBox="1"/>
            <p:nvPr/>
          </p:nvSpPr>
          <p:spPr>
            <a:xfrm>
              <a:off x="2701019" y="6643390"/>
              <a:ext cx="3211771" cy="738664"/>
            </a:xfrm>
            <a:prstGeom prst="rect">
              <a:avLst/>
            </a:prstGeom>
            <a:noFill/>
          </p:spPr>
          <p:txBody>
            <a:bodyPr wrap="square" rtlCol="0">
              <a:spAutoFit/>
            </a:bodyPr>
            <a:lstStyle/>
            <a:p>
              <a:pPr algn="ctr"/>
              <a:r>
                <a:rPr lang="en-US" sz="1400" dirty="0" smtClean="0">
                  <a:solidFill>
                    <a:srgbClr val="7F7F7F"/>
                  </a:solidFill>
                </a:rPr>
                <a:t>In simulations under counterfactual climate, the phenology model will serve as counterfactual </a:t>
              </a:r>
              <a:r>
                <a:rPr lang="en-US" sz="1400" dirty="0" err="1" smtClean="0">
                  <a:solidFill>
                    <a:srgbClr val="7F7F7F"/>
                  </a:solidFill>
                </a:rPr>
                <a:t>RM</a:t>
              </a:r>
              <a:r>
                <a:rPr lang="en-US" sz="1400" baseline="-25000" dirty="0" err="1" smtClean="0">
                  <a:solidFill>
                    <a:srgbClr val="7F7F7F"/>
                  </a:solidFill>
                </a:rPr>
                <a:t>d</a:t>
              </a:r>
              <a:r>
                <a:rPr lang="en-US" sz="1400" dirty="0" smtClean="0">
                  <a:solidFill>
                    <a:srgbClr val="7F7F7F"/>
                  </a:solidFill>
                </a:rPr>
                <a:t> input information</a:t>
              </a:r>
              <a:endParaRPr lang="en-US" sz="1400" dirty="0">
                <a:solidFill>
                  <a:srgbClr val="7F7F7F"/>
                </a:solidFill>
              </a:endParaRPr>
            </a:p>
          </p:txBody>
        </p:sp>
        <p:sp>
          <p:nvSpPr>
            <p:cNvPr id="125" name="TextBox 124"/>
            <p:cNvSpPr txBox="1"/>
            <p:nvPr/>
          </p:nvSpPr>
          <p:spPr>
            <a:xfrm>
              <a:off x="501270" y="6300482"/>
              <a:ext cx="2269640" cy="738664"/>
            </a:xfrm>
            <a:prstGeom prst="rect">
              <a:avLst/>
            </a:prstGeom>
            <a:noFill/>
          </p:spPr>
          <p:txBody>
            <a:bodyPr wrap="square" rtlCol="0">
              <a:spAutoFit/>
            </a:bodyPr>
            <a:lstStyle/>
            <a:p>
              <a:pPr algn="ctr"/>
              <a:r>
                <a:rPr lang="en-US" sz="1400" b="1" dirty="0" smtClean="0"/>
                <a:t>Statistical model for phenology</a:t>
              </a:r>
              <a:r>
                <a:rPr lang="en-US" sz="1400" dirty="0" smtClean="0"/>
                <a:t>, given weather data and management</a:t>
              </a:r>
              <a:endParaRPr lang="en-US" sz="1400" dirty="0"/>
            </a:p>
          </p:txBody>
        </p:sp>
        <p:sp>
          <p:nvSpPr>
            <p:cNvPr id="126" name="TextBox 125"/>
            <p:cNvSpPr txBox="1"/>
            <p:nvPr/>
          </p:nvSpPr>
          <p:spPr>
            <a:xfrm>
              <a:off x="6046414" y="6310145"/>
              <a:ext cx="2141417" cy="738664"/>
            </a:xfrm>
            <a:prstGeom prst="rect">
              <a:avLst/>
            </a:prstGeom>
            <a:noFill/>
          </p:spPr>
          <p:txBody>
            <a:bodyPr wrap="square" rtlCol="0">
              <a:spAutoFit/>
            </a:bodyPr>
            <a:lstStyle/>
            <a:p>
              <a:pPr algn="ctr"/>
              <a:r>
                <a:rPr lang="en-US" sz="1400" b="1" dirty="0" smtClean="0"/>
                <a:t>Statistical model for yield, </a:t>
              </a:r>
              <a:r>
                <a:rPr lang="en-US" sz="1400" dirty="0" smtClean="0"/>
                <a:t>given weather and remotely sensed data </a:t>
              </a:r>
              <a:endParaRPr lang="en-US" sz="1400" dirty="0"/>
            </a:p>
          </p:txBody>
        </p:sp>
        <p:cxnSp>
          <p:nvCxnSpPr>
            <p:cNvPr id="136" name="Straight Arrow Connector 135"/>
            <p:cNvCxnSpPr>
              <a:stCxn id="125" idx="3"/>
              <a:endCxn id="126" idx="1"/>
            </p:cNvCxnSpPr>
            <p:nvPr/>
          </p:nvCxnSpPr>
          <p:spPr>
            <a:xfrm>
              <a:off x="2770910" y="6669814"/>
              <a:ext cx="3275504" cy="9663"/>
            </a:xfrm>
            <a:prstGeom prst="straightConnector1">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stCxn id="125" idx="2"/>
              <a:endCxn id="120" idx="0"/>
            </p:cNvCxnSpPr>
            <p:nvPr/>
          </p:nvCxnSpPr>
          <p:spPr>
            <a:xfrm>
              <a:off x="1636090" y="7039146"/>
              <a:ext cx="2665884" cy="88238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a:stCxn id="126" idx="2"/>
              <a:endCxn id="120" idx="0"/>
            </p:cNvCxnSpPr>
            <p:nvPr/>
          </p:nvCxnSpPr>
          <p:spPr>
            <a:xfrm flipH="1">
              <a:off x="4301974" y="7048809"/>
              <a:ext cx="2815149" cy="87272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701778" y="3561770"/>
              <a:ext cx="10877559" cy="0"/>
            </a:xfrm>
            <a:prstGeom prst="line">
              <a:avLst/>
            </a:prstGeom>
            <a:ln w="57150" cmpd="sng">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4595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57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12" y="139036"/>
            <a:ext cx="3412258" cy="523220"/>
          </a:xfrm>
          <a:prstGeom prst="rect">
            <a:avLst/>
          </a:prstGeom>
          <a:noFill/>
        </p:spPr>
        <p:txBody>
          <a:bodyPr wrap="square" rtlCol="0">
            <a:spAutoFit/>
          </a:bodyPr>
          <a:lstStyle/>
          <a:p>
            <a:r>
              <a:rPr lang="en-US" sz="1400" b="1" dirty="0" smtClean="0"/>
              <a:t>actual</a:t>
            </a:r>
            <a:r>
              <a:rPr lang="en-US" sz="1400" dirty="0" smtClean="0"/>
              <a:t> climate, soil layers, </a:t>
            </a:r>
            <a:r>
              <a:rPr lang="en-US" sz="1400" b="1" dirty="0" smtClean="0"/>
              <a:t>all possible </a:t>
            </a:r>
            <a:r>
              <a:rPr lang="en-US" sz="1400" dirty="0" smtClean="0"/>
              <a:t>management, masked urban areas</a:t>
            </a:r>
            <a:endParaRPr lang="en-US" sz="1400" dirty="0"/>
          </a:p>
        </p:txBody>
      </p:sp>
      <p:cxnSp>
        <p:nvCxnSpPr>
          <p:cNvPr id="4" name="Straight Arrow Connector 3"/>
          <p:cNvCxnSpPr>
            <a:endCxn id="5" idx="0"/>
          </p:cNvCxnSpPr>
          <p:nvPr/>
        </p:nvCxnSpPr>
        <p:spPr>
          <a:xfrm>
            <a:off x="1042268" y="603705"/>
            <a:ext cx="0" cy="59547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0" y="1199184"/>
            <a:ext cx="2084535" cy="954107"/>
          </a:xfrm>
          <a:prstGeom prst="rect">
            <a:avLst/>
          </a:prstGeom>
          <a:noFill/>
        </p:spPr>
        <p:txBody>
          <a:bodyPr wrap="square" rtlCol="0">
            <a:spAutoFit/>
          </a:bodyPr>
          <a:lstStyle/>
          <a:p>
            <a:r>
              <a:rPr lang="en-US" sz="1400" dirty="0" smtClean="0"/>
              <a:t>Simulated, uncorrected daily LAI, seasonal yield at </a:t>
            </a:r>
            <a:r>
              <a:rPr lang="en-US" sz="1400" b="1" dirty="0" smtClean="0"/>
              <a:t>selected</a:t>
            </a:r>
            <a:r>
              <a:rPr lang="en-US" sz="1400" dirty="0" smtClean="0"/>
              <a:t> soy pixels, </a:t>
            </a:r>
            <a:r>
              <a:rPr lang="en-US" sz="1400" b="1" dirty="0" smtClean="0"/>
              <a:t>all possible</a:t>
            </a:r>
            <a:r>
              <a:rPr lang="en-US" sz="1400" dirty="0" smtClean="0"/>
              <a:t> management</a:t>
            </a:r>
            <a:endParaRPr lang="en-US" sz="1400" dirty="0"/>
          </a:p>
        </p:txBody>
      </p:sp>
      <p:cxnSp>
        <p:nvCxnSpPr>
          <p:cNvPr id="6" name="Straight Arrow Connector 5"/>
          <p:cNvCxnSpPr>
            <a:endCxn id="8" idx="0"/>
          </p:cNvCxnSpPr>
          <p:nvPr/>
        </p:nvCxnSpPr>
        <p:spPr>
          <a:xfrm flipH="1">
            <a:off x="7793790" y="1929353"/>
            <a:ext cx="17112" cy="2985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6287868" y="2227913"/>
            <a:ext cx="3011844" cy="1384995"/>
          </a:xfrm>
          <a:prstGeom prst="rect">
            <a:avLst/>
          </a:prstGeom>
          <a:noFill/>
        </p:spPr>
        <p:txBody>
          <a:bodyPr wrap="square" rtlCol="0">
            <a:spAutoFit/>
          </a:bodyPr>
          <a:lstStyle/>
          <a:p>
            <a:r>
              <a:rPr lang="en-US" sz="1400" dirty="0" smtClean="0"/>
              <a:t>For soy pixels in Brazil,</a:t>
            </a:r>
          </a:p>
          <a:p>
            <a:r>
              <a:rPr lang="en-US" sz="1400" dirty="0" smtClean="0"/>
              <a:t>Bias corrected </a:t>
            </a:r>
            <a:r>
              <a:rPr lang="en-US" sz="1400" dirty="0" err="1" smtClean="0"/>
              <a:t>sim</a:t>
            </a:r>
            <a:r>
              <a:rPr lang="en-US" sz="1400" dirty="0" smtClean="0"/>
              <a:t> yield =</a:t>
            </a:r>
          </a:p>
          <a:p>
            <a:r>
              <a:rPr lang="en-US" sz="1400" dirty="0" smtClean="0"/>
              <a:t> </a:t>
            </a:r>
            <a:r>
              <a:rPr lang="en-US" sz="1400" dirty="0" err="1" smtClean="0"/>
              <a:t>fcn</a:t>
            </a:r>
            <a:r>
              <a:rPr lang="en-US" sz="1400" dirty="0" smtClean="0"/>
              <a:t>(</a:t>
            </a:r>
            <a:r>
              <a:rPr lang="en-US" sz="1400" b="1" dirty="0" smtClean="0"/>
              <a:t>actual</a:t>
            </a:r>
            <a:r>
              <a:rPr lang="en-US" sz="1400" dirty="0" smtClean="0"/>
              <a:t> weather, </a:t>
            </a:r>
            <a:r>
              <a:rPr lang="en-US" sz="1400" b="1" dirty="0" smtClean="0"/>
              <a:t>pseudo </a:t>
            </a:r>
            <a:r>
              <a:rPr lang="en-US" sz="1400" dirty="0" err="1" smtClean="0"/>
              <a:t>RM</a:t>
            </a:r>
            <a:r>
              <a:rPr lang="en-US" sz="1400" baseline="-25000" dirty="0" err="1" smtClean="0"/>
              <a:t>d</a:t>
            </a:r>
            <a:r>
              <a:rPr lang="en-US" sz="1400" dirty="0" smtClean="0"/>
              <a:t>) for many sets of observation dates </a:t>
            </a:r>
            <a:r>
              <a:rPr lang="en-US" sz="1400" dirty="0" smtClean="0">
                <a:solidFill>
                  <a:srgbClr val="FF0000"/>
                </a:solidFill>
              </a:rPr>
              <a:t>(either for weighted management or one for each management)</a:t>
            </a:r>
            <a:endParaRPr lang="en-US" sz="1400" dirty="0">
              <a:solidFill>
                <a:srgbClr val="FF0000"/>
              </a:solidFill>
            </a:endParaRPr>
          </a:p>
        </p:txBody>
      </p:sp>
      <p:cxnSp>
        <p:nvCxnSpPr>
          <p:cNvPr id="10" name="Straight Arrow Connector 9"/>
          <p:cNvCxnSpPr>
            <a:stCxn id="8" idx="2"/>
            <a:endCxn id="117" idx="0"/>
          </p:cNvCxnSpPr>
          <p:nvPr/>
        </p:nvCxnSpPr>
        <p:spPr>
          <a:xfrm>
            <a:off x="7793790" y="3612908"/>
            <a:ext cx="0" cy="2747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87395" y="5307333"/>
            <a:ext cx="2847012" cy="1600438"/>
          </a:xfrm>
          <a:prstGeom prst="rect">
            <a:avLst/>
          </a:prstGeom>
          <a:noFill/>
        </p:spPr>
        <p:txBody>
          <a:bodyPr wrap="square" rtlCol="0">
            <a:spAutoFit/>
          </a:bodyPr>
          <a:lstStyle/>
          <a:p>
            <a:r>
              <a:rPr lang="en-US" sz="1400" dirty="0" smtClean="0"/>
              <a:t>Apply regression </a:t>
            </a:r>
            <a:r>
              <a:rPr lang="en-US" sz="1400" dirty="0" err="1" smtClean="0"/>
              <a:t>eqns</a:t>
            </a:r>
            <a:r>
              <a:rPr lang="en-US" sz="1400" dirty="0" smtClean="0"/>
              <a:t> to </a:t>
            </a:r>
            <a:r>
              <a:rPr lang="en-US" sz="1400" b="1" dirty="0" smtClean="0"/>
              <a:t>pseudo RS data from phenology model </a:t>
            </a:r>
            <a:r>
              <a:rPr lang="en-US" sz="1400" dirty="0" smtClean="0"/>
              <a:t>and </a:t>
            </a:r>
            <a:r>
              <a:rPr lang="en-US" sz="1400" b="1" dirty="0" smtClean="0"/>
              <a:t>simulated weather </a:t>
            </a:r>
            <a:r>
              <a:rPr lang="en-US" sz="1400" dirty="0" smtClean="0"/>
              <a:t>under many </a:t>
            </a:r>
            <a:r>
              <a:rPr lang="en-US" sz="1400" b="1" dirty="0" smtClean="0"/>
              <a:t>prescribed</a:t>
            </a:r>
            <a:r>
              <a:rPr lang="en-US" sz="1400" dirty="0" smtClean="0"/>
              <a:t> management conditions </a:t>
            </a:r>
            <a:r>
              <a:rPr lang="en-US" sz="1400" dirty="0" smtClean="0">
                <a:solidFill>
                  <a:srgbClr val="FF0000"/>
                </a:solidFill>
              </a:rPr>
              <a:t>(separate set of </a:t>
            </a:r>
            <a:r>
              <a:rPr lang="en-US" sz="1400" dirty="0" err="1" smtClean="0">
                <a:solidFill>
                  <a:srgbClr val="FF0000"/>
                </a:solidFill>
              </a:rPr>
              <a:t>eqns</a:t>
            </a:r>
            <a:r>
              <a:rPr lang="en-US" sz="1400" dirty="0" smtClean="0">
                <a:solidFill>
                  <a:srgbClr val="FF0000"/>
                </a:solidFill>
              </a:rPr>
              <a:t> per management, or do the </a:t>
            </a:r>
            <a:r>
              <a:rPr lang="en-US" sz="1400" dirty="0" err="1" smtClean="0">
                <a:solidFill>
                  <a:srgbClr val="FF0000"/>
                </a:solidFill>
              </a:rPr>
              <a:t>eqns</a:t>
            </a:r>
            <a:r>
              <a:rPr lang="en-US" sz="1400" dirty="0" smtClean="0">
                <a:solidFill>
                  <a:srgbClr val="FF0000"/>
                </a:solidFill>
              </a:rPr>
              <a:t> contain management?)</a:t>
            </a:r>
            <a:endParaRPr lang="en-US" sz="1400" dirty="0">
              <a:solidFill>
                <a:srgbClr val="FF0000"/>
              </a:solidFill>
            </a:endParaRPr>
          </a:p>
        </p:txBody>
      </p:sp>
      <p:cxnSp>
        <p:nvCxnSpPr>
          <p:cNvPr id="12" name="Straight Arrow Connector 11"/>
          <p:cNvCxnSpPr/>
          <p:nvPr/>
        </p:nvCxnSpPr>
        <p:spPr>
          <a:xfrm>
            <a:off x="1931585" y="1678804"/>
            <a:ext cx="40704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006154" y="1128349"/>
            <a:ext cx="1586942" cy="2246769"/>
          </a:xfrm>
          <a:prstGeom prst="rect">
            <a:avLst/>
          </a:prstGeom>
          <a:noFill/>
        </p:spPr>
        <p:txBody>
          <a:bodyPr wrap="square" rtlCol="0">
            <a:spAutoFit/>
          </a:bodyPr>
          <a:lstStyle/>
          <a:p>
            <a:r>
              <a:rPr lang="en-US" sz="1400" dirty="0" smtClean="0"/>
              <a:t>Calibrate model parameters using yield data</a:t>
            </a:r>
          </a:p>
          <a:p>
            <a:r>
              <a:rPr lang="en-US" sz="1400" dirty="0" smtClean="0">
                <a:solidFill>
                  <a:srgbClr val="FF0000"/>
                </a:solidFill>
              </a:rPr>
              <a:t>(management: use regional </a:t>
            </a:r>
            <a:r>
              <a:rPr lang="en-US" sz="1400" dirty="0" err="1" smtClean="0">
                <a:solidFill>
                  <a:srgbClr val="FF0000"/>
                </a:solidFill>
              </a:rPr>
              <a:t>avg</a:t>
            </a:r>
            <a:r>
              <a:rPr lang="en-US" sz="1400" dirty="0" smtClean="0">
                <a:solidFill>
                  <a:srgbClr val="FF0000"/>
                </a:solidFill>
              </a:rPr>
              <a:t>, or only calibrate using subset of yield data where management is known?)</a:t>
            </a:r>
            <a:endParaRPr lang="en-US" sz="1400" dirty="0">
              <a:solidFill>
                <a:srgbClr val="FF0000"/>
              </a:solidFill>
            </a:endParaRPr>
          </a:p>
        </p:txBody>
      </p:sp>
      <p:sp>
        <p:nvSpPr>
          <p:cNvPr id="14" name="TextBox 13"/>
          <p:cNvSpPr txBox="1"/>
          <p:nvPr/>
        </p:nvSpPr>
        <p:spPr>
          <a:xfrm>
            <a:off x="1080020" y="749053"/>
            <a:ext cx="766932" cy="307777"/>
          </a:xfrm>
          <a:prstGeom prst="rect">
            <a:avLst/>
          </a:prstGeom>
          <a:noFill/>
        </p:spPr>
        <p:txBody>
          <a:bodyPr wrap="none" rtlCol="0">
            <a:spAutoFit/>
          </a:bodyPr>
          <a:lstStyle/>
          <a:p>
            <a:r>
              <a:rPr lang="en-US" sz="1400" b="1" dirty="0" smtClean="0"/>
              <a:t>INLAND</a:t>
            </a:r>
            <a:endParaRPr lang="en-US" sz="1400" b="1" dirty="0"/>
          </a:p>
        </p:txBody>
      </p:sp>
      <p:sp>
        <p:nvSpPr>
          <p:cNvPr id="15" name="TextBox 14"/>
          <p:cNvSpPr txBox="1"/>
          <p:nvPr/>
        </p:nvSpPr>
        <p:spPr>
          <a:xfrm>
            <a:off x="7057737" y="1294530"/>
            <a:ext cx="2249176" cy="738664"/>
          </a:xfrm>
          <a:prstGeom prst="rect">
            <a:avLst/>
          </a:prstGeom>
          <a:noFill/>
        </p:spPr>
        <p:txBody>
          <a:bodyPr wrap="square" rtlCol="0">
            <a:spAutoFit/>
          </a:bodyPr>
          <a:lstStyle/>
          <a:p>
            <a:r>
              <a:rPr lang="en-US" sz="1400" dirty="0" smtClean="0"/>
              <a:t>apply calibrated INLAND to </a:t>
            </a:r>
            <a:r>
              <a:rPr lang="en-US" sz="1400" b="1" dirty="0" smtClean="0"/>
              <a:t>selected </a:t>
            </a:r>
            <a:r>
              <a:rPr lang="en-US" sz="1400" dirty="0" smtClean="0"/>
              <a:t>soy pixels, </a:t>
            </a:r>
            <a:r>
              <a:rPr lang="en-US" sz="1400" b="1" dirty="0" smtClean="0"/>
              <a:t>weighted by management</a:t>
            </a:r>
            <a:endParaRPr lang="en-US" sz="1400" b="1" dirty="0">
              <a:solidFill>
                <a:srgbClr val="FF0000"/>
              </a:solidFill>
            </a:endParaRPr>
          </a:p>
        </p:txBody>
      </p:sp>
      <p:cxnSp>
        <p:nvCxnSpPr>
          <p:cNvPr id="16" name="Straight Arrow Connector 15"/>
          <p:cNvCxnSpPr/>
          <p:nvPr/>
        </p:nvCxnSpPr>
        <p:spPr>
          <a:xfrm flipV="1">
            <a:off x="6555121" y="1698661"/>
            <a:ext cx="524610"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6438203" y="3887675"/>
            <a:ext cx="2711173" cy="1169551"/>
          </a:xfrm>
          <a:prstGeom prst="rect">
            <a:avLst/>
          </a:prstGeom>
          <a:noFill/>
        </p:spPr>
        <p:txBody>
          <a:bodyPr wrap="square" rtlCol="0">
            <a:spAutoFit/>
          </a:bodyPr>
          <a:lstStyle/>
          <a:p>
            <a:r>
              <a:rPr lang="en-US" sz="1400" dirty="0"/>
              <a:t>C</a:t>
            </a:r>
            <a:r>
              <a:rPr lang="en-US" sz="1400" dirty="0" smtClean="0"/>
              <a:t>hoose best observation dates using R</a:t>
            </a:r>
            <a:r>
              <a:rPr lang="en-US" sz="1400" baseline="30000" dirty="0" smtClean="0"/>
              <a:t>2</a:t>
            </a:r>
            <a:r>
              <a:rPr lang="en-US" sz="1400" dirty="0" smtClean="0"/>
              <a:t> of regression AND whichever regressions produce simulated yields (with </a:t>
            </a:r>
            <a:r>
              <a:rPr lang="en-US" sz="1400" b="1" dirty="0" smtClean="0"/>
              <a:t>actual </a:t>
            </a:r>
            <a:r>
              <a:rPr lang="en-US" sz="1400" dirty="0" err="1" smtClean="0"/>
              <a:t>RM</a:t>
            </a:r>
            <a:r>
              <a:rPr lang="en-US" sz="1200" dirty="0" err="1" smtClean="0"/>
              <a:t>d</a:t>
            </a:r>
            <a:r>
              <a:rPr lang="en-US" sz="1400" dirty="0" smtClean="0"/>
              <a:t>) that are closest to yield data</a:t>
            </a:r>
            <a:endParaRPr lang="en-US" sz="1400" dirty="0"/>
          </a:p>
        </p:txBody>
      </p:sp>
      <p:cxnSp>
        <p:nvCxnSpPr>
          <p:cNvPr id="119" name="Straight Arrow Connector 118"/>
          <p:cNvCxnSpPr>
            <a:stCxn id="149" idx="3"/>
          </p:cNvCxnSpPr>
          <p:nvPr/>
        </p:nvCxnSpPr>
        <p:spPr>
          <a:xfrm>
            <a:off x="2820124" y="6273227"/>
            <a:ext cx="3567271"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117" idx="2"/>
            <a:endCxn id="11" idx="0"/>
          </p:cNvCxnSpPr>
          <p:nvPr/>
        </p:nvCxnSpPr>
        <p:spPr>
          <a:xfrm>
            <a:off x="7793790" y="5057226"/>
            <a:ext cx="17111" cy="25010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15813" y="3086763"/>
            <a:ext cx="4109376" cy="1169551"/>
          </a:xfrm>
          <a:prstGeom prst="rect">
            <a:avLst/>
          </a:prstGeom>
          <a:noFill/>
        </p:spPr>
        <p:txBody>
          <a:bodyPr wrap="square" rtlCol="0">
            <a:spAutoFit/>
          </a:bodyPr>
          <a:lstStyle/>
          <a:p>
            <a:r>
              <a:rPr lang="en-US" sz="1400" dirty="0" smtClean="0"/>
              <a:t>For </a:t>
            </a:r>
            <a:r>
              <a:rPr lang="en-US" sz="1400" b="1" dirty="0" smtClean="0"/>
              <a:t>all </a:t>
            </a:r>
            <a:r>
              <a:rPr lang="en-US" sz="1400" dirty="0" smtClean="0"/>
              <a:t>soy pixels,</a:t>
            </a:r>
          </a:p>
          <a:p>
            <a:r>
              <a:rPr lang="en-US" sz="1400" dirty="0" err="1" smtClean="0"/>
              <a:t>Sim</a:t>
            </a:r>
            <a:r>
              <a:rPr lang="en-US" sz="1400" dirty="0" smtClean="0"/>
              <a:t> phenology (curve characteristics) = </a:t>
            </a:r>
            <a:r>
              <a:rPr lang="en-US" sz="1400" dirty="0" err="1" smtClean="0"/>
              <a:t>fcn</a:t>
            </a:r>
            <a:r>
              <a:rPr lang="en-US" sz="1400" dirty="0" smtClean="0"/>
              <a:t>(</a:t>
            </a:r>
            <a:r>
              <a:rPr lang="en-US" sz="1400" b="1" dirty="0" smtClean="0"/>
              <a:t>actual </a:t>
            </a:r>
            <a:r>
              <a:rPr lang="en-US" sz="1400" dirty="0" smtClean="0"/>
              <a:t>weather) </a:t>
            </a:r>
            <a:r>
              <a:rPr lang="en-US" sz="1400" dirty="0" smtClean="0">
                <a:solidFill>
                  <a:srgbClr val="FF0000"/>
                </a:solidFill>
              </a:rPr>
              <a:t>(if phenology alone represents </a:t>
            </a:r>
            <a:r>
              <a:rPr lang="en-US" sz="1400" dirty="0" smtClean="0">
                <a:solidFill>
                  <a:srgbClr val="FF0000"/>
                </a:solidFill>
              </a:rPr>
              <a:t>management, have a </a:t>
            </a:r>
            <a:r>
              <a:rPr lang="en-US" sz="1400" dirty="0" smtClean="0">
                <a:solidFill>
                  <a:srgbClr val="FF0000"/>
                </a:solidFill>
              </a:rPr>
              <a:t>separate </a:t>
            </a:r>
            <a:r>
              <a:rPr lang="en-US" sz="1400" dirty="0" smtClean="0">
                <a:solidFill>
                  <a:srgbClr val="FF0000"/>
                </a:solidFill>
              </a:rPr>
              <a:t>set of regressions for each management?)</a:t>
            </a:r>
          </a:p>
        </p:txBody>
      </p:sp>
      <p:sp>
        <p:nvSpPr>
          <p:cNvPr id="148" name="TextBox 147"/>
          <p:cNvSpPr txBox="1"/>
          <p:nvPr/>
        </p:nvSpPr>
        <p:spPr>
          <a:xfrm>
            <a:off x="250086" y="4347256"/>
            <a:ext cx="2424100" cy="1169551"/>
          </a:xfrm>
          <a:prstGeom prst="rect">
            <a:avLst/>
          </a:prstGeom>
          <a:noFill/>
        </p:spPr>
        <p:txBody>
          <a:bodyPr wrap="square" rtlCol="0">
            <a:spAutoFit/>
          </a:bodyPr>
          <a:lstStyle/>
          <a:p>
            <a:r>
              <a:rPr lang="en-US" sz="1400" dirty="0" smtClean="0"/>
              <a:t>Choose regression equations based on R</a:t>
            </a:r>
            <a:r>
              <a:rPr lang="en-US" sz="1400" baseline="30000" dirty="0" smtClean="0"/>
              <a:t>2</a:t>
            </a:r>
            <a:r>
              <a:rPr lang="en-US" sz="1400" dirty="0" smtClean="0"/>
              <a:t> of regression AND whichever regressions produce phenology that are closest to actual RS</a:t>
            </a:r>
            <a:endParaRPr lang="en-US" sz="1400" dirty="0">
              <a:solidFill>
                <a:srgbClr val="FF0000"/>
              </a:solidFill>
            </a:endParaRPr>
          </a:p>
        </p:txBody>
      </p:sp>
      <p:sp>
        <p:nvSpPr>
          <p:cNvPr id="149" name="TextBox 148"/>
          <p:cNvSpPr txBox="1"/>
          <p:nvPr/>
        </p:nvSpPr>
        <p:spPr>
          <a:xfrm>
            <a:off x="98631" y="5796173"/>
            <a:ext cx="2721493" cy="954107"/>
          </a:xfrm>
          <a:prstGeom prst="rect">
            <a:avLst/>
          </a:prstGeom>
          <a:noFill/>
        </p:spPr>
        <p:txBody>
          <a:bodyPr wrap="square" rtlCol="0">
            <a:spAutoFit/>
          </a:bodyPr>
          <a:lstStyle/>
          <a:p>
            <a:r>
              <a:rPr lang="en-US" sz="1400" dirty="0" smtClean="0"/>
              <a:t>Apply regression </a:t>
            </a:r>
            <a:r>
              <a:rPr lang="en-US" sz="1400" dirty="0" err="1" smtClean="0"/>
              <a:t>eqns</a:t>
            </a:r>
            <a:r>
              <a:rPr lang="en-US" sz="1400" dirty="0" smtClean="0"/>
              <a:t> to simulated weather and prescribed management conditions to get phenology</a:t>
            </a:r>
            <a:endParaRPr lang="en-US" sz="1400" dirty="0"/>
          </a:p>
        </p:txBody>
      </p:sp>
      <p:cxnSp>
        <p:nvCxnSpPr>
          <p:cNvPr id="154" name="Straight Arrow Connector 153"/>
          <p:cNvCxnSpPr/>
          <p:nvPr/>
        </p:nvCxnSpPr>
        <p:spPr>
          <a:xfrm flipH="1">
            <a:off x="2931003" y="1784686"/>
            <a:ext cx="4148728" cy="163378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a:stCxn id="147" idx="2"/>
            <a:endCxn id="148" idx="0"/>
          </p:cNvCxnSpPr>
          <p:nvPr/>
        </p:nvCxnSpPr>
        <p:spPr>
          <a:xfrm flipH="1">
            <a:off x="1462136" y="4256314"/>
            <a:ext cx="576739" cy="9094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a:stCxn id="148" idx="2"/>
            <a:endCxn id="149" idx="0"/>
          </p:cNvCxnSpPr>
          <p:nvPr/>
        </p:nvCxnSpPr>
        <p:spPr>
          <a:xfrm flipH="1">
            <a:off x="1459378" y="5516807"/>
            <a:ext cx="2758" cy="27936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3254641" y="4114383"/>
            <a:ext cx="2478501" cy="738664"/>
          </a:xfrm>
          <a:prstGeom prst="rect">
            <a:avLst/>
          </a:prstGeom>
          <a:noFill/>
        </p:spPr>
        <p:txBody>
          <a:bodyPr wrap="square" rtlCol="0">
            <a:spAutoFit/>
          </a:bodyPr>
          <a:lstStyle/>
          <a:p>
            <a:r>
              <a:rPr lang="en-US" sz="1400" dirty="0" smtClean="0"/>
              <a:t>Simulate weather for many LU % classes  (need rain, T, correlated wind, rad, humidity)</a:t>
            </a:r>
            <a:endParaRPr lang="en-US" sz="1400" dirty="0"/>
          </a:p>
        </p:txBody>
      </p:sp>
      <p:cxnSp>
        <p:nvCxnSpPr>
          <p:cNvPr id="200" name="Straight Arrow Connector 199"/>
          <p:cNvCxnSpPr>
            <a:stCxn id="173" idx="2"/>
            <a:endCxn id="11" idx="0"/>
          </p:cNvCxnSpPr>
          <p:nvPr/>
        </p:nvCxnSpPr>
        <p:spPr>
          <a:xfrm>
            <a:off x="4493892" y="4853047"/>
            <a:ext cx="3317009" cy="45428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a:stCxn id="173" idx="2"/>
            <a:endCxn id="149" idx="0"/>
          </p:cNvCxnSpPr>
          <p:nvPr/>
        </p:nvCxnSpPr>
        <p:spPr>
          <a:xfrm flipH="1">
            <a:off x="1459378" y="4853047"/>
            <a:ext cx="3034514" cy="94312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a:stCxn id="117" idx="3"/>
            <a:endCxn id="272" idx="1"/>
          </p:cNvCxnSpPr>
          <p:nvPr/>
        </p:nvCxnSpPr>
        <p:spPr>
          <a:xfrm>
            <a:off x="9149376" y="4472451"/>
            <a:ext cx="338666"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72" name="TextBox 271"/>
          <p:cNvSpPr txBox="1"/>
          <p:nvPr/>
        </p:nvSpPr>
        <p:spPr>
          <a:xfrm>
            <a:off x="9488042" y="3564510"/>
            <a:ext cx="2352606" cy="1815882"/>
          </a:xfrm>
          <a:prstGeom prst="rect">
            <a:avLst/>
          </a:prstGeom>
          <a:noFill/>
        </p:spPr>
        <p:txBody>
          <a:bodyPr wrap="square" rtlCol="0">
            <a:spAutoFit/>
          </a:bodyPr>
          <a:lstStyle/>
          <a:p>
            <a:r>
              <a:rPr lang="en-US" sz="1400" dirty="0" smtClean="0">
                <a:solidFill>
                  <a:srgbClr val="FF0000"/>
                </a:solidFill>
              </a:rPr>
              <a:t>Cross-validate with yield data – but how, if we’re weighting by management?</a:t>
            </a:r>
          </a:p>
          <a:p>
            <a:r>
              <a:rPr lang="en-US" sz="1400" dirty="0" smtClean="0">
                <a:solidFill>
                  <a:srgbClr val="FF0000"/>
                </a:solidFill>
              </a:rPr>
              <a:t> </a:t>
            </a:r>
            <a:r>
              <a:rPr lang="en-US" sz="1400" dirty="0" smtClean="0">
                <a:solidFill>
                  <a:srgbClr val="3366FF"/>
                </a:solidFill>
              </a:rPr>
              <a:t>Use historical LAI to produce a  gridded, historical yield map; weight by management scenarios (goal for this summer)</a:t>
            </a:r>
          </a:p>
        </p:txBody>
      </p:sp>
      <p:sp>
        <p:nvSpPr>
          <p:cNvPr id="290" name="TextBox 289"/>
          <p:cNvSpPr txBox="1"/>
          <p:nvPr/>
        </p:nvSpPr>
        <p:spPr>
          <a:xfrm>
            <a:off x="2371305" y="1294530"/>
            <a:ext cx="2155266" cy="738664"/>
          </a:xfrm>
          <a:prstGeom prst="rect">
            <a:avLst/>
          </a:prstGeom>
          <a:noFill/>
        </p:spPr>
        <p:txBody>
          <a:bodyPr wrap="square" rtlCol="0">
            <a:spAutoFit/>
          </a:bodyPr>
          <a:lstStyle/>
          <a:p>
            <a:r>
              <a:rPr lang="en-US" sz="1400" dirty="0" smtClean="0"/>
              <a:t>Use agreement w/ RS data to choose </a:t>
            </a:r>
            <a:r>
              <a:rPr lang="en-US" sz="1400" b="1" dirty="0" smtClean="0"/>
              <a:t>most likely </a:t>
            </a:r>
            <a:r>
              <a:rPr lang="en-US" sz="1400" dirty="0" smtClean="0"/>
              <a:t>management per pixel</a:t>
            </a:r>
            <a:endParaRPr lang="en-US" sz="1400" dirty="0">
              <a:solidFill>
                <a:srgbClr val="FF0000"/>
              </a:solidFill>
            </a:endParaRPr>
          </a:p>
        </p:txBody>
      </p:sp>
      <p:cxnSp>
        <p:nvCxnSpPr>
          <p:cNvPr id="293" name="Straight Arrow Connector 292"/>
          <p:cNvCxnSpPr/>
          <p:nvPr/>
        </p:nvCxnSpPr>
        <p:spPr>
          <a:xfrm>
            <a:off x="4526571" y="1678804"/>
            <a:ext cx="351302"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0" name="Rectangle 369"/>
          <p:cNvSpPr/>
          <p:nvPr/>
        </p:nvSpPr>
        <p:spPr>
          <a:xfrm>
            <a:off x="4093563" y="-78777"/>
            <a:ext cx="5213349" cy="954107"/>
          </a:xfrm>
          <a:prstGeom prst="rect">
            <a:avLst/>
          </a:prstGeom>
        </p:spPr>
        <p:txBody>
          <a:bodyPr wrap="square">
            <a:spAutoFit/>
          </a:bodyPr>
          <a:lstStyle/>
          <a:p>
            <a:r>
              <a:rPr lang="en-US" sz="1400" dirty="0" smtClean="0"/>
              <a:t>Phenology data: </a:t>
            </a:r>
          </a:p>
          <a:p>
            <a:pPr marL="285750" indent="-285750">
              <a:buFont typeface="Arial"/>
              <a:buChar char="•"/>
            </a:pPr>
            <a:r>
              <a:rPr lang="en-US" sz="1400" dirty="0" smtClean="0"/>
              <a:t>representativeness of yield data, adjust calibration weight </a:t>
            </a:r>
          </a:p>
          <a:p>
            <a:pPr marL="285750" indent="-285750">
              <a:buFont typeface="Arial"/>
              <a:buChar char="•"/>
            </a:pPr>
            <a:r>
              <a:rPr lang="en-US" sz="1400" dirty="0" smtClean="0"/>
              <a:t>sample soy pixels for </a:t>
            </a:r>
            <a:r>
              <a:rPr lang="en-US" sz="1400" dirty="0" err="1" smtClean="0"/>
              <a:t>phenologies</a:t>
            </a:r>
            <a:r>
              <a:rPr lang="en-US" sz="1400" dirty="0" smtClean="0"/>
              <a:t> not in yield data, </a:t>
            </a:r>
          </a:p>
          <a:p>
            <a:pPr marL="285750" indent="-285750">
              <a:buFont typeface="Arial"/>
              <a:buChar char="•"/>
            </a:pPr>
            <a:r>
              <a:rPr lang="en-US" sz="1400" dirty="0"/>
              <a:t>d</a:t>
            </a:r>
            <a:r>
              <a:rPr lang="en-US" sz="1400" dirty="0" smtClean="0"/>
              <a:t>etermines feasible management (crop rotation, planting dates)</a:t>
            </a:r>
            <a:endParaRPr lang="en-US" sz="1400" dirty="0"/>
          </a:p>
        </p:txBody>
      </p:sp>
      <p:cxnSp>
        <p:nvCxnSpPr>
          <p:cNvPr id="375" name="Straight Arrow Connector 374"/>
          <p:cNvCxnSpPr>
            <a:stCxn id="370" idx="1"/>
            <a:endCxn id="3" idx="3"/>
          </p:cNvCxnSpPr>
          <p:nvPr/>
        </p:nvCxnSpPr>
        <p:spPr>
          <a:xfrm flipH="1">
            <a:off x="3396446" y="398277"/>
            <a:ext cx="697117" cy="2369"/>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p:cNvCxnSpPr>
            <a:endCxn id="13" idx="0"/>
          </p:cNvCxnSpPr>
          <p:nvPr/>
        </p:nvCxnSpPr>
        <p:spPr>
          <a:xfrm>
            <a:off x="5799625" y="729982"/>
            <a:ext cx="0" cy="398367"/>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20" name="TextBox 419"/>
          <p:cNvSpPr txBox="1"/>
          <p:nvPr/>
        </p:nvSpPr>
        <p:spPr>
          <a:xfrm>
            <a:off x="98631" y="2227913"/>
            <a:ext cx="3297815" cy="954107"/>
          </a:xfrm>
          <a:prstGeom prst="rect">
            <a:avLst/>
          </a:prstGeom>
          <a:noFill/>
        </p:spPr>
        <p:txBody>
          <a:bodyPr wrap="square" rtlCol="0">
            <a:spAutoFit/>
          </a:bodyPr>
          <a:lstStyle/>
          <a:p>
            <a:r>
              <a:rPr lang="en-US" sz="1400" dirty="0" smtClean="0">
                <a:solidFill>
                  <a:srgbClr val="FF0000"/>
                </a:solidFill>
              </a:rPr>
              <a:t>Just make sure we can generate phenology info that’s pertinent to yield through weather. Maybe decide later. This will become a “black box”.</a:t>
            </a:r>
            <a:endParaRPr lang="en-US" sz="1400" dirty="0">
              <a:solidFill>
                <a:srgbClr val="FF0000"/>
              </a:solidFill>
            </a:endParaRPr>
          </a:p>
        </p:txBody>
      </p:sp>
    </p:spTree>
    <p:extLst>
      <p:ext uri="{BB962C8B-B14F-4D97-AF65-F5344CB8AC3E}">
        <p14:creationId xmlns:p14="http://schemas.microsoft.com/office/powerpoint/2010/main" val="197113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11473</TotalTime>
  <Words>1613</Words>
  <Application>Microsoft Macintosh PowerPoint</Application>
  <PresentationFormat>On-screen Show (4:3)</PresentationFormat>
  <Paragraphs>127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SCYM workflow and  research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59</cp:revision>
  <dcterms:created xsi:type="dcterms:W3CDTF">2018-04-25T15:37:30Z</dcterms:created>
  <dcterms:modified xsi:type="dcterms:W3CDTF">2018-05-03T16:55:03Z</dcterms:modified>
</cp:coreProperties>
</file>