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62" r:id="rId4"/>
    <p:sldId id="260" r:id="rId5"/>
    <p:sldId id="261" r:id="rId6"/>
    <p:sldId id="263" r:id="rId7"/>
    <p:sldId id="264"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812" autoAdjust="0"/>
  </p:normalViewPr>
  <p:slideViewPr>
    <p:cSldViewPr snapToGrid="0" snapToObjects="1">
      <p:cViewPr varScale="1">
        <p:scale>
          <a:sx n="103" d="100"/>
          <a:sy n="103" d="100"/>
        </p:scale>
        <p:origin x="-108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761D21-F5AA-0D4E-875F-7BE2612A6D04}" type="datetimeFigureOut">
              <a:rPr lang="en-US" smtClean="0"/>
              <a:t>5/21/18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738F37-B203-8F4A-8F7D-85E2D93865E6}" type="slidenum">
              <a:rPr lang="en-US" smtClean="0"/>
              <a:t>‹#›</a:t>
            </a:fld>
            <a:endParaRPr lang="en-US"/>
          </a:p>
        </p:txBody>
      </p:sp>
    </p:spTree>
    <p:extLst>
      <p:ext uri="{BB962C8B-B14F-4D97-AF65-F5344CB8AC3E}">
        <p14:creationId xmlns:p14="http://schemas.microsoft.com/office/powerpoint/2010/main" val="155447312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Level</a:t>
            </a:r>
            <a:r>
              <a:rPr lang="en-US" baseline="0" dirty="0" smtClean="0"/>
              <a:t> 1 calibration: by “regions”</a:t>
            </a:r>
          </a:p>
          <a:p>
            <a:r>
              <a:rPr lang="en-US" baseline="0" dirty="0" smtClean="0"/>
              <a:t>A “region” is defined by temperature, latitude, biome, </a:t>
            </a:r>
            <a:r>
              <a:rPr lang="en-US" baseline="0" dirty="0" err="1" smtClean="0"/>
              <a:t>Matopiba</a:t>
            </a:r>
            <a:r>
              <a:rPr lang="en-US" baseline="0" dirty="0" smtClean="0"/>
              <a:t> separately</a:t>
            </a:r>
          </a:p>
          <a:p>
            <a:r>
              <a:rPr lang="en-US" baseline="0" dirty="0" smtClean="0"/>
              <a:t>In each Region, and for all years in each Region, all parameters will be the same for each management combo (3 planting x 3 cycle length)</a:t>
            </a:r>
          </a:p>
          <a:p>
            <a:r>
              <a:rPr lang="en-US" baseline="0" dirty="0" smtClean="0"/>
              <a:t>In each Region, we need to constrain the planting date and cycle length in order to set early, middle, late planting and short, medium, long cycle length. To constrain the planting and cycle, use a combination of </a:t>
            </a:r>
            <a:r>
              <a:rPr lang="en-US" baseline="0" dirty="0" err="1" smtClean="0"/>
              <a:t>AgriTempo</a:t>
            </a:r>
            <a:r>
              <a:rPr lang="en-US" baseline="0" dirty="0" smtClean="0"/>
              <a:t> planting window recommendations, phenology curves calculated from satellite data – onset, </a:t>
            </a:r>
            <a:r>
              <a:rPr lang="en-US" baseline="0" dirty="0" err="1" smtClean="0"/>
              <a:t>greenup</a:t>
            </a:r>
            <a:r>
              <a:rPr lang="en-US" baseline="0" dirty="0" smtClean="0"/>
              <a:t> as the range. Each pixel may have a different range of planting and cycle in the region, depending on satellite data and </a:t>
            </a:r>
            <a:r>
              <a:rPr lang="en-US" baseline="0" dirty="0" err="1" smtClean="0"/>
              <a:t>AgriTempo</a:t>
            </a:r>
            <a:r>
              <a:rPr lang="en-US" baseline="0" dirty="0" smtClean="0"/>
              <a:t> recs. Divide the region into single </a:t>
            </a:r>
            <a:r>
              <a:rPr lang="en-US" baseline="0" dirty="0" err="1" smtClean="0"/>
              <a:t>vs</a:t>
            </a:r>
            <a:r>
              <a:rPr lang="en-US" baseline="0" dirty="0" smtClean="0"/>
              <a:t> double cropping before setting the range of planting dates and cycle lengths, because rotations have a big effect on the ranges. It doesn’t matter that single </a:t>
            </a:r>
            <a:r>
              <a:rPr lang="en-US" baseline="0" dirty="0" err="1" smtClean="0"/>
              <a:t>vs</a:t>
            </a:r>
            <a:r>
              <a:rPr lang="en-US" baseline="0" dirty="0" smtClean="0"/>
              <a:t> double cropping will change among years in the same pixel, because we’re ONLY using single </a:t>
            </a:r>
            <a:r>
              <a:rPr lang="en-US" baseline="0" dirty="0" err="1" smtClean="0"/>
              <a:t>vs</a:t>
            </a:r>
            <a:r>
              <a:rPr lang="en-US" baseline="0" dirty="0" smtClean="0"/>
              <a:t> double cropping to constrain varieties and planting date. For the entire region, apply a particular assumption, like late planting date x short cycle length. The actual planting date and cycle length may be different for each pixel, but the same assumption will apply for the entire region. For each assumption and region, all years will be used for calibration.</a:t>
            </a:r>
          </a:p>
          <a:p>
            <a:r>
              <a:rPr lang="en-US" baseline="0" dirty="0" smtClean="0"/>
              <a:t>The outcome of Level 1 calibration will be 9 sets of parameters, each assuming a particular planting date type and cycle length type. The </a:t>
            </a:r>
            <a:r>
              <a:rPr lang="en-US" baseline="0" dirty="0" err="1" smtClean="0"/>
              <a:t>Vm</a:t>
            </a:r>
            <a:r>
              <a:rPr lang="en-US" baseline="0" dirty="0" smtClean="0"/>
              <a:t> here will be some averaged “management package” – in the form of fertilizer, irrigation, pesticide, etc. Most soy is no till, so don’t worry about no till/till. As this point, Avery suggests doing a take-one-out validation where we take subsets of the region, calibrate assuming each of the 9 planting x cycle length combos, run INLAND for the remaining validation subset, and use agreement with yield/phenology data to pick out the most likely managements of the 9. We think it’s good enough to keep all nine at this point. (perhaps set a likelihood to this as well?)</a:t>
            </a:r>
          </a:p>
          <a:p>
            <a:r>
              <a:rPr lang="en-US" baseline="0" dirty="0" smtClean="0"/>
              <a:t>At level 1, we’re only describing varieties in terms of cycle length and single/double cropping. At level 2, add on </a:t>
            </a:r>
            <a:r>
              <a:rPr lang="en-US" baseline="0" dirty="0" err="1" smtClean="0"/>
              <a:t>Vm</a:t>
            </a:r>
            <a:r>
              <a:rPr lang="en-US" baseline="0" dirty="0" smtClean="0"/>
              <a:t> to describe varieties.</a:t>
            </a:r>
          </a:p>
          <a:p>
            <a:endParaRPr lang="en-US" baseline="0" dirty="0" smtClean="0"/>
          </a:p>
          <a:p>
            <a:r>
              <a:rPr lang="en-US" baseline="0" dirty="0" smtClean="0"/>
              <a:t>Note starting at level 1, we will have 9 sets of </a:t>
            </a:r>
            <a:r>
              <a:rPr lang="en-US" baseline="0" dirty="0" err="1" smtClean="0"/>
              <a:t>params</a:t>
            </a:r>
            <a:r>
              <a:rPr lang="en-US" baseline="0" dirty="0" smtClean="0"/>
              <a:t> for single cropping and 9 sets of </a:t>
            </a:r>
            <a:r>
              <a:rPr lang="en-US" baseline="0" dirty="0" err="1" smtClean="0"/>
              <a:t>params</a:t>
            </a:r>
            <a:r>
              <a:rPr lang="en-US" baseline="0" dirty="0" smtClean="0"/>
              <a:t> for double cropping. Essentially our biggest divisions are Regions x single/double.</a:t>
            </a:r>
            <a:endParaRPr lang="en-US" dirty="0"/>
          </a:p>
        </p:txBody>
      </p:sp>
      <p:sp>
        <p:nvSpPr>
          <p:cNvPr id="4" name="Slide Number Placeholder 3"/>
          <p:cNvSpPr>
            <a:spLocks noGrp="1"/>
          </p:cNvSpPr>
          <p:nvPr>
            <p:ph type="sldNum" sz="quarter" idx="10"/>
          </p:nvPr>
        </p:nvSpPr>
        <p:spPr/>
        <p:txBody>
          <a:bodyPr/>
          <a:lstStyle/>
          <a:p>
            <a:fld id="{84738F37-B203-8F4A-8F7D-85E2D93865E6}" type="slidenum">
              <a:rPr lang="en-US" smtClean="0"/>
              <a:t>2</a:t>
            </a:fld>
            <a:endParaRPr lang="en-US"/>
          </a:p>
        </p:txBody>
      </p:sp>
    </p:spTree>
    <p:extLst>
      <p:ext uri="{BB962C8B-B14F-4D97-AF65-F5344CB8AC3E}">
        <p14:creationId xmlns:p14="http://schemas.microsoft.com/office/powerpoint/2010/main" val="3782318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input to Level 2 will be 9 sets of parameters (corresponding to planting x cycle</a:t>
            </a:r>
            <a:r>
              <a:rPr lang="en-US" baseline="0" dirty="0" smtClean="0"/>
              <a:t> length) in each region. Level 2 will only calibrate/adjust </a:t>
            </a:r>
            <a:r>
              <a:rPr lang="en-US" baseline="0" dirty="0" err="1" smtClean="0"/>
              <a:t>Vm</a:t>
            </a:r>
            <a:r>
              <a:rPr lang="en-US" baseline="0" dirty="0" smtClean="0"/>
              <a:t> value, assuming all other parameters remain the same as in Level 1. We could also change rooting depth (which is related to management) if we have more than one point-year. </a:t>
            </a:r>
          </a:p>
          <a:p>
            <a:r>
              <a:rPr lang="en-US" baseline="0" dirty="0" smtClean="0"/>
              <a:t>Two ideas:</a:t>
            </a:r>
          </a:p>
          <a:p>
            <a:r>
              <a:rPr lang="en-US" baseline="0" dirty="0" smtClean="0"/>
              <a:t>Idea One. There will be a different </a:t>
            </a:r>
            <a:r>
              <a:rPr lang="en-US" baseline="0" dirty="0" err="1" smtClean="0"/>
              <a:t>Vm</a:t>
            </a:r>
            <a:r>
              <a:rPr lang="en-US" baseline="0" dirty="0" smtClean="0"/>
              <a:t> calibrated for each year and for each pixel (or group of pixels). </a:t>
            </a:r>
          </a:p>
          <a:p>
            <a:r>
              <a:rPr lang="en-US" baseline="0" dirty="0" smtClean="0"/>
              <a:t>Idea Two. From Level 1, take a look at yield residuals (between predicted and observed). Make a CDF of residuals, divide into negative, close to zero, and positive errors and assume these three ranges represent different management choices. We will have three sets of errors “types”, and presumably have a way to set three specific </a:t>
            </a:r>
            <a:r>
              <a:rPr lang="en-US" baseline="0" dirty="0" err="1" smtClean="0"/>
              <a:t>Vm</a:t>
            </a:r>
            <a:r>
              <a:rPr lang="en-US" baseline="0" dirty="0" smtClean="0"/>
              <a:t> values corresponding to each of these errors. This will give us three </a:t>
            </a:r>
            <a:r>
              <a:rPr lang="en-US" baseline="0" dirty="0" err="1" smtClean="0"/>
              <a:t>Vms</a:t>
            </a:r>
            <a:r>
              <a:rPr lang="en-US" baseline="0" dirty="0" smtClean="0"/>
              <a:t> x 9 parameter sets from Level 1. Dividing the </a:t>
            </a:r>
            <a:r>
              <a:rPr lang="en-US" baseline="0" dirty="0" err="1" smtClean="0"/>
              <a:t>Vm</a:t>
            </a:r>
            <a:r>
              <a:rPr lang="en-US" baseline="0" dirty="0" smtClean="0"/>
              <a:t> into three regions, instead of Idea One which calibrates a specific </a:t>
            </a:r>
            <a:r>
              <a:rPr lang="en-US" baseline="0" dirty="0" err="1" smtClean="0"/>
              <a:t>Vm</a:t>
            </a:r>
            <a:r>
              <a:rPr lang="en-US" baseline="0" dirty="0" smtClean="0"/>
              <a:t> for each pixel/year, gives us more data to work with, so we could go on to calibrate rooting distribution (beta) and be more physical with management.</a:t>
            </a:r>
          </a:p>
          <a:p>
            <a:r>
              <a:rPr lang="en-US" baseline="0" dirty="0" smtClean="0"/>
              <a:t>The outcome of Level 2 calibration will be an idea of what </a:t>
            </a:r>
            <a:r>
              <a:rPr lang="en-US" baseline="0" dirty="0" err="1" smtClean="0"/>
              <a:t>Vm</a:t>
            </a:r>
            <a:r>
              <a:rPr lang="en-US" baseline="0" dirty="0" smtClean="0"/>
              <a:t> would have to be to get a given yield/phenology dataset and a given planting x cycle length combo. There will be a single calibrated </a:t>
            </a:r>
            <a:r>
              <a:rPr lang="en-US" baseline="0" dirty="0" err="1" smtClean="0"/>
              <a:t>Vm</a:t>
            </a:r>
            <a:r>
              <a:rPr lang="en-US" baseline="0" dirty="0" smtClean="0"/>
              <a:t> value per pixel/year for a given planting x cycle. We will look at all </a:t>
            </a:r>
            <a:r>
              <a:rPr lang="en-US" baseline="0" dirty="0" err="1" smtClean="0"/>
              <a:t>Vm</a:t>
            </a:r>
            <a:r>
              <a:rPr lang="en-US" baseline="0" dirty="0" smtClean="0"/>
              <a:t> values in all pixel/years within each planting x cycle to get a sense of </a:t>
            </a:r>
            <a:r>
              <a:rPr lang="en-US" baseline="0" dirty="0" err="1" smtClean="0"/>
              <a:t>Vm</a:t>
            </a:r>
            <a:r>
              <a:rPr lang="en-US" baseline="0" dirty="0" smtClean="0"/>
              <a:t> ranges. We will pick out three (low, middle, high) </a:t>
            </a:r>
            <a:r>
              <a:rPr lang="en-US" baseline="0" dirty="0" err="1" smtClean="0"/>
              <a:t>Vm</a:t>
            </a:r>
            <a:r>
              <a:rPr lang="en-US" baseline="0" dirty="0" smtClean="0"/>
              <a:t> values within each region x 9 planting x cycle. We end up with parameters for 3 </a:t>
            </a:r>
            <a:r>
              <a:rPr lang="en-US" baseline="0" dirty="0" err="1" smtClean="0"/>
              <a:t>Vm</a:t>
            </a:r>
            <a:r>
              <a:rPr lang="en-US" baseline="0" dirty="0" smtClean="0"/>
              <a:t> x 3 planting dates x 3 cycles in each region, ready to run for SCYM.</a:t>
            </a:r>
            <a:endParaRPr lang="en-US" dirty="0"/>
          </a:p>
        </p:txBody>
      </p:sp>
      <p:sp>
        <p:nvSpPr>
          <p:cNvPr id="4" name="Slide Number Placeholder 3"/>
          <p:cNvSpPr>
            <a:spLocks noGrp="1"/>
          </p:cNvSpPr>
          <p:nvPr>
            <p:ph type="sldNum" sz="quarter" idx="10"/>
          </p:nvPr>
        </p:nvSpPr>
        <p:spPr/>
        <p:txBody>
          <a:bodyPr/>
          <a:lstStyle/>
          <a:p>
            <a:fld id="{84738F37-B203-8F4A-8F7D-85E2D93865E6}" type="slidenum">
              <a:rPr lang="en-US" smtClean="0"/>
              <a:t>3</a:t>
            </a:fld>
            <a:endParaRPr lang="en-US"/>
          </a:p>
        </p:txBody>
      </p:sp>
    </p:spTree>
    <p:extLst>
      <p:ext uri="{BB962C8B-B14F-4D97-AF65-F5344CB8AC3E}">
        <p14:creationId xmlns:p14="http://schemas.microsoft.com/office/powerpoint/2010/main" val="4254085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input to SCYM will be INLAND</a:t>
            </a:r>
            <a:r>
              <a:rPr lang="en-US" baseline="0" dirty="0" smtClean="0"/>
              <a:t> for each region of Brazil, calibrated for nine possible planting x cycle lengths, each with a set of 3 </a:t>
            </a:r>
            <a:r>
              <a:rPr lang="en-US" baseline="0" dirty="0" err="1" smtClean="0"/>
              <a:t>Vm’s</a:t>
            </a:r>
            <a:r>
              <a:rPr lang="en-US" baseline="0" dirty="0" smtClean="0"/>
              <a:t> that were calibrated in Level 2. </a:t>
            </a:r>
          </a:p>
          <a:p>
            <a:r>
              <a:rPr lang="en-US" baseline="0" dirty="0" smtClean="0"/>
              <a:t>We will have two sets of regressions, one for single and one for double.</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To get the yield regression equations, we will run INLAND for all 9 planting x cycle x 3 </a:t>
            </a:r>
            <a:r>
              <a:rPr lang="en-US" baseline="0" dirty="0" err="1" smtClean="0"/>
              <a:t>Vm</a:t>
            </a:r>
            <a:r>
              <a:rPr lang="en-US" baseline="0" dirty="0" smtClean="0"/>
              <a:t> values in each region. We will run INLAND for all 27 sets of parameters. For each of the 27, we will run INLAND for actual weather, and get yield. </a:t>
            </a:r>
            <a:r>
              <a:rPr lang="en-US" sz="1200" dirty="0" smtClean="0"/>
              <a:t>Note that we are not limited to using only the 3 planting x 3 cycle calibrated parameters as our management. We can simulate (</a:t>
            </a:r>
            <a:r>
              <a:rPr lang="en-US" sz="1200" dirty="0" err="1" smtClean="0"/>
              <a:t>exogeneously</a:t>
            </a:r>
            <a:r>
              <a:rPr lang="en-US" sz="1200" dirty="0" smtClean="0"/>
              <a:t>) any planting date we want with INLAND – the scenarios come from INLAND inputs, and the different parameter sets are for error (they’re not scenarios!)</a:t>
            </a:r>
          </a:p>
          <a:p>
            <a:r>
              <a:rPr lang="en-US" baseline="0" dirty="0" smtClean="0"/>
              <a:t>Maybe we will then average the yields by likelihood of each management (where management is planting x cycle length), or we will just use all yields separately. Note that </a:t>
            </a:r>
            <a:r>
              <a:rPr lang="en-US" baseline="0" dirty="0" err="1" smtClean="0"/>
              <a:t>Vm</a:t>
            </a:r>
            <a:r>
              <a:rPr lang="en-US" baseline="0" dirty="0" smtClean="0"/>
              <a:t> will be assumed “known” for a given pixel/year and we won’t assign a likelihood to that. We will then put the predicted yields into regression along with pseudo phenology calculated from INLAND and actual weather.</a:t>
            </a:r>
          </a:p>
          <a:p>
            <a:r>
              <a:rPr lang="en-US" baseline="0" dirty="0" smtClean="0"/>
              <a:t>How will we use yield, phenology data to pick likely observation dates when we don’t know the actual </a:t>
            </a:r>
            <a:r>
              <a:rPr lang="en-US" baseline="0" dirty="0" err="1" smtClean="0"/>
              <a:t>Vm</a:t>
            </a:r>
            <a:r>
              <a:rPr lang="en-US" baseline="0" dirty="0" smtClean="0"/>
              <a:t>? – we would need to assume a </a:t>
            </a:r>
            <a:r>
              <a:rPr lang="en-US" baseline="0" dirty="0" err="1" smtClean="0"/>
              <a:t>Vm</a:t>
            </a:r>
            <a:r>
              <a:rPr lang="en-US" baseline="0" dirty="0" smtClean="0"/>
              <a:t> in order to do this so it’s not very feasible. We don’t have a perfect model like SCYM requires. We could pick by R2 of calibration only.</a:t>
            </a:r>
          </a:p>
          <a:p>
            <a:r>
              <a:rPr lang="en-US" baseline="0" dirty="0" smtClean="0"/>
              <a:t>Instead of having separate regressions for each </a:t>
            </a:r>
            <a:r>
              <a:rPr lang="en-US" baseline="0" dirty="0" err="1" smtClean="0"/>
              <a:t>Vm</a:t>
            </a:r>
            <a:r>
              <a:rPr lang="en-US" baseline="0" dirty="0" smtClean="0"/>
              <a:t> and planting and cycle, we can just do a single set of yield regression equations, assuming phenology captures variations in all 27 combinations.</a:t>
            </a:r>
          </a:p>
          <a:p>
            <a:endParaRPr lang="en-US" baseline="0" dirty="0" smtClean="0"/>
          </a:p>
          <a:p>
            <a:r>
              <a:rPr lang="en-US" baseline="0" dirty="0" smtClean="0"/>
              <a:t>Phenology SCYM regressions: instead of having separate phenology equations for each management, can do phenology = </a:t>
            </a:r>
            <a:r>
              <a:rPr lang="en-US" baseline="0" dirty="0" err="1" smtClean="0"/>
              <a:t>fcn</a:t>
            </a:r>
            <a:r>
              <a:rPr lang="en-US" baseline="0" dirty="0" smtClean="0"/>
              <a:t>(weather, </a:t>
            </a:r>
            <a:r>
              <a:rPr lang="en-US" baseline="0" dirty="0" err="1" smtClean="0"/>
              <a:t>Vm</a:t>
            </a:r>
            <a:r>
              <a:rPr lang="en-US" baseline="0" dirty="0" smtClean="0"/>
              <a:t>, planting, cycle). Can use </a:t>
            </a:r>
            <a:r>
              <a:rPr lang="en-US" baseline="0" dirty="0" err="1" smtClean="0"/>
              <a:t>Vm</a:t>
            </a:r>
            <a:r>
              <a:rPr lang="en-US" baseline="0" dirty="0" smtClean="0"/>
              <a:t> as exogenous input to generate phenology information in different management cases.</a:t>
            </a:r>
            <a:endParaRPr lang="en-US" dirty="0"/>
          </a:p>
        </p:txBody>
      </p:sp>
      <p:sp>
        <p:nvSpPr>
          <p:cNvPr id="4" name="Slide Number Placeholder 3"/>
          <p:cNvSpPr>
            <a:spLocks noGrp="1"/>
          </p:cNvSpPr>
          <p:nvPr>
            <p:ph type="sldNum" sz="quarter" idx="10"/>
          </p:nvPr>
        </p:nvSpPr>
        <p:spPr/>
        <p:txBody>
          <a:bodyPr/>
          <a:lstStyle/>
          <a:p>
            <a:fld id="{84738F37-B203-8F4A-8F7D-85E2D93865E6}" type="slidenum">
              <a:rPr lang="en-US" smtClean="0"/>
              <a:t>4</a:t>
            </a:fld>
            <a:endParaRPr lang="en-US"/>
          </a:p>
        </p:txBody>
      </p:sp>
    </p:spTree>
    <p:extLst>
      <p:ext uri="{BB962C8B-B14F-4D97-AF65-F5344CB8AC3E}">
        <p14:creationId xmlns:p14="http://schemas.microsoft.com/office/powerpoint/2010/main" val="1898529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All weather data will be interpolated (</a:t>
            </a:r>
            <a:r>
              <a:rPr lang="en-US" baseline="0" dirty="0" err="1" smtClean="0"/>
              <a:t>Tmin</a:t>
            </a:r>
            <a:r>
              <a:rPr lang="en-US" baseline="0" dirty="0" smtClean="0"/>
              <a:t>, </a:t>
            </a:r>
            <a:r>
              <a:rPr lang="en-US" baseline="0" dirty="0" err="1" smtClean="0"/>
              <a:t>Tmax</a:t>
            </a:r>
            <a:r>
              <a:rPr lang="en-US" baseline="0" dirty="0" smtClean="0"/>
              <a:t>, </a:t>
            </a:r>
            <a:r>
              <a:rPr lang="en-US" baseline="0" dirty="0" err="1" smtClean="0"/>
              <a:t>Tavg</a:t>
            </a:r>
            <a:r>
              <a:rPr lang="en-US" baseline="0" dirty="0" smtClean="0"/>
              <a:t>, wind speed, specific humidity, </a:t>
            </a:r>
            <a:r>
              <a:rPr lang="en-US" baseline="0" dirty="0" err="1" smtClean="0"/>
              <a:t>precip</a:t>
            </a:r>
            <a:r>
              <a:rPr lang="en-US" baseline="0" dirty="0" smtClean="0"/>
              <a:t>, radiation); interpolation will happen during the process of going from pixel to list</a:t>
            </a:r>
          </a:p>
          <a:p>
            <a:r>
              <a:rPr lang="en-US" baseline="0" dirty="0" smtClean="0"/>
              <a:t>Classify pixels into region in the native weather data grid</a:t>
            </a:r>
          </a:p>
          <a:p>
            <a:endParaRPr lang="en-US" baseline="0" dirty="0" smtClean="0"/>
          </a:p>
          <a:p>
            <a:r>
              <a:rPr lang="en-US" baseline="0" dirty="0" smtClean="0"/>
              <a:t>Ask Dave – what does he do for gridded weather? What dataset does he use? Does he interpolate?</a:t>
            </a:r>
          </a:p>
          <a:p>
            <a:r>
              <a:rPr lang="en-US" dirty="0" smtClean="0"/>
              <a:t>My work:</a:t>
            </a:r>
          </a:p>
          <a:p>
            <a:r>
              <a:rPr lang="en-US" dirty="0" smtClean="0"/>
              <a:t>Bottleneck: Ask about datasets.</a:t>
            </a:r>
            <a:r>
              <a:rPr lang="en-US" baseline="0" dirty="0" smtClean="0"/>
              <a:t> Ask about </a:t>
            </a:r>
            <a:r>
              <a:rPr lang="en-US" baseline="0" dirty="0" err="1" smtClean="0"/>
              <a:t>cyberinfrastructure</a:t>
            </a:r>
            <a:r>
              <a:rPr lang="en-US" baseline="0" dirty="0" smtClean="0"/>
              <a:t>. Need: onset, Rally da </a:t>
            </a:r>
            <a:r>
              <a:rPr lang="en-US" baseline="0" dirty="0" err="1" smtClean="0"/>
              <a:t>Safra</a:t>
            </a:r>
            <a:r>
              <a:rPr lang="en-US" baseline="0" dirty="0" smtClean="0"/>
              <a:t>, LC </a:t>
            </a:r>
            <a:r>
              <a:rPr lang="en-US" baseline="0" dirty="0" err="1" smtClean="0"/>
              <a:t>Morgen</a:t>
            </a:r>
            <a:r>
              <a:rPr lang="en-US" baseline="0" dirty="0" smtClean="0"/>
              <a:t> </a:t>
            </a:r>
            <a:r>
              <a:rPr lang="en-US" baseline="0" dirty="0" err="1" smtClean="0"/>
              <a:t>soymap</a:t>
            </a:r>
            <a:r>
              <a:rPr lang="en-US" baseline="0" dirty="0" smtClean="0"/>
              <a:t>, </a:t>
            </a:r>
            <a:r>
              <a:rPr lang="en-US" baseline="0" dirty="0" err="1" smtClean="0"/>
              <a:t>Mapbiomas</a:t>
            </a:r>
            <a:r>
              <a:rPr lang="en-US" baseline="0" dirty="0" smtClean="0"/>
              <a:t>, other land use classifications, single </a:t>
            </a:r>
            <a:r>
              <a:rPr lang="en-US" baseline="0" dirty="0" err="1" smtClean="0"/>
              <a:t>vs</a:t>
            </a:r>
            <a:r>
              <a:rPr lang="en-US" baseline="0" dirty="0" smtClean="0"/>
              <a:t> double crop maps</a:t>
            </a:r>
            <a:endParaRPr lang="en-US" dirty="0" smtClean="0"/>
          </a:p>
          <a:p>
            <a:r>
              <a:rPr lang="en-US" dirty="0" smtClean="0"/>
              <a:t>Compile</a:t>
            </a:r>
            <a:r>
              <a:rPr lang="en-US" baseline="0" dirty="0" smtClean="0"/>
              <a:t> </a:t>
            </a:r>
            <a:r>
              <a:rPr lang="en-US" baseline="0" dirty="0" err="1" smtClean="0"/>
              <a:t>soymap</a:t>
            </a:r>
            <a:r>
              <a:rPr lang="en-US" baseline="0" dirty="0" smtClean="0"/>
              <a:t> and yield data</a:t>
            </a:r>
          </a:p>
          <a:p>
            <a:r>
              <a:rPr lang="en-US" baseline="0" dirty="0" smtClean="0"/>
              <a:t>Determine rep of yield data</a:t>
            </a:r>
          </a:p>
          <a:p>
            <a:r>
              <a:rPr lang="en-US" baseline="0" dirty="0" smtClean="0"/>
              <a:t>Select new soy pixels if necessary</a:t>
            </a:r>
          </a:p>
          <a:p>
            <a:r>
              <a:rPr lang="en-US" baseline="0" dirty="0" smtClean="0"/>
              <a:t>Tie LAI info to the selected and yield soy pixels</a:t>
            </a:r>
          </a:p>
        </p:txBody>
      </p:sp>
      <p:sp>
        <p:nvSpPr>
          <p:cNvPr id="4" name="Slide Number Placeholder 3"/>
          <p:cNvSpPr>
            <a:spLocks noGrp="1"/>
          </p:cNvSpPr>
          <p:nvPr>
            <p:ph type="sldNum" sz="quarter" idx="10"/>
          </p:nvPr>
        </p:nvSpPr>
        <p:spPr/>
        <p:txBody>
          <a:bodyPr/>
          <a:lstStyle/>
          <a:p>
            <a:fld id="{84738F37-B203-8F4A-8F7D-85E2D93865E6}" type="slidenum">
              <a:rPr lang="en-US" smtClean="0"/>
              <a:t>5</a:t>
            </a:fld>
            <a:endParaRPr lang="en-US"/>
          </a:p>
        </p:txBody>
      </p:sp>
    </p:spTree>
    <p:extLst>
      <p:ext uri="{BB962C8B-B14F-4D97-AF65-F5344CB8AC3E}">
        <p14:creationId xmlns:p14="http://schemas.microsoft.com/office/powerpoint/2010/main" val="1901154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ABD160-6BBF-3A46-9E0C-AAC7F79758C8}" type="datetimeFigureOut">
              <a:rPr lang="en-US" smtClean="0"/>
              <a:t>5/21/18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ACFD74-CA7C-EE4F-B397-01E1E3BE4973}" type="slidenum">
              <a:rPr lang="en-US" smtClean="0"/>
              <a:t>‹#›</a:t>
            </a:fld>
            <a:endParaRPr lang="en-US"/>
          </a:p>
        </p:txBody>
      </p:sp>
    </p:spTree>
    <p:extLst>
      <p:ext uri="{BB962C8B-B14F-4D97-AF65-F5344CB8AC3E}">
        <p14:creationId xmlns:p14="http://schemas.microsoft.com/office/powerpoint/2010/main" val="1301942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ABD160-6BBF-3A46-9E0C-AAC7F79758C8}" type="datetimeFigureOut">
              <a:rPr lang="en-US" smtClean="0"/>
              <a:t>5/21/18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ACFD74-CA7C-EE4F-B397-01E1E3BE4973}" type="slidenum">
              <a:rPr lang="en-US" smtClean="0"/>
              <a:t>‹#›</a:t>
            </a:fld>
            <a:endParaRPr lang="en-US"/>
          </a:p>
        </p:txBody>
      </p:sp>
    </p:spTree>
    <p:extLst>
      <p:ext uri="{BB962C8B-B14F-4D97-AF65-F5344CB8AC3E}">
        <p14:creationId xmlns:p14="http://schemas.microsoft.com/office/powerpoint/2010/main" val="2277575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ABD160-6BBF-3A46-9E0C-AAC7F79758C8}" type="datetimeFigureOut">
              <a:rPr lang="en-US" smtClean="0"/>
              <a:t>5/21/18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ACFD74-CA7C-EE4F-B397-01E1E3BE4973}" type="slidenum">
              <a:rPr lang="en-US" smtClean="0"/>
              <a:t>‹#›</a:t>
            </a:fld>
            <a:endParaRPr lang="en-US"/>
          </a:p>
        </p:txBody>
      </p:sp>
    </p:spTree>
    <p:extLst>
      <p:ext uri="{BB962C8B-B14F-4D97-AF65-F5344CB8AC3E}">
        <p14:creationId xmlns:p14="http://schemas.microsoft.com/office/powerpoint/2010/main" val="1794352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ABD160-6BBF-3A46-9E0C-AAC7F79758C8}" type="datetimeFigureOut">
              <a:rPr lang="en-US" smtClean="0"/>
              <a:t>5/21/18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ACFD74-CA7C-EE4F-B397-01E1E3BE4973}" type="slidenum">
              <a:rPr lang="en-US" smtClean="0"/>
              <a:t>‹#›</a:t>
            </a:fld>
            <a:endParaRPr lang="en-US"/>
          </a:p>
        </p:txBody>
      </p:sp>
    </p:spTree>
    <p:extLst>
      <p:ext uri="{BB962C8B-B14F-4D97-AF65-F5344CB8AC3E}">
        <p14:creationId xmlns:p14="http://schemas.microsoft.com/office/powerpoint/2010/main" val="3761832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ABD160-6BBF-3A46-9E0C-AAC7F79758C8}" type="datetimeFigureOut">
              <a:rPr lang="en-US" smtClean="0"/>
              <a:t>5/21/18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ACFD74-CA7C-EE4F-B397-01E1E3BE4973}" type="slidenum">
              <a:rPr lang="en-US" smtClean="0"/>
              <a:t>‹#›</a:t>
            </a:fld>
            <a:endParaRPr lang="en-US"/>
          </a:p>
        </p:txBody>
      </p:sp>
    </p:spTree>
    <p:extLst>
      <p:ext uri="{BB962C8B-B14F-4D97-AF65-F5344CB8AC3E}">
        <p14:creationId xmlns:p14="http://schemas.microsoft.com/office/powerpoint/2010/main" val="1106036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ABD160-6BBF-3A46-9E0C-AAC7F79758C8}" type="datetimeFigureOut">
              <a:rPr lang="en-US" smtClean="0"/>
              <a:t>5/21/18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ACFD74-CA7C-EE4F-B397-01E1E3BE4973}" type="slidenum">
              <a:rPr lang="en-US" smtClean="0"/>
              <a:t>‹#›</a:t>
            </a:fld>
            <a:endParaRPr lang="en-US"/>
          </a:p>
        </p:txBody>
      </p:sp>
    </p:spTree>
    <p:extLst>
      <p:ext uri="{BB962C8B-B14F-4D97-AF65-F5344CB8AC3E}">
        <p14:creationId xmlns:p14="http://schemas.microsoft.com/office/powerpoint/2010/main" val="372624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ABD160-6BBF-3A46-9E0C-AAC7F79758C8}" type="datetimeFigureOut">
              <a:rPr lang="en-US" smtClean="0"/>
              <a:t>5/21/18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ACFD74-CA7C-EE4F-B397-01E1E3BE4973}" type="slidenum">
              <a:rPr lang="en-US" smtClean="0"/>
              <a:t>‹#›</a:t>
            </a:fld>
            <a:endParaRPr lang="en-US"/>
          </a:p>
        </p:txBody>
      </p:sp>
    </p:spTree>
    <p:extLst>
      <p:ext uri="{BB962C8B-B14F-4D97-AF65-F5344CB8AC3E}">
        <p14:creationId xmlns:p14="http://schemas.microsoft.com/office/powerpoint/2010/main" val="2486843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ABD160-6BBF-3A46-9E0C-AAC7F79758C8}" type="datetimeFigureOut">
              <a:rPr lang="en-US" smtClean="0"/>
              <a:t>5/21/18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ACFD74-CA7C-EE4F-B397-01E1E3BE4973}" type="slidenum">
              <a:rPr lang="en-US" smtClean="0"/>
              <a:t>‹#›</a:t>
            </a:fld>
            <a:endParaRPr lang="en-US"/>
          </a:p>
        </p:txBody>
      </p:sp>
    </p:spTree>
    <p:extLst>
      <p:ext uri="{BB962C8B-B14F-4D97-AF65-F5344CB8AC3E}">
        <p14:creationId xmlns:p14="http://schemas.microsoft.com/office/powerpoint/2010/main" val="4080496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ABD160-6BBF-3A46-9E0C-AAC7F79758C8}" type="datetimeFigureOut">
              <a:rPr lang="en-US" smtClean="0"/>
              <a:t>5/21/18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ACFD74-CA7C-EE4F-B397-01E1E3BE4973}" type="slidenum">
              <a:rPr lang="en-US" smtClean="0"/>
              <a:t>‹#›</a:t>
            </a:fld>
            <a:endParaRPr lang="en-US"/>
          </a:p>
        </p:txBody>
      </p:sp>
    </p:spTree>
    <p:extLst>
      <p:ext uri="{BB962C8B-B14F-4D97-AF65-F5344CB8AC3E}">
        <p14:creationId xmlns:p14="http://schemas.microsoft.com/office/powerpoint/2010/main" val="3651408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ABD160-6BBF-3A46-9E0C-AAC7F79758C8}" type="datetimeFigureOut">
              <a:rPr lang="en-US" smtClean="0"/>
              <a:t>5/21/18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ACFD74-CA7C-EE4F-B397-01E1E3BE4973}" type="slidenum">
              <a:rPr lang="en-US" smtClean="0"/>
              <a:t>‹#›</a:t>
            </a:fld>
            <a:endParaRPr lang="en-US"/>
          </a:p>
        </p:txBody>
      </p:sp>
    </p:spTree>
    <p:extLst>
      <p:ext uri="{BB962C8B-B14F-4D97-AF65-F5344CB8AC3E}">
        <p14:creationId xmlns:p14="http://schemas.microsoft.com/office/powerpoint/2010/main" val="2885085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ABD160-6BBF-3A46-9E0C-AAC7F79758C8}" type="datetimeFigureOut">
              <a:rPr lang="en-US" smtClean="0"/>
              <a:t>5/21/18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ACFD74-CA7C-EE4F-B397-01E1E3BE4973}" type="slidenum">
              <a:rPr lang="en-US" smtClean="0"/>
              <a:t>‹#›</a:t>
            </a:fld>
            <a:endParaRPr lang="en-US"/>
          </a:p>
        </p:txBody>
      </p:sp>
    </p:spTree>
    <p:extLst>
      <p:ext uri="{BB962C8B-B14F-4D97-AF65-F5344CB8AC3E}">
        <p14:creationId xmlns:p14="http://schemas.microsoft.com/office/powerpoint/2010/main" val="42232344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ABD160-6BBF-3A46-9E0C-AAC7F79758C8}" type="datetimeFigureOut">
              <a:rPr lang="en-US" smtClean="0"/>
              <a:t>5/21/18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ACFD74-CA7C-EE4F-B397-01E1E3BE4973}" type="slidenum">
              <a:rPr lang="en-US" smtClean="0"/>
              <a:t>‹#›</a:t>
            </a:fld>
            <a:endParaRPr lang="en-US"/>
          </a:p>
        </p:txBody>
      </p:sp>
    </p:spTree>
    <p:extLst>
      <p:ext uri="{BB962C8B-B14F-4D97-AF65-F5344CB8AC3E}">
        <p14:creationId xmlns:p14="http://schemas.microsoft.com/office/powerpoint/2010/main" val="3223740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Brazil Meetings Summary</a:t>
            </a:r>
            <a:endParaRPr lang="en-US" dirty="0"/>
          </a:p>
        </p:txBody>
      </p:sp>
      <p:sp>
        <p:nvSpPr>
          <p:cNvPr id="3" name="Subtitle 2"/>
          <p:cNvSpPr>
            <a:spLocks noGrp="1"/>
          </p:cNvSpPr>
          <p:nvPr>
            <p:ph type="subTitle" idx="1"/>
          </p:nvPr>
        </p:nvSpPr>
        <p:spPr/>
        <p:txBody>
          <a:bodyPr/>
          <a:lstStyle/>
          <a:p>
            <a:r>
              <a:rPr lang="en-US" dirty="0" smtClean="0"/>
              <a:t>May 22, 2018</a:t>
            </a:r>
            <a:endParaRPr lang="en-US" dirty="0"/>
          </a:p>
        </p:txBody>
      </p:sp>
    </p:spTree>
    <p:extLst>
      <p:ext uri="{BB962C8B-B14F-4D97-AF65-F5344CB8AC3E}">
        <p14:creationId xmlns:p14="http://schemas.microsoft.com/office/powerpoint/2010/main" val="4056857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32" y="36815"/>
            <a:ext cx="2672314" cy="369332"/>
          </a:xfrm>
          <a:prstGeom prst="rect">
            <a:avLst/>
          </a:prstGeom>
          <a:noFill/>
        </p:spPr>
        <p:txBody>
          <a:bodyPr wrap="none" rtlCol="0">
            <a:spAutoFit/>
          </a:bodyPr>
          <a:lstStyle/>
          <a:p>
            <a:r>
              <a:rPr lang="en-US" dirty="0" smtClean="0"/>
              <a:t>Level 1 Calibration: Region</a:t>
            </a:r>
            <a:endParaRPr lang="en-US" dirty="0"/>
          </a:p>
        </p:txBody>
      </p:sp>
      <p:sp>
        <p:nvSpPr>
          <p:cNvPr id="15" name="TextBox 14"/>
          <p:cNvSpPr txBox="1"/>
          <p:nvPr/>
        </p:nvSpPr>
        <p:spPr>
          <a:xfrm>
            <a:off x="1" y="436115"/>
            <a:ext cx="2525926" cy="738664"/>
          </a:xfrm>
          <a:prstGeom prst="rect">
            <a:avLst/>
          </a:prstGeom>
          <a:noFill/>
        </p:spPr>
        <p:txBody>
          <a:bodyPr wrap="square" rtlCol="0">
            <a:spAutoFit/>
          </a:bodyPr>
          <a:lstStyle/>
          <a:p>
            <a:r>
              <a:rPr lang="en-US" sz="1400" b="1" dirty="0" smtClean="0"/>
              <a:t>Step 1</a:t>
            </a:r>
          </a:p>
          <a:p>
            <a:r>
              <a:rPr lang="en-US" sz="1400" dirty="0" smtClean="0"/>
              <a:t>Divide Brazil into </a:t>
            </a:r>
            <a:r>
              <a:rPr lang="en-US" sz="1400" dirty="0" smtClean="0"/>
              <a:t>Regions based </a:t>
            </a:r>
            <a:r>
              <a:rPr lang="en-US" sz="1400" dirty="0" smtClean="0"/>
              <a:t>on </a:t>
            </a:r>
            <a:r>
              <a:rPr lang="en-US" sz="1400" dirty="0" smtClean="0"/>
              <a:t>maturity group</a:t>
            </a:r>
            <a:r>
              <a:rPr lang="en-US" sz="1400" dirty="0" smtClean="0">
                <a:solidFill>
                  <a:srgbClr val="FF0000"/>
                </a:solidFill>
              </a:rPr>
              <a:t> </a:t>
            </a:r>
            <a:endParaRPr lang="en-US" sz="1400" dirty="0">
              <a:solidFill>
                <a:srgbClr val="FF0000"/>
              </a:solidFill>
            </a:endParaRPr>
          </a:p>
        </p:txBody>
      </p:sp>
      <p:grpSp>
        <p:nvGrpSpPr>
          <p:cNvPr id="34" name="Group 33"/>
          <p:cNvGrpSpPr/>
          <p:nvPr/>
        </p:nvGrpSpPr>
        <p:grpSpPr>
          <a:xfrm>
            <a:off x="187292" y="4178994"/>
            <a:ext cx="2855060" cy="355506"/>
            <a:chOff x="7410749" y="36281"/>
            <a:chExt cx="2855060" cy="355506"/>
          </a:xfrm>
        </p:grpSpPr>
        <p:sp>
          <p:nvSpPr>
            <p:cNvPr id="20" name="Oval 19"/>
            <p:cNvSpPr/>
            <p:nvPr/>
          </p:nvSpPr>
          <p:spPr>
            <a:xfrm>
              <a:off x="7410749" y="36281"/>
              <a:ext cx="327145" cy="355506"/>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7852769" y="50550"/>
              <a:ext cx="2413040" cy="338554"/>
            </a:xfrm>
            <a:prstGeom prst="rect">
              <a:avLst/>
            </a:prstGeom>
            <a:noFill/>
          </p:spPr>
          <p:txBody>
            <a:bodyPr wrap="none" rtlCol="0">
              <a:spAutoFit/>
            </a:bodyPr>
            <a:lstStyle/>
            <a:p>
              <a:r>
                <a:rPr lang="en-US" sz="1600" dirty="0" smtClean="0"/>
                <a:t>soy pixels (single + double)</a:t>
              </a:r>
              <a:endParaRPr lang="en-US" sz="1600" dirty="0"/>
            </a:p>
          </p:txBody>
        </p:sp>
      </p:grpSp>
      <p:grpSp>
        <p:nvGrpSpPr>
          <p:cNvPr id="33" name="Group 32"/>
          <p:cNvGrpSpPr/>
          <p:nvPr/>
        </p:nvGrpSpPr>
        <p:grpSpPr>
          <a:xfrm>
            <a:off x="292708" y="1424351"/>
            <a:ext cx="1270051" cy="2643658"/>
            <a:chOff x="292708" y="1319935"/>
            <a:chExt cx="1270051" cy="2643658"/>
          </a:xfrm>
        </p:grpSpPr>
        <p:grpSp>
          <p:nvGrpSpPr>
            <p:cNvPr id="22" name="Group 21"/>
            <p:cNvGrpSpPr/>
            <p:nvPr/>
          </p:nvGrpSpPr>
          <p:grpSpPr>
            <a:xfrm>
              <a:off x="292708" y="1319935"/>
              <a:ext cx="1270051" cy="2335881"/>
              <a:chOff x="992683" y="992749"/>
              <a:chExt cx="1270051" cy="2335881"/>
            </a:xfrm>
          </p:grpSpPr>
          <p:cxnSp>
            <p:nvCxnSpPr>
              <p:cNvPr id="5" name="Straight Connector 4"/>
              <p:cNvCxnSpPr/>
              <p:nvPr/>
            </p:nvCxnSpPr>
            <p:spPr>
              <a:xfrm flipV="1">
                <a:off x="992683" y="1722712"/>
                <a:ext cx="1270051" cy="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992683" y="992749"/>
                <a:ext cx="1270051" cy="2335881"/>
              </a:xfrm>
              <a:prstGeom prst="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V="1">
                <a:off x="992683" y="2502880"/>
                <a:ext cx="1270051" cy="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109470" y="997874"/>
                <a:ext cx="908221" cy="338554"/>
              </a:xfrm>
              <a:prstGeom prst="rect">
                <a:avLst/>
              </a:prstGeom>
              <a:noFill/>
            </p:spPr>
            <p:txBody>
              <a:bodyPr wrap="none" rtlCol="0">
                <a:spAutoFit/>
              </a:bodyPr>
              <a:lstStyle/>
              <a:p>
                <a:r>
                  <a:rPr lang="en-US" sz="1600" dirty="0" smtClean="0"/>
                  <a:t>Region 1</a:t>
                </a:r>
                <a:endParaRPr lang="en-US" sz="1600" dirty="0"/>
              </a:p>
            </p:txBody>
          </p:sp>
          <p:sp>
            <p:nvSpPr>
              <p:cNvPr id="10" name="TextBox 9"/>
              <p:cNvSpPr txBox="1"/>
              <p:nvPr/>
            </p:nvSpPr>
            <p:spPr>
              <a:xfrm>
                <a:off x="1109470" y="1728627"/>
                <a:ext cx="908221" cy="338554"/>
              </a:xfrm>
              <a:prstGeom prst="rect">
                <a:avLst/>
              </a:prstGeom>
              <a:noFill/>
            </p:spPr>
            <p:txBody>
              <a:bodyPr wrap="none" rtlCol="0">
                <a:spAutoFit/>
              </a:bodyPr>
              <a:lstStyle/>
              <a:p>
                <a:r>
                  <a:rPr lang="en-US" sz="1600" dirty="0" smtClean="0"/>
                  <a:t>Region 2</a:t>
                </a:r>
                <a:endParaRPr lang="en-US" sz="1600" dirty="0"/>
              </a:p>
            </p:txBody>
          </p:sp>
          <p:sp>
            <p:nvSpPr>
              <p:cNvPr id="11" name="TextBox 10"/>
              <p:cNvSpPr txBox="1"/>
              <p:nvPr/>
            </p:nvSpPr>
            <p:spPr>
              <a:xfrm>
                <a:off x="1109470" y="2549725"/>
                <a:ext cx="908221" cy="338554"/>
              </a:xfrm>
              <a:prstGeom prst="rect">
                <a:avLst/>
              </a:prstGeom>
              <a:noFill/>
            </p:spPr>
            <p:txBody>
              <a:bodyPr wrap="none" rtlCol="0">
                <a:spAutoFit/>
              </a:bodyPr>
              <a:lstStyle/>
              <a:p>
                <a:r>
                  <a:rPr lang="en-US" sz="1600" dirty="0" smtClean="0"/>
                  <a:t>Region 3</a:t>
                </a:r>
                <a:endParaRPr lang="en-US" sz="1600" dirty="0"/>
              </a:p>
            </p:txBody>
          </p:sp>
          <p:sp>
            <p:nvSpPr>
              <p:cNvPr id="14" name="Oval 13"/>
              <p:cNvSpPr/>
              <p:nvPr/>
            </p:nvSpPr>
            <p:spPr>
              <a:xfrm>
                <a:off x="1363401" y="1338668"/>
                <a:ext cx="327145" cy="355506"/>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1109470" y="2041407"/>
                <a:ext cx="327145" cy="355506"/>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1664204" y="2888279"/>
                <a:ext cx="327145" cy="355506"/>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TextBox 26"/>
            <p:cNvSpPr txBox="1"/>
            <p:nvPr/>
          </p:nvSpPr>
          <p:spPr>
            <a:xfrm>
              <a:off x="576721" y="3655816"/>
              <a:ext cx="879756" cy="307777"/>
            </a:xfrm>
            <a:prstGeom prst="rect">
              <a:avLst/>
            </a:prstGeom>
            <a:noFill/>
          </p:spPr>
          <p:txBody>
            <a:bodyPr wrap="none" rtlCol="0">
              <a:spAutoFit/>
            </a:bodyPr>
            <a:lstStyle/>
            <a:p>
              <a:r>
                <a:rPr lang="en-US" sz="1400" dirty="0" smtClean="0"/>
                <a:t>Ex: </a:t>
              </a:r>
              <a:r>
                <a:rPr lang="en-US" sz="1400" dirty="0"/>
                <a:t>y</a:t>
              </a:r>
              <a:r>
                <a:rPr lang="en-US" sz="1400" dirty="0" smtClean="0"/>
                <a:t>ear y</a:t>
              </a:r>
              <a:endParaRPr lang="en-US" sz="1400" dirty="0"/>
            </a:p>
          </p:txBody>
        </p:sp>
      </p:grpSp>
      <p:sp>
        <p:nvSpPr>
          <p:cNvPr id="28" name="TextBox 27"/>
          <p:cNvSpPr txBox="1"/>
          <p:nvPr/>
        </p:nvSpPr>
        <p:spPr>
          <a:xfrm>
            <a:off x="2525927" y="463137"/>
            <a:ext cx="2522249" cy="1600438"/>
          </a:xfrm>
          <a:prstGeom prst="rect">
            <a:avLst/>
          </a:prstGeom>
          <a:noFill/>
        </p:spPr>
        <p:txBody>
          <a:bodyPr wrap="square" rtlCol="0">
            <a:spAutoFit/>
          </a:bodyPr>
          <a:lstStyle/>
          <a:p>
            <a:r>
              <a:rPr lang="en-US" sz="1400" b="1" dirty="0" smtClean="0"/>
              <a:t>Step 2</a:t>
            </a:r>
          </a:p>
          <a:p>
            <a:r>
              <a:rPr lang="en-US" sz="1400" dirty="0" smtClean="0"/>
              <a:t>For each Region, define planting and cycle ranges using  </a:t>
            </a:r>
          </a:p>
          <a:p>
            <a:pPr marL="285750" indent="-285750">
              <a:buFont typeface="Arial"/>
              <a:buChar char="•"/>
            </a:pPr>
            <a:r>
              <a:rPr lang="en-US" sz="1400" dirty="0" smtClean="0"/>
              <a:t>MODIS/LANDSAT phenology</a:t>
            </a:r>
          </a:p>
          <a:p>
            <a:pPr marL="285750" indent="-285750">
              <a:buFont typeface="Arial"/>
              <a:buChar char="•"/>
            </a:pPr>
            <a:r>
              <a:rPr lang="en-US" sz="1400" dirty="0" err="1" smtClean="0"/>
              <a:t>AgriTempo</a:t>
            </a:r>
            <a:r>
              <a:rPr lang="en-US" sz="1400" dirty="0" smtClean="0"/>
              <a:t> recs</a:t>
            </a:r>
          </a:p>
          <a:p>
            <a:pPr marL="285750" indent="-285750">
              <a:buFont typeface="Arial"/>
              <a:buChar char="•"/>
            </a:pPr>
            <a:r>
              <a:rPr lang="en-US" sz="1400" dirty="0" smtClean="0"/>
              <a:t>Greenup and onset map</a:t>
            </a:r>
          </a:p>
          <a:p>
            <a:pPr marL="285750" indent="-285750">
              <a:buFont typeface="Arial"/>
              <a:buChar char="•"/>
            </a:pPr>
            <a:r>
              <a:rPr lang="en-US" sz="1400" dirty="0" smtClean="0"/>
              <a:t>Single/double cropping map</a:t>
            </a:r>
          </a:p>
        </p:txBody>
      </p:sp>
      <p:grpSp>
        <p:nvGrpSpPr>
          <p:cNvPr id="35" name="Group 34"/>
          <p:cNvGrpSpPr/>
          <p:nvPr/>
        </p:nvGrpSpPr>
        <p:grpSpPr>
          <a:xfrm>
            <a:off x="2525927" y="3030059"/>
            <a:ext cx="2794605" cy="1086682"/>
            <a:chOff x="2657435" y="2392127"/>
            <a:chExt cx="2794605" cy="1086682"/>
          </a:xfrm>
        </p:grpSpPr>
        <p:grpSp>
          <p:nvGrpSpPr>
            <p:cNvPr id="32" name="Group 31"/>
            <p:cNvGrpSpPr/>
            <p:nvPr/>
          </p:nvGrpSpPr>
          <p:grpSpPr>
            <a:xfrm>
              <a:off x="3139208" y="2392127"/>
              <a:ext cx="1270051" cy="699185"/>
              <a:chOff x="3007700" y="1373572"/>
              <a:chExt cx="1270051" cy="699185"/>
            </a:xfrm>
          </p:grpSpPr>
          <p:sp>
            <p:nvSpPr>
              <p:cNvPr id="26" name="Rectangle 25"/>
              <p:cNvSpPr/>
              <p:nvPr/>
            </p:nvSpPr>
            <p:spPr>
              <a:xfrm>
                <a:off x="3007700" y="1373572"/>
                <a:ext cx="1270051" cy="699185"/>
              </a:xfrm>
              <a:prstGeom prst="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3139208" y="1488101"/>
                <a:ext cx="327145" cy="355506"/>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 name="TextBox 29"/>
            <p:cNvSpPr txBox="1"/>
            <p:nvPr/>
          </p:nvSpPr>
          <p:spPr>
            <a:xfrm>
              <a:off x="2657435" y="3171032"/>
              <a:ext cx="2794605" cy="307777"/>
            </a:xfrm>
            <a:prstGeom prst="rect">
              <a:avLst/>
            </a:prstGeom>
            <a:noFill/>
          </p:spPr>
          <p:txBody>
            <a:bodyPr wrap="none" rtlCol="0">
              <a:spAutoFit/>
            </a:bodyPr>
            <a:lstStyle/>
            <a:p>
              <a:r>
                <a:rPr lang="en-US" sz="1400" dirty="0" smtClean="0"/>
                <a:t>Ex: </a:t>
              </a:r>
              <a:r>
                <a:rPr lang="en-US" sz="1400" dirty="0" smtClean="0"/>
                <a:t>year group </a:t>
              </a:r>
              <a:r>
                <a:rPr lang="en-US" sz="1400" dirty="0" smtClean="0"/>
                <a:t>y, region r, rotation s</a:t>
              </a:r>
              <a:endParaRPr lang="en-US" sz="1400" dirty="0"/>
            </a:p>
          </p:txBody>
        </p:sp>
      </p:grpSp>
      <p:sp>
        <p:nvSpPr>
          <p:cNvPr id="36" name="TextBox 35"/>
          <p:cNvSpPr txBox="1"/>
          <p:nvPr/>
        </p:nvSpPr>
        <p:spPr>
          <a:xfrm>
            <a:off x="2525927" y="2272749"/>
            <a:ext cx="2247425" cy="738664"/>
          </a:xfrm>
          <a:prstGeom prst="rect">
            <a:avLst/>
          </a:prstGeom>
          <a:noFill/>
        </p:spPr>
        <p:txBody>
          <a:bodyPr wrap="square" rtlCol="0">
            <a:spAutoFit/>
          </a:bodyPr>
          <a:lstStyle/>
          <a:p>
            <a:r>
              <a:rPr lang="en-US" sz="1400" dirty="0" smtClean="0"/>
              <a:t>Level 1 calibration: same parameters across a </a:t>
            </a:r>
            <a:r>
              <a:rPr lang="en-US" sz="1400" dirty="0" smtClean="0"/>
              <a:t>Region and year group</a:t>
            </a:r>
            <a:endParaRPr lang="en-US" sz="1400" dirty="0"/>
          </a:p>
        </p:txBody>
      </p:sp>
      <p:sp>
        <p:nvSpPr>
          <p:cNvPr id="37" name="TextBox 36"/>
          <p:cNvSpPr txBox="1"/>
          <p:nvPr/>
        </p:nvSpPr>
        <p:spPr>
          <a:xfrm>
            <a:off x="5565603" y="479653"/>
            <a:ext cx="3578397" cy="1384995"/>
          </a:xfrm>
          <a:prstGeom prst="rect">
            <a:avLst/>
          </a:prstGeom>
          <a:noFill/>
        </p:spPr>
        <p:txBody>
          <a:bodyPr wrap="square" rtlCol="0">
            <a:spAutoFit/>
          </a:bodyPr>
          <a:lstStyle/>
          <a:p>
            <a:r>
              <a:rPr lang="en-US" sz="1400" b="1" dirty="0" smtClean="0"/>
              <a:t>Step 3</a:t>
            </a:r>
          </a:p>
          <a:p>
            <a:pPr marL="285750" indent="-285750">
              <a:buFont typeface="Arial"/>
              <a:buChar char="•"/>
            </a:pPr>
            <a:r>
              <a:rPr lang="en-US" sz="1400" dirty="0" smtClean="0"/>
              <a:t>Choose three each among planting dates and cycle lengths</a:t>
            </a:r>
          </a:p>
          <a:p>
            <a:pPr marL="285750" indent="-285750">
              <a:buFont typeface="Arial"/>
              <a:buChar char="•"/>
            </a:pPr>
            <a:r>
              <a:rPr lang="en-US" sz="1400" dirty="0" smtClean="0"/>
              <a:t>Each pixel, </a:t>
            </a:r>
            <a:r>
              <a:rPr lang="en-US" sz="1400" dirty="0" smtClean="0"/>
              <a:t>year group </a:t>
            </a:r>
            <a:r>
              <a:rPr lang="en-US" sz="1400" dirty="0" smtClean="0"/>
              <a:t>has a different set of early, mid, late planting date and short, med, long </a:t>
            </a:r>
            <a:r>
              <a:rPr lang="en-US" sz="1400" dirty="0" smtClean="0"/>
              <a:t>cycle (due to changes in variety)</a:t>
            </a:r>
            <a:endParaRPr lang="en-US" sz="1400" dirty="0"/>
          </a:p>
        </p:txBody>
      </p:sp>
      <p:grpSp>
        <p:nvGrpSpPr>
          <p:cNvPr id="53" name="Group 52"/>
          <p:cNvGrpSpPr/>
          <p:nvPr/>
        </p:nvGrpSpPr>
        <p:grpSpPr>
          <a:xfrm>
            <a:off x="5802579" y="2077740"/>
            <a:ext cx="3256697" cy="1755122"/>
            <a:chOff x="5802579" y="2547965"/>
            <a:chExt cx="3256697" cy="1755122"/>
          </a:xfrm>
        </p:grpSpPr>
        <p:grpSp>
          <p:nvGrpSpPr>
            <p:cNvPr id="38" name="Group 37"/>
            <p:cNvGrpSpPr/>
            <p:nvPr/>
          </p:nvGrpSpPr>
          <p:grpSpPr>
            <a:xfrm>
              <a:off x="5802579" y="2547965"/>
              <a:ext cx="2794605" cy="1059133"/>
              <a:chOff x="2657435" y="2032179"/>
              <a:chExt cx="2794605" cy="1059133"/>
            </a:xfrm>
          </p:grpSpPr>
          <p:grpSp>
            <p:nvGrpSpPr>
              <p:cNvPr id="39" name="Group 38"/>
              <p:cNvGrpSpPr/>
              <p:nvPr/>
            </p:nvGrpSpPr>
            <p:grpSpPr>
              <a:xfrm>
                <a:off x="3139208" y="2392127"/>
                <a:ext cx="1270051" cy="699185"/>
                <a:chOff x="3007700" y="1373572"/>
                <a:chExt cx="1270051" cy="699185"/>
              </a:xfrm>
            </p:grpSpPr>
            <p:sp>
              <p:nvSpPr>
                <p:cNvPr id="41" name="Rectangle 40"/>
                <p:cNvSpPr/>
                <p:nvPr/>
              </p:nvSpPr>
              <p:spPr>
                <a:xfrm>
                  <a:off x="3007700" y="1373572"/>
                  <a:ext cx="1270051" cy="699185"/>
                </a:xfrm>
                <a:prstGeom prst="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3139208" y="1488101"/>
                  <a:ext cx="548512" cy="477630"/>
                </a:xfrm>
                <a:prstGeom prst="ellipse">
                  <a:avLst/>
                </a:prstGeom>
                <a:pattFill prst="lgGrid">
                  <a:fgClr>
                    <a:schemeClr val="tx1"/>
                  </a:fgClr>
                  <a:bgClr>
                    <a:schemeClr val="accent3"/>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0" name="TextBox 39"/>
              <p:cNvSpPr txBox="1"/>
              <p:nvPr/>
            </p:nvSpPr>
            <p:spPr>
              <a:xfrm>
                <a:off x="2657435" y="2032179"/>
                <a:ext cx="2794605" cy="307777"/>
              </a:xfrm>
              <a:prstGeom prst="rect">
                <a:avLst/>
              </a:prstGeom>
              <a:noFill/>
            </p:spPr>
            <p:txBody>
              <a:bodyPr wrap="none" rtlCol="0">
                <a:spAutoFit/>
              </a:bodyPr>
              <a:lstStyle/>
              <a:p>
                <a:r>
                  <a:rPr lang="en-US" sz="1400" dirty="0" smtClean="0"/>
                  <a:t>Ex: year </a:t>
                </a:r>
                <a:r>
                  <a:rPr lang="en-US" sz="1400" dirty="0" smtClean="0"/>
                  <a:t>group y</a:t>
                </a:r>
                <a:r>
                  <a:rPr lang="en-US" sz="1400" dirty="0" smtClean="0"/>
                  <a:t>, region r, rotation s</a:t>
                </a:r>
                <a:endParaRPr lang="en-US" sz="1400" dirty="0"/>
              </a:p>
            </p:txBody>
          </p:sp>
        </p:grpSp>
        <p:sp>
          <p:nvSpPr>
            <p:cNvPr id="44" name="TextBox 43"/>
            <p:cNvSpPr txBox="1"/>
            <p:nvPr/>
          </p:nvSpPr>
          <p:spPr>
            <a:xfrm>
              <a:off x="5993618" y="3995310"/>
              <a:ext cx="2133918" cy="307777"/>
            </a:xfrm>
            <a:prstGeom prst="rect">
              <a:avLst/>
            </a:prstGeom>
            <a:noFill/>
          </p:spPr>
          <p:txBody>
            <a:bodyPr wrap="none" rtlCol="0">
              <a:spAutoFit/>
            </a:bodyPr>
            <a:lstStyle/>
            <a:p>
              <a:r>
                <a:rPr lang="en-US" sz="1400" dirty="0" smtClean="0"/>
                <a:t>Pixel 1: 3 planting x 3 cycle</a:t>
              </a:r>
              <a:endParaRPr lang="en-US" sz="1400" dirty="0"/>
            </a:p>
          </p:txBody>
        </p:sp>
        <p:cxnSp>
          <p:nvCxnSpPr>
            <p:cNvPr id="46" name="Straight Arrow Connector 45"/>
            <p:cNvCxnSpPr/>
            <p:nvPr/>
          </p:nvCxnSpPr>
          <p:spPr>
            <a:xfrm flipH="1">
              <a:off x="6415861" y="3378663"/>
              <a:ext cx="192824" cy="616647"/>
            </a:xfrm>
            <a:prstGeom prst="straightConnector1">
              <a:avLst/>
            </a:prstGeom>
            <a:ln>
              <a:solidFill>
                <a:schemeClr val="bg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endCxn id="51" idx="0"/>
            </p:cNvCxnSpPr>
            <p:nvPr/>
          </p:nvCxnSpPr>
          <p:spPr>
            <a:xfrm>
              <a:off x="6761085" y="3189939"/>
              <a:ext cx="1231232" cy="501669"/>
            </a:xfrm>
            <a:prstGeom prst="straightConnector1">
              <a:avLst/>
            </a:prstGeom>
            <a:ln>
              <a:solidFill>
                <a:schemeClr val="bg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6925358" y="3691608"/>
              <a:ext cx="2133918" cy="307777"/>
            </a:xfrm>
            <a:prstGeom prst="rect">
              <a:avLst/>
            </a:prstGeom>
            <a:noFill/>
          </p:spPr>
          <p:txBody>
            <a:bodyPr wrap="none" rtlCol="0">
              <a:spAutoFit/>
            </a:bodyPr>
            <a:lstStyle/>
            <a:p>
              <a:r>
                <a:rPr lang="en-US" sz="1400" dirty="0" smtClean="0"/>
                <a:t>Pixel 2: 3 planting x 3 cycle</a:t>
              </a:r>
              <a:endParaRPr lang="en-US" sz="1400" dirty="0"/>
            </a:p>
          </p:txBody>
        </p:sp>
      </p:grpSp>
      <p:sp>
        <p:nvSpPr>
          <p:cNvPr id="54" name="TextBox 53"/>
          <p:cNvSpPr txBox="1"/>
          <p:nvPr/>
        </p:nvSpPr>
        <p:spPr>
          <a:xfrm>
            <a:off x="1231" y="4716242"/>
            <a:ext cx="3847851" cy="2031325"/>
          </a:xfrm>
          <a:prstGeom prst="rect">
            <a:avLst/>
          </a:prstGeom>
          <a:noFill/>
        </p:spPr>
        <p:txBody>
          <a:bodyPr wrap="square" rtlCol="0">
            <a:spAutoFit/>
          </a:bodyPr>
          <a:lstStyle/>
          <a:p>
            <a:r>
              <a:rPr lang="en-US" sz="1400" b="1" dirty="0" smtClean="0"/>
              <a:t>Step 4</a:t>
            </a:r>
          </a:p>
          <a:p>
            <a:pPr marL="285750" indent="-285750">
              <a:buFont typeface="Arial"/>
              <a:buChar char="•"/>
            </a:pPr>
            <a:r>
              <a:rPr lang="en-US" sz="1400" dirty="0" smtClean="0"/>
              <a:t>Alternately assume (early, mid, late) planting x (short, med, long) cycle for all pixels in each </a:t>
            </a:r>
            <a:r>
              <a:rPr lang="en-US" sz="1400" dirty="0" smtClean="0"/>
              <a:t>Region and year group</a:t>
            </a:r>
            <a:endParaRPr lang="en-US" sz="1400" dirty="0" smtClean="0"/>
          </a:p>
          <a:p>
            <a:pPr marL="285750" indent="-285750">
              <a:buFont typeface="Arial"/>
              <a:buChar char="•"/>
            </a:pPr>
            <a:r>
              <a:rPr lang="en-US" sz="1400" dirty="0" smtClean="0"/>
              <a:t>Calibrate to obtain 9 sets of parameters for each </a:t>
            </a:r>
            <a:r>
              <a:rPr lang="en-US" sz="1400" dirty="0" smtClean="0"/>
              <a:t>Region and year group, </a:t>
            </a:r>
            <a:r>
              <a:rPr lang="en-US" sz="1400" dirty="0" smtClean="0"/>
              <a:t>each containing average management package (</a:t>
            </a:r>
            <a:r>
              <a:rPr lang="en-US" sz="1400" dirty="0" err="1" smtClean="0"/>
              <a:t>Vm</a:t>
            </a:r>
            <a:r>
              <a:rPr lang="en-US" sz="1400" dirty="0" smtClean="0"/>
              <a:t>, beta)</a:t>
            </a:r>
            <a:endParaRPr lang="en-US" sz="1400" dirty="0" smtClean="0"/>
          </a:p>
          <a:p>
            <a:pPr marL="285750" indent="-285750">
              <a:buFont typeface="Arial"/>
              <a:buChar char="•"/>
            </a:pPr>
            <a:r>
              <a:rPr lang="en-US" sz="1400" dirty="0" smtClean="0"/>
              <a:t>Groups of years </a:t>
            </a:r>
            <a:r>
              <a:rPr lang="en-US" sz="1400" dirty="0" smtClean="0"/>
              <a:t>will have a single set of </a:t>
            </a:r>
            <a:r>
              <a:rPr lang="en-US" sz="1400" dirty="0" err="1" smtClean="0"/>
              <a:t>params</a:t>
            </a:r>
            <a:r>
              <a:rPr lang="en-US" sz="1400" dirty="0" smtClean="0"/>
              <a:t> for each Region x planting x cycle</a:t>
            </a:r>
            <a:endParaRPr lang="en-US" sz="1400" dirty="0"/>
          </a:p>
        </p:txBody>
      </p:sp>
      <p:sp>
        <p:nvSpPr>
          <p:cNvPr id="55" name="TextBox 54"/>
          <p:cNvSpPr txBox="1"/>
          <p:nvPr/>
        </p:nvSpPr>
        <p:spPr>
          <a:xfrm>
            <a:off x="3849083" y="5914993"/>
            <a:ext cx="5210193" cy="738664"/>
          </a:xfrm>
          <a:prstGeom prst="rect">
            <a:avLst/>
          </a:prstGeom>
          <a:noFill/>
          <a:ln>
            <a:solidFill>
              <a:schemeClr val="tx1"/>
            </a:solidFill>
          </a:ln>
        </p:spPr>
        <p:txBody>
          <a:bodyPr wrap="square" rtlCol="0">
            <a:spAutoFit/>
          </a:bodyPr>
          <a:lstStyle/>
          <a:p>
            <a:r>
              <a:rPr lang="en-US" sz="1400" b="1" dirty="0" smtClean="0"/>
              <a:t>Outcome of Level 1 Calibration:</a:t>
            </a:r>
          </a:p>
          <a:p>
            <a:r>
              <a:rPr lang="en-US" sz="1400" dirty="0"/>
              <a:t>P</a:t>
            </a:r>
            <a:r>
              <a:rPr lang="en-US" sz="1400" dirty="0" smtClean="0"/>
              <a:t>arameter sets for (n Regions) x </a:t>
            </a:r>
            <a:r>
              <a:rPr lang="en-US" sz="1400" dirty="0" smtClean="0">
                <a:solidFill>
                  <a:srgbClr val="FF0000"/>
                </a:solidFill>
              </a:rPr>
              <a:t>(2 rotations)</a:t>
            </a:r>
            <a:r>
              <a:rPr lang="en-US" sz="1400" dirty="0" smtClean="0"/>
              <a:t> x (3 planting) x (3 cycle</a:t>
            </a:r>
            <a:r>
              <a:rPr lang="en-US" sz="1400" dirty="0" smtClean="0"/>
              <a:t>) x (y year groups), </a:t>
            </a:r>
            <a:r>
              <a:rPr lang="en-US" sz="1400" dirty="0" smtClean="0"/>
              <a:t>assuming averaged management</a:t>
            </a:r>
          </a:p>
        </p:txBody>
      </p:sp>
      <p:sp>
        <p:nvSpPr>
          <p:cNvPr id="3" name="TextBox 2"/>
          <p:cNvSpPr txBox="1"/>
          <p:nvPr/>
        </p:nvSpPr>
        <p:spPr>
          <a:xfrm>
            <a:off x="4769114" y="4428192"/>
            <a:ext cx="3414855" cy="923330"/>
          </a:xfrm>
          <a:prstGeom prst="rect">
            <a:avLst/>
          </a:prstGeom>
          <a:noFill/>
          <a:ln>
            <a:solidFill>
              <a:schemeClr val="tx1"/>
            </a:solidFill>
          </a:ln>
        </p:spPr>
        <p:txBody>
          <a:bodyPr wrap="none" rtlCol="0">
            <a:spAutoFit/>
          </a:bodyPr>
          <a:lstStyle/>
          <a:p>
            <a:r>
              <a:rPr lang="en-US" b="1" dirty="0" smtClean="0"/>
              <a:t>Level 1 calibration parameters:</a:t>
            </a:r>
          </a:p>
          <a:p>
            <a:r>
              <a:rPr lang="en-US" dirty="0" smtClean="0"/>
              <a:t>Climate-crop response parameters</a:t>
            </a:r>
          </a:p>
          <a:p>
            <a:r>
              <a:rPr lang="en-US" dirty="0" smtClean="0"/>
              <a:t>Averaged management (</a:t>
            </a:r>
            <a:r>
              <a:rPr lang="en-US" dirty="0" err="1" smtClean="0"/>
              <a:t>Vm</a:t>
            </a:r>
            <a:r>
              <a:rPr lang="en-US" dirty="0" smtClean="0"/>
              <a:t>, beta)</a:t>
            </a:r>
            <a:endParaRPr lang="en-US" dirty="0"/>
          </a:p>
        </p:txBody>
      </p:sp>
    </p:spTree>
    <p:extLst>
      <p:ext uri="{BB962C8B-B14F-4D97-AF65-F5344CB8AC3E}">
        <p14:creationId xmlns:p14="http://schemas.microsoft.com/office/powerpoint/2010/main" val="923395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5099"/>
            <a:ext cx="4109268" cy="369332"/>
          </a:xfrm>
          <a:prstGeom prst="rect">
            <a:avLst/>
          </a:prstGeom>
          <a:noFill/>
        </p:spPr>
        <p:txBody>
          <a:bodyPr wrap="none" rtlCol="0">
            <a:spAutoFit/>
          </a:bodyPr>
          <a:lstStyle/>
          <a:p>
            <a:r>
              <a:rPr lang="en-US" dirty="0" smtClean="0"/>
              <a:t>Level 2 Calibration: Management Package</a:t>
            </a:r>
            <a:endParaRPr lang="en-US" dirty="0"/>
          </a:p>
        </p:txBody>
      </p:sp>
      <p:sp>
        <p:nvSpPr>
          <p:cNvPr id="3" name="TextBox 2"/>
          <p:cNvSpPr txBox="1"/>
          <p:nvPr/>
        </p:nvSpPr>
        <p:spPr>
          <a:xfrm>
            <a:off x="188270" y="3099389"/>
            <a:ext cx="3824459" cy="1600438"/>
          </a:xfrm>
          <a:prstGeom prst="rect">
            <a:avLst/>
          </a:prstGeom>
          <a:noFill/>
        </p:spPr>
        <p:txBody>
          <a:bodyPr wrap="square" rtlCol="0">
            <a:spAutoFit/>
          </a:bodyPr>
          <a:lstStyle/>
          <a:p>
            <a:r>
              <a:rPr lang="en-US" sz="1400" b="1" dirty="0" smtClean="0"/>
              <a:t>Step 1 </a:t>
            </a:r>
          </a:p>
          <a:p>
            <a:pPr marL="285750" indent="-285750">
              <a:buFont typeface="Arial"/>
              <a:buChar char="•"/>
            </a:pPr>
            <a:r>
              <a:rPr lang="en-US" sz="1400" dirty="0"/>
              <a:t>R</a:t>
            </a:r>
            <a:r>
              <a:rPr lang="en-US" sz="1400" dirty="0" smtClean="0"/>
              <a:t>un calibrated INLAND for all parameter sets from Level 1 during Rally period </a:t>
            </a:r>
          </a:p>
          <a:p>
            <a:pPr marL="285750" indent="-285750">
              <a:buFont typeface="Arial"/>
              <a:buChar char="•"/>
            </a:pPr>
            <a:r>
              <a:rPr lang="en-US" sz="1400" dirty="0" smtClean="0"/>
              <a:t>Tabulate residual errors (predicted </a:t>
            </a:r>
            <a:r>
              <a:rPr lang="en-US" sz="1400" dirty="0" err="1" smtClean="0"/>
              <a:t>vs</a:t>
            </a:r>
            <a:r>
              <a:rPr lang="en-US" sz="1400" dirty="0" smtClean="0"/>
              <a:t> observed phenology, yield) in each Region. </a:t>
            </a:r>
          </a:p>
          <a:p>
            <a:pPr marL="285750" indent="-285750">
              <a:buFont typeface="Arial"/>
              <a:buChar char="•"/>
            </a:pPr>
            <a:r>
              <a:rPr lang="en-US" sz="1400" dirty="0" smtClean="0"/>
              <a:t>Each pixel-year will be considered separately (not lumped as in Level 1)</a:t>
            </a:r>
            <a:endParaRPr lang="en-US" sz="1400" dirty="0"/>
          </a:p>
        </p:txBody>
      </p:sp>
      <p:sp>
        <p:nvSpPr>
          <p:cNvPr id="14" name="TextBox 13"/>
          <p:cNvSpPr txBox="1"/>
          <p:nvPr/>
        </p:nvSpPr>
        <p:spPr>
          <a:xfrm>
            <a:off x="4640385" y="3099389"/>
            <a:ext cx="4550443" cy="1600438"/>
          </a:xfrm>
          <a:prstGeom prst="rect">
            <a:avLst/>
          </a:prstGeom>
          <a:noFill/>
        </p:spPr>
        <p:txBody>
          <a:bodyPr wrap="square" rtlCol="0">
            <a:spAutoFit/>
          </a:bodyPr>
          <a:lstStyle/>
          <a:p>
            <a:r>
              <a:rPr lang="en-US" sz="1400" b="1" dirty="0" smtClean="0"/>
              <a:t>Step 2</a:t>
            </a:r>
          </a:p>
          <a:p>
            <a:pPr marL="285750" indent="-285750">
              <a:buFont typeface="Arial"/>
              <a:buChar char="•"/>
            </a:pPr>
            <a:r>
              <a:rPr lang="en-US" sz="1400" dirty="0" smtClean="0"/>
              <a:t>Classify residuals for each pixel-year into negative, “low”, and positive biases</a:t>
            </a:r>
          </a:p>
          <a:p>
            <a:pPr marL="285750" indent="-285750">
              <a:buFont typeface="Arial"/>
              <a:buChar char="•"/>
            </a:pPr>
            <a:r>
              <a:rPr lang="en-US" sz="1400" dirty="0" smtClean="0">
                <a:solidFill>
                  <a:srgbClr val="000000"/>
                </a:solidFill>
              </a:rPr>
              <a:t>Calibrate management package parameters for each class of residuals, or “bin of pixel-years”</a:t>
            </a:r>
          </a:p>
          <a:p>
            <a:pPr marL="285750" indent="-285750">
              <a:buFont typeface="Arial"/>
              <a:buChar char="•"/>
            </a:pPr>
            <a:r>
              <a:rPr lang="en-US" sz="1400" dirty="0" smtClean="0"/>
              <a:t>3 </a:t>
            </a:r>
            <a:r>
              <a:rPr lang="en-US" sz="1400" dirty="0" err="1" smtClean="0"/>
              <a:t>Vm</a:t>
            </a:r>
            <a:r>
              <a:rPr lang="en-US" sz="1400" dirty="0" smtClean="0"/>
              <a:t> and 3 beta values representing low, average, high level of management </a:t>
            </a:r>
          </a:p>
        </p:txBody>
      </p:sp>
      <p:sp>
        <p:nvSpPr>
          <p:cNvPr id="16" name="TextBox 15"/>
          <p:cNvSpPr txBox="1"/>
          <p:nvPr/>
        </p:nvSpPr>
        <p:spPr>
          <a:xfrm>
            <a:off x="1042666" y="5634799"/>
            <a:ext cx="7545172" cy="1169551"/>
          </a:xfrm>
          <a:prstGeom prst="rect">
            <a:avLst/>
          </a:prstGeom>
          <a:noFill/>
          <a:ln>
            <a:solidFill>
              <a:schemeClr val="tx1"/>
            </a:solidFill>
          </a:ln>
        </p:spPr>
        <p:txBody>
          <a:bodyPr wrap="square" rtlCol="0">
            <a:spAutoFit/>
          </a:bodyPr>
          <a:lstStyle/>
          <a:p>
            <a:r>
              <a:rPr lang="en-US" sz="1400" b="1" dirty="0" smtClean="0"/>
              <a:t>Outcome of Level 2 Calibration:</a:t>
            </a:r>
          </a:p>
          <a:p>
            <a:pPr marL="285750" indent="-285750">
              <a:buFont typeface="Arial"/>
              <a:buChar char="•"/>
            </a:pPr>
            <a:r>
              <a:rPr lang="en-US" sz="1400" dirty="0" smtClean="0"/>
              <a:t>Given Region, rotation, planting date, and cycle length, we will have each pixel-year bin’s calibrated </a:t>
            </a:r>
            <a:r>
              <a:rPr lang="en-US" sz="1400" dirty="0" err="1" smtClean="0"/>
              <a:t>Vm</a:t>
            </a:r>
            <a:r>
              <a:rPr lang="en-US" sz="1400" dirty="0" smtClean="0"/>
              <a:t> and beta value</a:t>
            </a:r>
          </a:p>
          <a:p>
            <a:pPr marL="285750" indent="-285750">
              <a:buFont typeface="Arial"/>
              <a:buChar char="•"/>
            </a:pPr>
            <a:r>
              <a:rPr lang="en-US" sz="1400" dirty="0" smtClean="0"/>
              <a:t>Each pixel-year will have 9 plant-cycles, but each plant-cycle will have a specific </a:t>
            </a:r>
            <a:r>
              <a:rPr lang="en-US" sz="1400" dirty="0" err="1" smtClean="0"/>
              <a:t>Vm</a:t>
            </a:r>
            <a:r>
              <a:rPr lang="en-US" sz="1400" dirty="0" smtClean="0"/>
              <a:t> and beta (i.e. they don’t add another branching level). </a:t>
            </a:r>
            <a:endParaRPr lang="en-US" sz="1400" dirty="0" smtClean="0"/>
          </a:p>
        </p:txBody>
      </p:sp>
      <p:grpSp>
        <p:nvGrpSpPr>
          <p:cNvPr id="110" name="Group 109"/>
          <p:cNvGrpSpPr/>
          <p:nvPr/>
        </p:nvGrpSpPr>
        <p:grpSpPr>
          <a:xfrm>
            <a:off x="664482" y="549064"/>
            <a:ext cx="7777652" cy="2286421"/>
            <a:chOff x="-71594" y="2261991"/>
            <a:chExt cx="7777652" cy="2286421"/>
          </a:xfrm>
        </p:grpSpPr>
        <p:sp>
          <p:nvSpPr>
            <p:cNvPr id="27" name="TextBox 26"/>
            <p:cNvSpPr txBox="1"/>
            <p:nvPr/>
          </p:nvSpPr>
          <p:spPr>
            <a:xfrm>
              <a:off x="-71594" y="3183535"/>
              <a:ext cx="1843748" cy="830997"/>
            </a:xfrm>
            <a:prstGeom prst="rect">
              <a:avLst/>
            </a:prstGeom>
            <a:noFill/>
          </p:spPr>
          <p:txBody>
            <a:bodyPr wrap="square" rtlCol="0">
              <a:spAutoFit/>
            </a:bodyPr>
            <a:lstStyle/>
            <a:p>
              <a:r>
                <a:rPr lang="en-US" sz="1600" dirty="0" smtClean="0"/>
                <a:t>Run INLAND for EACH Region, </a:t>
              </a:r>
              <a:r>
                <a:rPr lang="en-US" sz="1600" dirty="0" smtClean="0">
                  <a:solidFill>
                    <a:srgbClr val="FF0000"/>
                  </a:solidFill>
                </a:rPr>
                <a:t>rotation</a:t>
              </a:r>
              <a:r>
                <a:rPr lang="en-US" sz="1600" dirty="0" smtClean="0"/>
                <a:t>, pixel-year</a:t>
              </a:r>
              <a:endParaRPr lang="en-US" sz="1600" dirty="0" smtClean="0"/>
            </a:p>
          </p:txBody>
        </p:sp>
        <p:grpSp>
          <p:nvGrpSpPr>
            <p:cNvPr id="60" name="Group 59"/>
            <p:cNvGrpSpPr/>
            <p:nvPr/>
          </p:nvGrpSpPr>
          <p:grpSpPr>
            <a:xfrm>
              <a:off x="1772153" y="2582134"/>
              <a:ext cx="1852351" cy="1959989"/>
              <a:chOff x="2038097" y="2055035"/>
              <a:chExt cx="1874959" cy="1959989"/>
            </a:xfrm>
          </p:grpSpPr>
          <p:grpSp>
            <p:nvGrpSpPr>
              <p:cNvPr id="31" name="Group 30"/>
              <p:cNvGrpSpPr/>
              <p:nvPr/>
            </p:nvGrpSpPr>
            <p:grpSpPr>
              <a:xfrm>
                <a:off x="2978757" y="2055035"/>
                <a:ext cx="391942" cy="1959989"/>
                <a:chOff x="2978757" y="2055035"/>
                <a:chExt cx="391942" cy="1959989"/>
              </a:xfrm>
            </p:grpSpPr>
            <p:sp>
              <p:nvSpPr>
                <p:cNvPr id="29" name="Rectangle 28"/>
                <p:cNvSpPr/>
                <p:nvPr/>
              </p:nvSpPr>
              <p:spPr>
                <a:xfrm>
                  <a:off x="2978757" y="2055035"/>
                  <a:ext cx="391942" cy="195998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rot="16200000">
                  <a:off x="2276002" y="2885566"/>
                  <a:ext cx="1774845" cy="369332"/>
                </a:xfrm>
                <a:prstGeom prst="rect">
                  <a:avLst/>
                </a:prstGeom>
                <a:noFill/>
              </p:spPr>
              <p:txBody>
                <a:bodyPr wrap="none" rtlCol="0">
                  <a:spAutoFit/>
                </a:bodyPr>
                <a:lstStyle/>
                <a:p>
                  <a:r>
                    <a:rPr lang="en-US" dirty="0" smtClean="0"/>
                    <a:t>9 parameter sets</a:t>
                  </a:r>
                  <a:endParaRPr lang="en-US" dirty="0"/>
                </a:p>
              </p:txBody>
            </p:sp>
          </p:grpSp>
          <p:cxnSp>
            <p:nvCxnSpPr>
              <p:cNvPr id="34" name="Straight Arrow Connector 33"/>
              <p:cNvCxnSpPr/>
              <p:nvPr/>
            </p:nvCxnSpPr>
            <p:spPr>
              <a:xfrm flipV="1">
                <a:off x="2038097" y="2182810"/>
                <a:ext cx="940660" cy="87477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2038097" y="2505622"/>
                <a:ext cx="940660" cy="55196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endCxn id="30" idx="0"/>
              </p:cNvCxnSpPr>
              <p:nvPr/>
            </p:nvCxnSpPr>
            <p:spPr>
              <a:xfrm>
                <a:off x="2038097" y="3057584"/>
                <a:ext cx="940662" cy="1264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2038097" y="3057582"/>
                <a:ext cx="940660" cy="43903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2038097" y="3070232"/>
                <a:ext cx="940660" cy="758829"/>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3370699" y="2195326"/>
                <a:ext cx="542357"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a:off x="3348091" y="2505622"/>
                <a:ext cx="542357"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a:off x="3370699" y="3057582"/>
                <a:ext cx="542357"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a:off x="3370699" y="3507901"/>
                <a:ext cx="542357"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a:off x="3370699" y="3851623"/>
                <a:ext cx="542357"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62" name="TextBox 61"/>
            <p:cNvSpPr txBox="1"/>
            <p:nvPr/>
          </p:nvSpPr>
          <p:spPr>
            <a:xfrm>
              <a:off x="3647113" y="2568788"/>
              <a:ext cx="1197864" cy="523220"/>
            </a:xfrm>
            <a:prstGeom prst="rect">
              <a:avLst/>
            </a:prstGeom>
            <a:noFill/>
          </p:spPr>
          <p:txBody>
            <a:bodyPr wrap="square" rtlCol="0">
              <a:spAutoFit/>
            </a:bodyPr>
            <a:lstStyle/>
            <a:p>
              <a:r>
                <a:rPr lang="en-US" sz="1400" dirty="0" smtClean="0"/>
                <a:t>Positive error pixel-years</a:t>
              </a:r>
              <a:endParaRPr lang="en-US" sz="1400" dirty="0"/>
            </a:p>
          </p:txBody>
        </p:sp>
        <p:sp>
          <p:nvSpPr>
            <p:cNvPr id="63" name="TextBox 62"/>
            <p:cNvSpPr txBox="1"/>
            <p:nvPr/>
          </p:nvSpPr>
          <p:spPr>
            <a:xfrm>
              <a:off x="3720468" y="3323071"/>
              <a:ext cx="983410" cy="523220"/>
            </a:xfrm>
            <a:prstGeom prst="rect">
              <a:avLst/>
            </a:prstGeom>
            <a:noFill/>
          </p:spPr>
          <p:txBody>
            <a:bodyPr wrap="square" rtlCol="0">
              <a:spAutoFit/>
            </a:bodyPr>
            <a:lstStyle/>
            <a:p>
              <a:r>
                <a:rPr lang="en-US" sz="1400" dirty="0" smtClean="0"/>
                <a:t>Low error pixel-years</a:t>
              </a:r>
              <a:endParaRPr lang="en-US" sz="1400" dirty="0"/>
            </a:p>
          </p:txBody>
        </p:sp>
        <p:sp>
          <p:nvSpPr>
            <p:cNvPr id="64" name="TextBox 63"/>
            <p:cNvSpPr txBox="1"/>
            <p:nvPr/>
          </p:nvSpPr>
          <p:spPr>
            <a:xfrm>
              <a:off x="3704790" y="3957135"/>
              <a:ext cx="1281286" cy="523220"/>
            </a:xfrm>
            <a:prstGeom prst="rect">
              <a:avLst/>
            </a:prstGeom>
            <a:noFill/>
          </p:spPr>
          <p:txBody>
            <a:bodyPr wrap="square" rtlCol="0">
              <a:spAutoFit/>
            </a:bodyPr>
            <a:lstStyle/>
            <a:p>
              <a:r>
                <a:rPr lang="en-US" sz="1400" dirty="0" smtClean="0"/>
                <a:t>Negative error pixel-years</a:t>
              </a:r>
              <a:endParaRPr lang="en-US" sz="1400" dirty="0"/>
            </a:p>
          </p:txBody>
        </p:sp>
        <p:cxnSp>
          <p:nvCxnSpPr>
            <p:cNvPr id="65" name="Straight Arrow Connector 64"/>
            <p:cNvCxnSpPr>
              <a:stCxn id="62" idx="3"/>
            </p:cNvCxnSpPr>
            <p:nvPr/>
          </p:nvCxnSpPr>
          <p:spPr>
            <a:xfrm>
              <a:off x="4844977" y="2830398"/>
              <a:ext cx="47033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a:stCxn id="63" idx="3"/>
            </p:cNvCxnSpPr>
            <p:nvPr/>
          </p:nvCxnSpPr>
          <p:spPr>
            <a:xfrm>
              <a:off x="4703878" y="3584681"/>
              <a:ext cx="611429"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a:stCxn id="64" idx="3"/>
            </p:cNvCxnSpPr>
            <p:nvPr/>
          </p:nvCxnSpPr>
          <p:spPr>
            <a:xfrm>
              <a:off x="4986076" y="4218745"/>
              <a:ext cx="329231"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6172853" y="2689705"/>
              <a:ext cx="1527945" cy="307777"/>
            </a:xfrm>
            <a:prstGeom prst="rect">
              <a:avLst/>
            </a:prstGeom>
            <a:noFill/>
          </p:spPr>
          <p:txBody>
            <a:bodyPr wrap="none" rtlCol="0">
              <a:spAutoFit/>
            </a:bodyPr>
            <a:lstStyle/>
            <a:p>
              <a:r>
                <a:rPr lang="en-US" sz="1400" dirty="0" smtClean="0"/>
                <a:t>High management</a:t>
              </a:r>
              <a:endParaRPr lang="en-US" sz="1400" dirty="0"/>
            </a:p>
          </p:txBody>
        </p:sp>
        <p:sp>
          <p:nvSpPr>
            <p:cNvPr id="77" name="TextBox 76"/>
            <p:cNvSpPr txBox="1"/>
            <p:nvPr/>
          </p:nvSpPr>
          <p:spPr>
            <a:xfrm>
              <a:off x="6172853" y="3398987"/>
              <a:ext cx="1533205" cy="307777"/>
            </a:xfrm>
            <a:prstGeom prst="rect">
              <a:avLst/>
            </a:prstGeom>
            <a:noFill/>
          </p:spPr>
          <p:txBody>
            <a:bodyPr wrap="none" rtlCol="0">
              <a:spAutoFit/>
            </a:bodyPr>
            <a:lstStyle/>
            <a:p>
              <a:r>
                <a:rPr lang="en-US" sz="1400" dirty="0" smtClean="0"/>
                <a:t>Med management</a:t>
              </a:r>
              <a:endParaRPr lang="en-US" sz="1400" dirty="0"/>
            </a:p>
          </p:txBody>
        </p:sp>
        <p:sp>
          <p:nvSpPr>
            <p:cNvPr id="78" name="TextBox 77"/>
            <p:cNvSpPr txBox="1"/>
            <p:nvPr/>
          </p:nvSpPr>
          <p:spPr>
            <a:xfrm>
              <a:off x="6206253" y="4048383"/>
              <a:ext cx="1494545" cy="307777"/>
            </a:xfrm>
            <a:prstGeom prst="rect">
              <a:avLst/>
            </a:prstGeom>
            <a:noFill/>
          </p:spPr>
          <p:txBody>
            <a:bodyPr wrap="none" rtlCol="0">
              <a:spAutoFit/>
            </a:bodyPr>
            <a:lstStyle/>
            <a:p>
              <a:r>
                <a:rPr lang="en-US" sz="1400" dirty="0" smtClean="0"/>
                <a:t>Low management</a:t>
              </a:r>
              <a:endParaRPr lang="en-US" sz="1400" dirty="0"/>
            </a:p>
          </p:txBody>
        </p:sp>
        <p:grpSp>
          <p:nvGrpSpPr>
            <p:cNvPr id="82" name="Group 81"/>
            <p:cNvGrpSpPr/>
            <p:nvPr/>
          </p:nvGrpSpPr>
          <p:grpSpPr>
            <a:xfrm>
              <a:off x="5315307" y="2569768"/>
              <a:ext cx="387216" cy="1978644"/>
              <a:chOff x="7744727" y="2061324"/>
              <a:chExt cx="387216" cy="1978644"/>
            </a:xfrm>
          </p:grpSpPr>
          <p:sp>
            <p:nvSpPr>
              <p:cNvPr id="80" name="Rectangle 79"/>
              <p:cNvSpPr/>
              <p:nvPr/>
            </p:nvSpPr>
            <p:spPr>
              <a:xfrm>
                <a:off x="7744727" y="2061324"/>
                <a:ext cx="387216" cy="195998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TextBox 80"/>
              <p:cNvSpPr txBox="1"/>
              <p:nvPr/>
            </p:nvSpPr>
            <p:spPr>
              <a:xfrm rot="16200000">
                <a:off x="6958614" y="2915301"/>
                <a:ext cx="1941557" cy="307777"/>
              </a:xfrm>
              <a:prstGeom prst="rect">
                <a:avLst/>
              </a:prstGeom>
              <a:noFill/>
            </p:spPr>
            <p:txBody>
              <a:bodyPr wrap="none" rtlCol="0">
                <a:spAutoFit/>
              </a:bodyPr>
              <a:lstStyle/>
              <a:p>
                <a:r>
                  <a:rPr lang="en-US" sz="1400" dirty="0" smtClean="0"/>
                  <a:t>Calibrate by error group</a:t>
                </a:r>
                <a:endParaRPr lang="en-US" sz="1400" dirty="0"/>
              </a:p>
            </p:txBody>
          </p:sp>
        </p:grpSp>
        <p:cxnSp>
          <p:nvCxnSpPr>
            <p:cNvPr id="84" name="Straight Arrow Connector 83"/>
            <p:cNvCxnSpPr/>
            <p:nvPr/>
          </p:nvCxnSpPr>
          <p:spPr>
            <a:xfrm>
              <a:off x="5702523" y="2830398"/>
              <a:ext cx="470330" cy="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a:stCxn id="80" idx="3"/>
            </p:cNvCxnSpPr>
            <p:nvPr/>
          </p:nvCxnSpPr>
          <p:spPr>
            <a:xfrm>
              <a:off x="5702523" y="3549763"/>
              <a:ext cx="47033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6" name="Straight Arrow Connector 85"/>
            <p:cNvCxnSpPr/>
            <p:nvPr/>
          </p:nvCxnSpPr>
          <p:spPr>
            <a:xfrm>
              <a:off x="5702523" y="4218745"/>
              <a:ext cx="47033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3331486" y="2261991"/>
              <a:ext cx="1963724" cy="307777"/>
            </a:xfrm>
            <a:prstGeom prst="rect">
              <a:avLst/>
            </a:prstGeom>
            <a:noFill/>
          </p:spPr>
          <p:txBody>
            <a:bodyPr wrap="none" rtlCol="0">
              <a:spAutoFit/>
            </a:bodyPr>
            <a:lstStyle/>
            <a:p>
              <a:r>
                <a:rPr lang="en-US" sz="1400" b="1" dirty="0" smtClean="0"/>
                <a:t>For each parameter set:</a:t>
              </a:r>
              <a:endParaRPr lang="en-US" sz="1400" b="1" dirty="0"/>
            </a:p>
          </p:txBody>
        </p:sp>
      </p:grpSp>
      <p:sp>
        <p:nvSpPr>
          <p:cNvPr id="48" name="TextBox 47"/>
          <p:cNvSpPr txBox="1"/>
          <p:nvPr/>
        </p:nvSpPr>
        <p:spPr>
          <a:xfrm>
            <a:off x="2890680" y="4848350"/>
            <a:ext cx="3307779" cy="646331"/>
          </a:xfrm>
          <a:prstGeom prst="rect">
            <a:avLst/>
          </a:prstGeom>
          <a:noFill/>
          <a:ln>
            <a:solidFill>
              <a:schemeClr val="tx1"/>
            </a:solidFill>
          </a:ln>
        </p:spPr>
        <p:txBody>
          <a:bodyPr wrap="none" rtlCol="0">
            <a:spAutoFit/>
          </a:bodyPr>
          <a:lstStyle/>
          <a:p>
            <a:r>
              <a:rPr lang="en-US" b="1" dirty="0" smtClean="0"/>
              <a:t>Level 2 calibration parameters:</a:t>
            </a:r>
          </a:p>
          <a:p>
            <a:r>
              <a:rPr lang="en-US" dirty="0" smtClean="0"/>
              <a:t>Management package (</a:t>
            </a:r>
            <a:r>
              <a:rPr lang="en-US" dirty="0" err="1" smtClean="0"/>
              <a:t>Vm</a:t>
            </a:r>
            <a:r>
              <a:rPr lang="en-US" dirty="0" smtClean="0"/>
              <a:t>, beta)</a:t>
            </a:r>
            <a:endParaRPr lang="en-US" dirty="0"/>
          </a:p>
        </p:txBody>
      </p:sp>
    </p:spTree>
    <p:extLst>
      <p:ext uri="{BB962C8B-B14F-4D97-AF65-F5344CB8AC3E}">
        <p14:creationId xmlns:p14="http://schemas.microsoft.com/office/powerpoint/2010/main" val="3260924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5467"/>
            <a:ext cx="723651" cy="369332"/>
          </a:xfrm>
          <a:prstGeom prst="rect">
            <a:avLst/>
          </a:prstGeom>
          <a:noFill/>
        </p:spPr>
        <p:txBody>
          <a:bodyPr wrap="none" rtlCol="0">
            <a:spAutoFit/>
          </a:bodyPr>
          <a:lstStyle/>
          <a:p>
            <a:r>
              <a:rPr lang="en-US" dirty="0" smtClean="0"/>
              <a:t>SCYM</a:t>
            </a:r>
            <a:endParaRPr lang="en-US" dirty="0"/>
          </a:p>
        </p:txBody>
      </p:sp>
      <p:sp>
        <p:nvSpPr>
          <p:cNvPr id="10" name="TextBox 9"/>
          <p:cNvSpPr txBox="1"/>
          <p:nvPr/>
        </p:nvSpPr>
        <p:spPr>
          <a:xfrm>
            <a:off x="6840387" y="3905126"/>
            <a:ext cx="2134267" cy="954107"/>
          </a:xfrm>
          <a:prstGeom prst="rect">
            <a:avLst/>
          </a:prstGeom>
          <a:noFill/>
        </p:spPr>
        <p:txBody>
          <a:bodyPr wrap="square" rtlCol="0">
            <a:spAutoFit/>
          </a:bodyPr>
          <a:lstStyle/>
          <a:p>
            <a:r>
              <a:rPr lang="en-US" sz="1400" dirty="0" smtClean="0"/>
              <a:t>For each region and rotation, regress weighted yield in each pixel-year vs. pseudo RS and weather</a:t>
            </a:r>
            <a:endParaRPr lang="en-US" sz="1400" dirty="0"/>
          </a:p>
        </p:txBody>
      </p:sp>
      <p:sp>
        <p:nvSpPr>
          <p:cNvPr id="11" name="TextBox 10"/>
          <p:cNvSpPr txBox="1"/>
          <p:nvPr/>
        </p:nvSpPr>
        <p:spPr>
          <a:xfrm>
            <a:off x="3987591" y="3913361"/>
            <a:ext cx="2134267" cy="738664"/>
          </a:xfrm>
          <a:prstGeom prst="rect">
            <a:avLst/>
          </a:prstGeom>
          <a:noFill/>
        </p:spPr>
        <p:txBody>
          <a:bodyPr wrap="square" rtlCol="0">
            <a:spAutoFit/>
          </a:bodyPr>
          <a:lstStyle/>
          <a:p>
            <a:r>
              <a:rPr lang="en-US" sz="1400" dirty="0" smtClean="0"/>
              <a:t>Choose best RS </a:t>
            </a:r>
            <a:r>
              <a:rPr lang="en-US" sz="1400" dirty="0" err="1" smtClean="0"/>
              <a:t>obs</a:t>
            </a:r>
            <a:r>
              <a:rPr lang="en-US" sz="1400" dirty="0" smtClean="0"/>
              <a:t> dates by R</a:t>
            </a:r>
            <a:r>
              <a:rPr lang="en-US" sz="1400" baseline="30000" dirty="0" smtClean="0"/>
              <a:t>2</a:t>
            </a:r>
            <a:r>
              <a:rPr lang="en-US" sz="1400" dirty="0" smtClean="0"/>
              <a:t> and agreement with yield data</a:t>
            </a:r>
            <a:endParaRPr lang="en-US" sz="1400" dirty="0"/>
          </a:p>
        </p:txBody>
      </p:sp>
      <p:sp>
        <p:nvSpPr>
          <p:cNvPr id="12" name="TextBox 11"/>
          <p:cNvSpPr txBox="1"/>
          <p:nvPr/>
        </p:nvSpPr>
        <p:spPr>
          <a:xfrm>
            <a:off x="169812" y="1543415"/>
            <a:ext cx="1204818" cy="738664"/>
          </a:xfrm>
          <a:prstGeom prst="rect">
            <a:avLst/>
          </a:prstGeom>
          <a:noFill/>
        </p:spPr>
        <p:txBody>
          <a:bodyPr wrap="square" rtlCol="0">
            <a:spAutoFit/>
          </a:bodyPr>
          <a:lstStyle/>
          <a:p>
            <a:r>
              <a:rPr lang="en-US" sz="1400" dirty="0"/>
              <a:t>S</a:t>
            </a:r>
            <a:r>
              <a:rPr lang="en-US" sz="1400" dirty="0" smtClean="0"/>
              <a:t>oy pixel-year within the Rally period</a:t>
            </a:r>
            <a:endParaRPr lang="en-US" sz="1400" dirty="0"/>
          </a:p>
        </p:txBody>
      </p:sp>
      <p:sp>
        <p:nvSpPr>
          <p:cNvPr id="14" name="TextBox 13"/>
          <p:cNvSpPr txBox="1"/>
          <p:nvPr/>
        </p:nvSpPr>
        <p:spPr>
          <a:xfrm>
            <a:off x="1685279" y="1215028"/>
            <a:ext cx="1583449" cy="1384995"/>
          </a:xfrm>
          <a:prstGeom prst="rect">
            <a:avLst/>
          </a:prstGeom>
          <a:noFill/>
        </p:spPr>
        <p:txBody>
          <a:bodyPr wrap="square" rtlCol="0">
            <a:spAutoFit/>
          </a:bodyPr>
          <a:lstStyle/>
          <a:p>
            <a:r>
              <a:rPr lang="en-US" sz="1400" dirty="0" smtClean="0"/>
              <a:t>Phenology data gives </a:t>
            </a:r>
            <a:r>
              <a:rPr lang="en-US" sz="1400" dirty="0" smtClean="0"/>
              <a:t>many </a:t>
            </a:r>
            <a:r>
              <a:rPr lang="en-US" sz="1400" dirty="0" smtClean="0"/>
              <a:t>possible planting dates, cycle lengths, rotations and their likelihood</a:t>
            </a:r>
            <a:endParaRPr lang="en-US" sz="1400" dirty="0"/>
          </a:p>
        </p:txBody>
      </p:sp>
      <p:sp>
        <p:nvSpPr>
          <p:cNvPr id="15" name="TextBox 14"/>
          <p:cNvSpPr txBox="1"/>
          <p:nvPr/>
        </p:nvSpPr>
        <p:spPr>
          <a:xfrm>
            <a:off x="3695338" y="1143481"/>
            <a:ext cx="1980594" cy="523220"/>
          </a:xfrm>
          <a:prstGeom prst="rect">
            <a:avLst/>
          </a:prstGeom>
          <a:noFill/>
        </p:spPr>
        <p:txBody>
          <a:bodyPr wrap="square" rtlCol="0">
            <a:spAutoFit/>
          </a:bodyPr>
          <a:lstStyle/>
          <a:p>
            <a:r>
              <a:rPr lang="en-US" sz="1400" dirty="0" smtClean="0"/>
              <a:t>Parameter set 1 and corresponding </a:t>
            </a:r>
            <a:r>
              <a:rPr lang="en-US" sz="1400" dirty="0" err="1" smtClean="0"/>
              <a:t>Vm</a:t>
            </a:r>
            <a:r>
              <a:rPr lang="en-US" sz="1400" dirty="0" smtClean="0"/>
              <a:t>, beta</a:t>
            </a:r>
            <a:endParaRPr lang="en-US" sz="1400" dirty="0"/>
          </a:p>
        </p:txBody>
      </p:sp>
      <p:sp>
        <p:nvSpPr>
          <p:cNvPr id="16" name="TextBox 15"/>
          <p:cNvSpPr txBox="1"/>
          <p:nvPr/>
        </p:nvSpPr>
        <p:spPr>
          <a:xfrm>
            <a:off x="3695338" y="2066391"/>
            <a:ext cx="1980594" cy="523220"/>
          </a:xfrm>
          <a:prstGeom prst="rect">
            <a:avLst/>
          </a:prstGeom>
          <a:noFill/>
        </p:spPr>
        <p:txBody>
          <a:bodyPr wrap="square" rtlCol="0">
            <a:spAutoFit/>
          </a:bodyPr>
          <a:lstStyle/>
          <a:p>
            <a:r>
              <a:rPr lang="en-US" sz="1400" dirty="0" smtClean="0"/>
              <a:t>Parameter set 2 and corresponding </a:t>
            </a:r>
            <a:r>
              <a:rPr lang="en-US" sz="1400" dirty="0" err="1" smtClean="0"/>
              <a:t>Vm</a:t>
            </a:r>
            <a:r>
              <a:rPr lang="en-US" sz="1400" dirty="0" smtClean="0"/>
              <a:t>, beta</a:t>
            </a:r>
            <a:endParaRPr lang="en-US" sz="1400" dirty="0"/>
          </a:p>
        </p:txBody>
      </p:sp>
      <p:sp>
        <p:nvSpPr>
          <p:cNvPr id="17" name="TextBox 16"/>
          <p:cNvSpPr txBox="1"/>
          <p:nvPr/>
        </p:nvSpPr>
        <p:spPr>
          <a:xfrm rot="16200000">
            <a:off x="5527264" y="1695122"/>
            <a:ext cx="1814504" cy="369336"/>
          </a:xfrm>
          <a:prstGeom prst="rect">
            <a:avLst/>
          </a:prstGeom>
          <a:noFill/>
          <a:ln>
            <a:solidFill>
              <a:schemeClr val="tx1"/>
            </a:solidFill>
          </a:ln>
        </p:spPr>
        <p:txBody>
          <a:bodyPr wrap="square" rtlCol="0">
            <a:spAutoFit/>
          </a:bodyPr>
          <a:lstStyle/>
          <a:p>
            <a:r>
              <a:rPr lang="en-US" dirty="0" smtClean="0"/>
              <a:t>	INLAND</a:t>
            </a:r>
            <a:endParaRPr lang="en-US" dirty="0"/>
          </a:p>
        </p:txBody>
      </p:sp>
      <p:sp>
        <p:nvSpPr>
          <p:cNvPr id="18" name="TextBox 17"/>
          <p:cNvSpPr txBox="1"/>
          <p:nvPr/>
        </p:nvSpPr>
        <p:spPr>
          <a:xfrm>
            <a:off x="7008584" y="1510458"/>
            <a:ext cx="1797874" cy="738664"/>
          </a:xfrm>
          <a:prstGeom prst="rect">
            <a:avLst/>
          </a:prstGeom>
          <a:noFill/>
        </p:spPr>
        <p:txBody>
          <a:bodyPr wrap="square" rtlCol="0">
            <a:spAutoFit/>
          </a:bodyPr>
          <a:lstStyle/>
          <a:p>
            <a:r>
              <a:rPr lang="en-US" sz="1400" dirty="0" smtClean="0"/>
              <a:t>Weight predicted yield by management likelihood</a:t>
            </a:r>
            <a:endParaRPr lang="en-US" sz="1400" dirty="0"/>
          </a:p>
        </p:txBody>
      </p:sp>
      <p:cxnSp>
        <p:nvCxnSpPr>
          <p:cNvPr id="19" name="Straight Arrow Connector 18"/>
          <p:cNvCxnSpPr>
            <a:stCxn id="12" idx="3"/>
            <a:endCxn id="14" idx="1"/>
          </p:cNvCxnSpPr>
          <p:nvPr/>
        </p:nvCxnSpPr>
        <p:spPr>
          <a:xfrm flipV="1">
            <a:off x="1374630" y="1907526"/>
            <a:ext cx="310649" cy="522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4" idx="3"/>
            <a:endCxn id="15" idx="1"/>
          </p:cNvCxnSpPr>
          <p:nvPr/>
        </p:nvCxnSpPr>
        <p:spPr>
          <a:xfrm flipV="1">
            <a:off x="3268728" y="1405091"/>
            <a:ext cx="426610" cy="50243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4" idx="3"/>
            <a:endCxn id="16" idx="1"/>
          </p:cNvCxnSpPr>
          <p:nvPr/>
        </p:nvCxnSpPr>
        <p:spPr>
          <a:xfrm>
            <a:off x="3268728" y="1907526"/>
            <a:ext cx="426610" cy="42047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15" idx="3"/>
          </p:cNvCxnSpPr>
          <p:nvPr/>
        </p:nvCxnSpPr>
        <p:spPr>
          <a:xfrm>
            <a:off x="5675932" y="1405091"/>
            <a:ext cx="573916"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6" idx="3"/>
          </p:cNvCxnSpPr>
          <p:nvPr/>
        </p:nvCxnSpPr>
        <p:spPr>
          <a:xfrm flipV="1">
            <a:off x="5675932" y="2324927"/>
            <a:ext cx="573916" cy="307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endCxn id="18" idx="1"/>
          </p:cNvCxnSpPr>
          <p:nvPr/>
        </p:nvCxnSpPr>
        <p:spPr>
          <a:xfrm>
            <a:off x="6619184" y="1405091"/>
            <a:ext cx="389400" cy="474699"/>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endCxn id="18" idx="1"/>
          </p:cNvCxnSpPr>
          <p:nvPr/>
        </p:nvCxnSpPr>
        <p:spPr>
          <a:xfrm flipV="1">
            <a:off x="6619184" y="1879790"/>
            <a:ext cx="389400" cy="44821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a:stCxn id="18" idx="2"/>
            <a:endCxn id="10" idx="0"/>
          </p:cNvCxnSpPr>
          <p:nvPr/>
        </p:nvCxnSpPr>
        <p:spPr>
          <a:xfrm>
            <a:off x="7907521" y="2249122"/>
            <a:ext cx="0" cy="165600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a:endCxn id="11" idx="3"/>
          </p:cNvCxnSpPr>
          <p:nvPr/>
        </p:nvCxnSpPr>
        <p:spPr>
          <a:xfrm flipH="1">
            <a:off x="6121858" y="4282693"/>
            <a:ext cx="718916"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723651" y="5674449"/>
            <a:ext cx="7869853" cy="523220"/>
          </a:xfrm>
          <a:prstGeom prst="rect">
            <a:avLst/>
          </a:prstGeom>
          <a:noFill/>
          <a:ln>
            <a:solidFill>
              <a:schemeClr val="tx1"/>
            </a:solidFill>
          </a:ln>
        </p:spPr>
        <p:txBody>
          <a:bodyPr wrap="square" rtlCol="0">
            <a:spAutoFit/>
          </a:bodyPr>
          <a:lstStyle/>
          <a:p>
            <a:r>
              <a:rPr lang="en-US" sz="1400" b="1" dirty="0" smtClean="0"/>
              <a:t>Outcome of SCYM:</a:t>
            </a:r>
          </a:p>
          <a:p>
            <a:r>
              <a:rPr lang="en-US" sz="1400" dirty="0" smtClean="0"/>
              <a:t>A set of statistical relations for each region and rotation of the form yield = </a:t>
            </a:r>
            <a:r>
              <a:rPr lang="en-US" sz="1400" dirty="0" err="1" smtClean="0"/>
              <a:t>fcn</a:t>
            </a:r>
            <a:r>
              <a:rPr lang="en-US" sz="1400" dirty="0" smtClean="0"/>
              <a:t>(weather, RS observations) </a:t>
            </a:r>
            <a:endParaRPr lang="en-US" sz="1400" dirty="0"/>
          </a:p>
        </p:txBody>
      </p:sp>
      <p:sp>
        <p:nvSpPr>
          <p:cNvPr id="3" name="TextBox 2"/>
          <p:cNvSpPr txBox="1"/>
          <p:nvPr/>
        </p:nvSpPr>
        <p:spPr>
          <a:xfrm>
            <a:off x="6525497" y="404799"/>
            <a:ext cx="2618503" cy="523220"/>
          </a:xfrm>
          <a:prstGeom prst="rect">
            <a:avLst/>
          </a:prstGeom>
          <a:noFill/>
        </p:spPr>
        <p:txBody>
          <a:bodyPr wrap="square" rtlCol="0">
            <a:spAutoFit/>
          </a:bodyPr>
          <a:lstStyle/>
          <a:p>
            <a:r>
              <a:rPr lang="en-US" sz="1400" dirty="0" smtClean="0">
                <a:solidFill>
                  <a:srgbClr val="FF0000"/>
                </a:solidFill>
              </a:rPr>
              <a:t>Or retain each possibility separately for SCYM regression?</a:t>
            </a:r>
            <a:endParaRPr lang="en-US" sz="1400" dirty="0">
              <a:solidFill>
                <a:srgbClr val="FF0000"/>
              </a:solidFill>
            </a:endParaRPr>
          </a:p>
        </p:txBody>
      </p:sp>
    </p:spTree>
    <p:extLst>
      <p:ext uri="{BB962C8B-B14F-4D97-AF65-F5344CB8AC3E}">
        <p14:creationId xmlns:p14="http://schemas.microsoft.com/office/powerpoint/2010/main" val="1186628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931" y="213236"/>
            <a:ext cx="8723092" cy="2031325"/>
          </a:xfrm>
          <a:prstGeom prst="rect">
            <a:avLst/>
          </a:prstGeom>
          <a:noFill/>
        </p:spPr>
        <p:txBody>
          <a:bodyPr wrap="square" rtlCol="0">
            <a:spAutoFit/>
          </a:bodyPr>
          <a:lstStyle/>
          <a:p>
            <a:r>
              <a:rPr lang="en-US" b="1" dirty="0" smtClean="0"/>
              <a:t>Prep work: by mid June</a:t>
            </a:r>
          </a:p>
          <a:p>
            <a:pPr marL="285750" indent="-285750">
              <a:buFont typeface="Arial"/>
              <a:buChar char="•"/>
            </a:pPr>
            <a:r>
              <a:rPr lang="en-US" dirty="0" smtClean="0"/>
              <a:t>Examples of LAI info on soy pixels </a:t>
            </a:r>
            <a:r>
              <a:rPr lang="en-US" dirty="0" smtClean="0"/>
              <a:t>for calibration</a:t>
            </a:r>
          </a:p>
          <a:p>
            <a:pPr marL="285750" indent="-285750">
              <a:buFont typeface="Arial"/>
              <a:buChar char="•"/>
            </a:pPr>
            <a:r>
              <a:rPr lang="en-US" dirty="0" smtClean="0"/>
              <a:t>Mask of single/double cropped areas – pick the </a:t>
            </a:r>
            <a:r>
              <a:rPr lang="en-US" dirty="0" err="1" smtClean="0"/>
              <a:t>Morgen</a:t>
            </a:r>
            <a:r>
              <a:rPr lang="en-US" dirty="0" smtClean="0"/>
              <a:t> </a:t>
            </a:r>
            <a:r>
              <a:rPr lang="en-US" dirty="0" smtClean="0"/>
              <a:t>class </a:t>
            </a:r>
            <a:r>
              <a:rPr lang="en-US" dirty="0" smtClean="0"/>
              <a:t>for the Rally pixels so Gabriel can see how they relate to onset-</a:t>
            </a:r>
            <a:r>
              <a:rPr lang="en-US" dirty="0" err="1" smtClean="0"/>
              <a:t>greenup</a:t>
            </a:r>
            <a:endParaRPr lang="en-US" dirty="0" smtClean="0"/>
          </a:p>
          <a:p>
            <a:pPr marL="285750" indent="-285750">
              <a:buFont typeface="Arial"/>
              <a:buChar char="•"/>
            </a:pPr>
            <a:r>
              <a:rPr lang="en-US" dirty="0" smtClean="0"/>
              <a:t>Compile </a:t>
            </a:r>
            <a:r>
              <a:rPr lang="en-US" dirty="0" err="1" smtClean="0"/>
              <a:t>soymap</a:t>
            </a:r>
            <a:r>
              <a:rPr lang="en-US" dirty="0" smtClean="0"/>
              <a:t> and yield data – overlay </a:t>
            </a:r>
            <a:r>
              <a:rPr lang="en-US" dirty="0" err="1" smtClean="0"/>
              <a:t>Pequisa</a:t>
            </a:r>
            <a:r>
              <a:rPr lang="en-US" dirty="0" smtClean="0"/>
              <a:t> </a:t>
            </a:r>
            <a:r>
              <a:rPr lang="en-US" dirty="0" err="1" smtClean="0"/>
              <a:t>agri</a:t>
            </a:r>
            <a:r>
              <a:rPr lang="en-US" dirty="0" smtClean="0"/>
              <a:t> municipal data as a “check”</a:t>
            </a:r>
          </a:p>
          <a:p>
            <a:pPr marL="285750" indent="-285750">
              <a:buFont typeface="Arial"/>
              <a:buChar char="•"/>
            </a:pPr>
            <a:r>
              <a:rPr lang="en-US" dirty="0" smtClean="0"/>
              <a:t>Phenology curves of soy pixels</a:t>
            </a:r>
          </a:p>
          <a:p>
            <a:pPr marL="285750" indent="-285750">
              <a:buFont typeface="Arial"/>
              <a:buChar char="•"/>
            </a:pPr>
            <a:r>
              <a:rPr lang="en-US" dirty="0" smtClean="0"/>
              <a:t>Determine representativeness of yield data</a:t>
            </a:r>
          </a:p>
        </p:txBody>
      </p:sp>
      <p:sp>
        <p:nvSpPr>
          <p:cNvPr id="4" name="TextBox 3"/>
          <p:cNvSpPr txBox="1"/>
          <p:nvPr/>
        </p:nvSpPr>
        <p:spPr>
          <a:xfrm>
            <a:off x="185931" y="3053522"/>
            <a:ext cx="5044971" cy="1200329"/>
          </a:xfrm>
          <a:prstGeom prst="rect">
            <a:avLst/>
          </a:prstGeom>
          <a:noFill/>
        </p:spPr>
        <p:txBody>
          <a:bodyPr wrap="none" rtlCol="0">
            <a:spAutoFit/>
          </a:bodyPr>
          <a:lstStyle/>
          <a:p>
            <a:r>
              <a:rPr lang="en-US" b="1" dirty="0" smtClean="0"/>
              <a:t>Decisions</a:t>
            </a:r>
          </a:p>
          <a:p>
            <a:pPr marL="285750" indent="-285750">
              <a:buFont typeface="Arial"/>
              <a:buChar char="•"/>
            </a:pPr>
            <a:r>
              <a:rPr lang="en-US" dirty="0" smtClean="0"/>
              <a:t>How does Dave interpolate gridded weather?</a:t>
            </a:r>
          </a:p>
          <a:p>
            <a:pPr marL="285750" indent="-285750">
              <a:buFont typeface="Arial"/>
              <a:buChar char="•"/>
            </a:pPr>
            <a:r>
              <a:rPr lang="en-US" dirty="0" smtClean="0"/>
              <a:t>Landsat </a:t>
            </a:r>
            <a:r>
              <a:rPr lang="en-US" dirty="0" err="1" smtClean="0"/>
              <a:t>vs</a:t>
            </a:r>
            <a:r>
              <a:rPr lang="en-US" dirty="0" smtClean="0"/>
              <a:t> MODIS </a:t>
            </a:r>
            <a:endParaRPr lang="en-US" dirty="0" smtClean="0"/>
          </a:p>
          <a:p>
            <a:pPr marL="285750" indent="-285750">
              <a:buFont typeface="Arial"/>
              <a:buChar char="•"/>
            </a:pPr>
            <a:r>
              <a:rPr lang="en-US" dirty="0" smtClean="0"/>
              <a:t>Ways </a:t>
            </a:r>
            <a:r>
              <a:rPr lang="en-US" dirty="0" smtClean="0"/>
              <a:t>to get satellite data -&gt; full phenology curve</a:t>
            </a:r>
            <a:endParaRPr lang="en-US" dirty="0"/>
          </a:p>
        </p:txBody>
      </p:sp>
      <p:sp>
        <p:nvSpPr>
          <p:cNvPr id="3" name="TextBox 2"/>
          <p:cNvSpPr txBox="1"/>
          <p:nvPr/>
        </p:nvSpPr>
        <p:spPr>
          <a:xfrm>
            <a:off x="262293" y="4924829"/>
            <a:ext cx="6878806" cy="1200329"/>
          </a:xfrm>
          <a:prstGeom prst="rect">
            <a:avLst/>
          </a:prstGeom>
          <a:noFill/>
        </p:spPr>
        <p:txBody>
          <a:bodyPr wrap="none" rtlCol="0">
            <a:spAutoFit/>
          </a:bodyPr>
          <a:lstStyle/>
          <a:p>
            <a:r>
              <a:rPr lang="en-US" b="1" dirty="0"/>
              <a:t>Q</a:t>
            </a:r>
            <a:r>
              <a:rPr lang="en-US" b="1" dirty="0" smtClean="0"/>
              <a:t>uestions</a:t>
            </a:r>
          </a:p>
          <a:p>
            <a:pPr marL="285750" indent="-285750">
              <a:buFont typeface="Arial"/>
              <a:buChar char="•"/>
            </a:pPr>
            <a:r>
              <a:rPr lang="en-US" dirty="0" smtClean="0"/>
              <a:t>To </a:t>
            </a:r>
            <a:r>
              <a:rPr lang="en-US" dirty="0" err="1" smtClean="0"/>
              <a:t>calc</a:t>
            </a:r>
            <a:r>
              <a:rPr lang="en-US" dirty="0" smtClean="0"/>
              <a:t> vegetation indices – use Landsat </a:t>
            </a:r>
            <a:r>
              <a:rPr lang="en-US" b="1" dirty="0" smtClean="0"/>
              <a:t>surface reflectance </a:t>
            </a:r>
            <a:r>
              <a:rPr lang="en-US" dirty="0" smtClean="0"/>
              <a:t>or TOA?</a:t>
            </a:r>
          </a:p>
          <a:p>
            <a:pPr marL="285750" indent="-285750">
              <a:buFont typeface="Arial"/>
              <a:buChar char="•"/>
            </a:pPr>
            <a:r>
              <a:rPr lang="en-US" dirty="0" smtClean="0"/>
              <a:t>Equations for LAI from vegetation indices – soybean specific papers?</a:t>
            </a:r>
          </a:p>
          <a:p>
            <a:pPr marL="285750" indent="-285750">
              <a:buFont typeface="Arial"/>
              <a:buChar char="•"/>
            </a:pPr>
            <a:r>
              <a:rPr lang="en-US" dirty="0" smtClean="0"/>
              <a:t>Cloud masking – </a:t>
            </a:r>
            <a:r>
              <a:rPr lang="en-US" dirty="0" err="1" smtClean="0"/>
              <a:t>simpleCloudScore</a:t>
            </a:r>
            <a:r>
              <a:rPr lang="en-US" dirty="0" smtClean="0"/>
              <a:t> in GEE is good enough?</a:t>
            </a:r>
          </a:p>
        </p:txBody>
      </p:sp>
    </p:spTree>
    <p:extLst>
      <p:ext uri="{BB962C8B-B14F-4D97-AF65-F5344CB8AC3E}">
        <p14:creationId xmlns:p14="http://schemas.microsoft.com/office/powerpoint/2010/main" val="2558933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66396" y="0"/>
            <a:ext cx="6477604" cy="6858000"/>
          </a:xfrm>
          <a:prstGeom prst="rect">
            <a:avLst/>
          </a:prstGeom>
        </p:spPr>
      </p:pic>
      <p:sp>
        <p:nvSpPr>
          <p:cNvPr id="3" name="TextBox 2"/>
          <p:cNvSpPr txBox="1"/>
          <p:nvPr/>
        </p:nvSpPr>
        <p:spPr>
          <a:xfrm>
            <a:off x="0" y="6332917"/>
            <a:ext cx="2388242" cy="523220"/>
          </a:xfrm>
          <a:prstGeom prst="rect">
            <a:avLst/>
          </a:prstGeom>
          <a:noFill/>
        </p:spPr>
        <p:txBody>
          <a:bodyPr wrap="square" rtlCol="0">
            <a:spAutoFit/>
          </a:bodyPr>
          <a:lstStyle/>
          <a:p>
            <a:r>
              <a:rPr lang="en-US" sz="1400" dirty="0" smtClean="0"/>
              <a:t>Raphael </a:t>
            </a:r>
            <a:r>
              <a:rPr lang="en-US" sz="1400" dirty="0" err="1" smtClean="0"/>
              <a:t>Pousa</a:t>
            </a:r>
            <a:r>
              <a:rPr lang="en-US" sz="1400" dirty="0" smtClean="0"/>
              <a:t> dos Santos Master’s thesis</a:t>
            </a:r>
            <a:endParaRPr lang="en-US" sz="1400" dirty="0"/>
          </a:p>
        </p:txBody>
      </p:sp>
      <p:sp>
        <p:nvSpPr>
          <p:cNvPr id="4" name="TextBox 3"/>
          <p:cNvSpPr txBox="1"/>
          <p:nvPr/>
        </p:nvSpPr>
        <p:spPr>
          <a:xfrm>
            <a:off x="55219" y="110446"/>
            <a:ext cx="2333023" cy="646331"/>
          </a:xfrm>
          <a:prstGeom prst="rect">
            <a:avLst/>
          </a:prstGeom>
          <a:noFill/>
        </p:spPr>
        <p:txBody>
          <a:bodyPr wrap="square" rtlCol="0">
            <a:spAutoFit/>
          </a:bodyPr>
          <a:lstStyle/>
          <a:p>
            <a:r>
              <a:rPr lang="en-US" dirty="0" smtClean="0"/>
              <a:t>Calibration parameters of INLAND</a:t>
            </a:r>
            <a:endParaRPr lang="en-US" dirty="0"/>
          </a:p>
        </p:txBody>
      </p:sp>
    </p:spTree>
    <p:extLst>
      <p:ext uri="{BB962C8B-B14F-4D97-AF65-F5344CB8AC3E}">
        <p14:creationId xmlns:p14="http://schemas.microsoft.com/office/powerpoint/2010/main" val="324804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6245" y="68573"/>
            <a:ext cx="8799309" cy="646331"/>
          </a:xfrm>
          <a:prstGeom prst="rect">
            <a:avLst/>
          </a:prstGeom>
        </p:spPr>
        <p:txBody>
          <a:bodyPr wrap="square">
            <a:spAutoFit/>
          </a:bodyPr>
          <a:lstStyle/>
          <a:p>
            <a:r>
              <a:rPr lang="en-US" dirty="0" smtClean="0"/>
              <a:t>Landsat band designations</a:t>
            </a:r>
          </a:p>
          <a:p>
            <a:r>
              <a:rPr lang="en-US" dirty="0" smtClean="0"/>
              <a:t>https</a:t>
            </a:r>
            <a:r>
              <a:rPr lang="en-US" dirty="0"/>
              <a:t>://</a:t>
            </a:r>
            <a:r>
              <a:rPr lang="en-US" dirty="0" err="1"/>
              <a:t>landsat.usgs.gov</a:t>
            </a:r>
            <a:r>
              <a:rPr lang="en-US" dirty="0"/>
              <a:t>/what-are-band-designations-</a:t>
            </a:r>
            <a:r>
              <a:rPr lang="en-US" dirty="0" err="1"/>
              <a:t>landsat</a:t>
            </a:r>
            <a:r>
              <a:rPr lang="en-US" dirty="0"/>
              <a:t>-satellites</a:t>
            </a:r>
          </a:p>
        </p:txBody>
      </p:sp>
    </p:spTree>
    <p:extLst>
      <p:ext uri="{BB962C8B-B14F-4D97-AF65-F5344CB8AC3E}">
        <p14:creationId xmlns:p14="http://schemas.microsoft.com/office/powerpoint/2010/main" val="677411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11949</TotalTime>
  <Words>2116</Words>
  <Application>Microsoft Macintosh PowerPoint</Application>
  <PresentationFormat>On-screen Show (4:3)</PresentationFormat>
  <Paragraphs>122</Paragraphs>
  <Slides>7</Slides>
  <Notes>4</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Brazil Meetings Summary</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Ming Zhang</dc:creator>
  <cp:lastModifiedBy>Ming Zhang</cp:lastModifiedBy>
  <cp:revision>76</cp:revision>
  <dcterms:created xsi:type="dcterms:W3CDTF">2018-05-15T13:14:35Z</dcterms:created>
  <dcterms:modified xsi:type="dcterms:W3CDTF">2018-05-23T20:25:55Z</dcterms:modified>
</cp:coreProperties>
</file>