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0FC49-96E8-1D40-9EF7-F335D187DBBC}"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347317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0FC49-96E8-1D40-9EF7-F335D187DBBC}"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301555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0FC49-96E8-1D40-9EF7-F335D187DBBC}"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425981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0FC49-96E8-1D40-9EF7-F335D187DBBC}"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220754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0FC49-96E8-1D40-9EF7-F335D187DBBC}"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207421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0FC49-96E8-1D40-9EF7-F335D187DBBC}"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312501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0FC49-96E8-1D40-9EF7-F335D187DBBC}"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22190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0FC49-96E8-1D40-9EF7-F335D187DBBC}"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40300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0FC49-96E8-1D40-9EF7-F335D187DBBC}"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82652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0FC49-96E8-1D40-9EF7-F335D187DBBC}"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148431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0FC49-96E8-1D40-9EF7-F335D187DBBC}"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41F0-81CA-B546-8480-57BCD4B8FC05}" type="slidenum">
              <a:rPr lang="en-US" smtClean="0"/>
              <a:t>‹#›</a:t>
            </a:fld>
            <a:endParaRPr lang="en-US"/>
          </a:p>
        </p:txBody>
      </p:sp>
    </p:spTree>
    <p:extLst>
      <p:ext uri="{BB962C8B-B14F-4D97-AF65-F5344CB8AC3E}">
        <p14:creationId xmlns:p14="http://schemas.microsoft.com/office/powerpoint/2010/main" val="38674340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0FC49-96E8-1D40-9EF7-F335D187DBBC}" type="datetimeFigureOut">
              <a:rPr lang="en-US" smtClean="0"/>
              <a:t>5/3/18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641F0-81CA-B546-8480-57BCD4B8FC05}" type="slidenum">
              <a:rPr lang="en-US" smtClean="0"/>
              <a:t>‹#›</a:t>
            </a:fld>
            <a:endParaRPr lang="en-US"/>
          </a:p>
        </p:txBody>
      </p:sp>
    </p:spTree>
    <p:extLst>
      <p:ext uri="{BB962C8B-B14F-4D97-AF65-F5344CB8AC3E}">
        <p14:creationId xmlns:p14="http://schemas.microsoft.com/office/powerpoint/2010/main" val="245081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951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778" y="396161"/>
            <a:ext cx="2749859" cy="646331"/>
          </a:xfrm>
          <a:prstGeom prst="rect">
            <a:avLst/>
          </a:prstGeom>
          <a:noFill/>
        </p:spPr>
        <p:txBody>
          <a:bodyPr wrap="none" rtlCol="0">
            <a:spAutoFit/>
          </a:bodyPr>
          <a:lstStyle/>
          <a:p>
            <a:r>
              <a:rPr lang="en-US" dirty="0" smtClean="0"/>
              <a:t>Go over research questions</a:t>
            </a:r>
          </a:p>
          <a:p>
            <a:r>
              <a:rPr lang="en-US" dirty="0" smtClean="0"/>
              <a:t>Summarize Brazil meetings</a:t>
            </a:r>
            <a:endParaRPr lang="en-US" dirty="0"/>
          </a:p>
        </p:txBody>
      </p:sp>
    </p:spTree>
    <p:extLst>
      <p:ext uri="{BB962C8B-B14F-4D97-AF65-F5344CB8AC3E}">
        <p14:creationId xmlns:p14="http://schemas.microsoft.com/office/powerpoint/2010/main" val="82658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601" y="2349907"/>
            <a:ext cx="1589578" cy="954107"/>
          </a:xfrm>
          <a:prstGeom prst="rect">
            <a:avLst/>
          </a:prstGeom>
          <a:noFill/>
        </p:spPr>
        <p:txBody>
          <a:bodyPr wrap="square" rtlCol="0">
            <a:spAutoFit/>
          </a:bodyPr>
          <a:lstStyle/>
          <a:p>
            <a:r>
              <a:rPr lang="en-US" sz="1400" dirty="0" smtClean="0"/>
              <a:t>SCYM over all soy pixels in Brazil, weighted by likely management types</a:t>
            </a:r>
            <a:endParaRPr lang="en-US" sz="1400" dirty="0"/>
          </a:p>
        </p:txBody>
      </p:sp>
      <p:sp>
        <p:nvSpPr>
          <p:cNvPr id="3" name="TextBox 2"/>
          <p:cNvSpPr txBox="1"/>
          <p:nvPr/>
        </p:nvSpPr>
        <p:spPr>
          <a:xfrm>
            <a:off x="3479069" y="2457629"/>
            <a:ext cx="1595147" cy="738664"/>
          </a:xfrm>
          <a:prstGeom prst="rect">
            <a:avLst/>
          </a:prstGeom>
          <a:noFill/>
        </p:spPr>
        <p:txBody>
          <a:bodyPr wrap="square" rtlCol="0">
            <a:spAutoFit/>
          </a:bodyPr>
          <a:lstStyle/>
          <a:p>
            <a:r>
              <a:rPr lang="en-US" sz="1400" dirty="0" smtClean="0">
                <a:solidFill>
                  <a:schemeClr val="accent3">
                    <a:lumMod val="75000"/>
                  </a:schemeClr>
                </a:solidFill>
              </a:rPr>
              <a:t>Historical gridded yield dataset for Brazil soy </a:t>
            </a:r>
            <a:endParaRPr lang="en-US" sz="1400" dirty="0">
              <a:solidFill>
                <a:schemeClr val="accent3">
                  <a:lumMod val="75000"/>
                </a:schemeClr>
              </a:solidFill>
            </a:endParaRPr>
          </a:p>
        </p:txBody>
      </p:sp>
      <p:cxnSp>
        <p:nvCxnSpPr>
          <p:cNvPr id="4" name="Straight Arrow Connector 3"/>
          <p:cNvCxnSpPr>
            <a:stCxn id="2" idx="3"/>
            <a:endCxn id="3" idx="1"/>
          </p:cNvCxnSpPr>
          <p:nvPr/>
        </p:nvCxnSpPr>
        <p:spPr>
          <a:xfrm>
            <a:off x="3165179" y="2826961"/>
            <a:ext cx="31389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965618" y="574483"/>
            <a:ext cx="2960932" cy="2031325"/>
          </a:xfrm>
          <a:prstGeom prst="rect">
            <a:avLst/>
          </a:prstGeom>
          <a:noFill/>
        </p:spPr>
        <p:txBody>
          <a:bodyPr wrap="square" rtlCol="0">
            <a:spAutoFit/>
          </a:bodyPr>
          <a:lstStyle/>
          <a:p>
            <a:r>
              <a:rPr lang="en-US" sz="1400" dirty="0" smtClean="0">
                <a:solidFill>
                  <a:srgbClr val="77933C"/>
                </a:solidFill>
              </a:rPr>
              <a:t>Pick out some interesting pixels and do analysis (maybe use an existing model?) of whether historical yields patterns over time and space make sense without considering land use - climate feedback. Use this as motivation for including land use as explanatory variable for yield patterns.</a:t>
            </a:r>
            <a:endParaRPr lang="en-US" sz="1400" dirty="0">
              <a:solidFill>
                <a:srgbClr val="77933C"/>
              </a:solidFill>
            </a:endParaRPr>
          </a:p>
        </p:txBody>
      </p:sp>
      <p:sp>
        <p:nvSpPr>
          <p:cNvPr id="10" name="TextBox 9"/>
          <p:cNvSpPr txBox="1"/>
          <p:nvPr/>
        </p:nvSpPr>
        <p:spPr>
          <a:xfrm>
            <a:off x="2947729" y="3758886"/>
            <a:ext cx="1955133" cy="307777"/>
          </a:xfrm>
          <a:prstGeom prst="rect">
            <a:avLst/>
          </a:prstGeom>
          <a:noFill/>
        </p:spPr>
        <p:txBody>
          <a:bodyPr wrap="none" rtlCol="0">
            <a:spAutoFit/>
          </a:bodyPr>
          <a:lstStyle/>
          <a:p>
            <a:r>
              <a:rPr lang="en-US" sz="1400" dirty="0" smtClean="0">
                <a:solidFill>
                  <a:srgbClr val="4F81BD"/>
                </a:solidFill>
              </a:rPr>
              <a:t>Historical land use maps</a:t>
            </a:r>
            <a:endParaRPr lang="en-US" sz="1400" dirty="0">
              <a:solidFill>
                <a:srgbClr val="4F81BD"/>
              </a:solidFill>
            </a:endParaRPr>
          </a:p>
        </p:txBody>
      </p:sp>
      <p:sp>
        <p:nvSpPr>
          <p:cNvPr id="11" name="TextBox 10"/>
          <p:cNvSpPr txBox="1"/>
          <p:nvPr/>
        </p:nvSpPr>
        <p:spPr>
          <a:xfrm>
            <a:off x="5552848" y="2958668"/>
            <a:ext cx="3591151" cy="1169551"/>
          </a:xfrm>
          <a:prstGeom prst="rect">
            <a:avLst/>
          </a:prstGeom>
          <a:noFill/>
        </p:spPr>
        <p:txBody>
          <a:bodyPr wrap="square" rtlCol="0">
            <a:spAutoFit/>
          </a:bodyPr>
          <a:lstStyle/>
          <a:p>
            <a:r>
              <a:rPr lang="en-US" sz="1400" dirty="0" smtClean="0"/>
              <a:t>Statistical models relating yield to deforestation % . Control for other factors by having a separate model for each region, management type.  Or, compare models with and without neighboring land use as a variable.</a:t>
            </a:r>
            <a:endParaRPr lang="en-US" sz="1400" dirty="0"/>
          </a:p>
        </p:txBody>
      </p:sp>
      <p:sp>
        <p:nvSpPr>
          <p:cNvPr id="12" name="TextBox 11"/>
          <p:cNvSpPr txBox="1"/>
          <p:nvPr/>
        </p:nvSpPr>
        <p:spPr>
          <a:xfrm>
            <a:off x="0" y="0"/>
            <a:ext cx="7538617" cy="369332"/>
          </a:xfrm>
          <a:prstGeom prst="rect">
            <a:avLst/>
          </a:prstGeom>
          <a:noFill/>
        </p:spPr>
        <p:txBody>
          <a:bodyPr wrap="none" rtlCol="0">
            <a:spAutoFit/>
          </a:bodyPr>
          <a:lstStyle/>
          <a:p>
            <a:r>
              <a:rPr lang="en-US" dirty="0" smtClean="0"/>
              <a:t>1. </a:t>
            </a:r>
            <a:r>
              <a:rPr lang="en-US" dirty="0"/>
              <a:t>Do historical land use patterns explain variations in historical soybean yield? </a:t>
            </a:r>
            <a:endParaRPr lang="en-US" dirty="0"/>
          </a:p>
        </p:txBody>
      </p:sp>
      <p:cxnSp>
        <p:nvCxnSpPr>
          <p:cNvPr id="14" name="Straight Arrow Connector 13"/>
          <p:cNvCxnSpPr>
            <a:stCxn id="3" idx="3"/>
            <a:endCxn id="9" idx="1"/>
          </p:cNvCxnSpPr>
          <p:nvPr/>
        </p:nvCxnSpPr>
        <p:spPr>
          <a:xfrm flipV="1">
            <a:off x="5074216" y="1590146"/>
            <a:ext cx="891402" cy="1236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11" idx="1"/>
          </p:cNvCxnSpPr>
          <p:nvPr/>
        </p:nvCxnSpPr>
        <p:spPr>
          <a:xfrm flipV="1">
            <a:off x="4902862" y="3543444"/>
            <a:ext cx="649986" cy="3693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 idx="3"/>
            <a:endCxn id="11" idx="1"/>
          </p:cNvCxnSpPr>
          <p:nvPr/>
        </p:nvCxnSpPr>
        <p:spPr>
          <a:xfrm>
            <a:off x="5074216" y="2826961"/>
            <a:ext cx="478632" cy="7164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
        <p:nvSpPr>
          <p:cNvPr id="44" name="TextBox 43"/>
          <p:cNvSpPr txBox="1"/>
          <p:nvPr/>
        </p:nvSpPr>
        <p:spPr>
          <a:xfrm>
            <a:off x="0" y="3365569"/>
            <a:ext cx="1300356" cy="307777"/>
          </a:xfrm>
          <a:prstGeom prst="rect">
            <a:avLst/>
          </a:prstGeom>
          <a:noFill/>
        </p:spPr>
        <p:txBody>
          <a:bodyPr wrap="none" rtlCol="0">
            <a:spAutoFit/>
          </a:bodyPr>
          <a:lstStyle/>
          <a:p>
            <a:r>
              <a:rPr lang="en-US" sz="1400" dirty="0" smtClean="0">
                <a:solidFill>
                  <a:schemeClr val="accent1"/>
                </a:solidFill>
              </a:rPr>
              <a:t>Actual weather</a:t>
            </a:r>
            <a:endParaRPr lang="en-US" sz="1400" dirty="0">
              <a:solidFill>
                <a:schemeClr val="accent1"/>
              </a:solidFill>
            </a:endParaRPr>
          </a:p>
        </p:txBody>
      </p:sp>
      <p:sp>
        <p:nvSpPr>
          <p:cNvPr id="45" name="TextBox 44"/>
          <p:cNvSpPr txBox="1"/>
          <p:nvPr/>
        </p:nvSpPr>
        <p:spPr>
          <a:xfrm>
            <a:off x="-35014" y="1812126"/>
            <a:ext cx="866694" cy="307777"/>
          </a:xfrm>
          <a:prstGeom prst="rect">
            <a:avLst/>
          </a:prstGeom>
          <a:noFill/>
        </p:spPr>
        <p:txBody>
          <a:bodyPr wrap="none" rtlCol="0">
            <a:spAutoFit/>
          </a:bodyPr>
          <a:lstStyle/>
          <a:p>
            <a:r>
              <a:rPr lang="en-US" sz="1400" dirty="0" smtClean="0">
                <a:solidFill>
                  <a:schemeClr val="accent1"/>
                </a:solidFill>
              </a:rPr>
              <a:t>Actual RS</a:t>
            </a:r>
            <a:endParaRPr lang="en-US" sz="1400" dirty="0">
              <a:solidFill>
                <a:schemeClr val="accent1"/>
              </a:solidFill>
            </a:endParaRPr>
          </a:p>
        </p:txBody>
      </p:sp>
      <p:sp>
        <p:nvSpPr>
          <p:cNvPr id="46" name="TextBox 45"/>
          <p:cNvSpPr txBox="1"/>
          <p:nvPr/>
        </p:nvSpPr>
        <p:spPr>
          <a:xfrm>
            <a:off x="-35014" y="2565351"/>
            <a:ext cx="1281204" cy="523220"/>
          </a:xfrm>
          <a:prstGeom prst="rect">
            <a:avLst/>
          </a:prstGeom>
          <a:noFill/>
        </p:spPr>
        <p:txBody>
          <a:bodyPr wrap="square" rtlCol="0">
            <a:spAutoFit/>
          </a:bodyPr>
          <a:lstStyle/>
          <a:p>
            <a:r>
              <a:rPr lang="en-US" sz="1400" dirty="0" smtClean="0">
                <a:solidFill>
                  <a:schemeClr val="accent1"/>
                </a:solidFill>
              </a:rPr>
              <a:t>Map of management</a:t>
            </a:r>
            <a:endParaRPr lang="en-US" sz="1400" dirty="0">
              <a:solidFill>
                <a:schemeClr val="accent1"/>
              </a:solidFill>
            </a:endParaRPr>
          </a:p>
        </p:txBody>
      </p:sp>
      <p:cxnSp>
        <p:nvCxnSpPr>
          <p:cNvPr id="57" name="Straight Arrow Connector 56"/>
          <p:cNvCxnSpPr>
            <a:stCxn id="45" idx="3"/>
            <a:endCxn id="2" idx="1"/>
          </p:cNvCxnSpPr>
          <p:nvPr/>
        </p:nvCxnSpPr>
        <p:spPr>
          <a:xfrm>
            <a:off x="831680" y="1966015"/>
            <a:ext cx="743921" cy="86094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6" idx="3"/>
            <a:endCxn id="2" idx="1"/>
          </p:cNvCxnSpPr>
          <p:nvPr/>
        </p:nvCxnSpPr>
        <p:spPr>
          <a:xfrm>
            <a:off x="1246190" y="2826961"/>
            <a:ext cx="3294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4" idx="3"/>
            <a:endCxn id="2" idx="1"/>
          </p:cNvCxnSpPr>
          <p:nvPr/>
        </p:nvCxnSpPr>
        <p:spPr>
          <a:xfrm flipV="1">
            <a:off x="1300356" y="2826961"/>
            <a:ext cx="275245" cy="69249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052601" y="1109202"/>
            <a:ext cx="3021615" cy="954107"/>
          </a:xfrm>
          <a:prstGeom prst="rect">
            <a:avLst/>
          </a:prstGeom>
          <a:noFill/>
        </p:spPr>
        <p:txBody>
          <a:bodyPr wrap="square" rtlCol="0">
            <a:spAutoFit/>
          </a:bodyPr>
          <a:lstStyle/>
          <a:p>
            <a:r>
              <a:rPr lang="en-US" sz="1400" dirty="0" smtClean="0">
                <a:solidFill>
                  <a:schemeClr val="accent1"/>
                </a:solidFill>
              </a:rPr>
              <a:t>Data about economics, road locations, general climate, and other factors that impact yield. (ignore effect of neighboring land use)</a:t>
            </a:r>
            <a:endParaRPr lang="en-US" sz="1400" dirty="0">
              <a:solidFill>
                <a:schemeClr val="accent1"/>
              </a:solidFill>
            </a:endParaRPr>
          </a:p>
        </p:txBody>
      </p:sp>
      <p:cxnSp>
        <p:nvCxnSpPr>
          <p:cNvPr id="110" name="Straight Arrow Connector 109"/>
          <p:cNvCxnSpPr>
            <a:stCxn id="109" idx="3"/>
            <a:endCxn id="9" idx="1"/>
          </p:cNvCxnSpPr>
          <p:nvPr/>
        </p:nvCxnSpPr>
        <p:spPr>
          <a:xfrm>
            <a:off x="5074216" y="1586256"/>
            <a:ext cx="891402" cy="38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127813" y="4538609"/>
            <a:ext cx="2441222" cy="738664"/>
          </a:xfrm>
          <a:prstGeom prst="rect">
            <a:avLst/>
          </a:prstGeom>
          <a:noFill/>
        </p:spPr>
        <p:txBody>
          <a:bodyPr wrap="square" rtlCol="0">
            <a:spAutoFit/>
          </a:bodyPr>
          <a:lstStyle/>
          <a:p>
            <a:r>
              <a:rPr lang="en-US" sz="1400" dirty="0" smtClean="0">
                <a:solidFill>
                  <a:schemeClr val="accent3">
                    <a:lumMod val="75000"/>
                  </a:schemeClr>
                </a:solidFill>
              </a:rPr>
              <a:t>Strength of connection between land use and yield for each region, management type</a:t>
            </a:r>
            <a:endParaRPr lang="en-US" sz="1400" dirty="0">
              <a:solidFill>
                <a:schemeClr val="accent3">
                  <a:lumMod val="75000"/>
                </a:schemeClr>
              </a:solidFill>
            </a:endParaRPr>
          </a:p>
        </p:txBody>
      </p:sp>
      <p:cxnSp>
        <p:nvCxnSpPr>
          <p:cNvPr id="130" name="Straight Arrow Connector 129"/>
          <p:cNvCxnSpPr>
            <a:stCxn id="11" idx="2"/>
            <a:endCxn id="129" idx="0"/>
          </p:cNvCxnSpPr>
          <p:nvPr/>
        </p:nvCxnSpPr>
        <p:spPr>
          <a:xfrm>
            <a:off x="7348424" y="4128219"/>
            <a:ext cx="0" cy="4103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2597490" y="4430887"/>
            <a:ext cx="2305372" cy="954107"/>
          </a:xfrm>
          <a:prstGeom prst="rect">
            <a:avLst/>
          </a:prstGeom>
          <a:noFill/>
        </p:spPr>
        <p:txBody>
          <a:bodyPr wrap="square" rtlCol="0">
            <a:spAutoFit/>
          </a:bodyPr>
          <a:lstStyle/>
          <a:p>
            <a:r>
              <a:rPr lang="en-US" sz="1400" dirty="0" smtClean="0"/>
              <a:t>Process network model to detangle effects of policy, econ, land quality -&gt; land use change -&gt; climate -&gt; yield </a:t>
            </a:r>
            <a:endParaRPr lang="en-US" sz="1400" dirty="0"/>
          </a:p>
        </p:txBody>
      </p:sp>
      <p:cxnSp>
        <p:nvCxnSpPr>
          <p:cNvPr id="144" name="Straight Arrow Connector 143"/>
          <p:cNvCxnSpPr>
            <a:stCxn id="140" idx="3"/>
            <a:endCxn id="129" idx="1"/>
          </p:cNvCxnSpPr>
          <p:nvPr/>
        </p:nvCxnSpPr>
        <p:spPr>
          <a:xfrm>
            <a:off x="4902862" y="4907941"/>
            <a:ext cx="122495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1622780" y="5666558"/>
            <a:ext cx="7521220" cy="1169551"/>
          </a:xfrm>
          <a:prstGeom prst="rect">
            <a:avLst/>
          </a:prstGeom>
          <a:noFill/>
        </p:spPr>
        <p:txBody>
          <a:bodyPr wrap="square" rtlCol="0">
            <a:spAutoFit/>
          </a:bodyPr>
          <a:lstStyle/>
          <a:p>
            <a:pPr marL="285750" indent="-285750">
              <a:buFont typeface="Arial"/>
              <a:buChar char="•"/>
            </a:pPr>
            <a:r>
              <a:rPr lang="en-US" sz="1400" dirty="0">
                <a:solidFill>
                  <a:srgbClr val="FF0000"/>
                </a:solidFill>
              </a:rPr>
              <a:t>Concern: Economics, policy, technology, and land quality impact land use and yield simultaneously, so neighboring land use and yield are likely correlated with each other. Even if we find that land use is explanatory of historical yield variation, how can we be sure that yield variation was the direct result of land use-climate feedback</a:t>
            </a:r>
            <a:r>
              <a:rPr lang="en-US" sz="1400" dirty="0" smtClean="0">
                <a:solidFill>
                  <a:srgbClr val="FF0000"/>
                </a:solidFill>
              </a:rPr>
              <a:t>?</a:t>
            </a:r>
          </a:p>
          <a:p>
            <a:pPr marL="285750" indent="-285750">
              <a:buFont typeface="Arial"/>
              <a:buChar char="•"/>
            </a:pPr>
            <a:r>
              <a:rPr lang="en-US" sz="1400" dirty="0">
                <a:solidFill>
                  <a:srgbClr val="FF0000"/>
                </a:solidFill>
              </a:rPr>
              <a:t>Papers about </a:t>
            </a:r>
            <a:r>
              <a:rPr lang="en-US" sz="1400" dirty="0" smtClean="0">
                <a:solidFill>
                  <a:srgbClr val="FF0000"/>
                </a:solidFill>
              </a:rPr>
              <a:t>process network </a:t>
            </a:r>
            <a:r>
              <a:rPr lang="en-US" sz="1400" dirty="0">
                <a:solidFill>
                  <a:srgbClr val="FF0000"/>
                </a:solidFill>
              </a:rPr>
              <a:t>model </a:t>
            </a:r>
            <a:r>
              <a:rPr lang="en-US" sz="1400" dirty="0" smtClean="0">
                <a:solidFill>
                  <a:srgbClr val="FF0000"/>
                </a:solidFill>
              </a:rPr>
              <a:t>and </a:t>
            </a:r>
            <a:r>
              <a:rPr lang="en-US" sz="1400" dirty="0">
                <a:solidFill>
                  <a:srgbClr val="FF0000"/>
                </a:solidFill>
              </a:rPr>
              <a:t>stats that might be useful for </a:t>
            </a:r>
            <a:r>
              <a:rPr lang="en-US" sz="1400" dirty="0" smtClean="0">
                <a:solidFill>
                  <a:srgbClr val="FF0000"/>
                </a:solidFill>
              </a:rPr>
              <a:t>this?</a:t>
            </a:r>
            <a:endParaRPr lang="en-US" sz="1400" dirty="0">
              <a:solidFill>
                <a:srgbClr val="FF0000"/>
              </a:solidFill>
            </a:endParaRPr>
          </a:p>
        </p:txBody>
      </p:sp>
    </p:spTree>
    <p:extLst>
      <p:ext uri="{BB962C8B-B14F-4D97-AF65-F5344CB8AC3E}">
        <p14:creationId xmlns:p14="http://schemas.microsoft.com/office/powerpoint/2010/main" val="206879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67" y="211667"/>
            <a:ext cx="9059333" cy="646331"/>
          </a:xfrm>
          <a:prstGeom prst="rect">
            <a:avLst/>
          </a:prstGeom>
          <a:noFill/>
        </p:spPr>
        <p:txBody>
          <a:bodyPr wrap="square" rtlCol="0">
            <a:spAutoFit/>
          </a:bodyPr>
          <a:lstStyle/>
          <a:p>
            <a:r>
              <a:rPr lang="en-US" dirty="0" smtClean="0"/>
              <a:t>2. How would yield respond to prescribed land use and management scenarios in various regions of Brazil?</a:t>
            </a:r>
            <a:endParaRPr lang="en-US" dirty="0"/>
          </a:p>
        </p:txBody>
      </p:sp>
      <p:sp>
        <p:nvSpPr>
          <p:cNvPr id="3" name="TextBox 2"/>
          <p:cNvSpPr txBox="1"/>
          <p:nvPr/>
        </p:nvSpPr>
        <p:spPr>
          <a:xfrm>
            <a:off x="2359952" y="2496446"/>
            <a:ext cx="1762719" cy="954107"/>
          </a:xfrm>
          <a:prstGeom prst="rect">
            <a:avLst/>
          </a:prstGeom>
          <a:noFill/>
        </p:spPr>
        <p:txBody>
          <a:bodyPr wrap="square" rtlCol="0">
            <a:spAutoFit/>
          </a:bodyPr>
          <a:lstStyle/>
          <a:p>
            <a:r>
              <a:rPr lang="en-US" sz="1400" dirty="0" smtClean="0"/>
              <a:t>Simulated weather from Dave’s regression equation for each combination</a:t>
            </a:r>
            <a:endParaRPr lang="en-US" sz="1400" dirty="0"/>
          </a:p>
        </p:txBody>
      </p:sp>
      <p:sp>
        <p:nvSpPr>
          <p:cNvPr id="4" name="TextBox 3"/>
          <p:cNvSpPr txBox="1"/>
          <p:nvPr/>
        </p:nvSpPr>
        <p:spPr>
          <a:xfrm>
            <a:off x="84668" y="1833223"/>
            <a:ext cx="1580444" cy="523220"/>
          </a:xfrm>
          <a:prstGeom prst="rect">
            <a:avLst/>
          </a:prstGeom>
          <a:noFill/>
        </p:spPr>
        <p:txBody>
          <a:bodyPr wrap="square" rtlCol="0">
            <a:spAutoFit/>
          </a:bodyPr>
          <a:lstStyle/>
          <a:p>
            <a:r>
              <a:rPr lang="en-US" sz="1400" dirty="0" smtClean="0">
                <a:solidFill>
                  <a:schemeClr val="accent1"/>
                </a:solidFill>
              </a:rPr>
              <a:t>A set of prescribed deforestation %</a:t>
            </a:r>
            <a:endParaRPr lang="en-US" sz="1400" dirty="0">
              <a:solidFill>
                <a:schemeClr val="accent1"/>
              </a:solidFill>
            </a:endParaRPr>
          </a:p>
        </p:txBody>
      </p:sp>
      <p:sp>
        <p:nvSpPr>
          <p:cNvPr id="5" name="TextBox 4"/>
          <p:cNvSpPr txBox="1"/>
          <p:nvPr/>
        </p:nvSpPr>
        <p:spPr>
          <a:xfrm>
            <a:off x="0" y="2733725"/>
            <a:ext cx="1357438" cy="523220"/>
          </a:xfrm>
          <a:prstGeom prst="rect">
            <a:avLst/>
          </a:prstGeom>
          <a:noFill/>
        </p:spPr>
        <p:txBody>
          <a:bodyPr wrap="square" rtlCol="0">
            <a:spAutoFit/>
          </a:bodyPr>
          <a:lstStyle/>
          <a:p>
            <a:r>
              <a:rPr lang="en-US" sz="1400" dirty="0" smtClean="0">
                <a:solidFill>
                  <a:schemeClr val="accent1"/>
                </a:solidFill>
              </a:rPr>
              <a:t>A set of regional characteristics</a:t>
            </a:r>
            <a:endParaRPr lang="en-US" sz="1400" dirty="0">
              <a:solidFill>
                <a:schemeClr val="accent1"/>
              </a:solidFill>
            </a:endParaRPr>
          </a:p>
        </p:txBody>
      </p:sp>
      <p:sp>
        <p:nvSpPr>
          <p:cNvPr id="6" name="TextBox 5"/>
          <p:cNvSpPr txBox="1"/>
          <p:nvPr/>
        </p:nvSpPr>
        <p:spPr>
          <a:xfrm>
            <a:off x="84668" y="3740891"/>
            <a:ext cx="1227666" cy="738664"/>
          </a:xfrm>
          <a:prstGeom prst="rect">
            <a:avLst/>
          </a:prstGeom>
          <a:noFill/>
        </p:spPr>
        <p:txBody>
          <a:bodyPr wrap="square" rtlCol="0">
            <a:spAutoFit/>
          </a:bodyPr>
          <a:lstStyle/>
          <a:p>
            <a:r>
              <a:rPr lang="en-US" sz="1400" dirty="0" smtClean="0">
                <a:solidFill>
                  <a:schemeClr val="accent1"/>
                </a:solidFill>
              </a:rPr>
              <a:t>A set of management scenarios </a:t>
            </a:r>
            <a:endParaRPr lang="en-US" sz="1400" dirty="0">
              <a:solidFill>
                <a:schemeClr val="accent1"/>
              </a:solidFill>
            </a:endParaRPr>
          </a:p>
        </p:txBody>
      </p:sp>
      <p:cxnSp>
        <p:nvCxnSpPr>
          <p:cNvPr id="7" name="Straight Arrow Connector 6"/>
          <p:cNvCxnSpPr>
            <a:stCxn id="4" idx="3"/>
            <a:endCxn id="3" idx="1"/>
          </p:cNvCxnSpPr>
          <p:nvPr/>
        </p:nvCxnSpPr>
        <p:spPr>
          <a:xfrm>
            <a:off x="1665112" y="2094833"/>
            <a:ext cx="694840" cy="8786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a:endCxn id="3" idx="1"/>
          </p:cNvCxnSpPr>
          <p:nvPr/>
        </p:nvCxnSpPr>
        <p:spPr>
          <a:xfrm flipV="1">
            <a:off x="1357438" y="2973500"/>
            <a:ext cx="1002514" cy="218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3"/>
            <a:endCxn id="3" idx="1"/>
          </p:cNvCxnSpPr>
          <p:nvPr/>
        </p:nvCxnSpPr>
        <p:spPr>
          <a:xfrm flipV="1">
            <a:off x="1312334" y="2973500"/>
            <a:ext cx="1047618" cy="113672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95079" y="2496333"/>
            <a:ext cx="1948921" cy="954107"/>
          </a:xfrm>
          <a:prstGeom prst="rect">
            <a:avLst/>
          </a:prstGeom>
          <a:noFill/>
        </p:spPr>
        <p:txBody>
          <a:bodyPr wrap="square" rtlCol="0">
            <a:spAutoFit/>
          </a:bodyPr>
          <a:lstStyle/>
          <a:p>
            <a:r>
              <a:rPr lang="en-US" sz="1400" dirty="0" smtClean="0">
                <a:solidFill>
                  <a:srgbClr val="77933C"/>
                </a:solidFill>
              </a:rPr>
              <a:t>Dose-response curves, deforestation % </a:t>
            </a:r>
            <a:r>
              <a:rPr lang="en-US" sz="1400" dirty="0" err="1" smtClean="0">
                <a:solidFill>
                  <a:srgbClr val="77933C"/>
                </a:solidFill>
              </a:rPr>
              <a:t>vs</a:t>
            </a:r>
            <a:r>
              <a:rPr lang="en-US" sz="1400" dirty="0" smtClean="0">
                <a:solidFill>
                  <a:srgbClr val="77933C"/>
                </a:solidFill>
              </a:rPr>
              <a:t> yield, for each management and region of Brazil</a:t>
            </a:r>
            <a:endParaRPr lang="en-US" sz="1400" dirty="0">
              <a:solidFill>
                <a:srgbClr val="77933C"/>
              </a:solidFill>
            </a:endParaRPr>
          </a:p>
        </p:txBody>
      </p:sp>
      <p:sp>
        <p:nvSpPr>
          <p:cNvPr id="20" name="TextBox 19"/>
          <p:cNvSpPr txBox="1"/>
          <p:nvPr/>
        </p:nvSpPr>
        <p:spPr>
          <a:xfrm>
            <a:off x="4509055" y="2604168"/>
            <a:ext cx="2257778" cy="738664"/>
          </a:xfrm>
          <a:prstGeom prst="rect">
            <a:avLst/>
          </a:prstGeom>
          <a:noFill/>
        </p:spPr>
        <p:txBody>
          <a:bodyPr wrap="square" rtlCol="0">
            <a:spAutoFit/>
          </a:bodyPr>
          <a:lstStyle/>
          <a:p>
            <a:r>
              <a:rPr lang="en-US" sz="1400" dirty="0" smtClean="0"/>
              <a:t>Use SCYM regression equations to calculate yield and phenology</a:t>
            </a:r>
            <a:endParaRPr lang="en-US" sz="1400" dirty="0"/>
          </a:p>
        </p:txBody>
      </p:sp>
      <p:cxnSp>
        <p:nvCxnSpPr>
          <p:cNvPr id="21" name="Straight Arrow Connector 20"/>
          <p:cNvCxnSpPr>
            <a:stCxn id="3" idx="3"/>
            <a:endCxn id="20" idx="1"/>
          </p:cNvCxnSpPr>
          <p:nvPr/>
        </p:nvCxnSpPr>
        <p:spPr>
          <a:xfrm>
            <a:off x="4122671" y="2973500"/>
            <a:ext cx="38638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3"/>
            <a:endCxn id="16" idx="1"/>
          </p:cNvCxnSpPr>
          <p:nvPr/>
        </p:nvCxnSpPr>
        <p:spPr>
          <a:xfrm flipV="1">
            <a:off x="6766833" y="2973387"/>
            <a:ext cx="428246" cy="1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84668" y="5818797"/>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Tree>
    <p:extLst>
      <p:ext uri="{BB962C8B-B14F-4D97-AF65-F5344CB8AC3E}">
        <p14:creationId xmlns:p14="http://schemas.microsoft.com/office/powerpoint/2010/main" val="73318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1" y="183444"/>
            <a:ext cx="8833556" cy="646331"/>
          </a:xfrm>
          <a:prstGeom prst="rect">
            <a:avLst/>
          </a:prstGeom>
          <a:noFill/>
        </p:spPr>
        <p:txBody>
          <a:bodyPr wrap="square" rtlCol="0">
            <a:spAutoFit/>
          </a:bodyPr>
          <a:lstStyle/>
          <a:p>
            <a:r>
              <a:rPr lang="en-US" dirty="0" smtClean="0"/>
              <a:t>3.  How would hydrological fluxes (ET, surface water) respond to prescribed </a:t>
            </a:r>
            <a:r>
              <a:rPr lang="en-US" dirty="0"/>
              <a:t>land use and management scenarios in various regions of Brazil?</a:t>
            </a:r>
          </a:p>
        </p:txBody>
      </p:sp>
      <p:sp>
        <p:nvSpPr>
          <p:cNvPr id="3" name="TextBox 2"/>
          <p:cNvSpPr txBox="1"/>
          <p:nvPr/>
        </p:nvSpPr>
        <p:spPr>
          <a:xfrm>
            <a:off x="2148285" y="2383558"/>
            <a:ext cx="1762719" cy="954107"/>
          </a:xfrm>
          <a:prstGeom prst="rect">
            <a:avLst/>
          </a:prstGeom>
          <a:noFill/>
        </p:spPr>
        <p:txBody>
          <a:bodyPr wrap="square" rtlCol="0">
            <a:spAutoFit/>
          </a:bodyPr>
          <a:lstStyle/>
          <a:p>
            <a:r>
              <a:rPr lang="en-US" sz="1400" dirty="0" smtClean="0"/>
              <a:t>Simulated weather from Dave’s regression equation for each combination</a:t>
            </a:r>
            <a:endParaRPr lang="en-US" sz="1400" dirty="0"/>
          </a:p>
        </p:txBody>
      </p:sp>
      <p:sp>
        <p:nvSpPr>
          <p:cNvPr id="4" name="TextBox 3"/>
          <p:cNvSpPr txBox="1"/>
          <p:nvPr/>
        </p:nvSpPr>
        <p:spPr>
          <a:xfrm>
            <a:off x="0" y="1592281"/>
            <a:ext cx="1429520" cy="1169551"/>
          </a:xfrm>
          <a:prstGeom prst="rect">
            <a:avLst/>
          </a:prstGeom>
          <a:noFill/>
        </p:spPr>
        <p:txBody>
          <a:bodyPr wrap="square" rtlCol="0">
            <a:spAutoFit/>
          </a:bodyPr>
          <a:lstStyle/>
          <a:p>
            <a:r>
              <a:rPr lang="en-US" sz="1400" dirty="0" smtClean="0">
                <a:solidFill>
                  <a:srgbClr val="4F81BD"/>
                </a:solidFill>
              </a:rPr>
              <a:t>A set of hypothetical soybean basins with prescribed </a:t>
            </a:r>
            <a:r>
              <a:rPr lang="en-US" sz="1400" dirty="0" err="1" smtClean="0">
                <a:solidFill>
                  <a:srgbClr val="4F81BD"/>
                </a:solidFill>
              </a:rPr>
              <a:t>deforesation</a:t>
            </a:r>
            <a:r>
              <a:rPr lang="en-US" sz="1400" dirty="0" smtClean="0">
                <a:solidFill>
                  <a:srgbClr val="4F81BD"/>
                </a:solidFill>
              </a:rPr>
              <a:t> %</a:t>
            </a:r>
            <a:endParaRPr lang="en-US" sz="1400" dirty="0">
              <a:solidFill>
                <a:srgbClr val="4F81BD"/>
              </a:solidFill>
            </a:endParaRPr>
          </a:p>
        </p:txBody>
      </p:sp>
      <p:sp>
        <p:nvSpPr>
          <p:cNvPr id="5" name="TextBox 4"/>
          <p:cNvSpPr txBox="1"/>
          <p:nvPr/>
        </p:nvSpPr>
        <p:spPr>
          <a:xfrm>
            <a:off x="38036" y="3337665"/>
            <a:ext cx="1300152" cy="738664"/>
          </a:xfrm>
          <a:prstGeom prst="rect">
            <a:avLst/>
          </a:prstGeom>
          <a:noFill/>
        </p:spPr>
        <p:txBody>
          <a:bodyPr wrap="square" rtlCol="0">
            <a:spAutoFit/>
          </a:bodyPr>
          <a:lstStyle/>
          <a:p>
            <a:r>
              <a:rPr lang="en-US" sz="1400" dirty="0" smtClean="0">
                <a:solidFill>
                  <a:srgbClr val="4F81BD"/>
                </a:solidFill>
              </a:rPr>
              <a:t>A set of regional characteristics</a:t>
            </a:r>
            <a:endParaRPr lang="en-US" sz="1400" dirty="0">
              <a:solidFill>
                <a:srgbClr val="4F81BD"/>
              </a:solidFill>
            </a:endParaRPr>
          </a:p>
        </p:txBody>
      </p:sp>
      <p:sp>
        <p:nvSpPr>
          <p:cNvPr id="6" name="TextBox 5"/>
          <p:cNvSpPr txBox="1"/>
          <p:nvPr/>
        </p:nvSpPr>
        <p:spPr>
          <a:xfrm>
            <a:off x="3653958" y="1062352"/>
            <a:ext cx="1165541" cy="738664"/>
          </a:xfrm>
          <a:prstGeom prst="rect">
            <a:avLst/>
          </a:prstGeom>
          <a:noFill/>
        </p:spPr>
        <p:txBody>
          <a:bodyPr wrap="square" rtlCol="0">
            <a:spAutoFit/>
          </a:bodyPr>
          <a:lstStyle/>
          <a:p>
            <a:r>
              <a:rPr lang="en-US" sz="1400" dirty="0" smtClean="0">
                <a:solidFill>
                  <a:srgbClr val="4F81BD"/>
                </a:solidFill>
              </a:rPr>
              <a:t>A set of management scenarios </a:t>
            </a:r>
            <a:endParaRPr lang="en-US" sz="1400" dirty="0">
              <a:solidFill>
                <a:srgbClr val="4F81BD"/>
              </a:solidFill>
            </a:endParaRPr>
          </a:p>
        </p:txBody>
      </p:sp>
      <p:cxnSp>
        <p:nvCxnSpPr>
          <p:cNvPr id="7" name="Straight Arrow Connector 6"/>
          <p:cNvCxnSpPr>
            <a:stCxn id="4" idx="3"/>
            <a:endCxn id="3" idx="1"/>
          </p:cNvCxnSpPr>
          <p:nvPr/>
        </p:nvCxnSpPr>
        <p:spPr>
          <a:xfrm>
            <a:off x="1429520" y="2177057"/>
            <a:ext cx="718765" cy="68355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3" idx="1"/>
          </p:cNvCxnSpPr>
          <p:nvPr/>
        </p:nvCxnSpPr>
        <p:spPr>
          <a:xfrm flipV="1">
            <a:off x="1338188" y="2860612"/>
            <a:ext cx="810097" cy="84638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a:endCxn id="14" idx="0"/>
          </p:cNvCxnSpPr>
          <p:nvPr/>
        </p:nvCxnSpPr>
        <p:spPr>
          <a:xfrm>
            <a:off x="4236729" y="1801016"/>
            <a:ext cx="1206910" cy="80315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25746" y="2281002"/>
            <a:ext cx="2118254" cy="1169551"/>
          </a:xfrm>
          <a:prstGeom prst="rect">
            <a:avLst/>
          </a:prstGeom>
          <a:noFill/>
        </p:spPr>
        <p:txBody>
          <a:bodyPr wrap="square" rtlCol="0">
            <a:spAutoFit/>
          </a:bodyPr>
          <a:lstStyle/>
          <a:p>
            <a:r>
              <a:rPr lang="en-US" sz="1400" dirty="0" smtClean="0">
                <a:solidFill>
                  <a:schemeClr val="accent3">
                    <a:lumMod val="75000"/>
                  </a:schemeClr>
                </a:solidFill>
              </a:rPr>
              <a:t>Dose-response curve: LU % </a:t>
            </a:r>
            <a:r>
              <a:rPr lang="en-US" sz="1400" dirty="0" err="1" smtClean="0">
                <a:solidFill>
                  <a:schemeClr val="accent3">
                    <a:lumMod val="75000"/>
                  </a:schemeClr>
                </a:solidFill>
              </a:rPr>
              <a:t>vs</a:t>
            </a:r>
            <a:r>
              <a:rPr lang="en-US" sz="1400" dirty="0" smtClean="0">
                <a:solidFill>
                  <a:schemeClr val="accent3">
                    <a:lumMod val="75000"/>
                  </a:schemeClr>
                </a:solidFill>
              </a:rPr>
              <a:t> surface fluxes. A curve for each management and region of Brazil</a:t>
            </a:r>
            <a:endParaRPr lang="en-US" sz="1400" dirty="0">
              <a:solidFill>
                <a:schemeClr val="accent3">
                  <a:lumMod val="75000"/>
                </a:schemeClr>
              </a:solidFill>
            </a:endParaRPr>
          </a:p>
        </p:txBody>
      </p:sp>
      <p:sp>
        <p:nvSpPr>
          <p:cNvPr id="14" name="TextBox 13"/>
          <p:cNvSpPr txBox="1"/>
          <p:nvPr/>
        </p:nvSpPr>
        <p:spPr>
          <a:xfrm>
            <a:off x="4509055" y="2604168"/>
            <a:ext cx="1869167" cy="523220"/>
          </a:xfrm>
          <a:prstGeom prst="rect">
            <a:avLst/>
          </a:prstGeom>
          <a:noFill/>
        </p:spPr>
        <p:txBody>
          <a:bodyPr wrap="square" rtlCol="0">
            <a:spAutoFit/>
          </a:bodyPr>
          <a:lstStyle/>
          <a:p>
            <a:r>
              <a:rPr lang="en-US" sz="1400" dirty="0" smtClean="0"/>
              <a:t>“bucket model” for streamflow generation</a:t>
            </a:r>
            <a:endParaRPr lang="en-US" sz="1400" dirty="0"/>
          </a:p>
        </p:txBody>
      </p:sp>
      <p:cxnSp>
        <p:nvCxnSpPr>
          <p:cNvPr id="15" name="Straight Arrow Connector 14"/>
          <p:cNvCxnSpPr>
            <a:stCxn id="3" idx="3"/>
            <a:endCxn id="14" idx="1"/>
          </p:cNvCxnSpPr>
          <p:nvPr/>
        </p:nvCxnSpPr>
        <p:spPr>
          <a:xfrm>
            <a:off x="3911004" y="2860612"/>
            <a:ext cx="598051" cy="51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3"/>
            <a:endCxn id="10" idx="1"/>
          </p:cNvCxnSpPr>
          <p:nvPr/>
        </p:nvCxnSpPr>
        <p:spPr>
          <a:xfrm>
            <a:off x="6378222" y="2865778"/>
            <a:ext cx="64752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00627" y="3894780"/>
            <a:ext cx="2686024" cy="523220"/>
          </a:xfrm>
          <a:prstGeom prst="rect">
            <a:avLst/>
          </a:prstGeom>
          <a:noFill/>
        </p:spPr>
        <p:txBody>
          <a:bodyPr wrap="square" rtlCol="0">
            <a:spAutoFit/>
          </a:bodyPr>
          <a:lstStyle/>
          <a:p>
            <a:r>
              <a:rPr lang="en-US" sz="1400" dirty="0" smtClean="0">
                <a:solidFill>
                  <a:srgbClr val="4F81BD"/>
                </a:solidFill>
              </a:rPr>
              <a:t>ETmax, rooting depth parameters for each land cover type</a:t>
            </a:r>
            <a:endParaRPr lang="en-US" sz="1400" dirty="0">
              <a:solidFill>
                <a:srgbClr val="4F81BD"/>
              </a:solidFill>
            </a:endParaRPr>
          </a:p>
        </p:txBody>
      </p:sp>
      <p:cxnSp>
        <p:nvCxnSpPr>
          <p:cNvPr id="38" name="Straight Arrow Connector 37"/>
          <p:cNvCxnSpPr>
            <a:stCxn id="33" idx="0"/>
            <a:endCxn id="14" idx="2"/>
          </p:cNvCxnSpPr>
          <p:nvPr/>
        </p:nvCxnSpPr>
        <p:spPr>
          <a:xfrm flipV="1">
            <a:off x="5443639" y="3127388"/>
            <a:ext cx="0" cy="7673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cxnSp>
        <p:nvCxnSpPr>
          <p:cNvPr id="55" name="Straight Arrow Connector 54"/>
          <p:cNvCxnSpPr>
            <a:stCxn id="6" idx="2"/>
            <a:endCxn id="3" idx="0"/>
          </p:cNvCxnSpPr>
          <p:nvPr/>
        </p:nvCxnSpPr>
        <p:spPr>
          <a:xfrm flipH="1">
            <a:off x="3029645" y="1801016"/>
            <a:ext cx="1207084" cy="5825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563966" y="5539142"/>
            <a:ext cx="7128478" cy="738664"/>
          </a:xfrm>
          <a:prstGeom prst="rect">
            <a:avLst/>
          </a:prstGeom>
          <a:noFill/>
        </p:spPr>
        <p:txBody>
          <a:bodyPr wrap="square" rtlCol="0">
            <a:spAutoFit/>
          </a:bodyPr>
          <a:lstStyle/>
          <a:p>
            <a:pPr marL="285750" indent="-285750">
              <a:buFont typeface="Arial"/>
              <a:buChar char="•"/>
            </a:pPr>
            <a:r>
              <a:rPr lang="en-US" sz="1400" dirty="0" smtClean="0">
                <a:solidFill>
                  <a:srgbClr val="FF0000"/>
                </a:solidFill>
              </a:rPr>
              <a:t>Dave’s regression is for annual ring-shaped neighborhood – how to convert into a circle?</a:t>
            </a:r>
          </a:p>
          <a:p>
            <a:pPr marL="285750" lvl="0" indent="-285750">
              <a:buFont typeface="Arial"/>
              <a:buChar char="•"/>
            </a:pPr>
            <a:r>
              <a:rPr lang="en-US" sz="1400" dirty="0" smtClean="0">
                <a:solidFill>
                  <a:srgbClr val="FF0000"/>
                </a:solidFill>
              </a:rPr>
              <a:t>Since </a:t>
            </a:r>
            <a:r>
              <a:rPr lang="en-US" sz="1400" dirty="0">
                <a:solidFill>
                  <a:srgbClr val="FF0000"/>
                </a:solidFill>
              </a:rPr>
              <a:t>we’re not concerned about upwind/downwind areas for now, the location of the deforested regions within the watershed doesn’t </a:t>
            </a:r>
            <a:r>
              <a:rPr lang="en-US" sz="1400" dirty="0" smtClean="0">
                <a:solidFill>
                  <a:srgbClr val="FF0000"/>
                </a:solidFill>
              </a:rPr>
              <a:t>matter?</a:t>
            </a:r>
          </a:p>
        </p:txBody>
      </p:sp>
    </p:spTree>
    <p:extLst>
      <p:ext uri="{BB962C8B-B14F-4D97-AF65-F5344CB8AC3E}">
        <p14:creationId xmlns:p14="http://schemas.microsoft.com/office/powerpoint/2010/main" val="186615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889" y="127000"/>
            <a:ext cx="8847667" cy="1477328"/>
          </a:xfrm>
          <a:prstGeom prst="rect">
            <a:avLst/>
          </a:prstGeom>
          <a:noFill/>
        </p:spPr>
        <p:txBody>
          <a:bodyPr wrap="square" rtlCol="0">
            <a:spAutoFit/>
          </a:bodyPr>
          <a:lstStyle/>
          <a:p>
            <a:r>
              <a:rPr lang="en-US" dirty="0" smtClean="0"/>
              <a:t>4. </a:t>
            </a:r>
            <a:r>
              <a:rPr lang="en-US" dirty="0"/>
              <a:t>What levels of deforestation have the potential to adversely impact agribusiness? What aspects of soy agribusiness are most sensitive to deforestation, and how does this effect vary across Brazil? </a:t>
            </a:r>
          </a:p>
          <a:p>
            <a:r>
              <a:rPr lang="en-US" dirty="0"/>
              <a:t>Do the equilibrium and system dynamics of land use shift in response to the addition of a land use-climate feedback loop?</a:t>
            </a:r>
          </a:p>
        </p:txBody>
      </p:sp>
      <p:sp>
        <p:nvSpPr>
          <p:cNvPr id="3" name="TextBox 2"/>
          <p:cNvSpPr txBox="1"/>
          <p:nvPr/>
        </p:nvSpPr>
        <p:spPr>
          <a:xfrm>
            <a:off x="3" y="1622778"/>
            <a:ext cx="2060222" cy="523220"/>
          </a:xfrm>
          <a:prstGeom prst="rect">
            <a:avLst/>
          </a:prstGeom>
          <a:noFill/>
        </p:spPr>
        <p:txBody>
          <a:bodyPr wrap="square" rtlCol="0">
            <a:spAutoFit/>
          </a:bodyPr>
          <a:lstStyle/>
          <a:p>
            <a:r>
              <a:rPr lang="en-US" sz="1400" dirty="0" smtClean="0">
                <a:solidFill>
                  <a:schemeClr val="accent1"/>
                </a:solidFill>
              </a:rPr>
              <a:t>Output of Question 2 (deforestation % vs. yield)</a:t>
            </a:r>
            <a:endParaRPr lang="en-US" sz="1400" dirty="0">
              <a:solidFill>
                <a:schemeClr val="accent1"/>
              </a:solidFill>
            </a:endParaRPr>
          </a:p>
        </p:txBody>
      </p:sp>
      <p:sp>
        <p:nvSpPr>
          <p:cNvPr id="4" name="TextBox 3"/>
          <p:cNvSpPr txBox="1"/>
          <p:nvPr/>
        </p:nvSpPr>
        <p:spPr>
          <a:xfrm>
            <a:off x="70557" y="2765778"/>
            <a:ext cx="1820334" cy="523220"/>
          </a:xfrm>
          <a:prstGeom prst="rect">
            <a:avLst/>
          </a:prstGeom>
          <a:noFill/>
        </p:spPr>
        <p:txBody>
          <a:bodyPr wrap="square" rtlCol="0">
            <a:spAutoFit/>
          </a:bodyPr>
          <a:lstStyle/>
          <a:p>
            <a:r>
              <a:rPr lang="en-US" sz="1400" dirty="0" smtClean="0">
                <a:solidFill>
                  <a:srgbClr val="4F81BD"/>
                </a:solidFill>
              </a:rPr>
              <a:t>Agribusiness decision metrics</a:t>
            </a:r>
            <a:endParaRPr lang="en-US" sz="1400" dirty="0">
              <a:solidFill>
                <a:srgbClr val="4F81BD"/>
              </a:solidFill>
            </a:endParaRPr>
          </a:p>
        </p:txBody>
      </p:sp>
      <p:sp>
        <p:nvSpPr>
          <p:cNvPr id="5" name="TextBox 4"/>
          <p:cNvSpPr txBox="1"/>
          <p:nvPr/>
        </p:nvSpPr>
        <p:spPr>
          <a:xfrm>
            <a:off x="2463241" y="2029557"/>
            <a:ext cx="1558425" cy="738664"/>
          </a:xfrm>
          <a:prstGeom prst="rect">
            <a:avLst/>
          </a:prstGeom>
          <a:noFill/>
        </p:spPr>
        <p:txBody>
          <a:bodyPr wrap="square" rtlCol="0">
            <a:spAutoFit/>
          </a:bodyPr>
          <a:lstStyle/>
          <a:p>
            <a:r>
              <a:rPr lang="en-US" sz="1400" dirty="0" smtClean="0"/>
              <a:t>Metric values as a function of deforestation %</a:t>
            </a:r>
            <a:endParaRPr lang="en-US" sz="1400" dirty="0"/>
          </a:p>
        </p:txBody>
      </p:sp>
      <p:sp>
        <p:nvSpPr>
          <p:cNvPr id="6" name="TextBox 5"/>
          <p:cNvSpPr txBox="1"/>
          <p:nvPr/>
        </p:nvSpPr>
        <p:spPr>
          <a:xfrm>
            <a:off x="2286851" y="4770652"/>
            <a:ext cx="1911205" cy="738664"/>
          </a:xfrm>
          <a:prstGeom prst="rect">
            <a:avLst/>
          </a:prstGeom>
          <a:noFill/>
        </p:spPr>
        <p:txBody>
          <a:bodyPr wrap="square" rtlCol="0">
            <a:spAutoFit/>
          </a:bodyPr>
          <a:lstStyle/>
          <a:p>
            <a:r>
              <a:rPr lang="en-US" sz="1400" dirty="0" smtClean="0"/>
              <a:t>Socio hydrology model </a:t>
            </a:r>
            <a:r>
              <a:rPr lang="en-US" sz="1400" b="1" dirty="0" smtClean="0"/>
              <a:t>without</a:t>
            </a:r>
            <a:r>
              <a:rPr lang="en-US" sz="1400" dirty="0" smtClean="0"/>
              <a:t> land use-climate feedback</a:t>
            </a:r>
            <a:endParaRPr lang="en-US" sz="1400" dirty="0"/>
          </a:p>
        </p:txBody>
      </p:sp>
      <p:cxnSp>
        <p:nvCxnSpPr>
          <p:cNvPr id="7" name="Straight Arrow Connector 6"/>
          <p:cNvCxnSpPr>
            <a:stCxn id="3" idx="3"/>
            <a:endCxn id="5" idx="1"/>
          </p:cNvCxnSpPr>
          <p:nvPr/>
        </p:nvCxnSpPr>
        <p:spPr>
          <a:xfrm>
            <a:off x="2060225" y="1884388"/>
            <a:ext cx="403016" cy="5145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1"/>
          </p:cNvCxnSpPr>
          <p:nvPr/>
        </p:nvCxnSpPr>
        <p:spPr>
          <a:xfrm flipV="1">
            <a:off x="1890891" y="2398889"/>
            <a:ext cx="572350" cy="6284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39344" y="3373930"/>
            <a:ext cx="1806220" cy="738664"/>
          </a:xfrm>
          <a:prstGeom prst="rect">
            <a:avLst/>
          </a:prstGeom>
          <a:noFill/>
        </p:spPr>
        <p:txBody>
          <a:bodyPr wrap="square" rtlCol="0">
            <a:spAutoFit/>
          </a:bodyPr>
          <a:lstStyle/>
          <a:p>
            <a:r>
              <a:rPr lang="en-US" sz="1400" dirty="0" smtClean="0"/>
              <a:t>Socio hydrologic model </a:t>
            </a:r>
            <a:r>
              <a:rPr lang="en-US" sz="1400" b="1" dirty="0" smtClean="0"/>
              <a:t>with</a:t>
            </a:r>
            <a:r>
              <a:rPr lang="en-US" sz="1400" dirty="0" smtClean="0"/>
              <a:t> land use-climate feedback</a:t>
            </a:r>
            <a:endParaRPr lang="en-US" sz="1400" dirty="0"/>
          </a:p>
        </p:txBody>
      </p:sp>
      <p:cxnSp>
        <p:nvCxnSpPr>
          <p:cNvPr id="17" name="Straight Arrow Connector 16"/>
          <p:cNvCxnSpPr>
            <a:stCxn id="5" idx="2"/>
            <a:endCxn id="16" idx="0"/>
          </p:cNvCxnSpPr>
          <p:nvPr/>
        </p:nvCxnSpPr>
        <p:spPr>
          <a:xfrm>
            <a:off x="3242454" y="2768221"/>
            <a:ext cx="0" cy="60570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710009" y="3370138"/>
            <a:ext cx="1583548" cy="738664"/>
          </a:xfrm>
          <a:prstGeom prst="rect">
            <a:avLst/>
          </a:prstGeom>
          <a:noFill/>
        </p:spPr>
        <p:txBody>
          <a:bodyPr wrap="square" rtlCol="0">
            <a:spAutoFit/>
          </a:bodyPr>
          <a:lstStyle/>
          <a:p>
            <a:r>
              <a:rPr lang="en-US" sz="1400" dirty="0" smtClean="0"/>
              <a:t>Equilibrium states of land use </a:t>
            </a:r>
            <a:r>
              <a:rPr lang="en-US" sz="1400" b="1" dirty="0" smtClean="0"/>
              <a:t>with</a:t>
            </a:r>
            <a:r>
              <a:rPr lang="en-US" sz="1400" dirty="0" smtClean="0"/>
              <a:t> climate feedback</a:t>
            </a:r>
            <a:endParaRPr lang="en-US" sz="1400" dirty="0"/>
          </a:p>
        </p:txBody>
      </p:sp>
      <p:sp>
        <p:nvSpPr>
          <p:cNvPr id="33" name="TextBox 32"/>
          <p:cNvSpPr txBox="1"/>
          <p:nvPr/>
        </p:nvSpPr>
        <p:spPr>
          <a:xfrm>
            <a:off x="4710008" y="4662930"/>
            <a:ext cx="1752881" cy="954107"/>
          </a:xfrm>
          <a:prstGeom prst="rect">
            <a:avLst/>
          </a:prstGeom>
          <a:noFill/>
        </p:spPr>
        <p:txBody>
          <a:bodyPr wrap="square" rtlCol="0">
            <a:spAutoFit/>
          </a:bodyPr>
          <a:lstStyle/>
          <a:p>
            <a:r>
              <a:rPr lang="en-US" sz="1400" dirty="0" smtClean="0"/>
              <a:t>Equilibrium states &amp; dynamics of land use </a:t>
            </a:r>
            <a:r>
              <a:rPr lang="en-US" sz="1400" b="1" dirty="0" smtClean="0"/>
              <a:t>without</a:t>
            </a:r>
            <a:r>
              <a:rPr lang="en-US" sz="1400" dirty="0" smtClean="0"/>
              <a:t> climate feedback</a:t>
            </a:r>
            <a:endParaRPr lang="en-US" sz="1400" dirty="0"/>
          </a:p>
        </p:txBody>
      </p:sp>
      <p:cxnSp>
        <p:nvCxnSpPr>
          <p:cNvPr id="36" name="Straight Arrow Connector 35"/>
          <p:cNvCxnSpPr>
            <a:stCxn id="6" idx="3"/>
            <a:endCxn id="33" idx="1"/>
          </p:cNvCxnSpPr>
          <p:nvPr/>
        </p:nvCxnSpPr>
        <p:spPr>
          <a:xfrm>
            <a:off x="4198056" y="5139984"/>
            <a:ext cx="5119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3"/>
            <a:endCxn id="32" idx="1"/>
          </p:cNvCxnSpPr>
          <p:nvPr/>
        </p:nvCxnSpPr>
        <p:spPr>
          <a:xfrm flipV="1">
            <a:off x="4145564" y="3739470"/>
            <a:ext cx="564445" cy="37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 idx="3"/>
            <a:endCxn id="62" idx="1"/>
          </p:cNvCxnSpPr>
          <p:nvPr/>
        </p:nvCxnSpPr>
        <p:spPr>
          <a:xfrm flipV="1">
            <a:off x="4021666" y="2394830"/>
            <a:ext cx="1199445" cy="405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221111" y="2025498"/>
            <a:ext cx="3217333" cy="738664"/>
          </a:xfrm>
          <a:prstGeom prst="rect">
            <a:avLst/>
          </a:prstGeom>
          <a:noFill/>
        </p:spPr>
        <p:txBody>
          <a:bodyPr wrap="square" rtlCol="0">
            <a:spAutoFit/>
          </a:bodyPr>
          <a:lstStyle/>
          <a:p>
            <a:r>
              <a:rPr lang="en-US" sz="1400" dirty="0" smtClean="0">
                <a:solidFill>
                  <a:srgbClr val="77933C"/>
                </a:solidFill>
              </a:rPr>
              <a:t>The deforestation % that cause metrics to cross thresholds. May vary by region, management.</a:t>
            </a:r>
            <a:endParaRPr lang="en-US" sz="1400" dirty="0">
              <a:solidFill>
                <a:srgbClr val="77933C"/>
              </a:solidFill>
            </a:endParaRPr>
          </a:p>
        </p:txBody>
      </p:sp>
      <p:sp>
        <p:nvSpPr>
          <p:cNvPr id="67" name="TextBox 66"/>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
        <p:nvSpPr>
          <p:cNvPr id="71" name="TextBox 70"/>
          <p:cNvSpPr txBox="1"/>
          <p:nvPr/>
        </p:nvSpPr>
        <p:spPr>
          <a:xfrm>
            <a:off x="7154334" y="4004872"/>
            <a:ext cx="1806222" cy="954107"/>
          </a:xfrm>
          <a:prstGeom prst="rect">
            <a:avLst/>
          </a:prstGeom>
          <a:noFill/>
        </p:spPr>
        <p:txBody>
          <a:bodyPr wrap="square" rtlCol="0">
            <a:spAutoFit/>
          </a:bodyPr>
          <a:lstStyle/>
          <a:p>
            <a:r>
              <a:rPr lang="en-US" sz="1400" dirty="0" smtClean="0">
                <a:solidFill>
                  <a:srgbClr val="77933C"/>
                </a:solidFill>
              </a:rPr>
              <a:t>The effect of climate feedback on equilibrium states &amp; dynamics of land use</a:t>
            </a:r>
            <a:endParaRPr lang="en-US" sz="1400" dirty="0">
              <a:solidFill>
                <a:srgbClr val="77933C"/>
              </a:solidFill>
            </a:endParaRPr>
          </a:p>
        </p:txBody>
      </p:sp>
      <p:cxnSp>
        <p:nvCxnSpPr>
          <p:cNvPr id="74" name="Straight Arrow Connector 73"/>
          <p:cNvCxnSpPr>
            <a:stCxn id="32" idx="3"/>
            <a:endCxn id="71" idx="1"/>
          </p:cNvCxnSpPr>
          <p:nvPr/>
        </p:nvCxnSpPr>
        <p:spPr>
          <a:xfrm>
            <a:off x="6293557" y="3739470"/>
            <a:ext cx="860777" cy="74245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33" idx="3"/>
            <a:endCxn id="71" idx="1"/>
          </p:cNvCxnSpPr>
          <p:nvPr/>
        </p:nvCxnSpPr>
        <p:spPr>
          <a:xfrm flipV="1">
            <a:off x="6462889" y="4481926"/>
            <a:ext cx="691445" cy="658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2184122" y="5999202"/>
            <a:ext cx="4903907" cy="338554"/>
          </a:xfrm>
          <a:prstGeom prst="rect">
            <a:avLst/>
          </a:prstGeom>
          <a:noFill/>
        </p:spPr>
        <p:txBody>
          <a:bodyPr wrap="none" rtlCol="0">
            <a:spAutoFit/>
          </a:bodyPr>
          <a:lstStyle/>
          <a:p>
            <a:r>
              <a:rPr lang="en-US" sz="1600" dirty="0" smtClean="0">
                <a:solidFill>
                  <a:srgbClr val="FF0000"/>
                </a:solidFill>
              </a:rPr>
              <a:t>Real or synthetic parameters for socio hydrology model?</a:t>
            </a:r>
            <a:endParaRPr lang="en-US" sz="1600" dirty="0">
              <a:solidFill>
                <a:srgbClr val="FF0000"/>
              </a:solidFill>
            </a:endParaRPr>
          </a:p>
        </p:txBody>
      </p:sp>
    </p:spTree>
    <p:extLst>
      <p:ext uri="{BB962C8B-B14F-4D97-AF65-F5344CB8AC3E}">
        <p14:creationId xmlns:p14="http://schemas.microsoft.com/office/powerpoint/2010/main" val="346720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651</Words>
  <Application>Microsoft Macintosh PowerPoint</Application>
  <PresentationFormat>On-screen Show (4:3)</PresentationFormat>
  <Paragraphs>57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2</cp:revision>
  <dcterms:created xsi:type="dcterms:W3CDTF">2018-05-03T16:52:03Z</dcterms:created>
  <dcterms:modified xsi:type="dcterms:W3CDTF">2018-05-03T16:53:29Z</dcterms:modified>
</cp:coreProperties>
</file>