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57" r:id="rId4"/>
    <p:sldId id="266" r:id="rId5"/>
    <p:sldId id="258" r:id="rId6"/>
    <p:sldId id="259" r:id="rId7"/>
    <p:sldId id="260" r:id="rId8"/>
    <p:sldId id="261" r:id="rId9"/>
    <p:sldId id="262" r:id="rId10"/>
    <p:sldId id="263" r:id="rId11"/>
    <p:sldId id="2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903" autoAdjust="0"/>
  </p:normalViewPr>
  <p:slideViewPr>
    <p:cSldViewPr snapToGrid="0" snapToObjects="1">
      <p:cViewPr varScale="1">
        <p:scale>
          <a:sx n="67" d="100"/>
          <a:sy n="67" d="100"/>
        </p:scale>
        <p:origin x="-112" y="-3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F90BB9-BCBD-124B-9615-AF66B0D96851}" type="datetimeFigureOut">
              <a:rPr lang="en-US" smtClean="0"/>
              <a:t>8/15/18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1E6A6-B4ED-8F48-81C2-F1F80A16F94A}" type="slidenum">
              <a:rPr lang="en-US" smtClean="0"/>
              <a:t>‹#›</a:t>
            </a:fld>
            <a:endParaRPr lang="en-US"/>
          </a:p>
        </p:txBody>
      </p:sp>
    </p:spTree>
    <p:extLst>
      <p:ext uri="{BB962C8B-B14F-4D97-AF65-F5344CB8AC3E}">
        <p14:creationId xmlns:p14="http://schemas.microsoft.com/office/powerpoint/2010/main" val="3622234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90BB9-BCBD-124B-9615-AF66B0D96851}" type="datetimeFigureOut">
              <a:rPr lang="en-US" smtClean="0"/>
              <a:t>8/15/18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1E6A6-B4ED-8F48-81C2-F1F80A16F94A}" type="slidenum">
              <a:rPr lang="en-US" smtClean="0"/>
              <a:t>‹#›</a:t>
            </a:fld>
            <a:endParaRPr lang="en-US"/>
          </a:p>
        </p:txBody>
      </p:sp>
    </p:spTree>
    <p:extLst>
      <p:ext uri="{BB962C8B-B14F-4D97-AF65-F5344CB8AC3E}">
        <p14:creationId xmlns:p14="http://schemas.microsoft.com/office/powerpoint/2010/main" val="1270046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90BB9-BCBD-124B-9615-AF66B0D96851}" type="datetimeFigureOut">
              <a:rPr lang="en-US" smtClean="0"/>
              <a:t>8/15/18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1E6A6-B4ED-8F48-81C2-F1F80A16F94A}" type="slidenum">
              <a:rPr lang="en-US" smtClean="0"/>
              <a:t>‹#›</a:t>
            </a:fld>
            <a:endParaRPr lang="en-US"/>
          </a:p>
        </p:txBody>
      </p:sp>
    </p:spTree>
    <p:extLst>
      <p:ext uri="{BB962C8B-B14F-4D97-AF65-F5344CB8AC3E}">
        <p14:creationId xmlns:p14="http://schemas.microsoft.com/office/powerpoint/2010/main" val="303517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90BB9-BCBD-124B-9615-AF66B0D96851}" type="datetimeFigureOut">
              <a:rPr lang="en-US" smtClean="0"/>
              <a:t>8/15/18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1E6A6-B4ED-8F48-81C2-F1F80A16F94A}" type="slidenum">
              <a:rPr lang="en-US" smtClean="0"/>
              <a:t>‹#›</a:t>
            </a:fld>
            <a:endParaRPr lang="en-US"/>
          </a:p>
        </p:txBody>
      </p:sp>
    </p:spTree>
    <p:extLst>
      <p:ext uri="{BB962C8B-B14F-4D97-AF65-F5344CB8AC3E}">
        <p14:creationId xmlns:p14="http://schemas.microsoft.com/office/powerpoint/2010/main" val="3588829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F90BB9-BCBD-124B-9615-AF66B0D96851}" type="datetimeFigureOut">
              <a:rPr lang="en-US" smtClean="0"/>
              <a:t>8/15/18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1E6A6-B4ED-8F48-81C2-F1F80A16F94A}" type="slidenum">
              <a:rPr lang="en-US" smtClean="0"/>
              <a:t>‹#›</a:t>
            </a:fld>
            <a:endParaRPr lang="en-US"/>
          </a:p>
        </p:txBody>
      </p:sp>
    </p:spTree>
    <p:extLst>
      <p:ext uri="{BB962C8B-B14F-4D97-AF65-F5344CB8AC3E}">
        <p14:creationId xmlns:p14="http://schemas.microsoft.com/office/powerpoint/2010/main" val="2635373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F90BB9-BCBD-124B-9615-AF66B0D96851}" type="datetimeFigureOut">
              <a:rPr lang="en-US" smtClean="0"/>
              <a:t>8/15/18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D1E6A6-B4ED-8F48-81C2-F1F80A16F94A}" type="slidenum">
              <a:rPr lang="en-US" smtClean="0"/>
              <a:t>‹#›</a:t>
            </a:fld>
            <a:endParaRPr lang="en-US"/>
          </a:p>
        </p:txBody>
      </p:sp>
    </p:spTree>
    <p:extLst>
      <p:ext uri="{BB962C8B-B14F-4D97-AF65-F5344CB8AC3E}">
        <p14:creationId xmlns:p14="http://schemas.microsoft.com/office/powerpoint/2010/main" val="305688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F90BB9-BCBD-124B-9615-AF66B0D96851}" type="datetimeFigureOut">
              <a:rPr lang="en-US" smtClean="0"/>
              <a:t>8/15/18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D1E6A6-B4ED-8F48-81C2-F1F80A16F94A}" type="slidenum">
              <a:rPr lang="en-US" smtClean="0"/>
              <a:t>‹#›</a:t>
            </a:fld>
            <a:endParaRPr lang="en-US"/>
          </a:p>
        </p:txBody>
      </p:sp>
    </p:spTree>
    <p:extLst>
      <p:ext uri="{BB962C8B-B14F-4D97-AF65-F5344CB8AC3E}">
        <p14:creationId xmlns:p14="http://schemas.microsoft.com/office/powerpoint/2010/main" val="2064491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F90BB9-BCBD-124B-9615-AF66B0D96851}" type="datetimeFigureOut">
              <a:rPr lang="en-US" smtClean="0"/>
              <a:t>8/15/18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D1E6A6-B4ED-8F48-81C2-F1F80A16F94A}" type="slidenum">
              <a:rPr lang="en-US" smtClean="0"/>
              <a:t>‹#›</a:t>
            </a:fld>
            <a:endParaRPr lang="en-US"/>
          </a:p>
        </p:txBody>
      </p:sp>
    </p:spTree>
    <p:extLst>
      <p:ext uri="{BB962C8B-B14F-4D97-AF65-F5344CB8AC3E}">
        <p14:creationId xmlns:p14="http://schemas.microsoft.com/office/powerpoint/2010/main" val="100017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90BB9-BCBD-124B-9615-AF66B0D96851}" type="datetimeFigureOut">
              <a:rPr lang="en-US" smtClean="0"/>
              <a:t>8/15/18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D1E6A6-B4ED-8F48-81C2-F1F80A16F94A}" type="slidenum">
              <a:rPr lang="en-US" smtClean="0"/>
              <a:t>‹#›</a:t>
            </a:fld>
            <a:endParaRPr lang="en-US"/>
          </a:p>
        </p:txBody>
      </p:sp>
    </p:spTree>
    <p:extLst>
      <p:ext uri="{BB962C8B-B14F-4D97-AF65-F5344CB8AC3E}">
        <p14:creationId xmlns:p14="http://schemas.microsoft.com/office/powerpoint/2010/main" val="113783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F90BB9-BCBD-124B-9615-AF66B0D96851}" type="datetimeFigureOut">
              <a:rPr lang="en-US" smtClean="0"/>
              <a:t>8/15/18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D1E6A6-B4ED-8F48-81C2-F1F80A16F94A}" type="slidenum">
              <a:rPr lang="en-US" smtClean="0"/>
              <a:t>‹#›</a:t>
            </a:fld>
            <a:endParaRPr lang="en-US"/>
          </a:p>
        </p:txBody>
      </p:sp>
    </p:spTree>
    <p:extLst>
      <p:ext uri="{BB962C8B-B14F-4D97-AF65-F5344CB8AC3E}">
        <p14:creationId xmlns:p14="http://schemas.microsoft.com/office/powerpoint/2010/main" val="3388829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F90BB9-BCBD-124B-9615-AF66B0D96851}" type="datetimeFigureOut">
              <a:rPr lang="en-US" smtClean="0"/>
              <a:t>8/15/18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D1E6A6-B4ED-8F48-81C2-F1F80A16F94A}" type="slidenum">
              <a:rPr lang="en-US" smtClean="0"/>
              <a:t>‹#›</a:t>
            </a:fld>
            <a:endParaRPr lang="en-US"/>
          </a:p>
        </p:txBody>
      </p:sp>
    </p:spTree>
    <p:extLst>
      <p:ext uri="{BB962C8B-B14F-4D97-AF65-F5344CB8AC3E}">
        <p14:creationId xmlns:p14="http://schemas.microsoft.com/office/powerpoint/2010/main" val="38291757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90BB9-BCBD-124B-9615-AF66B0D96851}" type="datetimeFigureOut">
              <a:rPr lang="en-US" smtClean="0"/>
              <a:t>8/15/18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D1E6A6-B4ED-8F48-81C2-F1F80A16F94A}" type="slidenum">
              <a:rPr lang="en-US" smtClean="0"/>
              <a:t>‹#›</a:t>
            </a:fld>
            <a:endParaRPr lang="en-US"/>
          </a:p>
        </p:txBody>
      </p:sp>
    </p:spTree>
    <p:extLst>
      <p:ext uri="{BB962C8B-B14F-4D97-AF65-F5344CB8AC3E}">
        <p14:creationId xmlns:p14="http://schemas.microsoft.com/office/powerpoint/2010/main" val="3843049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mailto:mdsohn@lbl.gov"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smtClean="0"/>
              <a:t>August 17, 2018</a:t>
            </a:r>
            <a:endParaRPr lang="en-US" dirty="0"/>
          </a:p>
        </p:txBody>
      </p:sp>
    </p:spTree>
    <p:extLst>
      <p:ext uri="{BB962C8B-B14F-4D97-AF65-F5344CB8AC3E}">
        <p14:creationId xmlns:p14="http://schemas.microsoft.com/office/powerpoint/2010/main" val="3909041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4418779" y="2254080"/>
            <a:ext cx="771515" cy="461665"/>
          </a:xfrm>
          <a:prstGeom prst="rect">
            <a:avLst/>
          </a:prstGeom>
          <a:noFill/>
        </p:spPr>
        <p:txBody>
          <a:bodyPr wrap="none" rtlCol="0">
            <a:spAutoFit/>
          </a:bodyPr>
          <a:lstStyle/>
          <a:p>
            <a:r>
              <a:rPr lang="en-US" sz="2400" dirty="0" err="1" smtClean="0"/>
              <a:t>Qual</a:t>
            </a:r>
            <a:endParaRPr lang="en-US" sz="2400" dirty="0"/>
          </a:p>
        </p:txBody>
      </p:sp>
    </p:spTree>
    <p:extLst>
      <p:ext uri="{BB962C8B-B14F-4D97-AF65-F5344CB8AC3E}">
        <p14:creationId xmlns:p14="http://schemas.microsoft.com/office/powerpoint/2010/main" val="769498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364" y="132914"/>
            <a:ext cx="8861342" cy="2862323"/>
          </a:xfrm>
          <a:prstGeom prst="rect">
            <a:avLst/>
          </a:prstGeom>
          <a:noFill/>
        </p:spPr>
        <p:txBody>
          <a:bodyPr wrap="square" rtlCol="0">
            <a:spAutoFit/>
          </a:bodyPr>
          <a:lstStyle/>
          <a:p>
            <a:r>
              <a:rPr lang="en-US" dirty="0" smtClean="0"/>
              <a:t>Form: Higher Degree Committees</a:t>
            </a:r>
          </a:p>
          <a:p>
            <a:endParaRPr lang="en-US" dirty="0"/>
          </a:p>
          <a:p>
            <a:r>
              <a:rPr lang="en-US" dirty="0" smtClean="0"/>
              <a:t>Need: exam date</a:t>
            </a:r>
          </a:p>
          <a:p>
            <a:r>
              <a:rPr lang="en-US" b="1" dirty="0" smtClean="0"/>
              <a:t>3-5 subject areas (crop modeling, remote sensing, </a:t>
            </a:r>
            <a:r>
              <a:rPr lang="en-US" b="1" dirty="0" err="1" smtClean="0"/>
              <a:t>timeseries</a:t>
            </a:r>
            <a:r>
              <a:rPr lang="en-US" b="1" dirty="0" smtClean="0"/>
              <a:t> analysis, causal statistics, land use change) </a:t>
            </a:r>
          </a:p>
          <a:p>
            <a:endParaRPr lang="en-US" dirty="0"/>
          </a:p>
          <a:p>
            <a:r>
              <a:rPr lang="en-US" dirty="0" smtClean="0"/>
              <a:t>Committee:</a:t>
            </a:r>
          </a:p>
          <a:p>
            <a:r>
              <a:rPr lang="en-US" dirty="0" smtClean="0"/>
              <a:t>Chair from CEE</a:t>
            </a:r>
          </a:p>
          <a:p>
            <a:r>
              <a:rPr lang="en-US" dirty="0" smtClean="0"/>
              <a:t>ASR (academic senate member) NOT from department</a:t>
            </a:r>
          </a:p>
          <a:p>
            <a:r>
              <a:rPr lang="en-US" dirty="0" smtClean="0"/>
              <a:t>Overall committee must be at least 50% from CEE</a:t>
            </a:r>
            <a:endParaRPr lang="en-US" dirty="0"/>
          </a:p>
        </p:txBody>
      </p:sp>
      <p:sp>
        <p:nvSpPr>
          <p:cNvPr id="3" name="TextBox 2"/>
          <p:cNvSpPr txBox="1"/>
          <p:nvPr/>
        </p:nvSpPr>
        <p:spPr>
          <a:xfrm>
            <a:off x="115455" y="3847202"/>
            <a:ext cx="8705272" cy="584776"/>
          </a:xfrm>
          <a:prstGeom prst="rect">
            <a:avLst/>
          </a:prstGeom>
          <a:noFill/>
        </p:spPr>
        <p:txBody>
          <a:bodyPr wrap="square" rtlCol="0">
            <a:spAutoFit/>
          </a:bodyPr>
          <a:lstStyle/>
          <a:p>
            <a:r>
              <a:rPr lang="en-US" sz="1600" dirty="0" smtClean="0"/>
              <a:t>Questions about Crop Timing to ask:</a:t>
            </a:r>
          </a:p>
          <a:p>
            <a:r>
              <a:rPr lang="en-US" sz="1600" dirty="0" smtClean="0"/>
              <a:t>How does my estimated peak -&gt; harvest/</a:t>
            </a:r>
            <a:r>
              <a:rPr lang="en-US" sz="1600" dirty="0" err="1" smtClean="0"/>
              <a:t>browndown</a:t>
            </a:r>
            <a:r>
              <a:rPr lang="en-US" sz="1600" dirty="0" smtClean="0"/>
              <a:t> compare to GDD/thermal time?</a:t>
            </a:r>
            <a:endParaRPr lang="en-US" sz="1600" dirty="0"/>
          </a:p>
        </p:txBody>
      </p:sp>
      <p:sp>
        <p:nvSpPr>
          <p:cNvPr id="4" name="Rectangle 3"/>
          <p:cNvSpPr/>
          <p:nvPr/>
        </p:nvSpPr>
        <p:spPr>
          <a:xfrm>
            <a:off x="115455" y="4708225"/>
            <a:ext cx="8097212" cy="830997"/>
          </a:xfrm>
          <a:prstGeom prst="rect">
            <a:avLst/>
          </a:prstGeom>
        </p:spPr>
        <p:txBody>
          <a:bodyPr wrap="square">
            <a:spAutoFit/>
          </a:bodyPr>
          <a:lstStyle/>
          <a:p>
            <a:pPr marL="285750" indent="-285750">
              <a:buFont typeface="Arial"/>
              <a:buChar char="•"/>
            </a:pPr>
            <a:r>
              <a:rPr lang="en-US" sz="1600" dirty="0" smtClean="0"/>
              <a:t>For </a:t>
            </a:r>
            <a:r>
              <a:rPr lang="en-US" sz="1600" dirty="0" err="1" smtClean="0"/>
              <a:t>qual</a:t>
            </a:r>
            <a:r>
              <a:rPr lang="en-US" sz="1600" dirty="0" smtClean="0"/>
              <a:t>, propose the following: (1) plant/harvest date estimation, (2) analyzing plant/harvest date estimation as proxy for farmer behavior over history, (3) something with the statistical crop model.</a:t>
            </a:r>
            <a:endParaRPr lang="en-US" sz="1600" dirty="0"/>
          </a:p>
        </p:txBody>
      </p:sp>
    </p:spTree>
    <p:extLst>
      <p:ext uri="{BB962C8B-B14F-4D97-AF65-F5344CB8AC3E}">
        <p14:creationId xmlns:p14="http://schemas.microsoft.com/office/powerpoint/2010/main" val="405985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2302933" y="2506133"/>
            <a:ext cx="4572611" cy="523220"/>
          </a:xfrm>
          <a:prstGeom prst="rect">
            <a:avLst/>
          </a:prstGeom>
          <a:noFill/>
        </p:spPr>
        <p:txBody>
          <a:bodyPr wrap="none" rtlCol="0">
            <a:spAutoFit/>
          </a:bodyPr>
          <a:lstStyle/>
          <a:p>
            <a:r>
              <a:rPr lang="en-US" sz="2800" dirty="0" smtClean="0"/>
              <a:t>Plant/Harvest date estimation</a:t>
            </a:r>
            <a:endParaRPr lang="en-US" sz="2800" dirty="0"/>
          </a:p>
        </p:txBody>
      </p:sp>
    </p:spTree>
    <p:extLst>
      <p:ext uri="{BB962C8B-B14F-4D97-AF65-F5344CB8AC3E}">
        <p14:creationId xmlns:p14="http://schemas.microsoft.com/office/powerpoint/2010/main" val="1082864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445" y="239889"/>
            <a:ext cx="8706556" cy="5078314"/>
          </a:xfrm>
          <a:prstGeom prst="rect">
            <a:avLst/>
          </a:prstGeom>
          <a:noFill/>
        </p:spPr>
        <p:txBody>
          <a:bodyPr wrap="square" rtlCol="0">
            <a:spAutoFit/>
          </a:bodyPr>
          <a:lstStyle/>
          <a:p>
            <a:r>
              <a:rPr lang="en-US" b="1" dirty="0" smtClean="0"/>
              <a:t>Summary of common issues with plant/harvest estimates and why they’re bad:</a:t>
            </a:r>
          </a:p>
          <a:p>
            <a:pPr marL="285750" indent="-285750">
              <a:buFont typeface="Arial"/>
              <a:buChar char="•"/>
            </a:pPr>
            <a:r>
              <a:rPr lang="en-US" dirty="0" smtClean="0"/>
              <a:t>Plant/harvest date were earlier than expected, given shape of EVI curve; maybe issue with land use map or with my estimation method for plant/harvest (i.e. I need to make my plant estimates earlier)</a:t>
            </a:r>
          </a:p>
          <a:p>
            <a:pPr marL="285750" indent="-285750">
              <a:buFont typeface="Arial"/>
              <a:buChar char="•"/>
            </a:pPr>
            <a:r>
              <a:rPr lang="en-US" dirty="0" smtClean="0"/>
              <a:t>No pixels in polygon but there’s still an estimate somehow… need to get rid of these polygons</a:t>
            </a:r>
          </a:p>
          <a:p>
            <a:pPr marL="285750" indent="-285750">
              <a:buFont typeface="Arial"/>
              <a:buChar char="•"/>
            </a:pPr>
            <a:r>
              <a:rPr lang="en-US" dirty="0" smtClean="0"/>
              <a:t>Not enough RS data to get a good curve</a:t>
            </a:r>
          </a:p>
          <a:p>
            <a:pPr marL="285750" indent="-285750">
              <a:buFont typeface="Arial"/>
              <a:buChar char="•"/>
            </a:pPr>
            <a:r>
              <a:rPr lang="en-US" dirty="0" smtClean="0"/>
              <a:t>Reported plant/harvest doesn’t make sense given EVI curve… maybe because of bad land use map or due to reporting error</a:t>
            </a:r>
          </a:p>
          <a:p>
            <a:pPr marL="285750" indent="-285750">
              <a:buFont typeface="Arial"/>
              <a:buChar char="•"/>
            </a:pPr>
            <a:r>
              <a:rPr lang="en-US" dirty="0" smtClean="0"/>
              <a:t>Very few pixels in the polygon… land use map issue?</a:t>
            </a:r>
          </a:p>
          <a:p>
            <a:pPr marL="285750" indent="-285750">
              <a:buFont typeface="Arial"/>
              <a:buChar char="•"/>
            </a:pPr>
            <a:r>
              <a:rPr lang="en-US" dirty="0" smtClean="0"/>
              <a:t>Sometimes I mistake the second peak for the first peak</a:t>
            </a:r>
          </a:p>
          <a:p>
            <a:endParaRPr lang="en-US" dirty="0"/>
          </a:p>
          <a:p>
            <a:r>
              <a:rPr lang="en-US" b="1" dirty="0" smtClean="0"/>
              <a:t>To fix:</a:t>
            </a:r>
          </a:p>
          <a:p>
            <a:pPr marL="285750" indent="-285750">
              <a:buFont typeface="Arial"/>
              <a:buChar char="•"/>
            </a:pPr>
            <a:r>
              <a:rPr lang="en-US" dirty="0" smtClean="0"/>
              <a:t>New RS data</a:t>
            </a:r>
          </a:p>
          <a:p>
            <a:pPr marL="285750" indent="-285750">
              <a:buFont typeface="Arial"/>
              <a:buChar char="•"/>
            </a:pPr>
            <a:r>
              <a:rPr lang="en-US" dirty="0" smtClean="0"/>
              <a:t>New land use map</a:t>
            </a:r>
          </a:p>
          <a:p>
            <a:pPr marL="285750" indent="-285750">
              <a:buFont typeface="Arial"/>
              <a:buChar char="•"/>
            </a:pPr>
            <a:r>
              <a:rPr lang="en-US" dirty="0" smtClean="0"/>
              <a:t>Adjust my plant/harvest</a:t>
            </a:r>
          </a:p>
          <a:p>
            <a:pPr marL="285750" indent="-285750">
              <a:buFont typeface="Arial"/>
              <a:buChar char="•"/>
            </a:pPr>
            <a:r>
              <a:rPr lang="en-US" dirty="0" smtClean="0"/>
              <a:t>Get rid of empty polygons</a:t>
            </a:r>
          </a:p>
          <a:p>
            <a:pPr marL="285750" indent="-285750">
              <a:buFont typeface="Arial"/>
              <a:buChar char="•"/>
            </a:pPr>
            <a:r>
              <a:rPr lang="en-US" dirty="0" smtClean="0"/>
              <a:t>Revisit peak/quarter period timing estimation method for different regions?</a:t>
            </a:r>
            <a:endParaRPr lang="en-US" dirty="0"/>
          </a:p>
        </p:txBody>
      </p:sp>
    </p:spTree>
    <p:extLst>
      <p:ext uri="{BB962C8B-B14F-4D97-AF65-F5344CB8AC3E}">
        <p14:creationId xmlns:p14="http://schemas.microsoft.com/office/powerpoint/2010/main" val="80488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6430" y="303326"/>
            <a:ext cx="8757767" cy="2862323"/>
          </a:xfrm>
          <a:prstGeom prst="rect">
            <a:avLst/>
          </a:prstGeom>
          <a:noFill/>
        </p:spPr>
        <p:txBody>
          <a:bodyPr wrap="square" rtlCol="0">
            <a:spAutoFit/>
          </a:bodyPr>
          <a:lstStyle/>
          <a:p>
            <a:r>
              <a:rPr lang="en-US" dirty="0" smtClean="0"/>
              <a:t>GEE file: </a:t>
            </a:r>
            <a:r>
              <a:rPr lang="en-US" dirty="0" err="1" smtClean="0"/>
              <a:t>Timeseries</a:t>
            </a:r>
            <a:r>
              <a:rPr lang="en-US" dirty="0" smtClean="0"/>
              <a:t> Validation </a:t>
            </a:r>
            <a:r>
              <a:rPr lang="en-US" dirty="0" err="1" smtClean="0"/>
              <a:t>Matopiba</a:t>
            </a:r>
            <a:r>
              <a:rPr lang="en-US" dirty="0" smtClean="0"/>
              <a:t> v6</a:t>
            </a:r>
          </a:p>
          <a:p>
            <a:endParaRPr lang="en-US" dirty="0"/>
          </a:p>
          <a:p>
            <a:pPr marL="285750" indent="-285750">
              <a:buFont typeface="Arial"/>
              <a:buChar char="•"/>
            </a:pPr>
            <a:r>
              <a:rPr lang="en-US" dirty="0" smtClean="0"/>
              <a:t>Added in the option to mask pixels based on CAR land use polygons (</a:t>
            </a:r>
            <a:r>
              <a:rPr lang="en-US" dirty="0" err="1" smtClean="0"/>
              <a:t>imovel</a:t>
            </a:r>
            <a:r>
              <a:rPr lang="en-US" dirty="0" smtClean="0"/>
              <a:t>), but the validation statistics didn’t improve on Jake’s land use map; in fact, some harvest estimates actually got worse. Perhaps it’s because the CAR </a:t>
            </a:r>
            <a:r>
              <a:rPr lang="en-US" dirty="0" err="1" smtClean="0"/>
              <a:t>imovel</a:t>
            </a:r>
            <a:r>
              <a:rPr lang="en-US" dirty="0" smtClean="0"/>
              <a:t> polygons are so large and are only available for one (undefined) year while Jake’s land use map changes with the year</a:t>
            </a:r>
          </a:p>
          <a:p>
            <a:pPr marL="285750" indent="-285750">
              <a:buFont typeface="Arial"/>
              <a:buChar char="•"/>
            </a:pPr>
            <a:r>
              <a:rPr lang="en-US" dirty="0" smtClean="0"/>
              <a:t>Compared mapbiomas3’s agriculture (pixel values 19 and 21) crossed with CAR </a:t>
            </a:r>
            <a:r>
              <a:rPr lang="en-US" dirty="0" err="1" smtClean="0"/>
              <a:t>imovel</a:t>
            </a:r>
            <a:r>
              <a:rPr lang="en-US" dirty="0" smtClean="0"/>
              <a:t>, but still wasn’t better than using Jake’s LC alone</a:t>
            </a:r>
          </a:p>
          <a:p>
            <a:pPr marL="285750" indent="-285750">
              <a:buFont typeface="Arial"/>
              <a:buChar char="•"/>
            </a:pPr>
            <a:r>
              <a:rPr lang="en-US" dirty="0" smtClean="0"/>
              <a:t>Conclusion: use Jake’s LC</a:t>
            </a:r>
            <a:endParaRPr lang="en-US" dirty="0"/>
          </a:p>
        </p:txBody>
      </p:sp>
    </p:spTree>
    <p:extLst>
      <p:ext uri="{BB962C8B-B14F-4D97-AF65-F5344CB8AC3E}">
        <p14:creationId xmlns:p14="http://schemas.microsoft.com/office/powerpoint/2010/main" val="4254957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4106333" y="2582333"/>
            <a:ext cx="1001145" cy="461665"/>
          </a:xfrm>
          <a:prstGeom prst="rect">
            <a:avLst/>
          </a:prstGeom>
          <a:noFill/>
        </p:spPr>
        <p:txBody>
          <a:bodyPr wrap="none" rtlCol="0">
            <a:spAutoFit/>
          </a:bodyPr>
          <a:lstStyle/>
          <a:p>
            <a:r>
              <a:rPr lang="en-US" sz="2400" dirty="0" smtClean="0"/>
              <a:t>TO DO</a:t>
            </a:r>
            <a:endParaRPr lang="en-US" sz="2400" dirty="0"/>
          </a:p>
        </p:txBody>
      </p:sp>
    </p:spTree>
    <p:extLst>
      <p:ext uri="{BB962C8B-B14F-4D97-AF65-F5344CB8AC3E}">
        <p14:creationId xmlns:p14="http://schemas.microsoft.com/office/powerpoint/2010/main" val="3110519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42" y="0"/>
            <a:ext cx="9106957" cy="7725194"/>
          </a:xfrm>
          <a:prstGeom prst="rect">
            <a:avLst/>
          </a:prstGeom>
        </p:spPr>
        <p:txBody>
          <a:bodyPr wrap="square">
            <a:spAutoFit/>
          </a:bodyPr>
          <a:lstStyle/>
          <a:p>
            <a:r>
              <a:rPr lang="en-US" sz="1600" dirty="0" smtClean="0"/>
              <a:t>For plant/harvest validation:</a:t>
            </a:r>
          </a:p>
          <a:p>
            <a:pPr marL="285750" indent="-285750">
              <a:buFont typeface="Arial"/>
              <a:buChar char="•"/>
            </a:pPr>
            <a:r>
              <a:rPr lang="en-US" sz="1600" dirty="0" smtClean="0">
                <a:solidFill>
                  <a:srgbClr val="FF0000"/>
                </a:solidFill>
              </a:rPr>
              <a:t>Look at performance of estimates/% of bad pixels in polygon </a:t>
            </a:r>
            <a:r>
              <a:rPr lang="en-US" sz="1600" dirty="0" err="1" smtClean="0">
                <a:solidFill>
                  <a:srgbClr val="FF0000"/>
                </a:solidFill>
              </a:rPr>
              <a:t>wrt</a:t>
            </a:r>
            <a:r>
              <a:rPr lang="en-US" sz="1600" dirty="0" smtClean="0">
                <a:solidFill>
                  <a:srgbClr val="FF0000"/>
                </a:solidFill>
              </a:rPr>
              <a:t> reported total area vs. agricultural area in the survey, and also </a:t>
            </a:r>
            <a:r>
              <a:rPr lang="en-US" sz="1600" dirty="0" err="1" smtClean="0">
                <a:solidFill>
                  <a:srgbClr val="FF0000"/>
                </a:solidFill>
              </a:rPr>
              <a:t>wrt</a:t>
            </a:r>
            <a:r>
              <a:rPr lang="en-US" sz="1600" dirty="0" smtClean="0">
                <a:solidFill>
                  <a:srgbClr val="FF0000"/>
                </a:solidFill>
              </a:rPr>
              <a:t> Jake’s land cover map</a:t>
            </a:r>
          </a:p>
          <a:p>
            <a:pPr marL="285750" indent="-285750">
              <a:buFont typeface="Arial"/>
              <a:buChar char="•"/>
            </a:pPr>
            <a:r>
              <a:rPr lang="en-US" sz="1600" dirty="0" smtClean="0">
                <a:solidFill>
                  <a:srgbClr val="FF0000"/>
                </a:solidFill>
              </a:rPr>
              <a:t>look at why certain points are so badly estimated. </a:t>
            </a:r>
          </a:p>
          <a:p>
            <a:pPr marL="285750" indent="-285750">
              <a:buFont typeface="Arial"/>
              <a:buChar char="•"/>
            </a:pPr>
            <a:r>
              <a:rPr lang="en-US" sz="1600" dirty="0" smtClean="0">
                <a:solidFill>
                  <a:srgbClr val="FF0000"/>
                </a:solidFill>
              </a:rPr>
              <a:t>Test estimating plant dates earlier since a lot of plant dates are estimated to be later than actual</a:t>
            </a:r>
          </a:p>
          <a:p>
            <a:pPr marL="285750" indent="-285750">
              <a:buFont typeface="Arial"/>
              <a:buChar char="•"/>
            </a:pPr>
            <a:r>
              <a:rPr lang="en-US" sz="1600" dirty="0" smtClean="0">
                <a:solidFill>
                  <a:srgbClr val="FF0000"/>
                </a:solidFill>
              </a:rPr>
              <a:t>Start new tester script to compare Jake’s % </a:t>
            </a:r>
            <a:r>
              <a:rPr lang="en-US" sz="1600" dirty="0" err="1" smtClean="0">
                <a:solidFill>
                  <a:srgbClr val="FF0000"/>
                </a:solidFill>
              </a:rPr>
              <a:t>agri</a:t>
            </a:r>
            <a:r>
              <a:rPr lang="en-US" sz="1600" dirty="0" smtClean="0">
                <a:solidFill>
                  <a:srgbClr val="FF0000"/>
                </a:solidFill>
              </a:rPr>
              <a:t> to </a:t>
            </a:r>
            <a:r>
              <a:rPr lang="en-US" sz="1600" dirty="0" err="1" smtClean="0">
                <a:solidFill>
                  <a:srgbClr val="FF0000"/>
                </a:solidFill>
              </a:rPr>
              <a:t>Matopiba</a:t>
            </a:r>
            <a:r>
              <a:rPr lang="en-US" sz="1600" dirty="0" smtClean="0">
                <a:solidFill>
                  <a:srgbClr val="FF0000"/>
                </a:solidFill>
              </a:rPr>
              <a:t> reported % </a:t>
            </a:r>
            <a:r>
              <a:rPr lang="en-US" sz="1600" dirty="0" err="1" smtClean="0">
                <a:solidFill>
                  <a:srgbClr val="FF0000"/>
                </a:solidFill>
              </a:rPr>
              <a:t>agri</a:t>
            </a:r>
            <a:r>
              <a:rPr lang="en-US" sz="1600" dirty="0" smtClean="0">
                <a:solidFill>
                  <a:srgbClr val="FF0000"/>
                </a:solidFill>
              </a:rPr>
              <a:t> – look at their match to see how good the land use map is</a:t>
            </a:r>
          </a:p>
          <a:p>
            <a:pPr marL="285750" indent="-285750">
              <a:buFont typeface="Arial"/>
              <a:buChar char="•"/>
            </a:pPr>
            <a:r>
              <a:rPr lang="en-US" sz="1600" dirty="0" smtClean="0">
                <a:solidFill>
                  <a:srgbClr val="FF0000"/>
                </a:solidFill>
              </a:rPr>
              <a:t>Does timing of harvest relative to EVI TS change depending on single/double crop?</a:t>
            </a:r>
          </a:p>
          <a:p>
            <a:pPr marL="285750" indent="-285750">
              <a:buFont typeface="Arial"/>
              <a:buChar char="•"/>
            </a:pPr>
            <a:r>
              <a:rPr lang="en-US" sz="1600" dirty="0" smtClean="0">
                <a:solidFill>
                  <a:srgbClr val="FF0000"/>
                </a:solidFill>
              </a:rPr>
              <a:t>Get polygons of natural </a:t>
            </a:r>
            <a:r>
              <a:rPr lang="en-US" sz="1600" dirty="0" err="1" smtClean="0">
                <a:solidFill>
                  <a:srgbClr val="FF0000"/>
                </a:solidFill>
              </a:rPr>
              <a:t>vs</a:t>
            </a:r>
            <a:r>
              <a:rPr lang="en-US" sz="1600" dirty="0" smtClean="0">
                <a:solidFill>
                  <a:srgbClr val="FF0000"/>
                </a:solidFill>
              </a:rPr>
              <a:t> planted area for CAR </a:t>
            </a:r>
            <a:r>
              <a:rPr lang="en-US" sz="1600" dirty="0">
                <a:solidFill>
                  <a:srgbClr val="FF0000"/>
                </a:solidFill>
              </a:rPr>
              <a:t>polys - Included with the raw CAR parcel polygons are a set of polygons containing area in native vegetation. You can find those files in, `/cluster/tufts/</a:t>
            </a:r>
            <a:r>
              <a:rPr lang="en-US" sz="1600" dirty="0" err="1">
                <a:solidFill>
                  <a:srgbClr val="FF0000"/>
                </a:solidFill>
              </a:rPr>
              <a:t>cohnlab</a:t>
            </a:r>
            <a:r>
              <a:rPr lang="en-US" sz="1600" dirty="0">
                <a:solidFill>
                  <a:srgbClr val="FF0000"/>
                </a:solidFill>
              </a:rPr>
              <a:t>/</a:t>
            </a:r>
            <a:r>
              <a:rPr lang="en-US" sz="1600" dirty="0" err="1">
                <a:solidFill>
                  <a:srgbClr val="FF0000"/>
                </a:solidFill>
              </a:rPr>
              <a:t>brazil_car</a:t>
            </a:r>
            <a:r>
              <a:rPr lang="en-US" sz="1600" dirty="0">
                <a:solidFill>
                  <a:srgbClr val="FF0000"/>
                </a:solidFill>
              </a:rPr>
              <a:t>/data/source/&lt;</a:t>
            </a:r>
            <a:r>
              <a:rPr lang="en-US" sz="1600" dirty="0" err="1">
                <a:solidFill>
                  <a:srgbClr val="FF0000"/>
                </a:solidFill>
              </a:rPr>
              <a:t>municipality_code</a:t>
            </a:r>
            <a:r>
              <a:rPr lang="en-US" sz="1600" dirty="0">
                <a:solidFill>
                  <a:srgbClr val="FF0000"/>
                </a:solidFill>
              </a:rPr>
              <a:t>&gt;.zip/</a:t>
            </a:r>
            <a:r>
              <a:rPr lang="en-US" sz="1600" dirty="0" err="1">
                <a:solidFill>
                  <a:srgbClr val="FF0000"/>
                </a:solidFill>
              </a:rPr>
              <a:t>VEGETACAO_NATIVA.zip</a:t>
            </a:r>
            <a:r>
              <a:rPr lang="en-US" sz="1600" dirty="0">
                <a:solidFill>
                  <a:srgbClr val="FF0000"/>
                </a:solidFill>
              </a:rPr>
              <a:t>`. The car does not provide information on planted acres, though. That will need to come from somewhere else.</a:t>
            </a:r>
            <a:endParaRPr lang="en-US" sz="1600" dirty="0" smtClean="0">
              <a:solidFill>
                <a:srgbClr val="FF0000"/>
              </a:solidFill>
            </a:endParaRPr>
          </a:p>
          <a:p>
            <a:pPr marL="285750" indent="-285750">
              <a:buFont typeface="Arial"/>
              <a:buChar char="•"/>
            </a:pPr>
            <a:r>
              <a:rPr lang="en-US" sz="1600" dirty="0" smtClean="0">
                <a:solidFill>
                  <a:srgbClr val="FF0000"/>
                </a:solidFill>
              </a:rPr>
              <a:t>Add on </a:t>
            </a:r>
            <a:r>
              <a:rPr lang="en-US" sz="1600" dirty="0" err="1" smtClean="0">
                <a:solidFill>
                  <a:srgbClr val="FF0000"/>
                </a:solidFill>
              </a:rPr>
              <a:t>mapbiomas</a:t>
            </a:r>
            <a:r>
              <a:rPr lang="en-US" sz="1600" dirty="0" smtClean="0">
                <a:solidFill>
                  <a:srgbClr val="FF0000"/>
                </a:solidFill>
              </a:rPr>
              <a:t> cropland layer in addition to Jake’s map to get cropped areas</a:t>
            </a:r>
          </a:p>
          <a:p>
            <a:pPr marL="285750" indent="-285750">
              <a:buFont typeface="Arial"/>
              <a:buChar char="•"/>
            </a:pPr>
            <a:r>
              <a:rPr lang="en-US" sz="1600" dirty="0" smtClean="0">
                <a:solidFill>
                  <a:srgbClr val="FF0000"/>
                </a:solidFill>
              </a:rPr>
              <a:t>Ask: are high error areas close to each other?</a:t>
            </a:r>
          </a:p>
          <a:p>
            <a:pPr marL="285750" indent="-285750">
              <a:buFont typeface="Arial"/>
              <a:buChar char="•"/>
            </a:pPr>
            <a:r>
              <a:rPr lang="en-US" sz="1600" dirty="0" smtClean="0">
                <a:solidFill>
                  <a:srgbClr val="FF0000"/>
                </a:solidFill>
              </a:rPr>
              <a:t>Compare discrepancy in errors between single </a:t>
            </a:r>
            <a:r>
              <a:rPr lang="en-US" sz="1600" dirty="0" err="1" smtClean="0">
                <a:solidFill>
                  <a:srgbClr val="FF0000"/>
                </a:solidFill>
              </a:rPr>
              <a:t>vs</a:t>
            </a:r>
            <a:r>
              <a:rPr lang="en-US" sz="1600" dirty="0" smtClean="0">
                <a:solidFill>
                  <a:srgbClr val="FF0000"/>
                </a:solidFill>
              </a:rPr>
              <a:t> double cropped pixels/polygons</a:t>
            </a:r>
          </a:p>
          <a:p>
            <a:pPr marL="285750" indent="-285750">
              <a:buFont typeface="Arial"/>
              <a:buChar char="•"/>
            </a:pPr>
            <a:r>
              <a:rPr lang="en-US" sz="1600" dirty="0" smtClean="0">
                <a:solidFill>
                  <a:srgbClr val="FF0000"/>
                </a:solidFill>
              </a:rPr>
              <a:t>Are all pixels within a CAR polygon single </a:t>
            </a:r>
            <a:r>
              <a:rPr lang="en-US" sz="1600" dirty="0" err="1" smtClean="0">
                <a:solidFill>
                  <a:srgbClr val="FF0000"/>
                </a:solidFill>
              </a:rPr>
              <a:t>vs</a:t>
            </a:r>
            <a:r>
              <a:rPr lang="en-US" sz="1600" dirty="0" smtClean="0">
                <a:solidFill>
                  <a:srgbClr val="FF0000"/>
                </a:solidFill>
              </a:rPr>
              <a:t> double cropped, or is there a mixture within a polygon?</a:t>
            </a:r>
          </a:p>
          <a:p>
            <a:pPr marL="285750" indent="-285750">
              <a:buFont typeface="Arial"/>
              <a:buChar char="•"/>
            </a:pPr>
            <a:r>
              <a:rPr lang="en-US" sz="1600" dirty="0" smtClean="0">
                <a:solidFill>
                  <a:srgbClr val="FF0000"/>
                </a:solidFill>
              </a:rPr>
              <a:t>Is there correlation between the width of the reported range and the error?</a:t>
            </a:r>
          </a:p>
          <a:p>
            <a:pPr marL="285750" indent="-285750">
              <a:buFont typeface="Arial"/>
              <a:buChar char="•"/>
            </a:pPr>
            <a:r>
              <a:rPr lang="en-US" sz="1600" dirty="0" smtClean="0">
                <a:solidFill>
                  <a:srgbClr val="FF0000"/>
                </a:solidFill>
              </a:rPr>
              <a:t>Map the max – min (amplitude) of plant/harvest dates from 2003 to 2016 for a given pixel or region</a:t>
            </a:r>
          </a:p>
          <a:p>
            <a:pPr marL="285750" indent="-285750">
              <a:buFont typeface="Arial"/>
              <a:buChar char="•"/>
            </a:pPr>
            <a:r>
              <a:rPr lang="en-US" sz="1600" dirty="0"/>
              <a:t>The polygons never change, but we know productive area changes and you are already using </a:t>
            </a:r>
            <a:r>
              <a:rPr lang="en-US" sz="1600" dirty="0" err="1"/>
              <a:t>mapbiomas</a:t>
            </a:r>
            <a:r>
              <a:rPr lang="en-US" sz="1600" dirty="0"/>
              <a:t> to track those changes. thus, I think a good strategy is to estimate planting dates over a) the intersection of </a:t>
            </a:r>
            <a:r>
              <a:rPr lang="en-US" sz="1600" dirty="0" err="1"/>
              <a:t>Mapbiomas</a:t>
            </a:r>
            <a:r>
              <a:rPr lang="en-US" sz="1600" dirty="0"/>
              <a:t> crop and CAR productive area and b) the intersection of </a:t>
            </a:r>
            <a:r>
              <a:rPr lang="en-US" sz="1600" dirty="0" err="1"/>
              <a:t>Mapbiomas</a:t>
            </a:r>
            <a:r>
              <a:rPr lang="en-US" sz="1600" dirty="0"/>
              <a:t> crop or </a:t>
            </a:r>
            <a:r>
              <a:rPr lang="en-US" sz="1600" dirty="0" err="1"/>
              <a:t>Mapbiomas</a:t>
            </a:r>
            <a:r>
              <a:rPr lang="en-US" sz="1600" dirty="0"/>
              <a:t> crop/pasture and CAR productive area this will be more restrictive than just </a:t>
            </a:r>
            <a:r>
              <a:rPr lang="en-US" sz="1600" dirty="0" err="1"/>
              <a:t>Mapbiomas</a:t>
            </a:r>
            <a:r>
              <a:rPr lang="en-US" sz="1600" dirty="0" smtClean="0"/>
              <a:t>. </a:t>
            </a:r>
            <a:r>
              <a:rPr lang="en-US" sz="1600" dirty="0" err="1" smtClean="0"/>
              <a:t>Restinga</a:t>
            </a:r>
            <a:r>
              <a:rPr lang="en-US" sz="1600" dirty="0" smtClean="0"/>
              <a:t> is sandbank/ephemerally flooded area – mask it out.</a:t>
            </a:r>
          </a:p>
          <a:p>
            <a:pPr marL="285750" indent="-285750">
              <a:buFont typeface="Arial"/>
              <a:buChar char="•"/>
            </a:pPr>
            <a:r>
              <a:rPr lang="en-US" sz="1600" dirty="0" smtClean="0">
                <a:solidFill>
                  <a:srgbClr val="FF0000"/>
                </a:solidFill>
              </a:rPr>
              <a:t>Will need to revisit GEE file “Land Use Classification” and continue uploading assets of the CAR polys – stopped after only two out of 42. Then combine each type of land use polygon across all </a:t>
            </a:r>
            <a:r>
              <a:rPr lang="en-US" sz="1600" dirty="0" err="1" smtClean="0">
                <a:solidFill>
                  <a:srgbClr val="FF0000"/>
                </a:solidFill>
              </a:rPr>
              <a:t>munis</a:t>
            </a:r>
            <a:r>
              <a:rPr lang="en-US" sz="1600" dirty="0" smtClean="0">
                <a:solidFill>
                  <a:srgbClr val="FF0000"/>
                </a:solidFill>
              </a:rPr>
              <a:t> and mask out plant/estimate image accordingly.</a:t>
            </a:r>
          </a:p>
          <a:p>
            <a:pPr marL="285750" indent="-285750">
              <a:buFont typeface="Arial"/>
              <a:buChar char="•"/>
            </a:pPr>
            <a:endParaRPr lang="en-US" sz="1600" dirty="0">
              <a:solidFill>
                <a:srgbClr val="FF0000"/>
              </a:solidFill>
            </a:endParaRPr>
          </a:p>
          <a:p>
            <a:pPr marL="285750" indent="-285750">
              <a:buFont typeface="Arial"/>
              <a:buChar char="•"/>
            </a:pPr>
            <a:r>
              <a:rPr lang="en-US" sz="1600" dirty="0" smtClean="0">
                <a:solidFill>
                  <a:srgbClr val="FF0000"/>
                </a:solidFill>
              </a:rPr>
              <a:t>NEED to propagate error due to incorrect underlying land use.</a:t>
            </a:r>
          </a:p>
          <a:p>
            <a:pPr marL="285750" indent="-285750">
              <a:buFont typeface="Arial"/>
              <a:buChar char="•"/>
            </a:pPr>
            <a:r>
              <a:rPr lang="en-US" sz="1600" dirty="0" smtClean="0">
                <a:solidFill>
                  <a:srgbClr val="FF0000"/>
                </a:solidFill>
              </a:rPr>
              <a:t>Pin down how to select for </a:t>
            </a:r>
            <a:r>
              <a:rPr lang="en-US" sz="1600" dirty="0" err="1" smtClean="0">
                <a:solidFill>
                  <a:srgbClr val="FF0000"/>
                </a:solidFill>
              </a:rPr>
              <a:t>agri</a:t>
            </a:r>
            <a:r>
              <a:rPr lang="en-US" sz="1600" dirty="0" smtClean="0">
                <a:solidFill>
                  <a:srgbClr val="FF0000"/>
                </a:solidFill>
              </a:rPr>
              <a:t> pixels (test the land use classification with CAR polygon natural veg poly)</a:t>
            </a:r>
          </a:p>
          <a:p>
            <a:pPr marL="285750" indent="-285750">
              <a:buFont typeface="Arial"/>
              <a:buChar char="•"/>
            </a:pPr>
            <a:r>
              <a:rPr lang="en-US" sz="1600" dirty="0" smtClean="0">
                <a:solidFill>
                  <a:srgbClr val="FF0000"/>
                </a:solidFill>
              </a:rPr>
              <a:t>Don’t spend too much more time fine tuning estimations to these methods</a:t>
            </a:r>
          </a:p>
          <a:p>
            <a:pPr marL="285750" indent="-285750">
              <a:buFont typeface="Arial"/>
              <a:buChar char="•"/>
            </a:pPr>
            <a:endParaRPr lang="en-US" sz="1600" dirty="0" smtClean="0">
              <a:solidFill>
                <a:srgbClr val="FF0000"/>
              </a:solidFill>
            </a:endParaRPr>
          </a:p>
        </p:txBody>
      </p:sp>
    </p:spTree>
    <p:extLst>
      <p:ext uri="{BB962C8B-B14F-4D97-AF65-F5344CB8AC3E}">
        <p14:creationId xmlns:p14="http://schemas.microsoft.com/office/powerpoint/2010/main" val="123457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7216" y="2805375"/>
            <a:ext cx="7970291" cy="338554"/>
          </a:xfrm>
          <a:prstGeom prst="rect">
            <a:avLst/>
          </a:prstGeom>
        </p:spPr>
        <p:txBody>
          <a:bodyPr wrap="square">
            <a:spAutoFit/>
          </a:bodyPr>
          <a:lstStyle/>
          <a:p>
            <a:r>
              <a:rPr lang="en-US" sz="1600" dirty="0">
                <a:solidFill>
                  <a:srgbClr val="FF0000"/>
                </a:solidFill>
              </a:rPr>
              <a:t>Look up triple co-location (adding new satellite data to triangulate plant/harvest estimate) </a:t>
            </a:r>
          </a:p>
        </p:txBody>
      </p:sp>
      <p:sp>
        <p:nvSpPr>
          <p:cNvPr id="5" name="TextBox 4"/>
          <p:cNvSpPr txBox="1"/>
          <p:nvPr/>
        </p:nvSpPr>
        <p:spPr>
          <a:xfrm>
            <a:off x="217216" y="350942"/>
            <a:ext cx="8738807" cy="2031325"/>
          </a:xfrm>
          <a:prstGeom prst="rect">
            <a:avLst/>
          </a:prstGeom>
          <a:noFill/>
        </p:spPr>
        <p:txBody>
          <a:bodyPr wrap="square" rtlCol="0">
            <a:spAutoFit/>
          </a:bodyPr>
          <a:lstStyle/>
          <a:p>
            <a:r>
              <a:rPr lang="en-US" dirty="0" smtClean="0"/>
              <a:t>To improve peak, quarter period, plant, harvest estimates:</a:t>
            </a:r>
          </a:p>
          <a:p>
            <a:pPr marL="285750" indent="-285750">
              <a:buFont typeface="Arial"/>
              <a:buChar char="•"/>
            </a:pPr>
            <a:r>
              <a:rPr lang="en-US" dirty="0" smtClean="0"/>
              <a:t>Gabriel (or someone) will produce a range of plant/harvest ranges for each state of Brazil</a:t>
            </a:r>
          </a:p>
          <a:p>
            <a:pPr marL="285750" indent="-285750">
              <a:buFont typeface="Arial"/>
              <a:buChar char="•"/>
            </a:pPr>
            <a:r>
              <a:rPr lang="en-US" dirty="0" smtClean="0"/>
              <a:t>use these ranges to make sure peak estimates are within the range; replace peak values with a new number if not</a:t>
            </a:r>
          </a:p>
          <a:p>
            <a:pPr marL="285750" indent="-285750">
              <a:buFont typeface="Arial"/>
              <a:buChar char="•"/>
            </a:pPr>
            <a:r>
              <a:rPr lang="en-US" dirty="0" smtClean="0"/>
              <a:t>Snap crop cycle length to a default if it’s out of bounds</a:t>
            </a:r>
          </a:p>
          <a:p>
            <a:pPr marL="285750" indent="-285750">
              <a:buFont typeface="Arial"/>
              <a:buChar char="•"/>
            </a:pPr>
            <a:r>
              <a:rPr lang="en-US" dirty="0" smtClean="0"/>
              <a:t>Define the tolerance of an estimated plant/harvest date, and “snap” estimates to the end of the reported window if they’re bad</a:t>
            </a:r>
          </a:p>
        </p:txBody>
      </p:sp>
      <p:sp>
        <p:nvSpPr>
          <p:cNvPr id="2" name="Rectangle 1"/>
          <p:cNvSpPr/>
          <p:nvPr/>
        </p:nvSpPr>
        <p:spPr>
          <a:xfrm>
            <a:off x="405193" y="3890665"/>
            <a:ext cx="8738807" cy="2862323"/>
          </a:xfrm>
          <a:prstGeom prst="rect">
            <a:avLst/>
          </a:prstGeom>
        </p:spPr>
        <p:txBody>
          <a:bodyPr wrap="square">
            <a:spAutoFit/>
          </a:bodyPr>
          <a:lstStyle/>
          <a:p>
            <a:r>
              <a:rPr lang="en-US" b="1" dirty="0"/>
              <a:t>Meeting with Ashok</a:t>
            </a:r>
            <a:endParaRPr lang="en-US" dirty="0"/>
          </a:p>
          <a:p>
            <a:pPr marL="285750" indent="-285750">
              <a:buFont typeface="Arial"/>
              <a:buChar char="•"/>
            </a:pPr>
            <a:r>
              <a:rPr lang="en-US" dirty="0"/>
              <a:t>He suggests meeting with Michael d </a:t>
            </a:r>
            <a:r>
              <a:rPr lang="en-US" dirty="0" err="1"/>
              <a:t>Sohn</a:t>
            </a:r>
            <a:r>
              <a:rPr lang="en-US" dirty="0"/>
              <a:t> at </a:t>
            </a:r>
            <a:r>
              <a:rPr lang="en-US" dirty="0" err="1"/>
              <a:t>lbl</a:t>
            </a:r>
            <a:r>
              <a:rPr lang="en-US" dirty="0"/>
              <a:t> (</a:t>
            </a:r>
            <a:r>
              <a:rPr lang="en-US" u="sng" dirty="0">
                <a:hlinkClick r:id="rId2"/>
              </a:rPr>
              <a:t>mdsohn@lbl.gov</a:t>
            </a:r>
            <a:r>
              <a:rPr lang="en-US" dirty="0"/>
              <a:t>) for causal stats coaching</a:t>
            </a:r>
          </a:p>
          <a:p>
            <a:pPr marL="285750" indent="-285750">
              <a:buFont typeface="Arial"/>
              <a:buChar char="•"/>
            </a:pPr>
            <a:r>
              <a:rPr lang="en-US" dirty="0"/>
              <a:t>Why aren’t we looking at plant data in the US?</a:t>
            </a:r>
          </a:p>
          <a:p>
            <a:pPr marL="285750" indent="-285750">
              <a:buFont typeface="Arial"/>
              <a:buChar char="•"/>
            </a:pPr>
            <a:r>
              <a:rPr lang="en-US" dirty="0"/>
              <a:t>In addition to using NDVI peak and inflection to determine planting/harvest, use temperature to adjust the distance from inflection point to planting date?</a:t>
            </a:r>
          </a:p>
          <a:p>
            <a:pPr marL="285750" indent="-285750">
              <a:buFont typeface="Arial"/>
              <a:buChar char="•"/>
            </a:pPr>
            <a:r>
              <a:rPr lang="en-US" dirty="0"/>
              <a:t>Use soil moisture to see when it rained instead of rain data, to stay in high resolution</a:t>
            </a:r>
          </a:p>
          <a:p>
            <a:pPr marL="285750" indent="-285750">
              <a:buFont typeface="Arial"/>
              <a:buChar char="•"/>
            </a:pPr>
            <a:r>
              <a:rPr lang="en-US" dirty="0"/>
              <a:t>Are farmers slamming to one edge of the accepted credit-planting window to meet the insurance requirements for planting window?</a:t>
            </a:r>
          </a:p>
          <a:p>
            <a:pPr marL="285750" indent="-285750">
              <a:buFont typeface="Arial"/>
              <a:buChar char="•"/>
            </a:pPr>
            <a:r>
              <a:rPr lang="en-US" dirty="0"/>
              <a:t>Labor shortages, machine rentals, </a:t>
            </a:r>
            <a:r>
              <a:rPr lang="en-US" dirty="0" err="1"/>
              <a:t>etc</a:t>
            </a:r>
            <a:r>
              <a:rPr lang="en-US" dirty="0"/>
              <a:t> all affect planting date</a:t>
            </a:r>
          </a:p>
        </p:txBody>
      </p:sp>
    </p:spTree>
    <p:extLst>
      <p:ext uri="{BB962C8B-B14F-4D97-AF65-F5344CB8AC3E}">
        <p14:creationId xmlns:p14="http://schemas.microsoft.com/office/powerpoint/2010/main" val="2800296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69333"/>
            <a:ext cx="8861778" cy="4616648"/>
          </a:xfrm>
          <a:prstGeom prst="rect">
            <a:avLst/>
          </a:prstGeom>
          <a:noFill/>
        </p:spPr>
        <p:txBody>
          <a:bodyPr wrap="square" rtlCol="0">
            <a:spAutoFit/>
          </a:bodyPr>
          <a:lstStyle/>
          <a:p>
            <a:r>
              <a:rPr lang="en-US" sz="1400" dirty="0" smtClean="0"/>
              <a:t>Tests/validation methods for plant/harvest estimates:</a:t>
            </a:r>
          </a:p>
          <a:p>
            <a:endParaRPr lang="en-US" sz="1400" dirty="0"/>
          </a:p>
          <a:p>
            <a:r>
              <a:rPr lang="en-US" sz="1400" dirty="0" smtClean="0"/>
              <a:t>From (Urban et al, 2018): </a:t>
            </a:r>
          </a:p>
          <a:p>
            <a:pPr marL="285750" indent="-285750">
              <a:buFont typeface="Arial"/>
              <a:buChar char="•"/>
            </a:pPr>
            <a:r>
              <a:rPr lang="en-US" sz="1400" dirty="0" smtClean="0"/>
              <a:t>Calculate RMSE, bias, correlation (for </a:t>
            </a:r>
            <a:r>
              <a:rPr lang="en-US" sz="1400" dirty="0" err="1" smtClean="0"/>
              <a:t>interannual</a:t>
            </a:r>
            <a:r>
              <a:rPr lang="en-US" sz="1400" dirty="0" smtClean="0"/>
              <a:t> variability – R2 and Pearson correlation) and map them to see any spatial patterns in error</a:t>
            </a:r>
          </a:p>
          <a:p>
            <a:pPr marL="285750" indent="-285750">
              <a:buFont typeface="Arial"/>
              <a:buChar char="•"/>
            </a:pPr>
            <a:r>
              <a:rPr lang="en-US" sz="1400" dirty="0" smtClean="0"/>
              <a:t>Relate bias to season’s </a:t>
            </a:r>
            <a:r>
              <a:rPr lang="en-US" sz="1400" dirty="0" err="1" smtClean="0"/>
              <a:t>avg</a:t>
            </a:r>
            <a:r>
              <a:rPr lang="en-US" sz="1400" dirty="0" smtClean="0"/>
              <a:t> rain and T, and to fraction natural vegetation to see how error is affected by those factors</a:t>
            </a:r>
          </a:p>
          <a:p>
            <a:pPr marL="285750" indent="-285750">
              <a:buFont typeface="Arial"/>
              <a:buChar char="•"/>
            </a:pPr>
            <a:r>
              <a:rPr lang="en-US" sz="1400" dirty="0" smtClean="0"/>
              <a:t>Compare estimated plant anomaly (year’s estimated plant date minus average estimated plant date) to actual anomaly. Compare how well anomalies are correlated. And look at how well the estimated spatial pattern of </a:t>
            </a:r>
            <a:r>
              <a:rPr lang="en-US" sz="1400" dirty="0" err="1" smtClean="0"/>
              <a:t>interannual</a:t>
            </a:r>
            <a:r>
              <a:rPr lang="en-US" sz="1400" dirty="0" smtClean="0"/>
              <a:t> variability matches the spatial pattern of observed variability. Compare boxplots of estimated </a:t>
            </a:r>
            <a:r>
              <a:rPr lang="en-US" sz="1400" dirty="0" err="1" smtClean="0"/>
              <a:t>vs</a:t>
            </a:r>
            <a:r>
              <a:rPr lang="en-US" sz="1400" dirty="0" smtClean="0"/>
              <a:t> actual anomalies each year</a:t>
            </a:r>
          </a:p>
          <a:p>
            <a:endParaRPr lang="en-US" sz="1400" dirty="0"/>
          </a:p>
          <a:p>
            <a:r>
              <a:rPr lang="en-US" sz="1400" dirty="0" smtClean="0"/>
              <a:t>From (</a:t>
            </a:r>
            <a:r>
              <a:rPr lang="en-US" sz="1400" dirty="0" err="1" smtClean="0"/>
              <a:t>Gao</a:t>
            </a:r>
            <a:r>
              <a:rPr lang="en-US" sz="1400" dirty="0" smtClean="0"/>
              <a:t> et al, 2017):</a:t>
            </a:r>
          </a:p>
          <a:p>
            <a:pPr marL="285750" indent="-285750">
              <a:buFont typeface="Arial"/>
              <a:buChar char="•"/>
            </a:pPr>
            <a:r>
              <a:rPr lang="en-US" sz="1400" dirty="0" smtClean="0"/>
              <a:t>Can compare a surveyed plant/estimate to RS-based metrics, like peak time and inflection point. There will be a bias, but hopefully also a correlation (see if they follow the same pattern over time and space)</a:t>
            </a:r>
          </a:p>
          <a:p>
            <a:pPr marL="285750" indent="-285750">
              <a:buFont typeface="Arial"/>
              <a:buChar char="•"/>
            </a:pPr>
            <a:r>
              <a:rPr lang="en-US" sz="1400" dirty="0" smtClean="0"/>
              <a:t>Plot inflection </a:t>
            </a:r>
            <a:r>
              <a:rPr lang="en-US" sz="1400" dirty="0" err="1" smtClean="0"/>
              <a:t>pt</a:t>
            </a:r>
            <a:r>
              <a:rPr lang="en-US" sz="1400" dirty="0" smtClean="0"/>
              <a:t> or peak </a:t>
            </a:r>
            <a:r>
              <a:rPr lang="en-US" sz="1400" dirty="0" err="1" smtClean="0"/>
              <a:t>vs</a:t>
            </a:r>
            <a:r>
              <a:rPr lang="en-US" sz="1400" dirty="0" smtClean="0"/>
              <a:t> plant/harvest data (to see whether peak or inflection point has better correlation with data)</a:t>
            </a:r>
          </a:p>
          <a:p>
            <a:pPr marL="285750" indent="-285750">
              <a:buFont typeface="Arial"/>
              <a:buChar char="•"/>
            </a:pPr>
            <a:r>
              <a:rPr lang="en-US" sz="1400" dirty="0" smtClean="0"/>
              <a:t>Plot year </a:t>
            </a:r>
            <a:r>
              <a:rPr lang="en-US" sz="1400" dirty="0" err="1" smtClean="0"/>
              <a:t>vs</a:t>
            </a:r>
            <a:r>
              <a:rPr lang="en-US" sz="1400" dirty="0" smtClean="0"/>
              <a:t> DOY for peak, inflection and plant/harvest data over all polygons – essentially peak, inflection, plant data, harvest data will be separate lines on the same plot</a:t>
            </a:r>
          </a:p>
          <a:p>
            <a:pPr marL="285750" indent="-285750">
              <a:buFont typeface="Arial"/>
              <a:buChar char="•"/>
            </a:pPr>
            <a:r>
              <a:rPr lang="en-US" sz="1400" dirty="0" smtClean="0"/>
              <a:t>Plot polygon </a:t>
            </a:r>
            <a:r>
              <a:rPr lang="en-US" sz="1400" dirty="0" err="1" smtClean="0"/>
              <a:t>vs</a:t>
            </a:r>
            <a:r>
              <a:rPr lang="en-US" sz="1400" dirty="0" smtClean="0"/>
              <a:t> DOY for peak, inflection and plant/harvest data over all years (or over individual years) – essentially peak, inflection, plant data, harvest data will be separate lines on the same plot</a:t>
            </a:r>
            <a:endParaRPr lang="en-US" sz="1400" dirty="0"/>
          </a:p>
        </p:txBody>
      </p:sp>
    </p:spTree>
    <p:extLst>
      <p:ext uri="{BB962C8B-B14F-4D97-AF65-F5344CB8AC3E}">
        <p14:creationId xmlns:p14="http://schemas.microsoft.com/office/powerpoint/2010/main" val="1317294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339274"/>
            <a:ext cx="5245027" cy="2971800"/>
          </a:xfrm>
          <a:prstGeom prst="rect">
            <a:avLst/>
          </a:prstGeom>
        </p:spPr>
      </p:pic>
      <p:pic>
        <p:nvPicPr>
          <p:cNvPr id="3" name="Picture 2"/>
          <p:cNvPicPr>
            <a:picLocks noChangeAspect="1"/>
          </p:cNvPicPr>
          <p:nvPr/>
        </p:nvPicPr>
        <p:blipFill>
          <a:blip r:embed="rId3"/>
          <a:stretch>
            <a:fillRect/>
          </a:stretch>
        </p:blipFill>
        <p:spPr>
          <a:xfrm>
            <a:off x="3951111" y="4105211"/>
            <a:ext cx="5192889" cy="2752789"/>
          </a:xfrm>
          <a:prstGeom prst="rect">
            <a:avLst/>
          </a:prstGeom>
        </p:spPr>
      </p:pic>
      <p:pic>
        <p:nvPicPr>
          <p:cNvPr id="4" name="Picture 3"/>
          <p:cNvPicPr>
            <a:picLocks noChangeAspect="1"/>
          </p:cNvPicPr>
          <p:nvPr/>
        </p:nvPicPr>
        <p:blipFill>
          <a:blip r:embed="rId4"/>
          <a:stretch>
            <a:fillRect/>
          </a:stretch>
        </p:blipFill>
        <p:spPr>
          <a:xfrm>
            <a:off x="4477456" y="2510785"/>
            <a:ext cx="4539544" cy="1594426"/>
          </a:xfrm>
          <a:prstGeom prst="rect">
            <a:avLst/>
          </a:prstGeom>
        </p:spPr>
      </p:pic>
      <p:sp>
        <p:nvSpPr>
          <p:cNvPr id="5" name="TextBox 4"/>
          <p:cNvSpPr txBox="1"/>
          <p:nvPr/>
        </p:nvSpPr>
        <p:spPr>
          <a:xfrm>
            <a:off x="183444" y="155222"/>
            <a:ext cx="8819445" cy="1169551"/>
          </a:xfrm>
          <a:prstGeom prst="rect">
            <a:avLst/>
          </a:prstGeom>
          <a:noFill/>
        </p:spPr>
        <p:txBody>
          <a:bodyPr wrap="square" rtlCol="0">
            <a:spAutoFit/>
          </a:bodyPr>
          <a:lstStyle/>
          <a:p>
            <a:r>
              <a:rPr lang="en-US" sz="1400" dirty="0" smtClean="0"/>
              <a:t>(Sakamoto et al, 2005)</a:t>
            </a:r>
          </a:p>
          <a:p>
            <a:pPr marL="285750" indent="-285750">
              <a:buFont typeface="Arial"/>
              <a:buChar char="•"/>
            </a:pPr>
            <a:r>
              <a:rPr lang="en-US" sz="1400" dirty="0" smtClean="0"/>
              <a:t>Repeat Fig 4 for growing period (i.e. growing period in data </a:t>
            </a:r>
            <a:r>
              <a:rPr lang="en-US" sz="1400" dirty="0" err="1" smtClean="0"/>
              <a:t>vs</a:t>
            </a:r>
            <a:r>
              <a:rPr lang="en-US" sz="1400" dirty="0" smtClean="0"/>
              <a:t> growing period in my estimates)</a:t>
            </a:r>
          </a:p>
          <a:p>
            <a:pPr marL="285750" indent="-285750">
              <a:buFont typeface="Arial"/>
              <a:buChar char="•"/>
            </a:pPr>
            <a:r>
              <a:rPr lang="en-US" sz="1400" dirty="0" smtClean="0"/>
              <a:t>Calculate number of cases (or percent cases) in which estimation error exceeds 16 days</a:t>
            </a:r>
          </a:p>
          <a:p>
            <a:pPr marL="285750" indent="-285750">
              <a:buFont typeface="Arial"/>
              <a:buChar char="•"/>
            </a:pPr>
            <a:r>
              <a:rPr lang="en-US" sz="1400" dirty="0" smtClean="0"/>
              <a:t>Produce the graphs below</a:t>
            </a:r>
          </a:p>
          <a:p>
            <a:pPr marL="285750" indent="-285750">
              <a:buFont typeface="Arial"/>
              <a:buChar char="•"/>
            </a:pPr>
            <a:r>
              <a:rPr lang="en-US" sz="1400" dirty="0" smtClean="0"/>
              <a:t>Compare my results to their Table 2</a:t>
            </a:r>
            <a:endParaRPr lang="en-US" sz="1400" dirty="0"/>
          </a:p>
        </p:txBody>
      </p:sp>
    </p:spTree>
    <p:extLst>
      <p:ext uri="{BB962C8B-B14F-4D97-AF65-F5344CB8AC3E}">
        <p14:creationId xmlns:p14="http://schemas.microsoft.com/office/powerpoint/2010/main" val="953160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25858</TotalTime>
  <Words>1409</Words>
  <Application>Microsoft Macintosh PowerPoint</Application>
  <PresentationFormat>On-screen Show (4:3)</PresentationFormat>
  <Paragraphs>84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 Zhang</dc:creator>
  <cp:lastModifiedBy>Ming Zhang</cp:lastModifiedBy>
  <cp:revision>16</cp:revision>
  <dcterms:created xsi:type="dcterms:W3CDTF">2018-08-12T19:54:18Z</dcterms:created>
  <dcterms:modified xsi:type="dcterms:W3CDTF">2018-08-31T22:27:26Z</dcterms:modified>
</cp:coreProperties>
</file>