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305" r:id="rId4"/>
    <p:sldId id="313" r:id="rId5"/>
    <p:sldId id="272" r:id="rId6"/>
    <p:sldId id="311" r:id="rId7"/>
    <p:sldId id="308"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99" d="100"/>
          <a:sy n="99" d="100"/>
        </p:scale>
        <p:origin x="-184"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015C9-D35A-48BD-9509-AE8B45373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66B9BC8-923D-486A-B453-3C4B1ECCA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7EC0751-2D96-46B6-97FE-EF92CAA5C6D3}"/>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5" name="Footer Placeholder 4">
            <a:extLst>
              <a:ext uri="{FF2B5EF4-FFF2-40B4-BE49-F238E27FC236}">
                <a16:creationId xmlns:a16="http://schemas.microsoft.com/office/drawing/2014/main" xmlns="" id="{587B57AC-222D-4D9A-8D6A-977CF15A4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E20033-DC2C-4555-A7DD-5C5CD01783DD}"/>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388801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1AE4E-9114-4B8B-B80F-9248AE400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E57C056-A2E9-4411-91F0-CB4B1D9CDD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B598BE5-1201-4119-BE54-5613B1E7E9BD}"/>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5" name="Footer Placeholder 4">
            <a:extLst>
              <a:ext uri="{FF2B5EF4-FFF2-40B4-BE49-F238E27FC236}">
                <a16:creationId xmlns:a16="http://schemas.microsoft.com/office/drawing/2014/main" xmlns="" id="{40666449-2568-4E88-9C75-8FAE864F6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ECF6E9-A25B-451B-9B97-6C490E649509}"/>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01794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9330D6B-823B-4AA9-AD1E-533425539E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57B9051-A7A6-43EC-BD8A-51760DF110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7B5040-0DBC-416D-A06F-F313236CC9AC}"/>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5" name="Footer Placeholder 4">
            <a:extLst>
              <a:ext uri="{FF2B5EF4-FFF2-40B4-BE49-F238E27FC236}">
                <a16:creationId xmlns:a16="http://schemas.microsoft.com/office/drawing/2014/main" xmlns="" id="{75254F12-5CDB-4B12-B59C-88CFA7B55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76845C-136D-47A9-AB3D-968487D68FD0}"/>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04969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7FA9D-BA91-4A84-9C84-C1C6E2D0E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1B8730B-58FC-430B-B751-C1BA1E3750C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BFB6E77-64E4-4547-852D-E568A98CDE19}"/>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5" name="Footer Placeholder 4">
            <a:extLst>
              <a:ext uri="{FF2B5EF4-FFF2-40B4-BE49-F238E27FC236}">
                <a16:creationId xmlns:a16="http://schemas.microsoft.com/office/drawing/2014/main" xmlns="" id="{5520D060-B076-494B-AFED-AA42AF8E7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177DAD-E1AB-41FB-B7A8-4539B6AF25BE}"/>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83555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8F46E-C9F3-491E-8853-FCDA9545C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2433B2-ECBB-4DBF-BCF8-DD8BA233E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DCCDBB1-6FF5-4374-9A9B-F2E62760F9CA}"/>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5" name="Footer Placeholder 4">
            <a:extLst>
              <a:ext uri="{FF2B5EF4-FFF2-40B4-BE49-F238E27FC236}">
                <a16:creationId xmlns:a16="http://schemas.microsoft.com/office/drawing/2014/main" xmlns="" id="{0AF38ED0-4D61-44C7-BF13-F77D225CA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17E986-4217-4391-9454-5999F172BA33}"/>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73220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59BA8-870F-4AFD-B32F-3E47A38D4A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B793222-E630-4B1D-8DC4-370BED70A3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3181B4-3BDC-4329-84C2-F088C31E08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6A70865-5C2A-4D85-8E13-7EFAD9080F79}"/>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6" name="Footer Placeholder 5">
            <a:extLst>
              <a:ext uri="{FF2B5EF4-FFF2-40B4-BE49-F238E27FC236}">
                <a16:creationId xmlns:a16="http://schemas.microsoft.com/office/drawing/2014/main" xmlns="" id="{23A0259A-A97C-4518-BE96-58775B1ABC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F30E98A-E076-4B2B-814F-1562F8F9BAD7}"/>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31314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C1685-9CA3-497E-A30C-A6F7FC7AF1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33F3915-7CCC-464D-9F9A-3FAC827D2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2DC82187-BB10-46B8-A041-A0706F5D08E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1C95CA3-9636-4E95-A2F1-595440BFA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D42469B1-839F-4542-8E3A-298636DD2B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A1D748E-4C2D-4EE1-AAD2-48F076DC4D79}"/>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8" name="Footer Placeholder 7">
            <a:extLst>
              <a:ext uri="{FF2B5EF4-FFF2-40B4-BE49-F238E27FC236}">
                <a16:creationId xmlns:a16="http://schemas.microsoft.com/office/drawing/2014/main" xmlns="" id="{769040F3-0CED-4EEA-A611-A9EEC2865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5872001-AF59-41E6-BEAC-4AF0A674FF8D}"/>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1249352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77B20-0301-45A6-BCCF-BB677B196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A2251A0-31CB-40DC-A544-D58AE6246B75}"/>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4" name="Footer Placeholder 3">
            <a:extLst>
              <a:ext uri="{FF2B5EF4-FFF2-40B4-BE49-F238E27FC236}">
                <a16:creationId xmlns:a16="http://schemas.microsoft.com/office/drawing/2014/main" xmlns="" id="{CDBF2F53-8AF6-4D8D-9488-89861C40F2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98EDAC0-8BBA-4FCE-AAB2-80E6D4522D91}"/>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429386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A30151D-A668-48B9-A49C-989CE4937871}"/>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3" name="Footer Placeholder 2">
            <a:extLst>
              <a:ext uri="{FF2B5EF4-FFF2-40B4-BE49-F238E27FC236}">
                <a16:creationId xmlns:a16="http://schemas.microsoft.com/office/drawing/2014/main" xmlns="" id="{A6DFEFD3-6515-4969-AF2C-51B1545CB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4AA594E-DF96-4849-90D5-FEFAF31688A4}"/>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05682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7DF0B-A6F3-4741-8B91-F2B4AB9F3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703C935-4DB0-4FE1-B31D-B83EFDB13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69250284-A617-47AC-A25E-F0E3FFCCA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A808175-17CE-4CA6-9925-FA9D1BEF0DD4}"/>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6" name="Footer Placeholder 5">
            <a:extLst>
              <a:ext uri="{FF2B5EF4-FFF2-40B4-BE49-F238E27FC236}">
                <a16:creationId xmlns:a16="http://schemas.microsoft.com/office/drawing/2014/main" xmlns="" id="{D445D323-91F6-430C-8CE7-6E430734D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BDA684E-E8FE-46CE-BA3C-0043C7F2DE31}"/>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91307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AA464-30D7-49E6-BB05-F3596C3BA0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859E5C2-D307-46C3-BBC8-FD3500F381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37B6C6A-6866-4861-BEA5-4D1CDE17C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04346A5-9E6F-4A5E-932F-3B40FBD4EECE}"/>
              </a:ext>
            </a:extLst>
          </p:cNvPr>
          <p:cNvSpPr>
            <a:spLocks noGrp="1"/>
          </p:cNvSpPr>
          <p:nvPr>
            <p:ph type="dt" sz="half" idx="10"/>
          </p:nvPr>
        </p:nvSpPr>
        <p:spPr/>
        <p:txBody>
          <a:bodyPr/>
          <a:lstStyle/>
          <a:p>
            <a:fld id="{34A5A4A3-8F1F-4808-A594-7027E879364B}" type="datetimeFigureOut">
              <a:rPr lang="en-US" smtClean="0"/>
              <a:t>2/22/19</a:t>
            </a:fld>
            <a:endParaRPr lang="en-US"/>
          </a:p>
        </p:txBody>
      </p:sp>
      <p:sp>
        <p:nvSpPr>
          <p:cNvPr id="6" name="Footer Placeholder 5">
            <a:extLst>
              <a:ext uri="{FF2B5EF4-FFF2-40B4-BE49-F238E27FC236}">
                <a16:creationId xmlns:a16="http://schemas.microsoft.com/office/drawing/2014/main" xmlns="" id="{43438126-F3BC-470D-84E5-00FA4BCDCF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DC56E7-0438-4EE8-830B-9FE908DBB499}"/>
              </a:ext>
            </a:extLst>
          </p:cNvPr>
          <p:cNvSpPr>
            <a:spLocks noGrp="1"/>
          </p:cNvSpPr>
          <p:nvPr>
            <p:ph type="sldNum" sz="quarter" idx="12"/>
          </p:nvPr>
        </p:nvSpPr>
        <p:spPr/>
        <p:txBody>
          <a:bodyPr/>
          <a:lstStyle/>
          <a:p>
            <a:fld id="{D1FCE780-CEEE-407E-9C44-B21C909E6404}" type="slidenum">
              <a:rPr lang="en-US" smtClean="0"/>
              <a:t>‹#›</a:t>
            </a:fld>
            <a:endParaRPr lang="en-US"/>
          </a:p>
        </p:txBody>
      </p:sp>
    </p:spTree>
    <p:extLst>
      <p:ext uri="{BB962C8B-B14F-4D97-AF65-F5344CB8AC3E}">
        <p14:creationId xmlns:p14="http://schemas.microsoft.com/office/powerpoint/2010/main" val="24418727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9322089-F336-4AFB-9FE1-2D5EDA027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5DE9786-9917-4F9D-9D6F-A7E434A48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57904A-AA94-4678-82C7-691B1A724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5A4A3-8F1F-4808-A594-7027E879364B}" type="datetimeFigureOut">
              <a:rPr lang="en-US" smtClean="0"/>
              <a:t>2/22/19</a:t>
            </a:fld>
            <a:endParaRPr lang="en-US"/>
          </a:p>
        </p:txBody>
      </p:sp>
      <p:sp>
        <p:nvSpPr>
          <p:cNvPr id="5" name="Footer Placeholder 4">
            <a:extLst>
              <a:ext uri="{FF2B5EF4-FFF2-40B4-BE49-F238E27FC236}">
                <a16:creationId xmlns:a16="http://schemas.microsoft.com/office/drawing/2014/main" xmlns="" id="{2B9ED109-197D-4283-880A-29A31F64B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32772F0-4E0C-4737-B901-54B394739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CE780-CEEE-407E-9C44-B21C909E6404}" type="slidenum">
              <a:rPr lang="en-US" smtClean="0"/>
              <a:t>‹#›</a:t>
            </a:fld>
            <a:endParaRPr lang="en-US"/>
          </a:p>
        </p:txBody>
      </p:sp>
    </p:spTree>
    <p:extLst>
      <p:ext uri="{BB962C8B-B14F-4D97-AF65-F5344CB8AC3E}">
        <p14:creationId xmlns:p14="http://schemas.microsoft.com/office/powerpoint/2010/main" val="3386685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9C61C-B041-4FDD-9B9D-5F2023969E91}"/>
              </a:ext>
            </a:extLst>
          </p:cNvPr>
          <p:cNvSpPr>
            <a:spLocks noGrp="1"/>
          </p:cNvSpPr>
          <p:nvPr>
            <p:ph type="ctrTitle"/>
          </p:nvPr>
        </p:nvSpPr>
        <p:spPr/>
        <p:txBody>
          <a:bodyPr/>
          <a:lstStyle/>
          <a:p>
            <a:r>
              <a:rPr lang="en-US" dirty="0"/>
              <a:t>Planet imagery and land cover</a:t>
            </a:r>
          </a:p>
        </p:txBody>
      </p:sp>
      <p:sp>
        <p:nvSpPr>
          <p:cNvPr id="3" name="Subtitle 2">
            <a:extLst>
              <a:ext uri="{FF2B5EF4-FFF2-40B4-BE49-F238E27FC236}">
                <a16:creationId xmlns:a16="http://schemas.microsoft.com/office/drawing/2014/main" xmlns="" id="{B8C7BDD4-5C61-4AAF-AA97-1BE10F9072F1}"/>
              </a:ext>
            </a:extLst>
          </p:cNvPr>
          <p:cNvSpPr>
            <a:spLocks noGrp="1"/>
          </p:cNvSpPr>
          <p:nvPr>
            <p:ph type="subTitle" idx="1"/>
          </p:nvPr>
        </p:nvSpPr>
        <p:spPr/>
        <p:txBody>
          <a:bodyPr/>
          <a:lstStyle/>
          <a:p>
            <a:r>
              <a:rPr lang="en-US" dirty="0"/>
              <a:t>March 1 2019</a:t>
            </a:r>
          </a:p>
        </p:txBody>
      </p:sp>
    </p:spTree>
    <p:extLst>
      <p:ext uri="{BB962C8B-B14F-4D97-AF65-F5344CB8AC3E}">
        <p14:creationId xmlns:p14="http://schemas.microsoft.com/office/powerpoint/2010/main" val="397810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A273221-D674-45D8-B9F6-20A9B397588F}"/>
              </a:ext>
            </a:extLst>
          </p:cNvPr>
          <p:cNvSpPr txBox="1"/>
          <p:nvPr/>
        </p:nvSpPr>
        <p:spPr>
          <a:xfrm>
            <a:off x="3088914" y="2440698"/>
            <a:ext cx="5758499" cy="461665"/>
          </a:xfrm>
          <a:prstGeom prst="rect">
            <a:avLst/>
          </a:prstGeom>
          <a:noFill/>
        </p:spPr>
        <p:txBody>
          <a:bodyPr wrap="none" rtlCol="0">
            <a:spAutoFit/>
          </a:bodyPr>
          <a:lstStyle/>
          <a:p>
            <a:r>
              <a:rPr lang="en-US" sz="2400" dirty="0"/>
              <a:t>Creating validation data from Planet imagery</a:t>
            </a:r>
          </a:p>
        </p:txBody>
      </p:sp>
    </p:spTree>
    <p:extLst>
      <p:ext uri="{BB962C8B-B14F-4D97-AF65-F5344CB8AC3E}">
        <p14:creationId xmlns:p14="http://schemas.microsoft.com/office/powerpoint/2010/main" val="244531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6514FE-05D5-435E-B0BF-C84C79575C79}"/>
              </a:ext>
            </a:extLst>
          </p:cNvPr>
          <p:cNvSpPr txBox="1"/>
          <p:nvPr/>
        </p:nvSpPr>
        <p:spPr>
          <a:xfrm>
            <a:off x="191588" y="-26125"/>
            <a:ext cx="11808823" cy="369332"/>
          </a:xfrm>
          <a:prstGeom prst="rect">
            <a:avLst/>
          </a:prstGeom>
          <a:noFill/>
        </p:spPr>
        <p:txBody>
          <a:bodyPr wrap="square" rtlCol="0">
            <a:spAutoFit/>
          </a:bodyPr>
          <a:lstStyle/>
          <a:p>
            <a:r>
              <a:rPr lang="en-US" b="1" dirty="0"/>
              <a:t>Planet imagery workflow</a:t>
            </a:r>
          </a:p>
        </p:txBody>
      </p:sp>
      <p:graphicFrame>
        <p:nvGraphicFramePr>
          <p:cNvPr id="3" name="Table 2">
            <a:extLst>
              <a:ext uri="{FF2B5EF4-FFF2-40B4-BE49-F238E27FC236}">
                <a16:creationId xmlns:a16="http://schemas.microsoft.com/office/drawing/2014/main" xmlns="" id="{C7D42F38-ECEC-4C3C-AAAD-6DFFE1F84986}"/>
              </a:ext>
            </a:extLst>
          </p:cNvPr>
          <p:cNvGraphicFramePr>
            <a:graphicFrameLocks noGrp="1"/>
          </p:cNvGraphicFramePr>
          <p:nvPr>
            <p:extLst>
              <p:ext uri="{D42A27DB-BD31-4B8C-83A1-F6EECF244321}">
                <p14:modId xmlns:p14="http://schemas.microsoft.com/office/powerpoint/2010/main" val="1150277422"/>
              </p:ext>
            </p:extLst>
          </p:nvPr>
        </p:nvGraphicFramePr>
        <p:xfrm>
          <a:off x="0" y="1738868"/>
          <a:ext cx="12192000" cy="4759959"/>
        </p:xfrm>
        <a:graphic>
          <a:graphicData uri="http://schemas.openxmlformats.org/drawingml/2006/table">
            <a:tbl>
              <a:tblPr firstRow="1" bandRow="1">
                <a:tableStyleId>{5C22544A-7EE6-4342-B048-85BDC9FD1C3A}</a:tableStyleId>
              </a:tblPr>
              <a:tblGrid>
                <a:gridCol w="718457">
                  <a:extLst>
                    <a:ext uri="{9D8B030D-6E8A-4147-A177-3AD203B41FA5}">
                      <a16:colId xmlns:a16="http://schemas.microsoft.com/office/drawing/2014/main" xmlns="" val="204355010"/>
                    </a:ext>
                  </a:extLst>
                </a:gridCol>
                <a:gridCol w="8007532">
                  <a:extLst>
                    <a:ext uri="{9D8B030D-6E8A-4147-A177-3AD203B41FA5}">
                      <a16:colId xmlns:a16="http://schemas.microsoft.com/office/drawing/2014/main" xmlns="" val="4028382727"/>
                    </a:ext>
                  </a:extLst>
                </a:gridCol>
                <a:gridCol w="3466011">
                  <a:extLst>
                    <a:ext uri="{9D8B030D-6E8A-4147-A177-3AD203B41FA5}">
                      <a16:colId xmlns:a16="http://schemas.microsoft.com/office/drawing/2014/main" xmlns="" val="930503302"/>
                    </a:ext>
                  </a:extLst>
                </a:gridCol>
              </a:tblGrid>
              <a:tr h="370840">
                <a:tc>
                  <a:txBody>
                    <a:bodyPr/>
                    <a:lstStyle/>
                    <a:p>
                      <a:r>
                        <a:rPr lang="en-US" sz="1400" dirty="0"/>
                        <a:t>Step</a:t>
                      </a:r>
                    </a:p>
                  </a:txBody>
                  <a:tcPr/>
                </a:tc>
                <a:tc>
                  <a:txBody>
                    <a:bodyPr/>
                    <a:lstStyle/>
                    <a:p>
                      <a:r>
                        <a:rPr lang="en-US" sz="1400" dirty="0"/>
                        <a:t>To do</a:t>
                      </a:r>
                    </a:p>
                  </a:txBody>
                  <a:tcPr/>
                </a:tc>
                <a:tc>
                  <a:txBody>
                    <a:bodyPr/>
                    <a:lstStyle/>
                    <a:p>
                      <a:r>
                        <a:rPr lang="en-US" sz="1400" dirty="0"/>
                        <a:t>Script/web site</a:t>
                      </a:r>
                    </a:p>
                  </a:txBody>
                  <a:tcPr/>
                </a:tc>
                <a:extLst>
                  <a:ext uri="{0D108BD9-81ED-4DB2-BD59-A6C34878D82A}">
                    <a16:rowId xmlns:a16="http://schemas.microsoft.com/office/drawing/2014/main" xmlns="" val="3725221251"/>
                  </a:ext>
                </a:extLst>
              </a:tr>
              <a:tr h="370840">
                <a:tc>
                  <a:txBody>
                    <a:bodyPr/>
                    <a:lstStyle/>
                    <a:p>
                      <a:r>
                        <a:rPr lang="en-US" sz="1400" dirty="0"/>
                        <a:t>1</a:t>
                      </a:r>
                    </a:p>
                  </a:txBody>
                  <a:tcPr/>
                </a:tc>
                <a:tc>
                  <a:txBody>
                    <a:bodyPr/>
                    <a:lstStyle/>
                    <a:p>
                      <a:r>
                        <a:rPr lang="en-US" sz="1400" dirty="0"/>
                        <a:t>Find locations, years where Planet images are needed. Keep info on </a:t>
                      </a:r>
                      <a:r>
                        <a:rPr lang="en-US" sz="1400" dirty="0" err="1"/>
                        <a:t>shp</a:t>
                      </a:r>
                      <a:r>
                        <a:rPr lang="en-US" sz="1400" dirty="0"/>
                        <a:t> name, image name(s), and dates downloaded in </a:t>
                      </a:r>
                      <a:r>
                        <a:rPr lang="en-US" sz="1400" dirty="0" err="1"/>
                        <a:t>Image_Lookup</a:t>
                      </a:r>
                      <a:r>
                        <a:rPr lang="en-US" sz="1400" dirty="0"/>
                        <a:t> file in Google Drive</a:t>
                      </a:r>
                    </a:p>
                  </a:txBody>
                  <a:tcPr/>
                </a:tc>
                <a:tc>
                  <a:txBody>
                    <a:bodyPr/>
                    <a:lstStyle/>
                    <a:p>
                      <a:r>
                        <a:rPr lang="en-US" sz="1400" dirty="0"/>
                        <a:t>GEE: </a:t>
                      </a:r>
                      <a:r>
                        <a:rPr lang="en-US" sz="1400" dirty="0" err="1"/>
                        <a:t>LandCover</a:t>
                      </a:r>
                      <a:r>
                        <a:rPr lang="en-US" sz="1400" dirty="0"/>
                        <a:t>/Planet Image Selection</a:t>
                      </a:r>
                    </a:p>
                  </a:txBody>
                  <a:tcPr/>
                </a:tc>
                <a:extLst>
                  <a:ext uri="{0D108BD9-81ED-4DB2-BD59-A6C34878D82A}">
                    <a16:rowId xmlns:a16="http://schemas.microsoft.com/office/drawing/2014/main" xmlns="" val="755521927"/>
                  </a:ext>
                </a:extLst>
              </a:tr>
              <a:tr h="370840">
                <a:tc>
                  <a:txBody>
                    <a:bodyPr/>
                    <a:lstStyle/>
                    <a:p>
                      <a:r>
                        <a:rPr lang="en-US" sz="1400" dirty="0"/>
                        <a:t>2</a:t>
                      </a:r>
                    </a:p>
                  </a:txBody>
                  <a:tcPr/>
                </a:tc>
                <a:tc>
                  <a:txBody>
                    <a:bodyPr/>
                    <a:lstStyle/>
                    <a:p>
                      <a:r>
                        <a:rPr lang="en-US" sz="1400" dirty="0"/>
                        <a:t>Download cloud free, high temporal resolution Planet images (may need to pare down on locations, years)</a:t>
                      </a:r>
                    </a:p>
                  </a:txBody>
                  <a:tcPr/>
                </a:tc>
                <a:tc>
                  <a:txBody>
                    <a:bodyPr/>
                    <a:lstStyle/>
                    <a:p>
                      <a:r>
                        <a:rPr lang="en-US" sz="1400" dirty="0"/>
                        <a:t>Planet web site. Keep downloaded images in desktop</a:t>
                      </a:r>
                    </a:p>
                  </a:txBody>
                  <a:tcPr/>
                </a:tc>
                <a:extLst>
                  <a:ext uri="{0D108BD9-81ED-4DB2-BD59-A6C34878D82A}">
                    <a16:rowId xmlns:a16="http://schemas.microsoft.com/office/drawing/2014/main" xmlns="" val="855918324"/>
                  </a:ext>
                </a:extLst>
              </a:tr>
              <a:tr h="370840">
                <a:tc>
                  <a:txBody>
                    <a:bodyPr/>
                    <a:lstStyle/>
                    <a:p>
                      <a:r>
                        <a:rPr lang="en-US" sz="1400" dirty="0"/>
                        <a:t>3</a:t>
                      </a:r>
                    </a:p>
                  </a:txBody>
                  <a:tcPr/>
                </a:tc>
                <a:tc>
                  <a:txBody>
                    <a:bodyPr/>
                    <a:lstStyle/>
                    <a:p>
                      <a:r>
                        <a:rPr lang="en-US" sz="1400" dirty="0"/>
                        <a:t>Upload images as GEE assets</a:t>
                      </a:r>
                    </a:p>
                  </a:txBody>
                  <a:tcPr/>
                </a:tc>
                <a:tc>
                  <a:txBody>
                    <a:bodyPr/>
                    <a:lstStyle/>
                    <a:p>
                      <a:r>
                        <a:rPr lang="en-US" sz="1400" dirty="0"/>
                        <a:t>In desktop, keep tabs on asset id, polygon name, etc. </a:t>
                      </a:r>
                    </a:p>
                  </a:txBody>
                  <a:tcPr/>
                </a:tc>
                <a:extLst>
                  <a:ext uri="{0D108BD9-81ED-4DB2-BD59-A6C34878D82A}">
                    <a16:rowId xmlns:a16="http://schemas.microsoft.com/office/drawing/2014/main" xmlns="" val="1412931206"/>
                  </a:ext>
                </a:extLst>
              </a:tr>
              <a:tr h="370840">
                <a:tc>
                  <a:txBody>
                    <a:bodyPr/>
                    <a:lstStyle/>
                    <a:p>
                      <a:r>
                        <a:rPr lang="en-US" sz="1400" dirty="0"/>
                        <a:t>4</a:t>
                      </a:r>
                    </a:p>
                  </a:txBody>
                  <a:tcPr/>
                </a:tc>
                <a:tc>
                  <a:txBody>
                    <a:bodyPr/>
                    <a:lstStyle/>
                    <a:p>
                      <a:r>
                        <a:rPr lang="en-US" sz="1400" dirty="0"/>
                        <a:t>Delineate individual fields, natural veg, </a:t>
                      </a:r>
                      <a:r>
                        <a:rPr lang="en-US" sz="1400" dirty="0" err="1"/>
                        <a:t>agri</a:t>
                      </a:r>
                      <a:r>
                        <a:rPr lang="en-US" sz="1400" dirty="0"/>
                        <a:t>, urban (houses) and center pivot in Planet imagery, and export as asset into the folder Planet Validation Data. The difference between fields and </a:t>
                      </a:r>
                      <a:r>
                        <a:rPr lang="en-US" sz="1400" dirty="0" err="1"/>
                        <a:t>agri</a:t>
                      </a:r>
                      <a:r>
                        <a:rPr lang="en-US" sz="1400" dirty="0"/>
                        <a:t> is that the fields contain individual (</a:t>
                      </a:r>
                      <a:r>
                        <a:rPr lang="en-US" sz="1400" dirty="0" err="1"/>
                        <a:t>usu</a:t>
                      </a:r>
                      <a:r>
                        <a:rPr lang="en-US" sz="1400" dirty="0"/>
                        <a:t> square) fields for timing observation purposes, whereas the </a:t>
                      </a:r>
                      <a:r>
                        <a:rPr lang="en-US" sz="1400" dirty="0" err="1"/>
                        <a:t>agri</a:t>
                      </a:r>
                      <a:r>
                        <a:rPr lang="en-US" sz="1400" dirty="0"/>
                        <a:t> contains lumped </a:t>
                      </a:r>
                      <a:r>
                        <a:rPr lang="en-US" sz="1400" dirty="0" err="1"/>
                        <a:t>agri</a:t>
                      </a:r>
                      <a:r>
                        <a:rPr lang="en-US" sz="1400" dirty="0"/>
                        <a:t> for land classification (natural vs </a:t>
                      </a:r>
                      <a:r>
                        <a:rPr lang="en-US" sz="1400" dirty="0" err="1"/>
                        <a:t>agri</a:t>
                      </a:r>
                      <a:r>
                        <a:rPr lang="en-US" sz="1400" dirty="0"/>
                        <a:t>) purposes. Assets are exported as ‘raw_agri_fc_poly1_year’, </a:t>
                      </a:r>
                      <a:r>
                        <a:rPr lang="en-US" sz="1400" dirty="0" err="1"/>
                        <a:t>etc</a:t>
                      </a:r>
                      <a:endParaRPr lang="en-US" sz="1400" dirty="0"/>
                    </a:p>
                  </a:txBody>
                  <a:tcPr/>
                </a:tc>
                <a:tc>
                  <a:txBody>
                    <a:bodyPr/>
                    <a:lstStyle/>
                    <a:p>
                      <a:r>
                        <a:rPr lang="en-US" sz="1400" dirty="0"/>
                        <a:t>GEE: </a:t>
                      </a:r>
                      <a:r>
                        <a:rPr lang="en-US" sz="1400" dirty="0" err="1"/>
                        <a:t>LandCover</a:t>
                      </a:r>
                      <a:r>
                        <a:rPr lang="en-US" sz="1400" dirty="0"/>
                        <a:t>/Planet manual Field Delineation or Planet OBIA</a:t>
                      </a:r>
                    </a:p>
                  </a:txBody>
                  <a:tcPr/>
                </a:tc>
                <a:extLst>
                  <a:ext uri="{0D108BD9-81ED-4DB2-BD59-A6C34878D82A}">
                    <a16:rowId xmlns:a16="http://schemas.microsoft.com/office/drawing/2014/main" xmlns="" val="124220438"/>
                  </a:ext>
                </a:extLst>
              </a:tr>
              <a:tr h="348399">
                <a:tc>
                  <a:txBody>
                    <a:bodyPr/>
                    <a:lstStyle/>
                    <a:p>
                      <a:r>
                        <a:rPr lang="en-US" sz="1400" dirty="0"/>
                        <a:t>5</a:t>
                      </a:r>
                    </a:p>
                  </a:txBody>
                  <a:tcPr/>
                </a:tc>
                <a:tc>
                  <a:txBody>
                    <a:bodyPr/>
                    <a:lstStyle/>
                    <a:p>
                      <a:r>
                        <a:rPr lang="en-US" sz="1400" dirty="0" smtClean="0"/>
                        <a:t>First import the Planet images and make custom visualizations for each, and map eac</a:t>
                      </a:r>
                      <a:r>
                        <a:rPr lang="en-US" sz="1400" baseline="0" dirty="0" smtClean="0"/>
                        <a:t>h with its own custom vis. </a:t>
                      </a:r>
                      <a:r>
                        <a:rPr lang="en-US" sz="1400" dirty="0" smtClean="0"/>
                        <a:t>Step </a:t>
                      </a:r>
                      <a:r>
                        <a:rPr lang="en-US" sz="1400" dirty="0"/>
                        <a:t>through fields in CAR poly and record observed crop timing, export observations as feature collection to asset. Assets are exported as ‘</a:t>
                      </a:r>
                      <a:r>
                        <a:rPr lang="en-US" sz="1400" dirty="0" err="1"/>
                        <a:t>timing_obs_for_polyName_in_year</a:t>
                      </a:r>
                      <a:r>
                        <a:rPr lang="en-US" sz="1400" dirty="0" smtClean="0"/>
                        <a:t>’</a:t>
                      </a:r>
                      <a:r>
                        <a:rPr lang="en-US" sz="1400" smtClean="0"/>
                        <a:t>. </a:t>
                      </a:r>
                      <a:endParaRPr lang="en-US" sz="1400" dirty="0"/>
                    </a:p>
                    <a:p>
                      <a:r>
                        <a:rPr lang="en-US" sz="1400" dirty="0"/>
                        <a:t>0 for SC, 1 for DC, 3 for TC or DC + failed first crop (2 is other </a:t>
                      </a:r>
                      <a:r>
                        <a:rPr lang="en-US" sz="1400" dirty="0" err="1"/>
                        <a:t>agri</a:t>
                      </a:r>
                      <a:r>
                        <a:rPr lang="en-US" sz="1400" dirty="0"/>
                        <a:t> in Jake’s classification)</a:t>
                      </a:r>
                    </a:p>
                  </a:txBody>
                  <a:tcPr/>
                </a:tc>
                <a:tc>
                  <a:txBody>
                    <a:bodyPr/>
                    <a:lstStyle/>
                    <a:p>
                      <a:r>
                        <a:rPr lang="en-US" sz="1400" dirty="0"/>
                        <a:t>GEE: Planet Create Validation Data v2</a:t>
                      </a:r>
                    </a:p>
                  </a:txBody>
                  <a:tcPr/>
                </a:tc>
                <a:extLst>
                  <a:ext uri="{0D108BD9-81ED-4DB2-BD59-A6C34878D82A}">
                    <a16:rowId xmlns:a16="http://schemas.microsoft.com/office/drawing/2014/main" xmlns="" val="1467197189"/>
                  </a:ext>
                </a:extLst>
              </a:tr>
              <a:tr h="370840">
                <a:tc>
                  <a:txBody>
                    <a:bodyPr/>
                    <a:lstStyle/>
                    <a:p>
                      <a:r>
                        <a:rPr lang="en-US" sz="1400" dirty="0"/>
                        <a:t>6</a:t>
                      </a:r>
                    </a:p>
                  </a:txBody>
                  <a:tcPr/>
                </a:tc>
                <a:tc>
                  <a:txBody>
                    <a:bodyPr/>
                    <a:lstStyle/>
                    <a:p>
                      <a:r>
                        <a:rPr lang="en-US" sz="1400" dirty="0"/>
                        <a:t>Turn feature collection of observations into validation image, use to do validation. The following are turned into dictionaries of images (or simply images): the observed plant/harvest times; the observed cropping intensity; the observed land cover (</a:t>
                      </a:r>
                      <a:r>
                        <a:rPr lang="en-US" sz="1400" dirty="0" err="1"/>
                        <a:t>agri</a:t>
                      </a:r>
                      <a:r>
                        <a:rPr lang="en-US" sz="1400" dirty="0"/>
                        <a:t> - 10, center pivot - 20, natural - 30, urban – 40). Use images to do validation of timing and land cover maps.</a:t>
                      </a:r>
                    </a:p>
                  </a:txBody>
                  <a:tcPr/>
                </a:tc>
                <a:tc>
                  <a:txBody>
                    <a:bodyPr/>
                    <a:lstStyle/>
                    <a:p>
                      <a:r>
                        <a:rPr lang="en-US" sz="1400" dirty="0"/>
                        <a:t>GEE: Planet Do Validation</a:t>
                      </a:r>
                    </a:p>
                  </a:txBody>
                  <a:tcPr/>
                </a:tc>
                <a:extLst>
                  <a:ext uri="{0D108BD9-81ED-4DB2-BD59-A6C34878D82A}">
                    <a16:rowId xmlns:a16="http://schemas.microsoft.com/office/drawing/2014/main" xmlns="" val="2733094096"/>
                  </a:ext>
                </a:extLst>
              </a:tr>
            </a:tbl>
          </a:graphicData>
        </a:graphic>
      </p:graphicFrame>
      <p:sp>
        <p:nvSpPr>
          <p:cNvPr id="4" name="Rectangle 3">
            <a:extLst>
              <a:ext uri="{FF2B5EF4-FFF2-40B4-BE49-F238E27FC236}">
                <a16:creationId xmlns:a16="http://schemas.microsoft.com/office/drawing/2014/main" xmlns="" id="{7064BD63-7B13-431B-98DA-EB15AE0E14DF}"/>
              </a:ext>
            </a:extLst>
          </p:cNvPr>
          <p:cNvSpPr/>
          <p:nvPr/>
        </p:nvSpPr>
        <p:spPr>
          <a:xfrm>
            <a:off x="3757944" y="0"/>
            <a:ext cx="4728567" cy="1631216"/>
          </a:xfrm>
          <a:prstGeom prst="rect">
            <a:avLst/>
          </a:prstGeom>
        </p:spPr>
        <p:txBody>
          <a:bodyPr wrap="square">
            <a:spAutoFit/>
          </a:bodyPr>
          <a:lstStyle/>
          <a:p>
            <a:r>
              <a:rPr lang="en-US" sz="1000" b="1" dirty="0"/>
              <a:t>Uploading planet images as GEE asset</a:t>
            </a:r>
          </a:p>
          <a:p>
            <a:pPr marL="285750" indent="-285750">
              <a:buFont typeface="Arial" panose="020B0604020202020204" pitchFamily="34" charset="0"/>
              <a:buChar char="•"/>
            </a:pPr>
            <a:r>
              <a:rPr lang="en-US" sz="1000" dirty="0"/>
              <a:t>Properties of each image in </a:t>
            </a:r>
            <a:r>
              <a:rPr lang="en-US" sz="1000" dirty="0" err="1"/>
              <a:t>PlanetLabs</a:t>
            </a:r>
            <a:r>
              <a:rPr lang="en-US" sz="1000" dirty="0"/>
              <a:t> folder</a:t>
            </a:r>
          </a:p>
          <a:p>
            <a:pPr marL="742950" lvl="1" indent="-285750">
              <a:buFont typeface="Arial" panose="020B0604020202020204" pitchFamily="34" charset="0"/>
              <a:buChar char="•"/>
            </a:pPr>
            <a:r>
              <a:rPr lang="en-US" sz="1000" dirty="0"/>
              <a:t>Year, Month, Day</a:t>
            </a:r>
          </a:p>
          <a:p>
            <a:pPr marL="742950" lvl="1" indent="-285750">
              <a:buFont typeface="Arial" panose="020B0604020202020204" pitchFamily="34" charset="0"/>
              <a:buChar char="•"/>
            </a:pPr>
            <a:r>
              <a:rPr lang="en-US" sz="1000" dirty="0"/>
              <a:t>Satellite</a:t>
            </a:r>
          </a:p>
          <a:p>
            <a:pPr marL="1200150" lvl="2" indent="-285750">
              <a:buFont typeface="Arial" panose="020B0604020202020204" pitchFamily="34" charset="0"/>
              <a:buChar char="•"/>
            </a:pPr>
            <a:r>
              <a:rPr lang="en-US" sz="1000" dirty="0"/>
              <a:t>PS_analytic_4band</a:t>
            </a:r>
          </a:p>
          <a:p>
            <a:pPr marL="1200150" lvl="2" indent="-285750">
              <a:buFont typeface="Arial" panose="020B0604020202020204" pitchFamily="34" charset="0"/>
              <a:buChar char="•"/>
            </a:pPr>
            <a:r>
              <a:rPr lang="en-US" sz="1000" dirty="0" err="1"/>
              <a:t>RE_ortho_analytic</a:t>
            </a:r>
            <a:endParaRPr lang="en-US" sz="1000" dirty="0"/>
          </a:p>
          <a:p>
            <a:pPr marL="1200150" lvl="2" indent="-285750">
              <a:buFont typeface="Arial" panose="020B0604020202020204" pitchFamily="34" charset="0"/>
              <a:buChar char="•"/>
            </a:pPr>
            <a:r>
              <a:rPr lang="en-US" sz="1000" dirty="0" err="1"/>
              <a:t>PS_ortho_analytic</a:t>
            </a:r>
            <a:endParaRPr lang="en-US" sz="1000" dirty="0"/>
          </a:p>
          <a:p>
            <a:pPr marL="285750" indent="-285750">
              <a:buFont typeface="Arial" panose="020B0604020202020204" pitchFamily="34" charset="0"/>
              <a:buChar char="•"/>
            </a:pPr>
            <a:r>
              <a:rPr lang="en-US" sz="1000" dirty="0"/>
              <a:t>Asset name is same as the description used in downloading from Planet web site</a:t>
            </a:r>
          </a:p>
          <a:p>
            <a:pPr marL="285750" indent="-285750">
              <a:buFont typeface="Arial" panose="020B0604020202020204" pitchFamily="34" charset="0"/>
              <a:buChar char="•"/>
            </a:pPr>
            <a:r>
              <a:rPr lang="en-US" sz="1000" dirty="0"/>
              <a:t>Lookup table in desktop has Planet order number and description and GEE asset name</a:t>
            </a:r>
          </a:p>
        </p:txBody>
      </p:sp>
    </p:spTree>
    <p:extLst>
      <p:ext uri="{BB962C8B-B14F-4D97-AF65-F5344CB8AC3E}">
        <p14:creationId xmlns:p14="http://schemas.microsoft.com/office/powerpoint/2010/main" val="164769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701F049-94CF-4490-B127-CF6919DCF8EA}"/>
              </a:ext>
            </a:extLst>
          </p:cNvPr>
          <p:cNvSpPr/>
          <p:nvPr/>
        </p:nvSpPr>
        <p:spPr>
          <a:xfrm>
            <a:off x="0" y="0"/>
            <a:ext cx="12192000" cy="4185761"/>
          </a:xfrm>
          <a:prstGeom prst="rect">
            <a:avLst/>
          </a:prstGeom>
        </p:spPr>
        <p:txBody>
          <a:bodyPr wrap="square">
            <a:spAutoFit/>
          </a:bodyPr>
          <a:lstStyle/>
          <a:p>
            <a:r>
              <a:rPr lang="en-US" sz="1400" dirty="0"/>
              <a:t>Notes</a:t>
            </a:r>
          </a:p>
          <a:p>
            <a:endParaRPr lang="en-US" sz="1400" dirty="0"/>
          </a:p>
          <a:p>
            <a:pPr marL="285750" indent="-285750">
              <a:buFontTx/>
              <a:buChar char="-"/>
            </a:pPr>
            <a:r>
              <a:rPr lang="en-US" sz="1400" dirty="0"/>
              <a:t>This week, worked on poly1 crop timing info. Take pictures of the data from each field and enter them all at the same time; can’t guarantee the code will be running for the many hours it takes to create a timing validation dataset</a:t>
            </a:r>
          </a:p>
          <a:p>
            <a:pPr marL="285750" indent="-285750">
              <a:buFontTx/>
              <a:buChar char="-"/>
            </a:pPr>
            <a:r>
              <a:rPr lang="en-US" sz="1400" dirty="0"/>
              <a:t>In some images, there’s a green sheen over the entire image so need to compare the field to the natural vegetation to see whether the field is actually green</a:t>
            </a:r>
          </a:p>
          <a:p>
            <a:pPr marL="285750" indent="-285750">
              <a:buFontTx/>
              <a:buChar char="-"/>
            </a:pPr>
            <a:r>
              <a:rPr lang="en-US" sz="1400" dirty="0"/>
              <a:t>The use of images from different satellites, and the presence of clouds (and therefore a change in visualization params) makes it hard to have temporally consistent images – i.e. sometimes a field will look like it’s mature one day but totally green next week, which means the ‘mature’ day was probably green and was just sensed with another satellite. </a:t>
            </a:r>
          </a:p>
          <a:p>
            <a:pPr marL="285750" indent="-285750">
              <a:buFontTx/>
              <a:buChar char="-"/>
            </a:pPr>
            <a:r>
              <a:rPr lang="en-US" sz="1400" dirty="0"/>
              <a:t>Try to download from the same satellite, and low presence of clouds. 4bandPSanalytic looks the best; there seems to also be more PS than RE images. </a:t>
            </a:r>
            <a:r>
              <a:rPr lang="en-US" sz="1400" dirty="0" err="1"/>
              <a:t>Reortho</a:t>
            </a:r>
            <a:r>
              <a:rPr lang="en-US" sz="1400" dirty="0"/>
              <a:t> and </a:t>
            </a:r>
            <a:r>
              <a:rPr lang="en-US" sz="1400" dirty="0" err="1"/>
              <a:t>Psortho</a:t>
            </a:r>
            <a:r>
              <a:rPr lang="en-US" sz="1400" dirty="0"/>
              <a:t> both have had some images that look ‘greenwashed’. In the future, before stepping through images to get timing, pay attention to what the images look like (compared to natural vegetation, known bare/harvested regions, </a:t>
            </a:r>
            <a:r>
              <a:rPr lang="en-US" sz="1400" dirty="0" err="1"/>
              <a:t>etc</a:t>
            </a:r>
            <a:r>
              <a:rPr lang="en-US" sz="1400" dirty="0"/>
              <a:t>)</a:t>
            </a:r>
          </a:p>
          <a:p>
            <a:pPr marL="285750" indent="-285750">
              <a:buFontTx/>
              <a:buChar char="-"/>
            </a:pPr>
            <a:r>
              <a:rPr lang="en-US" sz="1400" dirty="0"/>
              <a:t>Don’t download images within 5 days of each other because won’t be able to step through them (I have 5 days as the step interval)</a:t>
            </a:r>
          </a:p>
          <a:p>
            <a:pPr marL="285750" indent="-285750">
              <a:buFontTx/>
              <a:buChar char="-"/>
            </a:pPr>
            <a:r>
              <a:rPr lang="en-US" sz="1400" dirty="0" err="1"/>
              <a:t>Reorthoanalytic</a:t>
            </a:r>
            <a:r>
              <a:rPr lang="en-US" sz="1400" dirty="0"/>
              <a:t> and </a:t>
            </a:r>
            <a:r>
              <a:rPr lang="en-US" sz="1400" dirty="0" err="1"/>
              <a:t>PSorthoAnalytic</a:t>
            </a:r>
            <a:r>
              <a:rPr lang="en-US" sz="1400" dirty="0"/>
              <a:t> both have greenwash effect sometimes. Pay attention to how the image looks in Planet website.</a:t>
            </a:r>
          </a:p>
          <a:p>
            <a:pPr marL="285750" indent="-285750">
              <a:buFontTx/>
              <a:buChar char="-"/>
            </a:pPr>
            <a:r>
              <a:rPr lang="en-US" sz="1400" dirty="0"/>
              <a:t>Note that sometimes dark green vegetation can look black/brown; look at natural vegetation to see whether a very dark field might actually be a very green field</a:t>
            </a:r>
          </a:p>
          <a:p>
            <a:pPr marL="285750" indent="-285750">
              <a:buFontTx/>
              <a:buChar char="-"/>
            </a:pPr>
            <a:r>
              <a:rPr lang="en-US" sz="1400" dirty="0"/>
              <a:t>Sometimes a stripe-y lightly green field won’t pick up on some satellites and it’ll look </a:t>
            </a:r>
            <a:r>
              <a:rPr lang="en-US" sz="1400" dirty="0" smtClean="0"/>
              <a:t>bare</a:t>
            </a:r>
          </a:p>
          <a:p>
            <a:pPr marL="285750" indent="-285750">
              <a:buFontTx/>
              <a:buChar char="-"/>
            </a:pPr>
            <a:r>
              <a:rPr lang="en-US" sz="1400" dirty="0" smtClean="0"/>
              <a:t>Don’t download images with significant cloud cover because it will mess up the visualization parameters, making the rest of the image look too dark to see anything.</a:t>
            </a:r>
          </a:p>
          <a:p>
            <a:pPr marL="285750" indent="-285750">
              <a:buFontTx/>
              <a:buChar char="-"/>
            </a:pPr>
            <a:r>
              <a:rPr lang="en-US" sz="1400" dirty="0" smtClean="0"/>
              <a:t>Download an entire year from Aug 1 to July 31, because there might be many cycles of crops at unusual times. Look at all times of greening in an image to make sure </a:t>
            </a:r>
            <a:r>
              <a:rPr lang="en-US" sz="1400" dirty="0" smtClean="0"/>
              <a:t>get all the important images.</a:t>
            </a:r>
            <a:endParaRPr lang="en-US" sz="1400" dirty="0"/>
          </a:p>
        </p:txBody>
      </p:sp>
      <p:sp>
        <p:nvSpPr>
          <p:cNvPr id="3" name="Rectangle 2">
            <a:extLst>
              <a:ext uri="{FF2B5EF4-FFF2-40B4-BE49-F238E27FC236}">
                <a16:creationId xmlns:a16="http://schemas.microsoft.com/office/drawing/2014/main" xmlns="" id="{983193D5-C2FC-4AF5-88E1-82864E59C1E0}"/>
              </a:ext>
            </a:extLst>
          </p:cNvPr>
          <p:cNvSpPr/>
          <p:nvPr/>
        </p:nvSpPr>
        <p:spPr>
          <a:xfrm>
            <a:off x="8199658" y="6550223"/>
            <a:ext cx="3992342" cy="307777"/>
          </a:xfrm>
          <a:prstGeom prst="rect">
            <a:avLst/>
          </a:prstGeom>
        </p:spPr>
        <p:txBody>
          <a:bodyPr wrap="square">
            <a:spAutoFit/>
          </a:bodyPr>
          <a:lstStyle/>
          <a:p>
            <a:r>
              <a:rPr lang="en-US" sz="1400" dirty="0"/>
              <a:t>GEE file: </a:t>
            </a:r>
            <a:r>
              <a:rPr lang="en-US" sz="1400" dirty="0" err="1"/>
              <a:t>LandCover</a:t>
            </a:r>
            <a:r>
              <a:rPr lang="en-US" sz="1400" dirty="0"/>
              <a:t>/Planet Create Validation Data v2</a:t>
            </a:r>
          </a:p>
        </p:txBody>
      </p:sp>
      <p:grpSp>
        <p:nvGrpSpPr>
          <p:cNvPr id="9" name="Group 8"/>
          <p:cNvGrpSpPr/>
          <p:nvPr/>
        </p:nvGrpSpPr>
        <p:grpSpPr>
          <a:xfrm>
            <a:off x="1004589" y="4551446"/>
            <a:ext cx="4529578" cy="2747480"/>
            <a:chOff x="13230" y="4898301"/>
            <a:chExt cx="4529578" cy="2747480"/>
          </a:xfrm>
        </p:grpSpPr>
        <p:pic>
          <p:nvPicPr>
            <p:cNvPr id="4" name="Picture 3">
              <a:extLst>
                <a:ext uri="{FF2B5EF4-FFF2-40B4-BE49-F238E27FC236}">
                  <a16:creationId xmlns:a16="http://schemas.microsoft.com/office/drawing/2014/main" xmlns="" id="{A788477A-2D15-409A-8E56-2E0E4FA3A26C}"/>
                </a:ext>
              </a:extLst>
            </p:cNvPr>
            <p:cNvPicPr>
              <a:picLocks noChangeAspect="1"/>
            </p:cNvPicPr>
            <p:nvPr/>
          </p:nvPicPr>
          <p:blipFill rotWithShape="1">
            <a:blip r:embed="rId2"/>
            <a:srcRect l="22809" t="43118" r="25541" b="4487"/>
            <a:stretch/>
          </p:blipFill>
          <p:spPr>
            <a:xfrm>
              <a:off x="13230" y="4898301"/>
              <a:ext cx="4329836" cy="2470700"/>
            </a:xfrm>
            <a:prstGeom prst="rect">
              <a:avLst/>
            </a:prstGeom>
          </p:spPr>
        </p:pic>
        <p:sp>
          <p:nvSpPr>
            <p:cNvPr id="5" name="Rectangle 4">
              <a:extLst>
                <a:ext uri="{FF2B5EF4-FFF2-40B4-BE49-F238E27FC236}">
                  <a16:creationId xmlns:a16="http://schemas.microsoft.com/office/drawing/2014/main" xmlns="" id="{58C773E6-E442-45FD-923C-2CEBA3C544C9}"/>
                </a:ext>
              </a:extLst>
            </p:cNvPr>
            <p:cNvSpPr/>
            <p:nvPr/>
          </p:nvSpPr>
          <p:spPr>
            <a:xfrm>
              <a:off x="550466" y="7338004"/>
              <a:ext cx="3992342" cy="307777"/>
            </a:xfrm>
            <a:prstGeom prst="rect">
              <a:avLst/>
            </a:prstGeom>
          </p:spPr>
          <p:txBody>
            <a:bodyPr wrap="square">
              <a:spAutoFit/>
            </a:bodyPr>
            <a:lstStyle/>
            <a:p>
              <a:r>
                <a:rPr lang="en-US" sz="1400" dirty="0"/>
                <a:t>PS Ortho Analytic greenwashed example</a:t>
              </a:r>
            </a:p>
          </p:txBody>
        </p:sp>
      </p:grpSp>
      <p:grpSp>
        <p:nvGrpSpPr>
          <p:cNvPr id="8" name="Group 7"/>
          <p:cNvGrpSpPr/>
          <p:nvPr/>
        </p:nvGrpSpPr>
        <p:grpSpPr>
          <a:xfrm>
            <a:off x="6420071" y="4238016"/>
            <a:ext cx="4475105" cy="3022428"/>
            <a:chOff x="7377906" y="5465054"/>
            <a:chExt cx="4475105" cy="3022428"/>
          </a:xfrm>
        </p:grpSpPr>
        <p:pic>
          <p:nvPicPr>
            <p:cNvPr id="6" name="Picture 5"/>
            <p:cNvPicPr>
              <a:picLocks noChangeAspect="1"/>
            </p:cNvPicPr>
            <p:nvPr/>
          </p:nvPicPr>
          <p:blipFill>
            <a:blip r:embed="rId3"/>
            <a:stretch>
              <a:fillRect/>
            </a:stretch>
          </p:blipFill>
          <p:spPr>
            <a:xfrm>
              <a:off x="7699166" y="5465054"/>
              <a:ext cx="3735649" cy="2498915"/>
            </a:xfrm>
            <a:prstGeom prst="rect">
              <a:avLst/>
            </a:prstGeom>
          </p:spPr>
        </p:pic>
        <p:sp>
          <p:nvSpPr>
            <p:cNvPr id="7" name="TextBox 6"/>
            <p:cNvSpPr txBox="1"/>
            <p:nvPr/>
          </p:nvSpPr>
          <p:spPr>
            <a:xfrm>
              <a:off x="7377906" y="7964262"/>
              <a:ext cx="4475105" cy="523220"/>
            </a:xfrm>
            <a:prstGeom prst="rect">
              <a:avLst/>
            </a:prstGeom>
            <a:noFill/>
          </p:spPr>
          <p:txBody>
            <a:bodyPr wrap="square" rtlCol="0">
              <a:spAutoFit/>
            </a:bodyPr>
            <a:lstStyle/>
            <a:p>
              <a:r>
                <a:rPr lang="en-US" sz="1400" dirty="0" smtClean="0"/>
                <a:t>Lots of clouds -&gt; visualizing based on 90</a:t>
              </a:r>
              <a:r>
                <a:rPr lang="en-US" sz="1400" baseline="30000" dirty="0" smtClean="0"/>
                <a:t>th</a:t>
              </a:r>
              <a:r>
                <a:rPr lang="en-US" sz="1400" dirty="0" smtClean="0"/>
                <a:t> percentile will make image look weird. This is 4bandPSAnalytic</a:t>
              </a:r>
              <a:endParaRPr lang="en-US" sz="1400" dirty="0"/>
            </a:p>
          </p:txBody>
        </p:sp>
      </p:grpSp>
    </p:spTree>
    <p:extLst>
      <p:ext uri="{BB962C8B-B14F-4D97-AF65-F5344CB8AC3E}">
        <p14:creationId xmlns:p14="http://schemas.microsoft.com/office/powerpoint/2010/main" val="150958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5709566" y="2534967"/>
            <a:ext cx="772868" cy="461665"/>
          </a:xfrm>
          <a:prstGeom prst="rect">
            <a:avLst/>
          </a:prstGeom>
          <a:noFill/>
        </p:spPr>
        <p:txBody>
          <a:bodyPr wrap="none" rtlCol="0">
            <a:spAutoFit/>
          </a:bodyPr>
          <a:lstStyle/>
          <a:p>
            <a:r>
              <a:rPr lang="en-US" sz="2400" dirty="0"/>
              <a:t>Next</a:t>
            </a:r>
          </a:p>
        </p:txBody>
      </p:sp>
    </p:spTree>
    <p:extLst>
      <p:ext uri="{BB962C8B-B14F-4D97-AF65-F5344CB8AC3E}">
        <p14:creationId xmlns:p14="http://schemas.microsoft.com/office/powerpoint/2010/main" val="277600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B31ADD0-EFA3-4A54-9649-1A631BE486A3}"/>
              </a:ext>
            </a:extLst>
          </p:cNvPr>
          <p:cNvSpPr txBox="1"/>
          <p:nvPr/>
        </p:nvSpPr>
        <p:spPr>
          <a:xfrm>
            <a:off x="191588" y="130629"/>
            <a:ext cx="11808823" cy="3693319"/>
          </a:xfrm>
          <a:prstGeom prst="rect">
            <a:avLst/>
          </a:prstGeom>
          <a:noFill/>
        </p:spPr>
        <p:txBody>
          <a:bodyPr wrap="square" rtlCol="0">
            <a:spAutoFit/>
          </a:bodyPr>
          <a:lstStyle/>
          <a:p>
            <a:r>
              <a:rPr lang="en-US" b="1" dirty="0"/>
              <a:t>General problems with land cover classification:</a:t>
            </a:r>
          </a:p>
          <a:p>
            <a:pPr marL="285750" indent="-285750">
              <a:buFontTx/>
              <a:buChar char="-"/>
            </a:pPr>
            <a:endParaRPr lang="en-US" dirty="0"/>
          </a:p>
          <a:p>
            <a:r>
              <a:rPr lang="en-US" dirty="0"/>
              <a:t>1. Training data are few (especially outside of MT) and perhaps erroneous</a:t>
            </a:r>
          </a:p>
          <a:p>
            <a:pPr marL="742950" lvl="1" indent="-285750">
              <a:buFontTx/>
              <a:buChar char="-"/>
            </a:pPr>
            <a:r>
              <a:rPr lang="en-US" dirty="0"/>
              <a:t>New MT training data from Avery</a:t>
            </a:r>
          </a:p>
          <a:p>
            <a:pPr marL="742950" lvl="1" indent="-285750">
              <a:buFontTx/>
              <a:buChar char="-"/>
            </a:pPr>
            <a:r>
              <a:rPr lang="en-US" dirty="0"/>
              <a:t>Pool existing training data across years</a:t>
            </a:r>
          </a:p>
          <a:p>
            <a:pPr marL="742950" lvl="1" indent="-285750">
              <a:buFontTx/>
              <a:buChar char="-"/>
            </a:pPr>
            <a:r>
              <a:rPr lang="en-US" dirty="0"/>
              <a:t>Create new training data from:</a:t>
            </a:r>
          </a:p>
          <a:p>
            <a:pPr marL="1200150" lvl="2" indent="-285750">
              <a:buFontTx/>
              <a:buChar char="-"/>
            </a:pPr>
            <a:r>
              <a:rPr lang="en-US" dirty="0"/>
              <a:t>Planet images</a:t>
            </a:r>
          </a:p>
          <a:p>
            <a:pPr marL="1200150" lvl="2" indent="-285750">
              <a:buFontTx/>
              <a:buChar char="-"/>
            </a:pPr>
            <a:r>
              <a:rPr lang="en-US" dirty="0"/>
              <a:t>Google Earth Pro (visual inspection for soy vs </a:t>
            </a:r>
            <a:r>
              <a:rPr lang="en-US" dirty="0" err="1"/>
              <a:t>nonsoy</a:t>
            </a:r>
            <a:r>
              <a:rPr lang="en-US" dirty="0"/>
              <a:t>)</a:t>
            </a:r>
          </a:p>
          <a:p>
            <a:pPr marL="285750" indent="-285750">
              <a:buFontTx/>
              <a:buChar char="-"/>
            </a:pPr>
            <a:endParaRPr lang="en-US" dirty="0"/>
          </a:p>
          <a:p>
            <a:r>
              <a:rPr lang="en-US" dirty="0"/>
              <a:t>2. Don’t know what characteristics can best separate classes</a:t>
            </a:r>
          </a:p>
          <a:p>
            <a:pPr marL="742950" lvl="1" indent="-285750">
              <a:buFontTx/>
              <a:buChar char="-"/>
            </a:pPr>
            <a:r>
              <a:rPr lang="en-US" dirty="0"/>
              <a:t>Spectrally: Band by band scatterplots to get vegetation index</a:t>
            </a:r>
          </a:p>
          <a:p>
            <a:pPr marL="742950" lvl="1" indent="-285750">
              <a:buFontTx/>
              <a:buChar char="-"/>
            </a:pPr>
            <a:r>
              <a:rPr lang="en-US" dirty="0" err="1"/>
              <a:t>Phenologically</a:t>
            </a:r>
            <a:r>
              <a:rPr lang="en-US" dirty="0"/>
              <a:t>: Temporal principal components</a:t>
            </a:r>
          </a:p>
          <a:p>
            <a:pPr marL="742950" lvl="1" indent="-285750">
              <a:buFontTx/>
              <a:buChar char="-"/>
            </a:pPr>
            <a:r>
              <a:rPr lang="en-US" dirty="0"/>
              <a:t>Trial and error: Test different input data</a:t>
            </a:r>
          </a:p>
        </p:txBody>
      </p:sp>
    </p:spTree>
    <p:extLst>
      <p:ext uri="{BB962C8B-B14F-4D97-AF65-F5344CB8AC3E}">
        <p14:creationId xmlns:p14="http://schemas.microsoft.com/office/powerpoint/2010/main" val="2717938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71DEB38-E2F6-40CF-A322-5D5E66B53AE7}"/>
              </a:ext>
            </a:extLst>
          </p:cNvPr>
          <p:cNvSpPr/>
          <p:nvPr/>
        </p:nvSpPr>
        <p:spPr>
          <a:xfrm>
            <a:off x="104502" y="52322"/>
            <a:ext cx="11982995" cy="2862322"/>
          </a:xfrm>
          <a:prstGeom prst="rect">
            <a:avLst/>
          </a:prstGeom>
          <a:ln>
            <a:solidFill>
              <a:schemeClr val="tx1"/>
            </a:solidFill>
          </a:ln>
        </p:spPr>
        <p:txBody>
          <a:bodyPr wrap="square">
            <a:spAutoFit/>
          </a:bodyPr>
          <a:lstStyle/>
          <a:p>
            <a:r>
              <a:rPr lang="en-US" sz="1200" b="1" dirty="0"/>
              <a:t>Issue 1: soy vs </a:t>
            </a:r>
            <a:r>
              <a:rPr lang="en-US" sz="1200" b="1" dirty="0" err="1"/>
              <a:t>nonsoy</a:t>
            </a:r>
            <a:r>
              <a:rPr lang="en-US" sz="1200" b="1" dirty="0"/>
              <a:t> classification is inaccurate</a:t>
            </a:r>
          </a:p>
          <a:p>
            <a:pPr marL="285750" indent="-285750">
              <a:buFontTx/>
              <a:buChar char="-"/>
            </a:pPr>
            <a:r>
              <a:rPr lang="en-US" sz="1200" dirty="0">
                <a:solidFill>
                  <a:schemeClr val="accent1"/>
                </a:solidFill>
              </a:rPr>
              <a:t>Not enough training data for soy vs non soy in original dataset</a:t>
            </a:r>
          </a:p>
          <a:p>
            <a:pPr marL="285750" indent="-285750">
              <a:buFontTx/>
              <a:buChar char="-"/>
            </a:pPr>
            <a:r>
              <a:rPr lang="en-US" sz="1200" dirty="0">
                <a:solidFill>
                  <a:schemeClr val="accent6"/>
                </a:solidFill>
              </a:rPr>
              <a:t>There’s a lot of timing variation within soy, perhaps more than for soy vs </a:t>
            </a:r>
            <a:r>
              <a:rPr lang="en-US" sz="1200" dirty="0" err="1">
                <a:solidFill>
                  <a:schemeClr val="accent6"/>
                </a:solidFill>
              </a:rPr>
              <a:t>nonsoy</a:t>
            </a:r>
            <a:endParaRPr lang="en-US" sz="1200" dirty="0">
              <a:solidFill>
                <a:schemeClr val="accent6"/>
              </a:solidFill>
            </a:endParaRPr>
          </a:p>
          <a:p>
            <a:pPr marL="285750" indent="-285750">
              <a:buFontTx/>
              <a:buChar char="-"/>
            </a:pPr>
            <a:endParaRPr lang="en-US" sz="1200" b="1" dirty="0"/>
          </a:p>
          <a:p>
            <a:r>
              <a:rPr lang="en-US" sz="1200" b="1" dirty="0"/>
              <a:t>Solution:</a:t>
            </a:r>
          </a:p>
          <a:p>
            <a:pPr marL="342900" indent="-342900">
              <a:buAutoNum type="arabicPeriod"/>
            </a:pPr>
            <a:r>
              <a:rPr lang="en-US" sz="1200" dirty="0">
                <a:solidFill>
                  <a:schemeClr val="accent1"/>
                </a:solidFill>
              </a:rPr>
              <a:t>Use new training dataset based in MT (GEE asset ‘MT_ground_reference_data_PLOS_2017’, 675 points from 2003 to 2015) </a:t>
            </a:r>
          </a:p>
          <a:p>
            <a:pPr marL="342900" indent="-342900">
              <a:buAutoNum type="arabicPeriod"/>
            </a:pPr>
            <a:r>
              <a:rPr lang="en-US" sz="1200" dirty="0">
                <a:solidFill>
                  <a:schemeClr val="accent1"/>
                </a:solidFill>
              </a:rPr>
              <a:t>Train a single classifier across years (to pool up </a:t>
            </a:r>
            <a:r>
              <a:rPr lang="en-US" sz="1200" dirty="0" err="1">
                <a:solidFill>
                  <a:schemeClr val="accent1"/>
                </a:solidFill>
              </a:rPr>
              <a:t>nonsoy</a:t>
            </a:r>
            <a:r>
              <a:rPr lang="en-US" sz="1200" dirty="0">
                <a:solidFill>
                  <a:schemeClr val="accent1"/>
                </a:solidFill>
              </a:rPr>
              <a:t> </a:t>
            </a:r>
            <a:r>
              <a:rPr lang="en-US" sz="1200" dirty="0" err="1">
                <a:solidFill>
                  <a:schemeClr val="accent1"/>
                </a:solidFill>
              </a:rPr>
              <a:t>agri</a:t>
            </a:r>
            <a:r>
              <a:rPr lang="en-US" sz="1200" dirty="0">
                <a:solidFill>
                  <a:schemeClr val="accent1"/>
                </a:solidFill>
              </a:rPr>
              <a:t> training points)</a:t>
            </a:r>
          </a:p>
          <a:p>
            <a:pPr marL="342900" indent="-342900">
              <a:buAutoNum type="arabicPeriod"/>
            </a:pPr>
            <a:r>
              <a:rPr lang="en-US" sz="1200" dirty="0">
                <a:solidFill>
                  <a:schemeClr val="accent6"/>
                </a:solidFill>
              </a:rPr>
              <a:t>Improve the input data by determining what separates soy from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Spectrally: Create band-by-band scatterplots using Sentinel in GEE. Look at multiband indices.</a:t>
            </a:r>
          </a:p>
          <a:p>
            <a:pPr marL="800100" lvl="1" indent="-342900">
              <a:buFont typeface="Arial" panose="020B0604020202020204" pitchFamily="34" charset="0"/>
              <a:buChar char="•"/>
            </a:pPr>
            <a:r>
              <a:rPr lang="en-US" sz="1200" dirty="0" err="1">
                <a:solidFill>
                  <a:schemeClr val="accent6"/>
                </a:solidFill>
              </a:rPr>
              <a:t>Phenologically</a:t>
            </a:r>
            <a:r>
              <a:rPr lang="en-US" sz="1200" dirty="0">
                <a:solidFill>
                  <a:schemeClr val="accent6"/>
                </a:solidFill>
              </a:rPr>
              <a:t>: Temporal principle components applied to individual pixels to find principle trajectories that give the most variation</a:t>
            </a:r>
          </a:p>
          <a:p>
            <a:pPr marL="1257300" lvl="2" indent="-342900">
              <a:buFont typeface="Arial" panose="020B0604020202020204" pitchFamily="34" charset="0"/>
              <a:buChar char="•"/>
            </a:pPr>
            <a:r>
              <a:rPr lang="en-US" sz="1200" dirty="0">
                <a:solidFill>
                  <a:schemeClr val="accent6"/>
                </a:solidFill>
              </a:rPr>
              <a:t>See the full variety of soy vs non soy timing. See whether SC/DC soy varies more than soy vs </a:t>
            </a:r>
            <a:r>
              <a:rPr lang="en-US" sz="1200" dirty="0" err="1">
                <a:solidFill>
                  <a:schemeClr val="accent6"/>
                </a:solidFill>
              </a:rPr>
              <a:t>nonsoy</a:t>
            </a:r>
            <a:endParaRPr lang="en-US" sz="1200" dirty="0">
              <a:solidFill>
                <a:schemeClr val="accent6"/>
              </a:solidFill>
            </a:endParaRPr>
          </a:p>
          <a:p>
            <a:pPr marL="800100" lvl="1" indent="-342900">
              <a:buFont typeface="Arial" panose="020B0604020202020204" pitchFamily="34" charset="0"/>
              <a:buChar char="•"/>
            </a:pPr>
            <a:r>
              <a:rPr lang="en-US" sz="1200" dirty="0">
                <a:solidFill>
                  <a:schemeClr val="accent6"/>
                </a:solidFill>
              </a:rPr>
              <a:t>Use this information to update input data (right now: 8 day aqua composite + 32 day Landsat NDVI + terrain)</a:t>
            </a:r>
          </a:p>
          <a:p>
            <a:pPr marL="342900" indent="-342900">
              <a:buAutoNum type="arabicPeriod"/>
            </a:pPr>
            <a:r>
              <a:rPr lang="en-US" sz="1200" dirty="0">
                <a:solidFill>
                  <a:schemeClr val="accent1"/>
                </a:solidFill>
              </a:rPr>
              <a:t>Create new soy vs </a:t>
            </a:r>
            <a:r>
              <a:rPr lang="en-US" sz="1200" dirty="0" err="1">
                <a:solidFill>
                  <a:schemeClr val="accent1"/>
                </a:solidFill>
              </a:rPr>
              <a:t>nonsoy</a:t>
            </a:r>
            <a:r>
              <a:rPr lang="en-US" sz="1200" dirty="0">
                <a:solidFill>
                  <a:schemeClr val="accent1"/>
                </a:solidFill>
              </a:rPr>
              <a:t> training in </a:t>
            </a:r>
            <a:r>
              <a:rPr lang="en-US" sz="1200" dirty="0" err="1">
                <a:solidFill>
                  <a:schemeClr val="accent1"/>
                </a:solidFill>
              </a:rPr>
              <a:t>Matopiba</a:t>
            </a:r>
            <a:r>
              <a:rPr lang="en-US" sz="1200" dirty="0">
                <a:solidFill>
                  <a:schemeClr val="accent1"/>
                </a:solidFill>
              </a:rPr>
              <a:t> and other areas of Brazil</a:t>
            </a:r>
          </a:p>
          <a:p>
            <a:pPr marL="800100" lvl="1" indent="-342900">
              <a:buFont typeface="Arial" panose="020B0604020202020204" pitchFamily="34" charset="0"/>
              <a:buChar char="•"/>
            </a:pPr>
            <a:r>
              <a:rPr lang="en-US" sz="1200" dirty="0">
                <a:solidFill>
                  <a:schemeClr val="accent1"/>
                </a:solidFill>
              </a:rPr>
              <a:t>Visually: Take the set of existing training points and look in Google Earth Pro for row patterning of soy vs </a:t>
            </a:r>
            <a:r>
              <a:rPr lang="en-US" sz="1200" dirty="0" err="1">
                <a:solidFill>
                  <a:schemeClr val="accent1"/>
                </a:solidFill>
              </a:rPr>
              <a:t>nonsoy</a:t>
            </a:r>
            <a:r>
              <a:rPr lang="en-US" sz="1200" dirty="0">
                <a:solidFill>
                  <a:schemeClr val="accent1"/>
                </a:solidFill>
              </a:rPr>
              <a:t> to create new training points</a:t>
            </a:r>
          </a:p>
          <a:p>
            <a:pPr marL="800100" lvl="1" indent="-342900">
              <a:buFont typeface="Arial" panose="020B0604020202020204" pitchFamily="34" charset="0"/>
              <a:buChar char="•"/>
            </a:pPr>
            <a:r>
              <a:rPr lang="en-US" sz="1200" dirty="0">
                <a:solidFill>
                  <a:schemeClr val="accent1"/>
                </a:solidFill>
              </a:rPr>
              <a:t>Search for more ground truth data… upcoming survey of soy farms in Brazil</a:t>
            </a:r>
          </a:p>
        </p:txBody>
      </p:sp>
      <p:sp>
        <p:nvSpPr>
          <p:cNvPr id="3" name="Rectangle 2">
            <a:extLst>
              <a:ext uri="{FF2B5EF4-FFF2-40B4-BE49-F238E27FC236}">
                <a16:creationId xmlns:a16="http://schemas.microsoft.com/office/drawing/2014/main" xmlns="" id="{68874149-D8F1-4DE0-9267-C9CDBE876EA2}"/>
              </a:ext>
            </a:extLst>
          </p:cNvPr>
          <p:cNvSpPr/>
          <p:nvPr/>
        </p:nvSpPr>
        <p:spPr>
          <a:xfrm>
            <a:off x="104499" y="2988884"/>
            <a:ext cx="11982995" cy="2308324"/>
          </a:xfrm>
          <a:prstGeom prst="rect">
            <a:avLst/>
          </a:prstGeom>
          <a:ln>
            <a:solidFill>
              <a:schemeClr val="tx1"/>
            </a:solidFill>
          </a:ln>
        </p:spPr>
        <p:txBody>
          <a:bodyPr wrap="square">
            <a:spAutoFit/>
          </a:bodyPr>
          <a:lstStyle/>
          <a:p>
            <a:r>
              <a:rPr lang="en-US" sz="1200" b="1" dirty="0"/>
              <a:t>Issue 2: SC soy vs DC soy classification is inaccurate</a:t>
            </a:r>
          </a:p>
          <a:p>
            <a:pPr marL="285750" indent="-285750">
              <a:buFontTx/>
              <a:buChar char="-"/>
            </a:pPr>
            <a:r>
              <a:rPr lang="en-US" sz="1200" dirty="0"/>
              <a:t>Sensitive to the set of input training points. Potential reasons: </a:t>
            </a:r>
          </a:p>
          <a:p>
            <a:pPr marL="742950" lvl="1" indent="-285750">
              <a:buFontTx/>
              <a:buChar char="-"/>
            </a:pPr>
            <a:r>
              <a:rPr lang="en-US" sz="1200" dirty="0">
                <a:solidFill>
                  <a:schemeClr val="accent1"/>
                </a:solidFill>
              </a:rPr>
              <a:t>Training points aren’t capturing the range of SC vs DC, or are badly geolocated</a:t>
            </a:r>
          </a:p>
          <a:p>
            <a:pPr marL="742950" lvl="1" indent="-285750">
              <a:buFontTx/>
              <a:buChar char="-"/>
            </a:pPr>
            <a:r>
              <a:rPr lang="en-US" sz="1200" dirty="0">
                <a:solidFill>
                  <a:schemeClr val="accent6"/>
                </a:solidFill>
              </a:rPr>
              <a:t>Input bands aren’t temporally refined/appropriate</a:t>
            </a:r>
          </a:p>
          <a:p>
            <a:endParaRPr lang="en-US" sz="1200" dirty="0"/>
          </a:p>
          <a:p>
            <a:r>
              <a:rPr lang="en-US" sz="1200" b="1" dirty="0"/>
              <a:t>Solution:</a:t>
            </a:r>
          </a:p>
          <a:p>
            <a:pPr marL="285750" indent="-285750">
              <a:buFontTx/>
              <a:buChar char="-"/>
            </a:pPr>
            <a:r>
              <a:rPr lang="en-US" sz="1200" dirty="0">
                <a:solidFill>
                  <a:schemeClr val="accent1"/>
                </a:solidFill>
              </a:rPr>
              <a:t>Generate training data for crop intensity, especially outside of MT, using Planet imagery. Pay attention to triple cropping/failed first crops – add more nuanced crop intensity classifications. Add in new training dataset (PLOS) for MT. Use these to redo SC/DC classifications.</a:t>
            </a:r>
          </a:p>
          <a:p>
            <a:pPr marL="285750" indent="-285750">
              <a:buFontTx/>
              <a:buChar char="-"/>
            </a:pPr>
            <a:r>
              <a:rPr lang="en-US" sz="1200" dirty="0">
                <a:solidFill>
                  <a:schemeClr val="accent6"/>
                </a:solidFill>
              </a:rPr>
              <a:t>Temporal principle components: categorize trajectories of SC vs DC to pinpoint what can best separate them in each region</a:t>
            </a:r>
          </a:p>
          <a:p>
            <a:pPr marL="285750" indent="-285750">
              <a:buFontTx/>
              <a:buChar char="-"/>
            </a:pPr>
            <a:r>
              <a:rPr lang="en-US" sz="1200" dirty="0">
                <a:solidFill>
                  <a:schemeClr val="accent6"/>
                </a:solidFill>
              </a:rPr>
              <a:t>New input bands: </a:t>
            </a:r>
          </a:p>
          <a:p>
            <a:pPr marL="742950" lvl="1" indent="-285750">
              <a:buFontTx/>
              <a:buChar char="-"/>
            </a:pPr>
            <a:r>
              <a:rPr lang="en-US" sz="1200" dirty="0">
                <a:solidFill>
                  <a:schemeClr val="accent6"/>
                </a:solidFill>
              </a:rPr>
              <a:t>Peak detection method -&gt; dates of peaks (use dates of certain events, in addition to actual EVI values, as training)</a:t>
            </a:r>
          </a:p>
          <a:p>
            <a:pPr marL="742950" lvl="1" indent="-285750">
              <a:buFontTx/>
              <a:buChar char="-"/>
            </a:pPr>
            <a:r>
              <a:rPr lang="en-US" sz="1200" dirty="0">
                <a:solidFill>
                  <a:schemeClr val="accent6"/>
                </a:solidFill>
              </a:rPr>
              <a:t>Sentinel 2 (higher temporal resolution)</a:t>
            </a:r>
          </a:p>
        </p:txBody>
      </p:sp>
      <p:sp>
        <p:nvSpPr>
          <p:cNvPr id="4" name="Rectangle 3">
            <a:extLst>
              <a:ext uri="{FF2B5EF4-FFF2-40B4-BE49-F238E27FC236}">
                <a16:creationId xmlns:a16="http://schemas.microsoft.com/office/drawing/2014/main" xmlns="" id="{E593D363-75B7-4D73-B766-D82E8720A322}"/>
              </a:ext>
            </a:extLst>
          </p:cNvPr>
          <p:cNvSpPr/>
          <p:nvPr/>
        </p:nvSpPr>
        <p:spPr>
          <a:xfrm>
            <a:off x="113211" y="5370247"/>
            <a:ext cx="11965579" cy="1384995"/>
          </a:xfrm>
          <a:prstGeom prst="rect">
            <a:avLst/>
          </a:prstGeom>
          <a:ln>
            <a:solidFill>
              <a:schemeClr val="tx1"/>
            </a:solidFill>
          </a:ln>
        </p:spPr>
        <p:txBody>
          <a:bodyPr wrap="square">
            <a:spAutoFit/>
          </a:bodyPr>
          <a:lstStyle/>
          <a:p>
            <a:r>
              <a:rPr lang="en-US" sz="1200" b="1" dirty="0"/>
              <a:t>Issue 3: center pivot classification</a:t>
            </a:r>
          </a:p>
          <a:p>
            <a:pPr marL="285750" indent="-285750">
              <a:buFontTx/>
              <a:buChar char="-"/>
            </a:pPr>
            <a:endParaRPr lang="en-US" sz="1200" dirty="0"/>
          </a:p>
          <a:p>
            <a:r>
              <a:rPr lang="en-US" sz="1200" b="1" dirty="0"/>
              <a:t>Solution:</a:t>
            </a:r>
          </a:p>
          <a:p>
            <a:pPr marL="285750" indent="-285750">
              <a:buFontTx/>
              <a:buChar char="-"/>
            </a:pPr>
            <a:r>
              <a:rPr lang="en-US" sz="1200" dirty="0"/>
              <a:t>Take the difference of the annual min and max EVI, use the difference to find the circle. Then do object based classification of the circle in GEE. Try this with Sentinel for higher revisit time compared to Landsat (get irrigation in recent years)</a:t>
            </a:r>
          </a:p>
          <a:p>
            <a:pPr marL="742950" lvl="1" indent="-285750">
              <a:buFontTx/>
              <a:buChar char="-"/>
            </a:pPr>
            <a:r>
              <a:rPr lang="en-US" sz="1200" dirty="0"/>
              <a:t>Doesn’t solve raster -&gt; vector issue at scale, but could avoid certain densities of center pivot using only the raster layer</a:t>
            </a:r>
          </a:p>
          <a:p>
            <a:pPr marL="285750" indent="-285750">
              <a:buFontTx/>
              <a:buChar char="-"/>
            </a:pPr>
            <a:r>
              <a:rPr lang="en-US" sz="1200" dirty="0"/>
              <a:t>Ask Jill Danes at Stanford about center pivot in Brazil</a:t>
            </a:r>
          </a:p>
        </p:txBody>
      </p:sp>
    </p:spTree>
    <p:extLst>
      <p:ext uri="{BB962C8B-B14F-4D97-AF65-F5344CB8AC3E}">
        <p14:creationId xmlns:p14="http://schemas.microsoft.com/office/powerpoint/2010/main" val="56730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211" y="223692"/>
            <a:ext cx="11485577" cy="2585323"/>
          </a:xfrm>
          <a:prstGeom prst="rect">
            <a:avLst/>
          </a:prstGeom>
          <a:noFill/>
        </p:spPr>
        <p:txBody>
          <a:bodyPr wrap="square" rtlCol="0">
            <a:spAutoFit/>
          </a:bodyPr>
          <a:lstStyle/>
          <a:p>
            <a:r>
              <a:rPr lang="en-US" b="1" dirty="0"/>
              <a:t>Next: </a:t>
            </a:r>
          </a:p>
          <a:p>
            <a:endParaRPr lang="en-US" dirty="0"/>
          </a:p>
          <a:p>
            <a:pPr marL="285750" indent="-285750">
              <a:buFontTx/>
              <a:buChar char="-"/>
            </a:pPr>
            <a:r>
              <a:rPr lang="en-US" dirty="0"/>
              <a:t>Under OBIA script in GEE training, for object based image analysis, see if can automatically get me individual fields</a:t>
            </a:r>
          </a:p>
          <a:p>
            <a:pPr marL="285750" indent="-285750">
              <a:buFontTx/>
              <a:buChar char="-"/>
            </a:pPr>
            <a:r>
              <a:rPr lang="en-US" dirty="0"/>
              <a:t>Ask Gabriel if can visually see difference between soy and </a:t>
            </a:r>
            <a:r>
              <a:rPr lang="en-US" dirty="0" err="1"/>
              <a:t>nonsoy</a:t>
            </a:r>
            <a:r>
              <a:rPr lang="en-US" dirty="0"/>
              <a:t>, and list all the potential </a:t>
            </a:r>
            <a:r>
              <a:rPr lang="en-US" dirty="0" err="1"/>
              <a:t>nonsoy</a:t>
            </a:r>
            <a:r>
              <a:rPr lang="en-US" dirty="0"/>
              <a:t> crops options</a:t>
            </a:r>
          </a:p>
          <a:p>
            <a:pPr marL="285750" indent="-285750">
              <a:buFontTx/>
              <a:buChar char="-"/>
            </a:pPr>
            <a:r>
              <a:rPr lang="en-US" dirty="0"/>
              <a:t>For center pivot detection, normalize the difference in max and min EVI. Also try to keep the object oriented classification as an image with integers as band values to prevent the raster to vector conversion that’s so hard to scale up</a:t>
            </a:r>
          </a:p>
          <a:p>
            <a:pPr marL="285750" indent="-285750">
              <a:buFontTx/>
              <a:buChar char="-"/>
            </a:pPr>
            <a:r>
              <a:rPr lang="en-US" dirty="0"/>
              <a:t>Select new Planet imagery locations in Mato Grosso</a:t>
            </a:r>
          </a:p>
          <a:p>
            <a:pPr marL="742950" lvl="1" indent="-285750">
              <a:buFontTx/>
              <a:buChar char="-"/>
            </a:pPr>
            <a:r>
              <a:rPr lang="en-US" dirty="0"/>
              <a:t>Dense area of soy training points</a:t>
            </a:r>
          </a:p>
        </p:txBody>
      </p:sp>
      <p:sp>
        <p:nvSpPr>
          <p:cNvPr id="3" name="Rectangle 2"/>
          <p:cNvSpPr/>
          <p:nvPr/>
        </p:nvSpPr>
        <p:spPr>
          <a:xfrm>
            <a:off x="2385107" y="3764204"/>
            <a:ext cx="7421784" cy="1754326"/>
          </a:xfrm>
          <a:prstGeom prst="rect">
            <a:avLst/>
          </a:prstGeom>
        </p:spPr>
        <p:txBody>
          <a:bodyPr wrap="square">
            <a:spAutoFit/>
          </a:bodyPr>
          <a:lstStyle/>
          <a:p>
            <a:r>
              <a:rPr lang="en-US" dirty="0" err="1"/>
              <a:t>Colab</a:t>
            </a:r>
            <a:r>
              <a:rPr lang="en-US" dirty="0"/>
              <a:t>: best way to use Python API with GEE (</a:t>
            </a:r>
            <a:r>
              <a:rPr lang="en-US" dirty="0" err="1"/>
              <a:t>ipython</a:t>
            </a:r>
            <a:r>
              <a:rPr lang="en-US" dirty="0"/>
              <a:t> notebook server)</a:t>
            </a:r>
          </a:p>
          <a:p>
            <a:r>
              <a:rPr lang="en-US" dirty="0"/>
              <a:t>Do pip install </a:t>
            </a:r>
            <a:r>
              <a:rPr lang="en-US" dirty="0" err="1"/>
              <a:t>earthengine-api</a:t>
            </a:r>
            <a:r>
              <a:rPr lang="en-US" dirty="0"/>
              <a:t> in </a:t>
            </a:r>
            <a:r>
              <a:rPr lang="en-US" dirty="0" err="1"/>
              <a:t>colab</a:t>
            </a:r>
            <a:r>
              <a:rPr lang="en-US" dirty="0"/>
              <a:t> to get virtual machine</a:t>
            </a:r>
          </a:p>
          <a:p>
            <a:r>
              <a:rPr lang="en-US" dirty="0"/>
              <a:t>Import </a:t>
            </a:r>
            <a:r>
              <a:rPr lang="en-US" dirty="0" err="1"/>
              <a:t>ee</a:t>
            </a:r>
            <a:endParaRPr lang="en-US" dirty="0"/>
          </a:p>
          <a:p>
            <a:r>
              <a:rPr lang="en-US" dirty="0" err="1"/>
              <a:t>ee.Initialize</a:t>
            </a:r>
            <a:r>
              <a:rPr lang="en-US" dirty="0"/>
              <a:t>()</a:t>
            </a:r>
          </a:p>
          <a:p>
            <a:r>
              <a:rPr lang="en-US" dirty="0" err="1"/>
              <a:t>ee.batch.Task.list</a:t>
            </a:r>
            <a:r>
              <a:rPr lang="en-US" dirty="0"/>
              <a:t>() – proves can use earth engine</a:t>
            </a:r>
          </a:p>
          <a:p>
            <a:r>
              <a:rPr lang="en-US" dirty="0"/>
              <a:t>Docs: </a:t>
            </a:r>
            <a:r>
              <a:rPr lang="en-US" dirty="0" err="1"/>
              <a:t>github</a:t>
            </a:r>
            <a:r>
              <a:rPr lang="en-US" dirty="0"/>
              <a:t>/</a:t>
            </a:r>
            <a:r>
              <a:rPr lang="en-US" dirty="0" err="1"/>
              <a:t>earthengine-api</a:t>
            </a:r>
            <a:r>
              <a:rPr lang="en-US" dirty="0"/>
              <a:t> -&gt; python -&gt; examples -&gt; </a:t>
            </a:r>
            <a:r>
              <a:rPr lang="en-US" dirty="0" err="1"/>
              <a:t>ipynb</a:t>
            </a:r>
            <a:r>
              <a:rPr lang="en-US" dirty="0"/>
              <a:t> -&gt; example stuff</a:t>
            </a:r>
          </a:p>
        </p:txBody>
      </p:sp>
    </p:spTree>
    <p:extLst>
      <p:ext uri="{BB962C8B-B14F-4D97-AF65-F5344CB8AC3E}">
        <p14:creationId xmlns:p14="http://schemas.microsoft.com/office/powerpoint/2010/main" val="1293696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1554</Words>
  <Application>Microsoft Macintosh PowerPoint</Application>
  <PresentationFormat>Custom</PresentationFormat>
  <Paragraphs>109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Planet imagery and land cover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MsMonkey</dc:creator>
  <cp:lastModifiedBy>Ming Zhang</cp:lastModifiedBy>
  <cp:revision>19</cp:revision>
  <dcterms:created xsi:type="dcterms:W3CDTF">2019-02-21T00:55:03Z</dcterms:created>
  <dcterms:modified xsi:type="dcterms:W3CDTF">2019-02-22T19:35:24Z</dcterms:modified>
</cp:coreProperties>
</file>