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5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8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2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2B7B-5B47-6B4D-9CEC-D1513411F07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 use map</a:t>
            </a:r>
            <a:br>
              <a:rPr lang="en-US" dirty="0"/>
            </a:br>
            <a:r>
              <a:rPr lang="en-US" dirty="0"/>
              <a:t>edit in desktop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18, 2019</a:t>
            </a:r>
          </a:p>
        </p:txBody>
      </p:sp>
    </p:spTree>
    <p:extLst>
      <p:ext uri="{BB962C8B-B14F-4D97-AF65-F5344CB8AC3E}">
        <p14:creationId xmlns:p14="http://schemas.microsoft.com/office/powerpoint/2010/main" val="405062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Land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372" y="2038832"/>
            <a:ext cx="8296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mapbio3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3800" y="2041345"/>
            <a:ext cx="46852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319" y="2034242"/>
            <a:ext cx="7511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Landsat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9607" y="2016175"/>
            <a:ext cx="6952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MODIS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6137" y="2662923"/>
            <a:ext cx="33778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Soy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not soy, </a:t>
            </a:r>
            <a:r>
              <a:rPr lang="en-US" sz="1400" dirty="0" err="1">
                <a:solidFill>
                  <a:srgbClr val="0000FF"/>
                </a:solidFill>
              </a:rPr>
              <a:t>irrig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nonirrig</a:t>
            </a:r>
            <a:r>
              <a:rPr lang="en-US" sz="1400" dirty="0">
                <a:solidFill>
                  <a:srgbClr val="0000FF"/>
                </a:solidFill>
              </a:rPr>
              <a:t>, 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9300" y="3421120"/>
            <a:ext cx="577152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Validation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Validation points: Jake’s training points (SC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DC), mapbiomas3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00FF"/>
                </a:solidFill>
              </a:rPr>
              <a:t>2014 center pivot, CAR </a:t>
            </a:r>
            <a:r>
              <a:rPr lang="en-US" sz="1400" dirty="0" err="1">
                <a:solidFill>
                  <a:srgbClr val="0000FF"/>
                </a:solidFill>
              </a:rPr>
              <a:t>imovel</a:t>
            </a:r>
            <a:r>
              <a:rPr lang="en-US" sz="1400" dirty="0">
                <a:solidFill>
                  <a:srgbClr val="0000FF"/>
                </a:solidFill>
              </a:rPr>
              <a:t> in </a:t>
            </a:r>
            <a:r>
              <a:rPr lang="en-US" sz="1400" dirty="0" err="1">
                <a:solidFill>
                  <a:srgbClr val="0000FF"/>
                </a:solidFill>
              </a:rPr>
              <a:t>Matopiba</a:t>
            </a:r>
            <a:r>
              <a:rPr lang="en-US" sz="1400" dirty="0">
                <a:solidFill>
                  <a:srgbClr val="0000FF"/>
                </a:solidFill>
              </a:rPr>
              <a:t> and maybe MT</a:t>
            </a:r>
            <a:r>
              <a:rPr lang="en-US" sz="1400" dirty="0"/>
              <a:t>, Planet visual inspection (especially for places outside of MT)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Does it make sense to separately map SC and DC?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Need SAR? Different classifiers per region?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Compare to Jake’s old land use map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Validation for failed first crops and differently timed crop cycles across the country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7208" y="1818798"/>
            <a:ext cx="13324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Center pivot training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8746" y="1800732"/>
            <a:ext cx="2262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training points from Planet Labs imagery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373" y="1478326"/>
            <a:ext cx="128537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SAR calibration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61295" y="793470"/>
            <a:ext cx="245708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 Planet imagery locations for land use training and validation, classify by eye</a:t>
            </a:r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1428062" y="1773009"/>
            <a:ext cx="0" cy="268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7" idx="0"/>
          </p:cNvCxnSpPr>
          <p:nvPr/>
        </p:nvCxnSpPr>
        <p:spPr>
          <a:xfrm>
            <a:off x="467178" y="2346609"/>
            <a:ext cx="4257883" cy="316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7" idx="0"/>
          </p:cNvCxnSpPr>
          <p:nvPr/>
        </p:nvCxnSpPr>
        <p:spPr>
          <a:xfrm>
            <a:off x="1428062" y="2349122"/>
            <a:ext cx="3296999" cy="3138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7" idx="0"/>
          </p:cNvCxnSpPr>
          <p:nvPr/>
        </p:nvCxnSpPr>
        <p:spPr>
          <a:xfrm>
            <a:off x="2623895" y="2342019"/>
            <a:ext cx="2101166" cy="320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>
            <a:off x="3967218" y="2323952"/>
            <a:ext cx="757843" cy="338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7" idx="0"/>
          </p:cNvCxnSpPr>
          <p:nvPr/>
        </p:nvCxnSpPr>
        <p:spPr>
          <a:xfrm flipH="1">
            <a:off x="4725061" y="2342018"/>
            <a:ext cx="1088351" cy="320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  <a:endCxn id="7" idx="0"/>
          </p:cNvCxnSpPr>
          <p:nvPr/>
        </p:nvCxnSpPr>
        <p:spPr>
          <a:xfrm flipH="1">
            <a:off x="4725061" y="2323952"/>
            <a:ext cx="3064777" cy="338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0"/>
          </p:cNvCxnSpPr>
          <p:nvPr/>
        </p:nvCxnSpPr>
        <p:spPr>
          <a:xfrm>
            <a:off x="7789838" y="1532134"/>
            <a:ext cx="0" cy="268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2"/>
            <a:endCxn id="8" idx="0"/>
          </p:cNvCxnSpPr>
          <p:nvPr/>
        </p:nvCxnSpPr>
        <p:spPr>
          <a:xfrm>
            <a:off x="4725061" y="3186143"/>
            <a:ext cx="0" cy="234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2042" y="665770"/>
            <a:ext cx="2252039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Read up on SAR and contact person for SAR cleaning</a:t>
            </a:r>
          </a:p>
        </p:txBody>
      </p:sp>
      <p:cxnSp>
        <p:nvCxnSpPr>
          <p:cNvPr id="71" name="Straight Arrow Connector 70"/>
          <p:cNvCxnSpPr>
            <a:stCxn id="70" idx="2"/>
            <a:endCxn id="15" idx="0"/>
          </p:cNvCxnSpPr>
          <p:nvPr/>
        </p:nvCxnSpPr>
        <p:spPr>
          <a:xfrm>
            <a:off x="1428062" y="1188990"/>
            <a:ext cx="0" cy="289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23895" y="30508"/>
            <a:ext cx="4198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Define current land use map’s accuracy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List areas for improvement (by region? by 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DC?)</a:t>
            </a:r>
          </a:p>
        </p:txBody>
      </p:sp>
      <p:cxnSp>
        <p:nvCxnSpPr>
          <p:cNvPr id="82" name="Straight Arrow Connector 81"/>
          <p:cNvCxnSpPr>
            <a:stCxn id="81" idx="2"/>
            <a:endCxn id="7" idx="0"/>
          </p:cNvCxnSpPr>
          <p:nvPr/>
        </p:nvCxnSpPr>
        <p:spPr>
          <a:xfrm>
            <a:off x="4723257" y="553728"/>
            <a:ext cx="1804" cy="2109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7282" y="6550223"/>
            <a:ext cx="25355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Final </a:t>
            </a:r>
            <a:r>
              <a:rPr lang="en-US" sz="1400" dirty="0" err="1">
                <a:solidFill>
                  <a:srgbClr val="0000FF"/>
                </a:solidFill>
              </a:rPr>
              <a:t>soymaps</a:t>
            </a:r>
            <a:r>
              <a:rPr lang="en-US" sz="1400" dirty="0">
                <a:solidFill>
                  <a:srgbClr val="0000FF"/>
                </a:solidFill>
              </a:rPr>
              <a:t> at 30m and 500m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95202" y="5619603"/>
            <a:ext cx="805971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Extra masking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Mask MODIS pixels with &gt;80% area classified as soy (by Landsat or mapbiomas3)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Highlight pixels with the same soy classification over large areas, pick the ones at the center of homo areas</a:t>
            </a:r>
          </a:p>
        </p:txBody>
      </p:sp>
      <p:cxnSp>
        <p:nvCxnSpPr>
          <p:cNvPr id="118" name="Straight Arrow Connector 117"/>
          <p:cNvCxnSpPr>
            <a:stCxn id="8" idx="2"/>
            <a:endCxn id="108" idx="0"/>
          </p:cNvCxnSpPr>
          <p:nvPr/>
        </p:nvCxnSpPr>
        <p:spPr>
          <a:xfrm>
            <a:off x="4725061" y="5452445"/>
            <a:ext cx="0" cy="16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8" idx="2"/>
            <a:endCxn id="107" idx="0"/>
          </p:cNvCxnSpPr>
          <p:nvPr/>
        </p:nvCxnSpPr>
        <p:spPr>
          <a:xfrm>
            <a:off x="4725061" y="6358267"/>
            <a:ext cx="0" cy="191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8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026" y="104752"/>
            <a:ext cx="8759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Land use exploration tasks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For Planet Lab imagery: figure out how to look at cloud cover stats and temporal resolution during planting time before choosing specific images to download. Look for enough temporal resolution to tell SC </a:t>
            </a:r>
            <a:r>
              <a:rPr lang="en-US" sz="1600" dirty="0" err="1"/>
              <a:t>vs</a:t>
            </a:r>
            <a:r>
              <a:rPr lang="en-US" sz="1600" dirty="0"/>
              <a:t> DC, first crop or second crop. Figure out sampling technique to choose which images to download.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00FF"/>
                </a:solidFill>
              </a:rPr>
              <a:t>For Planet Lab imagery: lit review on how people calibrate images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Does </a:t>
            </a:r>
            <a:r>
              <a:rPr lang="en-US" sz="1600" dirty="0" err="1"/>
              <a:t>Mapbiomas</a:t>
            </a:r>
            <a:r>
              <a:rPr lang="en-US" sz="1600" dirty="0"/>
              <a:t> 3 do a better job of mapping </a:t>
            </a:r>
            <a:r>
              <a:rPr lang="en-US" sz="1600" dirty="0" err="1"/>
              <a:t>agri</a:t>
            </a:r>
            <a:r>
              <a:rPr lang="en-US" sz="1600" dirty="0"/>
              <a:t> than Jake’s map does? (i.e. do estimates seem more reasonable? Do the small and irregularly shaped patches of natural veg seen in Planet Labs show up in </a:t>
            </a:r>
            <a:r>
              <a:rPr lang="en-US" sz="1600" dirty="0" err="1"/>
              <a:t>mapbiomas</a:t>
            </a:r>
            <a:r>
              <a:rPr lang="en-US" sz="1600" dirty="0"/>
              <a:t>? Is it reasonable to enhance the land use map with timing estimates?)</a:t>
            </a:r>
          </a:p>
        </p:txBody>
      </p:sp>
    </p:spTree>
    <p:extLst>
      <p:ext uri="{BB962C8B-B14F-4D97-AF65-F5344CB8AC3E}">
        <p14:creationId xmlns:p14="http://schemas.microsoft.com/office/powerpoint/2010/main" val="302418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82" y="191346"/>
            <a:ext cx="81324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Jake’s original Soy Classification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Classification Jake mb2_3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Sets of training points: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Kastens</a:t>
            </a:r>
            <a:r>
              <a:rPr lang="en-US" dirty="0"/>
              <a:t> training points(</a:t>
            </a:r>
            <a:r>
              <a:rPr lang="en-US" dirty="0" err="1"/>
              <a:t>kpts</a:t>
            </a:r>
            <a:r>
              <a:rPr lang="en-US" dirty="0"/>
              <a:t>) are near roads and only in MT, total 3185 points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‘soy_pts_agsat_1’ are also only in MT, total 21383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‘soy_pts_1’ have some in </a:t>
            </a:r>
            <a:r>
              <a:rPr lang="en-US" dirty="0" err="1"/>
              <a:t>Matopiba</a:t>
            </a:r>
            <a:r>
              <a:rPr lang="en-US" dirty="0"/>
              <a:t> and majority in MT, total 32520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more training points across Brazil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How many training points are in </a:t>
            </a:r>
            <a:r>
              <a:rPr lang="en-US" dirty="0" err="1">
                <a:solidFill>
                  <a:srgbClr val="FF0000"/>
                </a:solidFill>
              </a:rPr>
              <a:t>Matopiba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26834" y="4096830"/>
            <a:ext cx="3917166" cy="2538679"/>
            <a:chOff x="5226834" y="4096830"/>
            <a:chExt cx="3917166" cy="253867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6834" y="4096830"/>
              <a:ext cx="3917166" cy="252128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112675" y="6266177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Kastens</a:t>
              </a:r>
              <a:r>
                <a:rPr lang="en-US" dirty="0"/>
                <a:t> training </a:t>
              </a:r>
              <a:r>
                <a:rPr lang="en-US" dirty="0" err="1"/>
                <a:t>pts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4132" y="3737460"/>
            <a:ext cx="4738272" cy="2880654"/>
            <a:chOff x="-1320634" y="3737460"/>
            <a:chExt cx="4738272" cy="28806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320634" y="3737460"/>
              <a:ext cx="4738272" cy="288065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-1233484" y="6081511"/>
              <a:ext cx="11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Soy_pts_1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5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2366"/>
            <a:ext cx="551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Jake’s original Soy Classification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Classification Jake mb2_3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882" y="956386"/>
            <a:ext cx="90002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to classifier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MODIS aqua 8 day composite, bands 1-5 and 7 between Aug 1 of </a:t>
            </a:r>
            <a:r>
              <a:rPr lang="en-US" dirty="0" err="1"/>
              <a:t>prev</a:t>
            </a:r>
            <a:r>
              <a:rPr lang="en-US" dirty="0"/>
              <a:t> year and Aug 1 of current (classified) year (</a:t>
            </a:r>
            <a:r>
              <a:rPr lang="en-US" dirty="0">
                <a:solidFill>
                  <a:srgbClr val="FF0000"/>
                </a:solidFill>
              </a:rPr>
              <a:t>no extra cloud filtering</a:t>
            </a:r>
            <a:r>
              <a:rPr lang="en-US" dirty="0"/>
              <a:t>) (276 per year)</a:t>
            </a:r>
          </a:p>
          <a:p>
            <a:pPr marL="285750" indent="-285750">
              <a:buFontTx/>
              <a:buChar char="-"/>
            </a:pPr>
            <a:r>
              <a:rPr lang="en-US" dirty="0"/>
              <a:t>Landsat NDVI 32 day composite (only 10 per year) – note that the original Landsat resolution is still kept in the final classifier image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SRTM (elevation, slope, aspect, </a:t>
            </a:r>
            <a:r>
              <a:rPr lang="en-US" dirty="0" err="1"/>
              <a:t>hillshade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‘infill’ all these bands with focal mean. Afterward, the </a:t>
            </a:r>
            <a:r>
              <a:rPr lang="en-US" dirty="0" err="1"/>
              <a:t>infilled</a:t>
            </a:r>
            <a:r>
              <a:rPr lang="en-US" dirty="0"/>
              <a:t> image has less ‘sharp’ gradients and a lower range of values. </a:t>
            </a:r>
            <a:r>
              <a:rPr lang="en-US" dirty="0">
                <a:solidFill>
                  <a:srgbClr val="FF0000"/>
                </a:solidFill>
              </a:rPr>
              <a:t>(purpose is to fill in missing values or to adjust the actual pixel values? Why do we need this?)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 over the </a:t>
            </a:r>
            <a:r>
              <a:rPr lang="en-US" dirty="0" err="1"/>
              <a:t>infilled</a:t>
            </a:r>
            <a:r>
              <a:rPr lang="en-US" dirty="0"/>
              <a:t> classifier images at locations of the soy data points, use ‘</a:t>
            </a:r>
            <a:r>
              <a:rPr lang="en-US" dirty="0" err="1"/>
              <a:t>sample_infill</a:t>
            </a:r>
            <a:r>
              <a:rPr lang="en-US" dirty="0"/>
              <a:t>’ to fill in null values in sampled collection with feature means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Randomly choose 70% to train and 30% to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4867394"/>
            <a:ext cx="9000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and testing classifier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Train the classifier on the infilled image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Calculate accuracy of the classifier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Take pre-infilled image, mask with </a:t>
            </a:r>
            <a:r>
              <a:rPr lang="en-US" dirty="0" err="1"/>
              <a:t>mapbiomas</a:t>
            </a:r>
            <a:r>
              <a:rPr lang="en-US" dirty="0"/>
              <a:t> 2.3, and apply classifier to it to get the final classified image</a:t>
            </a:r>
          </a:p>
        </p:txBody>
      </p:sp>
    </p:spTree>
    <p:extLst>
      <p:ext uri="{BB962C8B-B14F-4D97-AF65-F5344CB8AC3E}">
        <p14:creationId xmlns:p14="http://schemas.microsoft.com/office/powerpoint/2010/main" val="385389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073C0E-0B63-4498-88EE-830A1C99F3A8}"/>
              </a:ext>
            </a:extLst>
          </p:cNvPr>
          <p:cNvSpPr/>
          <p:nvPr/>
        </p:nvSpPr>
        <p:spPr>
          <a:xfrm>
            <a:off x="0" y="92366"/>
            <a:ext cx="551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Jake’s original Soy Classification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Classification Jake mb2_3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A5805-4815-4DFB-A3B0-9EE75139349D}"/>
              </a:ext>
            </a:extLst>
          </p:cNvPr>
          <p:cNvSpPr txBox="1"/>
          <p:nvPr/>
        </p:nvSpPr>
        <p:spPr>
          <a:xfrm>
            <a:off x="347241" y="892586"/>
            <a:ext cx="124893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MODIS aqua </a:t>
            </a:r>
          </a:p>
          <a:p>
            <a:r>
              <a:rPr lang="en-US" sz="1400" dirty="0"/>
              <a:t>8-day, B1-5, 7</a:t>
            </a:r>
          </a:p>
          <a:p>
            <a:r>
              <a:rPr lang="en-US" sz="1400" dirty="0"/>
              <a:t>Aug 1 to Aug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A418A-6A09-4063-ABF2-79DAC7E9BD86}"/>
              </a:ext>
            </a:extLst>
          </p:cNvPr>
          <p:cNvSpPr txBox="1"/>
          <p:nvPr/>
        </p:nvSpPr>
        <p:spPr>
          <a:xfrm>
            <a:off x="2421039" y="892586"/>
            <a:ext cx="18034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Landsat NDVI</a:t>
            </a:r>
          </a:p>
          <a:p>
            <a:r>
              <a:rPr lang="en-US" sz="1400" dirty="0"/>
              <a:t>32 day, Aug 1 to Aug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28308-E941-4CEB-8E88-E4C24F850CE4}"/>
              </a:ext>
            </a:extLst>
          </p:cNvPr>
          <p:cNvSpPr txBox="1"/>
          <p:nvPr/>
        </p:nvSpPr>
        <p:spPr>
          <a:xfrm>
            <a:off x="5510960" y="892585"/>
            <a:ext cx="17463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Elev</a:t>
            </a:r>
            <a:r>
              <a:rPr lang="en-US" sz="1400" dirty="0"/>
              <a:t>, slope, aspect, </a:t>
            </a:r>
            <a:r>
              <a:rPr lang="en-US" sz="1400" dirty="0" err="1"/>
              <a:t>hillshade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9F720-DE85-457F-BB52-FEE3D2C3E222}"/>
              </a:ext>
            </a:extLst>
          </p:cNvPr>
          <p:cNvSpPr txBox="1"/>
          <p:nvPr/>
        </p:nvSpPr>
        <p:spPr>
          <a:xfrm>
            <a:off x="6176858" y="2021744"/>
            <a:ext cx="7637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ft_img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FC533-76D8-4E5C-AD48-3BD1EBBE75EA}"/>
              </a:ext>
            </a:extLst>
          </p:cNvPr>
          <p:cNvSpPr txBox="1"/>
          <p:nvPr/>
        </p:nvSpPr>
        <p:spPr>
          <a:xfrm>
            <a:off x="1830077" y="2029598"/>
            <a:ext cx="10415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class_img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7C1FAD-F13C-4F29-A2BC-0542E1D5178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2350845" y="1415806"/>
            <a:ext cx="971915" cy="613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EE8C58-1D1B-4AE7-BF3D-A0F0D56DB49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350845" y="1415805"/>
            <a:ext cx="4223540" cy="613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3F02CA-CF9E-4907-A047-A1D22957D87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971707" y="1631250"/>
            <a:ext cx="1379138" cy="39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C640BE-71FC-4084-9E14-C99A65BE39D2}"/>
              </a:ext>
            </a:extLst>
          </p:cNvPr>
          <p:cNvSpPr txBox="1"/>
          <p:nvPr/>
        </p:nvSpPr>
        <p:spPr>
          <a:xfrm>
            <a:off x="4142364" y="2125875"/>
            <a:ext cx="763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infill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DDDF35-E698-40DE-B091-C5A1529B82F9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2871612" y="2175633"/>
            <a:ext cx="3305246" cy="7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CC1429-A401-423B-AE2A-92350CD2B04F}"/>
              </a:ext>
            </a:extLst>
          </p:cNvPr>
          <p:cNvSpPr txBox="1"/>
          <p:nvPr/>
        </p:nvSpPr>
        <p:spPr>
          <a:xfrm>
            <a:off x="5594088" y="2972622"/>
            <a:ext cx="87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training pts (70%)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63C5A0-5F8D-483C-AD4C-D1058588A89B}"/>
              </a:ext>
            </a:extLst>
          </p:cNvPr>
          <p:cNvSpPr txBox="1"/>
          <p:nvPr/>
        </p:nvSpPr>
        <p:spPr>
          <a:xfrm>
            <a:off x="6829925" y="2961820"/>
            <a:ext cx="10127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testing pts (30%)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6BEA29-7AC0-4C5D-AFA4-1AB93B3A520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6558729" y="2329521"/>
            <a:ext cx="777586" cy="63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F652BA2-B19C-4FCC-AFF1-E72AA0DBA855}"/>
              </a:ext>
            </a:extLst>
          </p:cNvPr>
          <p:cNvSpPr txBox="1"/>
          <p:nvPr/>
        </p:nvSpPr>
        <p:spPr>
          <a:xfrm>
            <a:off x="7133820" y="2243352"/>
            <a:ext cx="14177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Reduce over data points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CE516D-9F28-49BD-B799-B2FC9446A864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 flipH="1">
            <a:off x="6030680" y="2329521"/>
            <a:ext cx="528049" cy="64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86198B-E1A5-41A5-BFB7-4800BC294A3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030680" y="3495842"/>
            <a:ext cx="0" cy="67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BEBC0A-22D5-404B-969E-527EC8D40760}"/>
              </a:ext>
            </a:extLst>
          </p:cNvPr>
          <p:cNvSpPr txBox="1"/>
          <p:nvPr/>
        </p:nvSpPr>
        <p:spPr>
          <a:xfrm>
            <a:off x="5510960" y="3615722"/>
            <a:ext cx="685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train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9C4787-9E31-4723-B7D4-E268E18DDE78}"/>
              </a:ext>
            </a:extLst>
          </p:cNvPr>
          <p:cNvSpPr txBox="1"/>
          <p:nvPr/>
        </p:nvSpPr>
        <p:spPr>
          <a:xfrm>
            <a:off x="5588218" y="4138943"/>
            <a:ext cx="8731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classifier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B2DD7A-76A6-4A9E-B00F-E1B140242E95}"/>
              </a:ext>
            </a:extLst>
          </p:cNvPr>
          <p:cNvCxnSpPr>
            <a:cxnSpLocks/>
            <a:stCxn id="53" idx="3"/>
            <a:endCxn id="58" idx="1"/>
          </p:cNvCxnSpPr>
          <p:nvPr/>
        </p:nvCxnSpPr>
        <p:spPr>
          <a:xfrm>
            <a:off x="6461402" y="4292832"/>
            <a:ext cx="4388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7C24B39-E694-4E88-BD7B-1B4F400131A6}"/>
              </a:ext>
            </a:extLst>
          </p:cNvPr>
          <p:cNvSpPr txBox="1"/>
          <p:nvPr/>
        </p:nvSpPr>
        <p:spPr>
          <a:xfrm>
            <a:off x="6900229" y="4138943"/>
            <a:ext cx="8731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accuracy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54BD95-736D-42CA-88D1-F09630D6F7F2}"/>
              </a:ext>
            </a:extLst>
          </p:cNvPr>
          <p:cNvCxnSpPr>
            <a:cxnSpLocks/>
            <a:stCxn id="36" idx="2"/>
            <a:endCxn id="58" idx="0"/>
          </p:cNvCxnSpPr>
          <p:nvPr/>
        </p:nvCxnSpPr>
        <p:spPr>
          <a:xfrm>
            <a:off x="7336315" y="3485040"/>
            <a:ext cx="506" cy="653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282940C-3568-483E-98EB-F1E7766C81B9}"/>
              </a:ext>
            </a:extLst>
          </p:cNvPr>
          <p:cNvCxnSpPr>
            <a:cxnSpLocks/>
            <a:stCxn id="8" idx="2"/>
            <a:endCxn id="74" idx="0"/>
          </p:cNvCxnSpPr>
          <p:nvPr/>
        </p:nvCxnSpPr>
        <p:spPr>
          <a:xfrm flipH="1">
            <a:off x="2343910" y="2337375"/>
            <a:ext cx="6935" cy="1801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CE2D2DC-FD04-4EA2-95B7-CF16F32898F1}"/>
              </a:ext>
            </a:extLst>
          </p:cNvPr>
          <p:cNvSpPr txBox="1"/>
          <p:nvPr/>
        </p:nvSpPr>
        <p:spPr>
          <a:xfrm>
            <a:off x="1690926" y="4138556"/>
            <a:ext cx="13059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Class_img_ag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DD7B62-2C4E-4595-B22A-7BE1E0A7F829}"/>
              </a:ext>
            </a:extLst>
          </p:cNvPr>
          <p:cNvCxnSpPr>
            <a:cxnSpLocks/>
            <a:stCxn id="53" idx="1"/>
            <a:endCxn id="74" idx="3"/>
          </p:cNvCxnSpPr>
          <p:nvPr/>
        </p:nvCxnSpPr>
        <p:spPr>
          <a:xfrm flipH="1" flipV="1">
            <a:off x="2996893" y="4292445"/>
            <a:ext cx="2591325" cy="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9847FC3-9665-4B01-AE57-28D1AD72D078}"/>
              </a:ext>
            </a:extLst>
          </p:cNvPr>
          <p:cNvSpPr txBox="1"/>
          <p:nvPr/>
        </p:nvSpPr>
        <p:spPr>
          <a:xfrm>
            <a:off x="1627280" y="5008563"/>
            <a:ext cx="14471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Final image: </a:t>
            </a:r>
            <a:r>
              <a:rPr lang="en-US" sz="1400" dirty="0" err="1"/>
              <a:t>classed_img</a:t>
            </a: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39CB89-4CAD-43F7-BA43-3D3D10DE7652}"/>
              </a:ext>
            </a:extLst>
          </p:cNvPr>
          <p:cNvSpPr txBox="1"/>
          <p:nvPr/>
        </p:nvSpPr>
        <p:spPr>
          <a:xfrm>
            <a:off x="3724055" y="4012866"/>
            <a:ext cx="12111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Classify image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0858639-47D8-448A-AE1C-E1FFB896BA81}"/>
              </a:ext>
            </a:extLst>
          </p:cNvPr>
          <p:cNvCxnSpPr>
            <a:cxnSpLocks/>
            <a:stCxn id="74" idx="2"/>
            <a:endCxn id="82" idx="0"/>
          </p:cNvCxnSpPr>
          <p:nvPr/>
        </p:nvCxnSpPr>
        <p:spPr>
          <a:xfrm>
            <a:off x="2343910" y="4446333"/>
            <a:ext cx="6935" cy="562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F68750C-AC06-4BF7-B1A6-72D946341DC3}"/>
              </a:ext>
            </a:extLst>
          </p:cNvPr>
          <p:cNvSpPr/>
          <p:nvPr/>
        </p:nvSpPr>
        <p:spPr>
          <a:xfrm>
            <a:off x="644591" y="3115048"/>
            <a:ext cx="1776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Mask with Mapbio2.3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A15EBB-5F6B-4E66-8887-F8404C9AF785}"/>
              </a:ext>
            </a:extLst>
          </p:cNvPr>
          <p:cNvSpPr txBox="1"/>
          <p:nvPr/>
        </p:nvSpPr>
        <p:spPr>
          <a:xfrm>
            <a:off x="3910515" y="5545993"/>
            <a:ext cx="23841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Legend for </a:t>
            </a:r>
            <a:r>
              <a:rPr lang="en-US" sz="1400" b="1" dirty="0" err="1"/>
              <a:t>classed_img</a:t>
            </a:r>
            <a:r>
              <a:rPr lang="en-US" sz="1400" b="1" dirty="0"/>
              <a:t>:</a:t>
            </a:r>
          </a:p>
          <a:p>
            <a:r>
              <a:rPr lang="en-US" sz="1400" dirty="0"/>
              <a:t>Single soy = 0</a:t>
            </a:r>
          </a:p>
          <a:p>
            <a:r>
              <a:rPr lang="en-US" sz="1400" dirty="0"/>
              <a:t>Double soy = 1</a:t>
            </a:r>
          </a:p>
          <a:p>
            <a:r>
              <a:rPr lang="en-US" sz="1400" dirty="0"/>
              <a:t>Other </a:t>
            </a:r>
            <a:r>
              <a:rPr lang="en-US" sz="1400" dirty="0" err="1"/>
              <a:t>agri</a:t>
            </a:r>
            <a:r>
              <a:rPr lang="en-US" sz="1400" dirty="0"/>
              <a:t> =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059894-168B-4E4E-A661-8A29896F2A2D}"/>
              </a:ext>
            </a:extLst>
          </p:cNvPr>
          <p:cNvSpPr txBox="1"/>
          <p:nvPr/>
        </p:nvSpPr>
        <p:spPr>
          <a:xfrm>
            <a:off x="6581318" y="5747226"/>
            <a:ext cx="23841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Legend for </a:t>
            </a:r>
            <a:r>
              <a:rPr lang="en-US" sz="1400" b="1" dirty="0" err="1"/>
              <a:t>mapbiomas</a:t>
            </a:r>
            <a:r>
              <a:rPr lang="en-US" sz="1400" b="1" dirty="0"/>
              <a:t>:</a:t>
            </a:r>
          </a:p>
          <a:p>
            <a:r>
              <a:rPr lang="en-US" sz="1400" dirty="0"/>
              <a:t>Map2.3: </a:t>
            </a:r>
            <a:r>
              <a:rPr lang="en-US" sz="1400" dirty="0" err="1"/>
              <a:t>agri</a:t>
            </a:r>
            <a:r>
              <a:rPr lang="en-US" sz="1400" dirty="0"/>
              <a:t> = 18</a:t>
            </a:r>
          </a:p>
          <a:p>
            <a:r>
              <a:rPr lang="en-US" sz="1400" dirty="0"/>
              <a:t>Map3: </a:t>
            </a:r>
            <a:r>
              <a:rPr lang="en-US" sz="1400" dirty="0" err="1"/>
              <a:t>agri</a:t>
            </a:r>
            <a:r>
              <a:rPr lang="en-US" sz="1400" dirty="0"/>
              <a:t> = 19</a:t>
            </a:r>
          </a:p>
        </p:txBody>
      </p:sp>
    </p:spTree>
    <p:extLst>
      <p:ext uri="{BB962C8B-B14F-4D97-AF65-F5344CB8AC3E}">
        <p14:creationId xmlns:p14="http://schemas.microsoft.com/office/powerpoint/2010/main" val="279872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88924-A74D-4A7B-8046-F8AA7DFCC31E}"/>
              </a:ext>
            </a:extLst>
          </p:cNvPr>
          <p:cNvSpPr/>
          <p:nvPr/>
        </p:nvSpPr>
        <p:spPr>
          <a:xfrm>
            <a:off x="0" y="92366"/>
            <a:ext cx="551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Soy Classification modifications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5514F-8764-4E47-A5E0-CA4455FCE160}"/>
              </a:ext>
            </a:extLst>
          </p:cNvPr>
          <p:cNvSpPr/>
          <p:nvPr/>
        </p:nvSpPr>
        <p:spPr>
          <a:xfrm>
            <a:off x="0" y="1263075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Variations on classification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training data: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MODIS EVI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Cloud filtered MODIS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 classification masking of soy points: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None (original Jake)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Mapbiomas</a:t>
            </a:r>
            <a:r>
              <a:rPr lang="en-US" dirty="0"/>
              <a:t> 3</a:t>
            </a:r>
          </a:p>
          <a:p>
            <a:pPr marL="285750" indent="-285750">
              <a:buFontTx/>
              <a:buChar char="-"/>
            </a:pPr>
            <a:r>
              <a:rPr lang="en-US" dirty="0"/>
              <a:t>Post classification masking of classified image: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Mapbiomas</a:t>
            </a:r>
            <a:r>
              <a:rPr lang="en-US" dirty="0"/>
              <a:t> 2.3 (original Jake)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Mapbiomas</a:t>
            </a:r>
            <a:r>
              <a:rPr lang="en-US" dirty="0"/>
              <a:t> 3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None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53A49F-6AF9-4B61-BFB8-8839544AC0B1}"/>
              </a:ext>
            </a:extLst>
          </p:cNvPr>
          <p:cNvSpPr/>
          <p:nvPr/>
        </p:nvSpPr>
        <p:spPr>
          <a:xfrm>
            <a:off x="4734791" y="1263075"/>
            <a:ext cx="42117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Variations on evaluation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Overall accuracy from confusion matrix</a:t>
            </a:r>
          </a:p>
          <a:p>
            <a:pPr marL="285750" indent="-285750">
              <a:buFontTx/>
              <a:buChar char="-"/>
            </a:pPr>
            <a:r>
              <a:rPr lang="en-US" dirty="0"/>
              <a:t>Accuracy by region (MT and </a:t>
            </a:r>
            <a:r>
              <a:rPr lang="en-US" dirty="0" err="1"/>
              <a:t>Matopiba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Accuracy assuming mb3 is correct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‘reasonableness’ of timing images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835</Words>
  <Application>Microsoft Office PowerPoint</Application>
  <PresentationFormat>On-screen Show (4:3)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Land use map edit in desktop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use map</dc:title>
  <dc:creator>Ming Zhang</dc:creator>
  <cp:lastModifiedBy>MsMonkey</cp:lastModifiedBy>
  <cp:revision>24</cp:revision>
  <dcterms:created xsi:type="dcterms:W3CDTF">2019-01-04T17:00:48Z</dcterms:created>
  <dcterms:modified xsi:type="dcterms:W3CDTF">2019-01-15T01:23:30Z</dcterms:modified>
</cp:coreProperties>
</file>