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17" r:id="rId4"/>
    <p:sldId id="318" r:id="rId5"/>
    <p:sldId id="272" r:id="rId6"/>
    <p:sldId id="337" r:id="rId7"/>
    <p:sldId id="338" r:id="rId8"/>
    <p:sldId id="311" r:id="rId9"/>
    <p:sldId id="30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91" d="100"/>
          <a:sy n="91" d="100"/>
        </p:scale>
        <p:origin x="67"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E1BA-1137-456B-B3DD-A2A4F5F035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B13EF-5990-4989-BE3F-1FA9B5FF8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3F6093-520B-4241-8F1D-19D031857F16}"/>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BC094B25-C0BA-4C1A-B6EF-2B9FE4F6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04CB7-701B-4BA2-8D60-84FC92C00581}"/>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42387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C282-1000-4F59-B22B-1450F161E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3A2BE-BD4F-4421-B96B-5D5E8759BB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C0AD4-9BE5-4F3B-884C-1FC7038DA59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F1FDA74B-DA8B-4823-A858-1188EFDA9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67EC0-3635-47C2-8151-2C98BD830EC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8317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2F6F4-C719-4F1C-B172-DB8412F60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50238-26DA-4B2C-80D2-1B730F121C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33CB0-D824-417E-9E58-D92887AF3284}"/>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8ACE8D3-2A90-40B0-A196-588E6EBA9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5ECFE-FC5E-4521-BA0E-22670A8D6A9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7292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25B4-FEAA-46E4-8680-8B71861BB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044D8-3AB8-4D15-86D2-159A0E22C5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A81CA-2363-4BC2-8BA5-85E40C78B079}"/>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A7BFFF8-ABA4-4CB6-806E-BDF15DF44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B6AD4-A7F2-40F9-A0F6-71F41A51DD0B}"/>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17385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3D6-42DC-4D26-89A1-92A6AD850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509C6-C752-4431-9FFE-D29B12B89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C5A6E-B081-4573-B58E-9CF0337E5E4D}"/>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071193B6-C02B-4CCF-A1A2-3E005E0FD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A9443-63CA-413C-ADC7-EBF93080984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2188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04E6-0CBE-4EEF-91B4-3AF7BCC09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7982C-EBA3-4B33-A47F-BA62164E69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C01BB-B540-43DA-9BAE-B519F0E5AD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DE3CE-26BD-4D01-839A-8D320FE6CDEA}"/>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450C7B62-F565-479B-8DDC-F35AA49FF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631B9-6771-4841-9358-4ED3F56A3EEC}"/>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71400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D736-63F4-4716-A9D7-CD6AD0978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E9AFA-E5A7-401C-B777-B638CBE5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F84EAD-D4C7-4B28-AB4C-651C4E6D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51179-01D8-43D4-94D2-83E379F04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C4E81-C1A1-4A67-860C-5AD113E873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E5569B-C04F-4A93-AD3B-6226016AD8E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8" name="Footer Placeholder 7">
            <a:extLst>
              <a:ext uri="{FF2B5EF4-FFF2-40B4-BE49-F238E27FC236}">
                <a16:creationId xmlns:a16="http://schemas.microsoft.com/office/drawing/2014/main" id="{0C0D8A50-41AD-4DC4-A927-BB84460ED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A6CC33-7841-4C92-9BCE-AE7ADF3F04E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7713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37C8-607B-42B0-B755-5DC1BC01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D8DD4-B17A-47E7-A443-55E1DFBF2C96}"/>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4" name="Footer Placeholder 3">
            <a:extLst>
              <a:ext uri="{FF2B5EF4-FFF2-40B4-BE49-F238E27FC236}">
                <a16:creationId xmlns:a16="http://schemas.microsoft.com/office/drawing/2014/main" id="{9C86957F-0B70-42A4-BB14-80F460474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7BC452-4EE3-4E01-A7D8-0439F97A006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56518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799DDB-9D5D-4459-8CD7-7964E4DB0DEC}"/>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3" name="Footer Placeholder 2">
            <a:extLst>
              <a:ext uri="{FF2B5EF4-FFF2-40B4-BE49-F238E27FC236}">
                <a16:creationId xmlns:a16="http://schemas.microsoft.com/office/drawing/2014/main" id="{38A292E1-CC8A-4AA3-8E3C-BE54F19F1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7634C-4B8D-4BDC-A80D-4A3909BFC5A4}"/>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63265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12F8-F13D-48AE-B813-3708AB7BB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C8E30-F372-4F3B-91D3-1043B6FDF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F7AAB9-3212-41F6-BCD2-6B8846809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B6BC2E-5582-436B-A407-6DAFF92DAFF3}"/>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57355FE4-76BD-4247-ABC7-3DCC4BD35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F2D66-F065-40EC-AB29-D7D3B44DFED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0950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0E54-E37E-41B6-8CEF-1DC40CD98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4B9FB-FB4E-4569-ABCC-ED0EADBAC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68ABF-DDE3-4DC2-BD84-7F1A7961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841A7B-470E-4E3A-A7E6-F8E6C0536D6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724F6F9B-E431-43A2-A2A2-A11E565A9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BDC45-9251-4A6D-9E5F-8EA893F2C518}"/>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27581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AB601-7B94-4201-9500-D14A912C3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724BA8-D0DC-44A3-BCFC-3A26DF1D7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8448-9928-4C1E-BFD5-52806B645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AC41508-263D-412F-A458-057ACC14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801B8-D10B-4321-9B48-80E7101E3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54330-5DC8-413B-862F-C011D2D37484}" type="slidenum">
              <a:rPr lang="en-US" smtClean="0"/>
              <a:t>‹#›</a:t>
            </a:fld>
            <a:endParaRPr lang="en-US"/>
          </a:p>
        </p:txBody>
      </p:sp>
    </p:spTree>
    <p:extLst>
      <p:ext uri="{BB962C8B-B14F-4D97-AF65-F5344CB8AC3E}">
        <p14:creationId xmlns:p14="http://schemas.microsoft.com/office/powerpoint/2010/main" val="39042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1CD-FB73-4480-BF8C-41C55F17C4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53830B1-BB35-4017-BCA7-4930FC46C541}"/>
              </a:ext>
            </a:extLst>
          </p:cNvPr>
          <p:cNvSpPr>
            <a:spLocks noGrp="1"/>
          </p:cNvSpPr>
          <p:nvPr>
            <p:ph type="subTitle" idx="1"/>
          </p:nvPr>
        </p:nvSpPr>
        <p:spPr/>
        <p:txBody>
          <a:bodyPr/>
          <a:lstStyle/>
          <a:p>
            <a:r>
              <a:rPr lang="en-US" dirty="0"/>
              <a:t>March 15, 2019</a:t>
            </a:r>
          </a:p>
        </p:txBody>
      </p:sp>
    </p:spTree>
    <p:extLst>
      <p:ext uri="{BB962C8B-B14F-4D97-AF65-F5344CB8AC3E}">
        <p14:creationId xmlns:p14="http://schemas.microsoft.com/office/powerpoint/2010/main" val="116869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3693319"/>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a:p>
            <a:endParaRPr lang="en-US" dirty="0"/>
          </a:p>
          <a:p>
            <a:r>
              <a:rPr lang="en-US" dirty="0"/>
              <a:t>NEXT Planet image downloads:</a:t>
            </a:r>
          </a:p>
          <a:p>
            <a:pPr marL="285750" indent="-285750">
              <a:buFontTx/>
              <a:buChar char="-"/>
            </a:pPr>
            <a:r>
              <a:rPr lang="en-US" dirty="0">
                <a:solidFill>
                  <a:srgbClr val="FF0000"/>
                </a:solidFill>
              </a:rPr>
              <a:t>For poly6 to 8 (based on soy_pts_agsat1), only download for 2016-2017. these are in MT</a:t>
            </a:r>
          </a:p>
          <a:p>
            <a:pPr marL="285750" indent="-285750">
              <a:buFontTx/>
              <a:buChar char="-"/>
            </a:pPr>
            <a:r>
              <a:rPr lang="en-US" dirty="0">
                <a:solidFill>
                  <a:srgbClr val="FF0000"/>
                </a:solidFill>
              </a:rPr>
              <a:t>Download more </a:t>
            </a:r>
            <a:r>
              <a:rPr lang="en-US" dirty="0" err="1">
                <a:solidFill>
                  <a:srgbClr val="FF0000"/>
                </a:solidFill>
              </a:rPr>
              <a:t>matopiba</a:t>
            </a:r>
            <a:r>
              <a:rPr lang="en-US" dirty="0">
                <a:solidFill>
                  <a:srgbClr val="FF0000"/>
                </a:solidFill>
              </a:rPr>
              <a:t> soy polys (poly 2 and 4) for any year</a:t>
            </a:r>
          </a:p>
        </p:txBody>
      </p:sp>
      <p:sp>
        <p:nvSpPr>
          <p:cNvPr id="3" name="Rectangle 2"/>
          <p:cNvSpPr/>
          <p:nvPr/>
        </p:nvSpPr>
        <p:spPr>
          <a:xfrm>
            <a:off x="2140010" y="4879982"/>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id="{C7D42F38-ECEC-4C3C-AAAD-6DFFE1F84986}"/>
              </a:ext>
            </a:extLst>
          </p:cNvPr>
          <p:cNvGraphicFramePr>
            <a:graphicFrameLocks noGrp="1"/>
          </p:cNvGraphicFramePr>
          <p:nvPr>
            <p:extLst/>
          </p:nvPr>
        </p:nvGraphicFramePr>
        <p:xfrm>
          <a:off x="0" y="1457960"/>
          <a:ext cx="12192000" cy="56134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4355010"/>
                    </a:ext>
                  </a:extLst>
                </a:gridCol>
                <a:gridCol w="8007532">
                  <a:extLst>
                    <a:ext uri="{9D8B030D-6E8A-4147-A177-3AD203B41FA5}">
                      <a16:colId xmlns:a16="http://schemas.microsoft.com/office/drawing/2014/main" val="4028382727"/>
                    </a:ext>
                  </a:extLst>
                </a:gridCol>
                <a:gridCol w="3466011">
                  <a:extLst>
                    <a:ext uri="{9D8B030D-6E8A-4147-A177-3AD203B41FA5}">
                      <a16:colId xmlns:a16="http://schemas.microsoft.com/office/drawing/2014/main"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 Assets are exported as ‘raw_agri_fc_poly1_year’, etc. need to turn delineated geometries into feature collections in order to export.</a:t>
                      </a:r>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val="124220438"/>
                  </a:ext>
                </a:extLst>
              </a:tr>
              <a:tr h="348399">
                <a:tc>
                  <a:txBody>
                    <a:bodyPr/>
                    <a:lstStyle/>
                    <a:p>
                      <a:r>
                        <a:rPr lang="en-US" sz="1400" dirty="0"/>
                        <a:t>5</a:t>
                      </a:r>
                    </a:p>
                  </a:txBody>
                  <a:tcPr/>
                </a:tc>
                <a:tc>
                  <a:txBody>
                    <a:bodyPr/>
                    <a:lstStyle/>
                    <a:p>
                      <a:r>
                        <a:rPr lang="en-US" sz="1400" dirty="0"/>
                        <a:t>First import the Planet images and make custom visualizations for each, and map eac</a:t>
                      </a:r>
                      <a:r>
                        <a:rPr lang="en-US" sz="1400" baseline="0" dirty="0"/>
                        <a:t>h with its own custom vis. </a:t>
                      </a:r>
                      <a:r>
                        <a:rPr lang="en-US" sz="1400" dirty="0"/>
                        <a:t>Step through fields in CAR poly and record observed crop timing, export observations as feature collection to asset. Assets are exported as ‘</a:t>
                      </a:r>
                      <a:r>
                        <a:rPr lang="en-US" sz="1400" dirty="0" err="1"/>
                        <a:t>timing_obs_for_polyName_in_year_part</a:t>
                      </a:r>
                      <a:r>
                        <a:rPr lang="en-US" sz="1400" dirty="0"/>
                        <a:t>#’. Make sure to change the ‘part#’ BEFORE entering </a:t>
                      </a:r>
                      <a:r>
                        <a:rPr lang="en-US" sz="1400" dirty="0" err="1"/>
                        <a:t>obs</a:t>
                      </a:r>
                      <a:r>
                        <a:rPr lang="en-US" sz="1400" dirty="0"/>
                        <a:t>!</a:t>
                      </a:r>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val="1467197189"/>
                  </a:ext>
                </a:extLst>
              </a:tr>
              <a:tr h="370840">
                <a:tc>
                  <a:txBody>
                    <a:bodyPr/>
                    <a:lstStyle/>
                    <a:p>
                      <a:r>
                        <a:rPr lang="en-US" sz="1400" dirty="0"/>
                        <a:t>6</a:t>
                      </a:r>
                    </a:p>
                  </a:txBody>
                  <a:tcPr/>
                </a:tc>
                <a:tc>
                  <a:txBody>
                    <a:bodyPr/>
                    <a:lstStyle/>
                    <a:p>
                      <a:r>
                        <a:rPr lang="en-US" sz="1400" dirty="0"/>
                        <a:t>Import timing and land cover feature collections. May need to combine timing feature collections into a single fc. Turn feature collection of observations into validation image (might need to first merge multiple </a:t>
                      </a:r>
                      <a:r>
                        <a:rPr lang="en-US" sz="1400" dirty="0" err="1"/>
                        <a:t>obs</a:t>
                      </a:r>
                      <a:r>
                        <a:rPr lang="en-US" sz="1400" dirty="0"/>
                        <a:t> fcs into a single one),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val="2733094096"/>
                  </a:ext>
                </a:extLst>
              </a:tr>
            </a:tbl>
          </a:graphicData>
        </a:graphic>
      </p:graphicFrame>
      <p:sp>
        <p:nvSpPr>
          <p:cNvPr id="4" name="Rectangle 3">
            <a:extLst>
              <a:ext uri="{FF2B5EF4-FFF2-40B4-BE49-F238E27FC236}">
                <a16:creationId xmlns:a16="http://schemas.microsoft.com/office/drawing/2014/main" id="{7064BD63-7B13-431B-98DA-EB15AE0E14DF}"/>
              </a:ext>
            </a:extLst>
          </p:cNvPr>
          <p:cNvSpPr/>
          <p:nvPr/>
        </p:nvSpPr>
        <p:spPr>
          <a:xfrm>
            <a:off x="3060361" y="0"/>
            <a:ext cx="6328736" cy="1477328"/>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 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1200150" lvl="2" indent="-285750">
              <a:buFont typeface="Arial" panose="020B0604020202020204" pitchFamily="34" charset="0"/>
              <a:buChar char="•"/>
            </a:pPr>
            <a:r>
              <a:rPr lang="en-US" sz="1000" dirty="0" err="1"/>
              <a:t>PS_scene_analytic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28C15-DB2D-4364-9FBA-FEB5BA0357FB}"/>
              </a:ext>
            </a:extLst>
          </p:cNvPr>
          <p:cNvSpPr txBox="1"/>
          <p:nvPr/>
        </p:nvSpPr>
        <p:spPr>
          <a:xfrm>
            <a:off x="2207371" y="2629234"/>
            <a:ext cx="7777257" cy="461665"/>
          </a:xfrm>
          <a:prstGeom prst="rect">
            <a:avLst/>
          </a:prstGeom>
          <a:noFill/>
        </p:spPr>
        <p:txBody>
          <a:bodyPr wrap="none" rtlCol="0">
            <a:spAutoFit/>
          </a:bodyPr>
          <a:lstStyle/>
          <a:p>
            <a:r>
              <a:rPr lang="en-US" sz="2400" dirty="0"/>
              <a:t>Additional ground reference data for land cover classification</a:t>
            </a:r>
          </a:p>
        </p:txBody>
      </p:sp>
    </p:spTree>
    <p:extLst>
      <p:ext uri="{BB962C8B-B14F-4D97-AF65-F5344CB8AC3E}">
        <p14:creationId xmlns:p14="http://schemas.microsoft.com/office/powerpoint/2010/main" val="144700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6A3DDD-8EC0-432A-BF68-B90CDCFBFDA3}"/>
              </a:ext>
            </a:extLst>
          </p:cNvPr>
          <p:cNvGraphicFramePr>
            <a:graphicFrameLocks noGrp="1"/>
          </p:cNvGraphicFramePr>
          <p:nvPr>
            <p:extLst/>
          </p:nvPr>
        </p:nvGraphicFramePr>
        <p:xfrm>
          <a:off x="122548" y="719666"/>
          <a:ext cx="11924907" cy="4719320"/>
        </p:xfrm>
        <a:graphic>
          <a:graphicData uri="http://schemas.openxmlformats.org/drawingml/2006/table">
            <a:tbl>
              <a:tblPr firstRow="1" bandRow="1">
                <a:tableStyleId>{5C22544A-7EE6-4342-B048-85BDC9FD1C3A}</a:tableStyleId>
              </a:tblPr>
              <a:tblGrid>
                <a:gridCol w="3974969">
                  <a:extLst>
                    <a:ext uri="{9D8B030D-6E8A-4147-A177-3AD203B41FA5}">
                      <a16:colId xmlns:a16="http://schemas.microsoft.com/office/drawing/2014/main" val="4289855874"/>
                    </a:ext>
                  </a:extLst>
                </a:gridCol>
                <a:gridCol w="3974969">
                  <a:extLst>
                    <a:ext uri="{9D8B030D-6E8A-4147-A177-3AD203B41FA5}">
                      <a16:colId xmlns:a16="http://schemas.microsoft.com/office/drawing/2014/main" val="2696804520"/>
                    </a:ext>
                  </a:extLst>
                </a:gridCol>
                <a:gridCol w="3974969">
                  <a:extLst>
                    <a:ext uri="{9D8B030D-6E8A-4147-A177-3AD203B41FA5}">
                      <a16:colId xmlns:a16="http://schemas.microsoft.com/office/drawing/2014/main" val="3963124334"/>
                    </a:ext>
                  </a:extLst>
                </a:gridCol>
              </a:tblGrid>
              <a:tr h="370840">
                <a:tc>
                  <a:txBody>
                    <a:bodyPr/>
                    <a:lstStyle/>
                    <a:p>
                      <a:endParaRPr lang="en-US" dirty="0"/>
                    </a:p>
                  </a:txBody>
                  <a:tcPr/>
                </a:tc>
                <a:tc>
                  <a:txBody>
                    <a:bodyPr/>
                    <a:lstStyle/>
                    <a:p>
                      <a:r>
                        <a:rPr lang="en-US" dirty="0"/>
                        <a:t>PLOS MT</a:t>
                      </a:r>
                    </a:p>
                  </a:txBody>
                  <a:tcPr/>
                </a:tc>
                <a:tc>
                  <a:txBody>
                    <a:bodyPr/>
                    <a:lstStyle/>
                    <a:p>
                      <a:r>
                        <a:rPr lang="en-US" dirty="0"/>
                        <a:t>Soy_pts_agsat_1</a:t>
                      </a:r>
                    </a:p>
                  </a:txBody>
                  <a:tcPr/>
                </a:tc>
                <a:extLst>
                  <a:ext uri="{0D108BD9-81ED-4DB2-BD59-A6C34878D82A}">
                    <a16:rowId xmlns:a16="http://schemas.microsoft.com/office/drawing/2014/main" val="3239323884"/>
                  </a:ext>
                </a:extLst>
              </a:tr>
              <a:tr h="370840">
                <a:tc>
                  <a:txBody>
                    <a:bodyPr/>
                    <a:lstStyle/>
                    <a:p>
                      <a:r>
                        <a:rPr lang="en-US" dirty="0"/>
                        <a:t>Description</a:t>
                      </a:r>
                    </a:p>
                  </a:txBody>
                  <a:tcPr/>
                </a:tc>
                <a:tc>
                  <a:txBody>
                    <a:bodyPr/>
                    <a:lstStyle/>
                    <a:p>
                      <a:r>
                        <a:rPr lang="en-US" dirty="0"/>
                        <a:t>Only in Mato Grosso (is the ‘new one’)</a:t>
                      </a:r>
                    </a:p>
                  </a:txBody>
                  <a:tcPr/>
                </a:tc>
                <a:tc>
                  <a:txBody>
                    <a:bodyPr/>
                    <a:lstStyle/>
                    <a:p>
                      <a:r>
                        <a:rPr lang="en-US" dirty="0"/>
                        <a:t>Only in Mato Grosso</a:t>
                      </a:r>
                    </a:p>
                  </a:txBody>
                  <a:tcPr/>
                </a:tc>
                <a:extLst>
                  <a:ext uri="{0D108BD9-81ED-4DB2-BD59-A6C34878D82A}">
                    <a16:rowId xmlns:a16="http://schemas.microsoft.com/office/drawing/2014/main" val="1807413295"/>
                  </a:ext>
                </a:extLst>
              </a:tr>
              <a:tr h="370840">
                <a:tc>
                  <a:txBody>
                    <a:bodyPr/>
                    <a:lstStyle/>
                    <a:p>
                      <a:r>
                        <a:rPr lang="en-US" dirty="0"/>
                        <a:t>GEE asset id</a:t>
                      </a:r>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minghuiz</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LandUse</a:t>
                      </a:r>
                      <a:r>
                        <a:rPr lang="en-US" sz="1800" b="0" i="0" kern="1200" dirty="0">
                          <a:solidFill>
                            <a:schemeClr val="dk1"/>
                          </a:solidFill>
                          <a:effectLst/>
                          <a:latin typeface="+mn-lt"/>
                          <a:ea typeface="+mn-ea"/>
                          <a:cs typeface="+mn-cs"/>
                        </a:rPr>
                        <a:t>/MT_ground_reference_data_PLOS_2017</a:t>
                      </a:r>
                      <a:endParaRPr lang="en-US" dirty="0"/>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cloudymccloudface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cohnlab</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agroserv</a:t>
                      </a:r>
                      <a:r>
                        <a:rPr lang="en-US" sz="1800" b="0" i="0" kern="1200" dirty="0">
                          <a:solidFill>
                            <a:schemeClr val="dk1"/>
                          </a:solidFill>
                          <a:effectLst/>
                          <a:latin typeface="+mn-lt"/>
                          <a:ea typeface="+mn-ea"/>
                          <a:cs typeface="+mn-cs"/>
                        </a:rPr>
                        <a:t>/soylc_train_pts_agsat_1</a:t>
                      </a:r>
                      <a:endParaRPr lang="en-US" dirty="0"/>
                    </a:p>
                  </a:txBody>
                  <a:tcPr/>
                </a:tc>
                <a:extLst>
                  <a:ext uri="{0D108BD9-81ED-4DB2-BD59-A6C34878D82A}">
                    <a16:rowId xmlns:a16="http://schemas.microsoft.com/office/drawing/2014/main" val="2865272392"/>
                  </a:ext>
                </a:extLst>
              </a:tr>
              <a:tr h="370840">
                <a:tc>
                  <a:txBody>
                    <a:bodyPr/>
                    <a:lstStyle/>
                    <a:p>
                      <a:r>
                        <a:rPr lang="en-US" dirty="0"/>
                        <a:t>Years</a:t>
                      </a:r>
                    </a:p>
                  </a:txBody>
                  <a:tcPr/>
                </a:tc>
                <a:tc>
                  <a:txBody>
                    <a:bodyPr/>
                    <a:lstStyle/>
                    <a:p>
                      <a:r>
                        <a:rPr lang="en-US" dirty="0"/>
                        <a:t>2005 – 2013</a:t>
                      </a:r>
                    </a:p>
                  </a:txBody>
                  <a:tcPr/>
                </a:tc>
                <a:tc>
                  <a:txBody>
                    <a:bodyPr/>
                    <a:lstStyle/>
                    <a:p>
                      <a:r>
                        <a:rPr lang="en-US" dirty="0"/>
                        <a:t>2003 - 2017</a:t>
                      </a:r>
                    </a:p>
                  </a:txBody>
                  <a:tcPr/>
                </a:tc>
                <a:extLst>
                  <a:ext uri="{0D108BD9-81ED-4DB2-BD59-A6C34878D82A}">
                    <a16:rowId xmlns:a16="http://schemas.microsoft.com/office/drawing/2014/main" val="1143381346"/>
                  </a:ext>
                </a:extLst>
              </a:tr>
              <a:tr h="370840">
                <a:tc>
                  <a:txBody>
                    <a:bodyPr/>
                    <a:lstStyle/>
                    <a:p>
                      <a:r>
                        <a:rPr lang="en-US" dirty="0"/>
                        <a:t>Property name</a:t>
                      </a:r>
                    </a:p>
                  </a:txBody>
                  <a:tcPr/>
                </a:tc>
                <a:tc>
                  <a:txBody>
                    <a:bodyPr/>
                    <a:lstStyle/>
                    <a:p>
                      <a:r>
                        <a:rPr lang="en-US" dirty="0" err="1"/>
                        <a:t>clsidYEAR</a:t>
                      </a:r>
                      <a:r>
                        <a:rPr lang="en-US" dirty="0"/>
                        <a:t> (YEAR = 2005 to 2013)</a:t>
                      </a:r>
                    </a:p>
                  </a:txBody>
                  <a:tcPr/>
                </a:tc>
                <a:tc>
                  <a:txBody>
                    <a:bodyPr/>
                    <a:lstStyle/>
                    <a:p>
                      <a:r>
                        <a:rPr lang="en-US" dirty="0"/>
                        <a:t>class</a:t>
                      </a:r>
                    </a:p>
                  </a:txBody>
                  <a:tcPr/>
                </a:tc>
                <a:extLst>
                  <a:ext uri="{0D108BD9-81ED-4DB2-BD59-A6C34878D82A}">
                    <a16:rowId xmlns:a16="http://schemas.microsoft.com/office/drawing/2014/main" val="2540056077"/>
                  </a:ext>
                </a:extLst>
              </a:tr>
              <a:tr h="370840">
                <a:tc>
                  <a:txBody>
                    <a:bodyPr/>
                    <a:lstStyle/>
                    <a:p>
                      <a:r>
                        <a:rPr lang="en-US" dirty="0"/>
                        <a:t>soy-single </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2056670085"/>
                  </a:ext>
                </a:extLst>
              </a:tr>
              <a:tr h="370840">
                <a:tc>
                  <a:txBody>
                    <a:bodyPr/>
                    <a:lstStyle/>
                    <a:p>
                      <a:r>
                        <a:rPr lang="en-US" dirty="0"/>
                        <a:t>Soy-double</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34548644"/>
                  </a:ext>
                </a:extLst>
              </a:tr>
              <a:tr h="370840">
                <a:tc>
                  <a:txBody>
                    <a:bodyPr/>
                    <a:lstStyle/>
                    <a:p>
                      <a:r>
                        <a:rPr lang="en-US" dirty="0"/>
                        <a:t>Agri, </a:t>
                      </a:r>
                      <a:r>
                        <a:rPr lang="en-US" dirty="0" err="1"/>
                        <a:t>nonsoy</a:t>
                      </a:r>
                      <a:endParaRPr lang="en-US" dirty="0"/>
                    </a:p>
                  </a:txBody>
                  <a:tcPr/>
                </a:tc>
                <a:tc>
                  <a:txBody>
                    <a:bodyPr/>
                    <a:lstStyle/>
                    <a:p>
                      <a:r>
                        <a:rPr lang="en-US" dirty="0"/>
                        <a:t>n/a</a:t>
                      </a:r>
                    </a:p>
                  </a:txBody>
                  <a:tcPr/>
                </a:tc>
                <a:tc>
                  <a:txBody>
                    <a:bodyPr/>
                    <a:lstStyle/>
                    <a:p>
                      <a:r>
                        <a:rPr lang="en-US" dirty="0"/>
                        <a:t>2</a:t>
                      </a:r>
                    </a:p>
                  </a:txBody>
                  <a:tcPr/>
                </a:tc>
                <a:extLst>
                  <a:ext uri="{0D108BD9-81ED-4DB2-BD59-A6C34878D82A}">
                    <a16:rowId xmlns:a16="http://schemas.microsoft.com/office/drawing/2014/main" val="1588162303"/>
                  </a:ext>
                </a:extLst>
              </a:tr>
              <a:tr h="370840">
                <a:tc>
                  <a:txBody>
                    <a:bodyPr/>
                    <a:lstStyle/>
                    <a:p>
                      <a:r>
                        <a:rPr lang="en-US" dirty="0"/>
                        <a:t>Cotton</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3604676075"/>
                  </a:ext>
                </a:extLst>
              </a:tr>
              <a:tr h="370840">
                <a:tc>
                  <a:txBody>
                    <a:bodyPr/>
                    <a:lstStyle/>
                    <a:p>
                      <a:r>
                        <a:rPr lang="en-US" dirty="0"/>
                        <a:t>Pasture/</a:t>
                      </a:r>
                      <a:r>
                        <a:rPr lang="en-US" dirty="0" err="1"/>
                        <a:t>cerrado</a:t>
                      </a:r>
                      <a:endParaRPr lang="en-US" dirty="0"/>
                    </a:p>
                  </a:txBody>
                  <a:tcPr/>
                </a:tc>
                <a:tc>
                  <a:txBody>
                    <a:bodyPr/>
                    <a:lstStyle/>
                    <a:p>
                      <a:r>
                        <a:rPr lang="en-US" dirty="0"/>
                        <a:t>4</a:t>
                      </a:r>
                    </a:p>
                  </a:txBody>
                  <a:tcPr/>
                </a:tc>
                <a:tc>
                  <a:txBody>
                    <a:bodyPr/>
                    <a:lstStyle/>
                    <a:p>
                      <a:r>
                        <a:rPr lang="en-US" dirty="0"/>
                        <a:t>n/a</a:t>
                      </a:r>
                    </a:p>
                  </a:txBody>
                  <a:tcPr/>
                </a:tc>
                <a:extLst>
                  <a:ext uri="{0D108BD9-81ED-4DB2-BD59-A6C34878D82A}">
                    <a16:rowId xmlns:a16="http://schemas.microsoft.com/office/drawing/2014/main" val="3847550890"/>
                  </a:ext>
                </a:extLst>
              </a:tr>
              <a:tr h="370840">
                <a:tc>
                  <a:txBody>
                    <a:bodyPr/>
                    <a:lstStyle/>
                    <a:p>
                      <a:r>
                        <a:rPr lang="en-US" dirty="0"/>
                        <a:t>Soy-cotton</a:t>
                      </a:r>
                    </a:p>
                  </a:txBody>
                  <a:tcPr/>
                </a:tc>
                <a:tc>
                  <a:txBody>
                    <a:bodyPr/>
                    <a:lstStyle/>
                    <a:p>
                      <a:r>
                        <a:rPr lang="en-US" dirty="0"/>
                        <a:t>9</a:t>
                      </a:r>
                    </a:p>
                  </a:txBody>
                  <a:tcPr/>
                </a:tc>
                <a:tc>
                  <a:txBody>
                    <a:bodyPr/>
                    <a:lstStyle/>
                    <a:p>
                      <a:r>
                        <a:rPr lang="en-US" dirty="0"/>
                        <a:t>n/a</a:t>
                      </a:r>
                    </a:p>
                  </a:txBody>
                  <a:tcPr/>
                </a:tc>
                <a:extLst>
                  <a:ext uri="{0D108BD9-81ED-4DB2-BD59-A6C34878D82A}">
                    <a16:rowId xmlns:a16="http://schemas.microsoft.com/office/drawing/2014/main" val="580884953"/>
                  </a:ext>
                </a:extLst>
              </a:tr>
              <a:tr h="370840">
                <a:tc>
                  <a:txBody>
                    <a:bodyPr/>
                    <a:lstStyle/>
                    <a:p>
                      <a:r>
                        <a:rPr lang="en-US" dirty="0"/>
                        <a:t>Unknown value</a:t>
                      </a:r>
                    </a:p>
                  </a:txBody>
                  <a:tcPr/>
                </a:tc>
                <a:tc>
                  <a:txBody>
                    <a:bodyPr/>
                    <a:lstStyle/>
                    <a:p>
                      <a:r>
                        <a:rPr lang="en-US" dirty="0"/>
                        <a:t>0</a:t>
                      </a:r>
                    </a:p>
                  </a:txBody>
                  <a:tcPr/>
                </a:tc>
                <a:tc>
                  <a:txBody>
                    <a:bodyPr/>
                    <a:lstStyle/>
                    <a:p>
                      <a:r>
                        <a:rPr lang="en-US" dirty="0"/>
                        <a:t>n/a</a:t>
                      </a:r>
                    </a:p>
                  </a:txBody>
                  <a:tcPr/>
                </a:tc>
                <a:extLst>
                  <a:ext uri="{0D108BD9-81ED-4DB2-BD59-A6C34878D82A}">
                    <a16:rowId xmlns:a16="http://schemas.microsoft.com/office/drawing/2014/main" val="824822996"/>
                  </a:ext>
                </a:extLst>
              </a:tr>
            </a:tbl>
          </a:graphicData>
        </a:graphic>
      </p:graphicFrame>
      <p:sp>
        <p:nvSpPr>
          <p:cNvPr id="4" name="Rectangle 3">
            <a:extLst>
              <a:ext uri="{FF2B5EF4-FFF2-40B4-BE49-F238E27FC236}">
                <a16:creationId xmlns:a16="http://schemas.microsoft.com/office/drawing/2014/main" id="{59693993-EA14-46DE-9A3E-9F00F786D2BC}"/>
              </a:ext>
            </a:extLst>
          </p:cNvPr>
          <p:cNvSpPr/>
          <p:nvPr/>
        </p:nvSpPr>
        <p:spPr>
          <a:xfrm>
            <a:off x="8835119" y="6550223"/>
            <a:ext cx="3356881" cy="307777"/>
          </a:xfrm>
          <a:prstGeom prst="rect">
            <a:avLst/>
          </a:prstGeom>
        </p:spPr>
        <p:txBody>
          <a:bodyPr wrap="none">
            <a:spAutoFit/>
          </a:bodyPr>
          <a:lstStyle/>
          <a:p>
            <a:r>
              <a:rPr lang="en-US" sz="1400" dirty="0"/>
              <a:t>GEE file </a:t>
            </a:r>
            <a:r>
              <a:rPr lang="en-US" sz="1400" dirty="0" err="1"/>
              <a:t>LandCover</a:t>
            </a:r>
            <a:r>
              <a:rPr lang="en-US" sz="1400" dirty="0"/>
              <a:t>/Soy Classification Trial 2</a:t>
            </a:r>
          </a:p>
        </p:txBody>
      </p:sp>
      <p:sp>
        <p:nvSpPr>
          <p:cNvPr id="5" name="Rectangle 4">
            <a:extLst>
              <a:ext uri="{FF2B5EF4-FFF2-40B4-BE49-F238E27FC236}">
                <a16:creationId xmlns:a16="http://schemas.microsoft.com/office/drawing/2014/main" id="{AC4745E1-6ECB-41FC-88F5-58E658DAB428}"/>
              </a:ext>
            </a:extLst>
          </p:cNvPr>
          <p:cNvSpPr/>
          <p:nvPr/>
        </p:nvSpPr>
        <p:spPr>
          <a:xfrm>
            <a:off x="644797" y="5686827"/>
            <a:ext cx="6036461" cy="738664"/>
          </a:xfrm>
          <a:prstGeom prst="rect">
            <a:avLst/>
          </a:prstGeom>
        </p:spPr>
        <p:txBody>
          <a:bodyPr wrap="none">
            <a:spAutoFit/>
          </a:bodyPr>
          <a:lstStyle/>
          <a:p>
            <a:pPr marL="285750" indent="-285750">
              <a:buFont typeface="Arial" panose="020B0604020202020204" pitchFamily="34" charset="0"/>
              <a:buChar char="•"/>
            </a:pPr>
            <a:r>
              <a:rPr lang="en-US" sz="1400" dirty="0"/>
              <a:t>Reclassify PLOS MT to match soy_pts_agsat_1</a:t>
            </a:r>
          </a:p>
          <a:p>
            <a:pPr marL="285750" indent="-285750">
              <a:buFont typeface="Arial" panose="020B0604020202020204" pitchFamily="34" charset="0"/>
              <a:buChar char="•"/>
            </a:pPr>
            <a:r>
              <a:rPr lang="en-US" sz="1400" dirty="0"/>
              <a:t>Create a single training point for each year instead of lumping multiple years</a:t>
            </a:r>
          </a:p>
          <a:p>
            <a:pPr marL="285750" indent="-285750">
              <a:buFont typeface="Arial" panose="020B0604020202020204" pitchFamily="34" charset="0"/>
              <a:buChar char="•"/>
            </a:pPr>
            <a:r>
              <a:rPr lang="en-US" sz="1400" dirty="0"/>
              <a:t>For the original unknown value, change 0 to -1 and delete that year’s data</a:t>
            </a:r>
          </a:p>
        </p:txBody>
      </p:sp>
    </p:spTree>
    <p:extLst>
      <p:ext uri="{BB962C8B-B14F-4D97-AF65-F5344CB8AC3E}">
        <p14:creationId xmlns:p14="http://schemas.microsoft.com/office/powerpoint/2010/main" val="238974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09566" y="2534967"/>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F1179-EBF2-458B-BA77-52A4D09B5C09}"/>
              </a:ext>
            </a:extLst>
          </p:cNvPr>
          <p:cNvSpPr txBox="1"/>
          <p:nvPr/>
        </p:nvSpPr>
        <p:spPr>
          <a:xfrm>
            <a:off x="240631" y="369332"/>
            <a:ext cx="11851105" cy="2462213"/>
          </a:xfrm>
          <a:prstGeom prst="rect">
            <a:avLst/>
          </a:prstGeom>
          <a:noFill/>
        </p:spPr>
        <p:txBody>
          <a:bodyPr wrap="square" rtlCol="0">
            <a:spAutoFit/>
          </a:bodyPr>
          <a:lstStyle/>
          <a:p>
            <a:r>
              <a:rPr lang="en-US" sz="1400" b="1" dirty="0"/>
              <a:t>Crop timing</a:t>
            </a:r>
          </a:p>
          <a:p>
            <a:pPr marL="342900" indent="-342900">
              <a:buAutoNum type="arabicPeriod"/>
            </a:pPr>
            <a:r>
              <a:rPr lang="en-US" sz="1400" dirty="0"/>
              <a:t>Clean + mask validation data to create ‘high confidence’ dataset</a:t>
            </a:r>
          </a:p>
          <a:p>
            <a:pPr marL="742950" lvl="1" indent="-285750">
              <a:buFont typeface="Arial" panose="020B0604020202020204" pitchFamily="34" charset="0"/>
              <a:buChar char="•"/>
            </a:pPr>
            <a:r>
              <a:rPr lang="en-US" sz="1400" dirty="0"/>
              <a:t>Mask out validation data that doesn’t match up with MODIS timeseries</a:t>
            </a:r>
          </a:p>
          <a:p>
            <a:pPr marL="742950" lvl="1" indent="-285750">
              <a:buFont typeface="Arial" panose="020B0604020202020204" pitchFamily="34" charset="0"/>
              <a:buChar char="•"/>
            </a:pPr>
            <a:r>
              <a:rPr lang="en-US" sz="1400" dirty="0"/>
              <a:t>Mask out validation data based on the width (in days) of the validation range, which is the current proxy for confidence level</a:t>
            </a:r>
          </a:p>
          <a:p>
            <a:pPr marL="742950" lvl="1" indent="-285750">
              <a:buFont typeface="Arial" panose="020B0604020202020204" pitchFamily="34" charset="0"/>
              <a:buChar char="•"/>
            </a:pPr>
            <a:r>
              <a:rPr lang="en-US" sz="1400" dirty="0"/>
              <a:t>Attach a ‘confidence level tag’ when generating new validation data</a:t>
            </a:r>
          </a:p>
          <a:p>
            <a:pPr marL="342900" indent="-342900">
              <a:buAutoNum type="arabicPeriod"/>
            </a:pPr>
            <a:r>
              <a:rPr lang="en-US" sz="1400" dirty="0"/>
              <a:t>Clean + mask crop timing estimates based on crop cycle + peak timing</a:t>
            </a:r>
          </a:p>
          <a:p>
            <a:pPr marL="342900" indent="-342900">
              <a:buAutoNum type="arabicPeriod"/>
            </a:pPr>
            <a:r>
              <a:rPr lang="en-US" sz="1400" dirty="0"/>
              <a:t>Attach error distributions to crop timing estimates</a:t>
            </a:r>
          </a:p>
          <a:p>
            <a:pPr marL="800100" lvl="1" indent="-342900">
              <a:buFont typeface="Arial" panose="020B0604020202020204" pitchFamily="34" charset="0"/>
              <a:buChar char="•"/>
            </a:pPr>
            <a:r>
              <a:rPr lang="en-US" sz="1400" dirty="0"/>
              <a:t>At pixel and field/aggregated scale</a:t>
            </a:r>
          </a:p>
          <a:p>
            <a:pPr marL="800100" lvl="1" indent="-342900">
              <a:buFont typeface="Arial" panose="020B0604020202020204" pitchFamily="34" charset="0"/>
              <a:buChar char="•"/>
            </a:pPr>
            <a:r>
              <a:rPr lang="en-US" sz="1400" dirty="0"/>
              <a:t>Based on width of validation range and ‘range error’</a:t>
            </a:r>
          </a:p>
          <a:p>
            <a:pPr marL="800100" lvl="1" indent="-342900">
              <a:buFont typeface="Arial" panose="020B0604020202020204" pitchFamily="34" charset="0"/>
              <a:buChar char="•"/>
            </a:pPr>
            <a:r>
              <a:rPr lang="en-US" sz="1400" dirty="0"/>
              <a:t>Do all pixels/cells have the same error?</a:t>
            </a:r>
          </a:p>
          <a:p>
            <a:pPr marL="800100" lvl="1" indent="-342900">
              <a:buFont typeface="Arial" panose="020B0604020202020204" pitchFamily="34" charset="0"/>
              <a:buChar char="•"/>
            </a:pPr>
            <a:r>
              <a:rPr lang="en-US" sz="1400" dirty="0"/>
              <a:t>Separate errors for p1, (h1 + p2), and h2 (due to likelihood of clouds impacting TS analysis)</a:t>
            </a:r>
          </a:p>
        </p:txBody>
      </p:sp>
      <p:sp>
        <p:nvSpPr>
          <p:cNvPr id="3" name="TextBox 2">
            <a:extLst>
              <a:ext uri="{FF2B5EF4-FFF2-40B4-BE49-F238E27FC236}">
                <a16:creationId xmlns:a16="http://schemas.microsoft.com/office/drawing/2014/main" id="{B3F66FE8-2B5D-4CD0-AF6F-AD8BDC57D6D7}"/>
              </a:ext>
            </a:extLst>
          </p:cNvPr>
          <p:cNvSpPr txBox="1"/>
          <p:nvPr/>
        </p:nvSpPr>
        <p:spPr>
          <a:xfrm>
            <a:off x="170444" y="3082733"/>
            <a:ext cx="11851105" cy="1600438"/>
          </a:xfrm>
          <a:prstGeom prst="rect">
            <a:avLst/>
          </a:prstGeom>
          <a:noFill/>
        </p:spPr>
        <p:txBody>
          <a:bodyPr wrap="square" rtlCol="0">
            <a:spAutoFit/>
          </a:bodyPr>
          <a:lstStyle/>
          <a:p>
            <a:r>
              <a:rPr lang="en-US" sz="1400" b="1" dirty="0"/>
              <a:t>Create SC/DC training and validation data</a:t>
            </a:r>
          </a:p>
          <a:p>
            <a:pPr marL="342900" indent="-342900">
              <a:buAutoNum type="arabicPeriod"/>
            </a:pPr>
            <a:r>
              <a:rPr lang="en-US" sz="1400" dirty="0"/>
              <a:t>Delineate fields from Planet images in </a:t>
            </a:r>
            <a:r>
              <a:rPr lang="en-US" sz="1400" dirty="0" err="1"/>
              <a:t>Matopiba</a:t>
            </a:r>
            <a:r>
              <a:rPr lang="en-US" sz="1400" dirty="0"/>
              <a:t> and Mato Grosso</a:t>
            </a:r>
          </a:p>
          <a:p>
            <a:pPr marL="342900" indent="-342900">
              <a:buAutoNum type="arabicPeriod"/>
            </a:pPr>
            <a:r>
              <a:rPr lang="en-US" sz="1400" dirty="0"/>
              <a:t>Look at MODIS EVI timeseries over these fields, in addition to Planet images, to determine crop intensity</a:t>
            </a:r>
          </a:p>
          <a:p>
            <a:pPr marL="800100" lvl="1" indent="-342900">
              <a:buFont typeface="Arial" panose="020B0604020202020204" pitchFamily="34" charset="0"/>
              <a:buChar char="•"/>
            </a:pPr>
            <a:r>
              <a:rPr lang="en-US" sz="1400" dirty="0"/>
              <a:t>Download Planet images over wider area, fewer dates. </a:t>
            </a:r>
          </a:p>
          <a:p>
            <a:pPr marL="800100" lvl="1" indent="-342900">
              <a:buFont typeface="Arial" panose="020B0604020202020204" pitchFamily="34" charset="0"/>
              <a:buChar char="•"/>
            </a:pPr>
            <a:r>
              <a:rPr lang="en-US" sz="1400" dirty="0"/>
              <a:t>Given the wide range of soy, soy-corn, weed/starter crop-soy-corn timing, it probably doesn’t matter much whether we are sure a crop is soy. </a:t>
            </a:r>
          </a:p>
          <a:p>
            <a:pPr marL="342900" indent="-342900">
              <a:buAutoNum type="arabicPeriod"/>
            </a:pPr>
            <a:r>
              <a:rPr lang="en-US" sz="1400" dirty="0"/>
              <a:t>Create field scale SC/DC/TC data</a:t>
            </a:r>
          </a:p>
          <a:p>
            <a:pPr marL="342900" indent="-342900">
              <a:buAutoNum type="arabicPeriod"/>
            </a:pPr>
            <a:r>
              <a:rPr lang="en-US" sz="1400" dirty="0"/>
              <a:t>Use as training points for </a:t>
            </a:r>
            <a:r>
              <a:rPr lang="en-US" sz="1400" dirty="0" err="1"/>
              <a:t>soymap</a:t>
            </a:r>
            <a:endParaRPr lang="en-US" sz="1400" dirty="0"/>
          </a:p>
        </p:txBody>
      </p:sp>
      <p:sp>
        <p:nvSpPr>
          <p:cNvPr id="4" name="TextBox 3">
            <a:extLst>
              <a:ext uri="{FF2B5EF4-FFF2-40B4-BE49-F238E27FC236}">
                <a16:creationId xmlns:a16="http://schemas.microsoft.com/office/drawing/2014/main" id="{70C3EBD3-CD7A-4778-A26F-7280FCC33801}"/>
              </a:ext>
            </a:extLst>
          </p:cNvPr>
          <p:cNvSpPr txBox="1"/>
          <p:nvPr/>
        </p:nvSpPr>
        <p:spPr>
          <a:xfrm>
            <a:off x="170444" y="4901787"/>
            <a:ext cx="11851105" cy="954107"/>
          </a:xfrm>
          <a:prstGeom prst="rect">
            <a:avLst/>
          </a:prstGeom>
          <a:noFill/>
        </p:spPr>
        <p:txBody>
          <a:bodyPr wrap="square" rtlCol="0">
            <a:spAutoFit/>
          </a:bodyPr>
          <a:lstStyle/>
          <a:p>
            <a:r>
              <a:rPr lang="en-US" sz="1400" b="1" dirty="0"/>
              <a:t>Create soy vs </a:t>
            </a:r>
            <a:r>
              <a:rPr lang="en-US" sz="1400" b="1" dirty="0" err="1"/>
              <a:t>nonsoy</a:t>
            </a:r>
            <a:r>
              <a:rPr lang="en-US" sz="1400" b="1" dirty="0"/>
              <a:t> </a:t>
            </a:r>
            <a:r>
              <a:rPr lang="en-US" sz="1400" b="1" dirty="0" err="1"/>
              <a:t>agri</a:t>
            </a:r>
            <a:r>
              <a:rPr lang="en-US" sz="1400" b="1" dirty="0"/>
              <a:t> training and validation data</a:t>
            </a:r>
          </a:p>
          <a:p>
            <a:pPr marL="342900" indent="-342900">
              <a:buAutoNum type="arabicPeriod"/>
            </a:pPr>
            <a:r>
              <a:rPr lang="en-US" sz="1400" dirty="0"/>
              <a:t>Separate MT training points as soy, </a:t>
            </a:r>
            <a:r>
              <a:rPr lang="en-US" sz="1400" dirty="0" err="1"/>
              <a:t>nonsoy</a:t>
            </a:r>
            <a:r>
              <a:rPr lang="en-US" sz="1400" dirty="0"/>
              <a:t> </a:t>
            </a:r>
            <a:r>
              <a:rPr lang="en-US" sz="1400" dirty="0" err="1"/>
              <a:t>agri</a:t>
            </a:r>
            <a:r>
              <a:rPr lang="en-US" sz="1400" dirty="0"/>
              <a:t> (PLOS points have specific </a:t>
            </a:r>
            <a:r>
              <a:rPr lang="en-US" sz="1400" dirty="0" err="1"/>
              <a:t>nonsoy</a:t>
            </a:r>
            <a:r>
              <a:rPr lang="en-US" sz="1400" dirty="0"/>
              <a:t> crops)</a:t>
            </a:r>
          </a:p>
          <a:p>
            <a:pPr marL="342900" indent="-342900">
              <a:buAutoNum type="arabicPeriod"/>
            </a:pPr>
            <a:r>
              <a:rPr lang="en-US" sz="1400" dirty="0"/>
              <a:t>Look for spectral, phenological and visual differences among crops</a:t>
            </a:r>
          </a:p>
          <a:p>
            <a:pPr marL="342900" indent="-342900">
              <a:buAutoNum type="arabicPeriod"/>
            </a:pPr>
            <a:r>
              <a:rPr lang="en-US" sz="1400" dirty="0"/>
              <a:t>Create training data</a:t>
            </a:r>
          </a:p>
        </p:txBody>
      </p:sp>
      <p:sp>
        <p:nvSpPr>
          <p:cNvPr id="5" name="Rectangle 4">
            <a:extLst>
              <a:ext uri="{FF2B5EF4-FFF2-40B4-BE49-F238E27FC236}">
                <a16:creationId xmlns:a16="http://schemas.microsoft.com/office/drawing/2014/main" id="{6D39B032-8CEF-41D3-B01C-05E5FD440E2F}"/>
              </a:ext>
            </a:extLst>
          </p:cNvPr>
          <p:cNvSpPr/>
          <p:nvPr/>
        </p:nvSpPr>
        <p:spPr>
          <a:xfrm>
            <a:off x="5461274" y="0"/>
            <a:ext cx="634726" cy="369332"/>
          </a:xfrm>
          <a:prstGeom prst="rect">
            <a:avLst/>
          </a:prstGeom>
        </p:spPr>
        <p:txBody>
          <a:bodyPr wrap="none">
            <a:spAutoFit/>
          </a:bodyPr>
          <a:lstStyle/>
          <a:p>
            <a:r>
              <a:rPr lang="en-US" b="1" dirty="0"/>
              <a:t>Next</a:t>
            </a:r>
          </a:p>
        </p:txBody>
      </p:sp>
      <p:sp>
        <p:nvSpPr>
          <p:cNvPr id="6" name="TextBox 5">
            <a:extLst>
              <a:ext uri="{FF2B5EF4-FFF2-40B4-BE49-F238E27FC236}">
                <a16:creationId xmlns:a16="http://schemas.microsoft.com/office/drawing/2014/main" id="{4F9DF7F1-F325-40D0-9E25-6BBF53FC1E97}"/>
              </a:ext>
            </a:extLst>
          </p:cNvPr>
          <p:cNvSpPr txBox="1"/>
          <p:nvPr/>
        </p:nvSpPr>
        <p:spPr>
          <a:xfrm>
            <a:off x="170444" y="5993829"/>
            <a:ext cx="8498305" cy="738664"/>
          </a:xfrm>
          <a:prstGeom prst="rect">
            <a:avLst/>
          </a:prstGeom>
          <a:noFill/>
        </p:spPr>
        <p:txBody>
          <a:bodyPr wrap="square" rtlCol="0">
            <a:spAutoFit/>
          </a:bodyPr>
          <a:lstStyle/>
          <a:p>
            <a:r>
              <a:rPr lang="en-US" sz="1400" b="1" dirty="0"/>
              <a:t>New </a:t>
            </a:r>
            <a:r>
              <a:rPr lang="en-US" sz="1400" b="1" dirty="0" err="1"/>
              <a:t>soymaps</a:t>
            </a:r>
            <a:endParaRPr lang="en-US" sz="1400" b="1" dirty="0"/>
          </a:p>
          <a:p>
            <a:pPr marL="285750" indent="-285750">
              <a:buFont typeface="Arial" panose="020B0604020202020204" pitchFamily="34" charset="0"/>
              <a:buChar char="•"/>
            </a:pPr>
            <a:r>
              <a:rPr lang="en-US" sz="1400" dirty="0"/>
              <a:t>Use PLOS training data + previous soy_pts_agsat_1 training data</a:t>
            </a:r>
          </a:p>
          <a:p>
            <a:pPr marL="285750" indent="-285750">
              <a:buFont typeface="Arial" panose="020B0604020202020204" pitchFamily="34" charset="0"/>
              <a:buChar char="•"/>
            </a:pPr>
            <a:r>
              <a:rPr lang="en-US" sz="1400" dirty="0"/>
              <a:t>Center pivot</a:t>
            </a:r>
          </a:p>
        </p:txBody>
      </p:sp>
    </p:spTree>
    <p:extLst>
      <p:ext uri="{BB962C8B-B14F-4D97-AF65-F5344CB8AC3E}">
        <p14:creationId xmlns:p14="http://schemas.microsoft.com/office/powerpoint/2010/main" val="417455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97B5A-FBCE-45BC-957C-3E5A5FFFFFAB}"/>
              </a:ext>
            </a:extLst>
          </p:cNvPr>
          <p:cNvSpPr txBox="1"/>
          <p:nvPr/>
        </p:nvSpPr>
        <p:spPr>
          <a:xfrm>
            <a:off x="191588" y="130629"/>
            <a:ext cx="118088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For SC vs DC accuracy, normalize by total </a:t>
            </a:r>
            <a:r>
              <a:rPr lang="en-US" dirty="0" err="1"/>
              <a:t>agri</a:t>
            </a:r>
            <a:r>
              <a:rPr lang="en-US" dirty="0"/>
              <a:t>/field, NOT by SC+DC, so the confusion matrix sums to one</a:t>
            </a:r>
          </a:p>
          <a:p>
            <a:pPr marL="285750" indent="-285750">
              <a:buFont typeface="Arial" panose="020B0604020202020204" pitchFamily="34" charset="0"/>
              <a:buChar char="•"/>
            </a:pPr>
            <a:r>
              <a:rPr lang="en-US" dirty="0"/>
              <a:t>For natural vs </a:t>
            </a:r>
            <a:r>
              <a:rPr lang="en-US" dirty="0" err="1"/>
              <a:t>agri</a:t>
            </a:r>
            <a:r>
              <a:rPr lang="en-US" dirty="0"/>
              <a:t> accuracy, try masking edges and masking by crop cycle and peak EVI target only </a:t>
            </a:r>
            <a:r>
              <a:rPr lang="en-US" dirty="0" err="1"/>
              <a:t>agri</a:t>
            </a:r>
            <a:endParaRPr lang="en-US" dirty="0"/>
          </a:p>
          <a:p>
            <a:pPr marL="285750" indent="-285750">
              <a:buFont typeface="Arial" panose="020B0604020202020204" pitchFamily="34" charset="0"/>
              <a:buChar char="•"/>
            </a:pPr>
            <a:r>
              <a:rPr lang="en-US" dirty="0"/>
              <a:t>Look at the dates corresponding to the low error fields and see if they represent the full range of crop dates represented by all the fields, because there might be a bias towards fields that were planted at a time when there weren’t clouds. This bias would also be solved if there are many locations of validation data.</a:t>
            </a:r>
          </a:p>
          <a:p>
            <a:pPr marL="285750" indent="-285750">
              <a:buFont typeface="Arial" panose="020B0604020202020204" pitchFamily="34" charset="0"/>
              <a:buChar char="•"/>
            </a:pPr>
            <a:r>
              <a:rPr lang="en-US" dirty="0"/>
              <a:t>Purchase Planet images. Talk to Jen Dawson</a:t>
            </a:r>
          </a:p>
          <a:p>
            <a:pPr marL="285750" indent="-285750">
              <a:buFont typeface="Arial" panose="020B0604020202020204" pitchFamily="34" charset="0"/>
              <a:buChar char="•"/>
            </a:pPr>
            <a:r>
              <a:rPr lang="en-US" dirty="0"/>
              <a:t>Read papers that produce </a:t>
            </a:r>
            <a:r>
              <a:rPr lang="en-US" dirty="0" err="1"/>
              <a:t>agri</a:t>
            </a:r>
            <a:r>
              <a:rPr lang="en-US" dirty="0"/>
              <a:t> datasets. Find one or two that are nice to read and analyze how they write about it.</a:t>
            </a:r>
          </a:p>
          <a:p>
            <a:pPr marL="285750" indent="-285750">
              <a:buFont typeface="Arial" panose="020B0604020202020204" pitchFamily="34" charset="0"/>
              <a:buChar char="•"/>
            </a:pPr>
            <a:r>
              <a:rPr lang="en-US" dirty="0"/>
              <a:t>Use </a:t>
            </a:r>
            <a:r>
              <a:rPr lang="en-US" dirty="0" err="1"/>
              <a:t>ShareLatex</a:t>
            </a:r>
            <a:r>
              <a:rPr lang="en-US" dirty="0"/>
              <a:t> and start outlining</a:t>
            </a:r>
          </a:p>
          <a:p>
            <a:pPr marL="285750" indent="-285750">
              <a:buFont typeface="Arial" panose="020B0604020202020204" pitchFamily="34" charset="0"/>
              <a:buChar char="•"/>
            </a:pPr>
            <a:r>
              <a:rPr lang="en-US" dirty="0"/>
              <a:t>Look at Slack for ‘how to write a paper’ article that Sally shared</a:t>
            </a:r>
          </a:p>
          <a:p>
            <a:pPr marL="285750" indent="-285750">
              <a:buFont typeface="Arial" panose="020B0604020202020204" pitchFamily="34" charset="0"/>
              <a:buChar char="•"/>
            </a:pPr>
            <a:r>
              <a:rPr lang="en-US" dirty="0"/>
              <a:t>Think about the story and figures that illustrate the story</a:t>
            </a:r>
          </a:p>
        </p:txBody>
      </p:sp>
    </p:spTree>
    <p:extLst>
      <p:ext uri="{BB962C8B-B14F-4D97-AF65-F5344CB8AC3E}">
        <p14:creationId xmlns:p14="http://schemas.microsoft.com/office/powerpoint/2010/main" val="41582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1883</Words>
  <Application>Microsoft Office PowerPoint</Application>
  <PresentationFormat>Widescreen</PresentationFormat>
  <Paragraphs>170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MsMonkey</cp:lastModifiedBy>
  <cp:revision>4</cp:revision>
  <dcterms:created xsi:type="dcterms:W3CDTF">2019-03-07T22:52:56Z</dcterms:created>
  <dcterms:modified xsi:type="dcterms:W3CDTF">2019-03-08T04:03:14Z</dcterms:modified>
</cp:coreProperties>
</file>