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9" r:id="rId5"/>
    <p:sldId id="258"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6" autoAdjust="0"/>
    <p:restoredTop sz="97288" autoAdjust="0"/>
  </p:normalViewPr>
  <p:slideViewPr>
    <p:cSldViewPr snapToGrid="0" snapToObjects="1">
      <p:cViewPr varScale="1">
        <p:scale>
          <a:sx n="100" d="100"/>
          <a:sy n="100" d="100"/>
        </p:scale>
        <p:origin x="-13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7750EA-193A-0D4D-9AB7-E9818D77B05C}"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268470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750EA-193A-0D4D-9AB7-E9818D77B05C}"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238583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750EA-193A-0D4D-9AB7-E9818D77B05C}"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280872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750EA-193A-0D4D-9AB7-E9818D77B05C}"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412521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750EA-193A-0D4D-9AB7-E9818D77B05C}"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211002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7750EA-193A-0D4D-9AB7-E9818D77B05C}"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84157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750EA-193A-0D4D-9AB7-E9818D77B05C}" type="datetimeFigureOut">
              <a:rPr lang="en-US" smtClean="0"/>
              <a:t>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185863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7750EA-193A-0D4D-9AB7-E9818D77B05C}" type="datetimeFigureOut">
              <a:rPr lang="en-US" smtClean="0"/>
              <a:t>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374714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750EA-193A-0D4D-9AB7-E9818D77B05C}" type="datetimeFigureOut">
              <a:rPr lang="en-US" smtClean="0"/>
              <a:t>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132071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750EA-193A-0D4D-9AB7-E9818D77B05C}"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4876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750EA-193A-0D4D-9AB7-E9818D77B05C}"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00A6B-7B7F-E940-9119-1AA42342AF2E}" type="slidenum">
              <a:rPr lang="en-US" smtClean="0"/>
              <a:t>‹#›</a:t>
            </a:fld>
            <a:endParaRPr lang="en-US"/>
          </a:p>
        </p:txBody>
      </p:sp>
    </p:spTree>
    <p:extLst>
      <p:ext uri="{BB962C8B-B14F-4D97-AF65-F5344CB8AC3E}">
        <p14:creationId xmlns:p14="http://schemas.microsoft.com/office/powerpoint/2010/main" val="28937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750EA-193A-0D4D-9AB7-E9818D77B05C}" type="datetimeFigureOut">
              <a:rPr lang="en-US" smtClean="0"/>
              <a:t>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00A6B-7B7F-E940-9119-1AA42342AF2E}" type="slidenum">
              <a:rPr lang="en-US" smtClean="0"/>
              <a:t>‹#›</a:t>
            </a:fld>
            <a:endParaRPr lang="en-US"/>
          </a:p>
        </p:txBody>
      </p:sp>
    </p:spTree>
    <p:extLst>
      <p:ext uri="{BB962C8B-B14F-4D97-AF65-F5344CB8AC3E}">
        <p14:creationId xmlns:p14="http://schemas.microsoft.com/office/powerpoint/2010/main" val="1709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Insights from Planet imagery </a:t>
            </a:r>
            <a:br>
              <a:rPr lang="en-US" dirty="0" smtClean="0"/>
            </a:br>
            <a:r>
              <a:rPr lang="en-US" dirty="0" smtClean="0"/>
              <a:t>and </a:t>
            </a:r>
            <a:r>
              <a:rPr lang="en-US" dirty="0"/>
              <a:t>c</a:t>
            </a:r>
            <a:r>
              <a:rPr lang="en-US" dirty="0" smtClean="0"/>
              <a:t>rop </a:t>
            </a:r>
            <a:r>
              <a:rPr lang="en-US" dirty="0"/>
              <a:t>t</a:t>
            </a:r>
            <a:r>
              <a:rPr lang="en-US" dirty="0" smtClean="0"/>
              <a:t>iming plan</a:t>
            </a:r>
            <a:endParaRPr lang="en-US" dirty="0"/>
          </a:p>
        </p:txBody>
      </p:sp>
      <p:sp>
        <p:nvSpPr>
          <p:cNvPr id="3" name="Subtitle 2"/>
          <p:cNvSpPr>
            <a:spLocks noGrp="1"/>
          </p:cNvSpPr>
          <p:nvPr>
            <p:ph type="subTitle" idx="1"/>
          </p:nvPr>
        </p:nvSpPr>
        <p:spPr/>
        <p:txBody>
          <a:bodyPr/>
          <a:lstStyle/>
          <a:p>
            <a:r>
              <a:rPr lang="en-US" dirty="0" smtClean="0"/>
              <a:t>Jan 4, 2018</a:t>
            </a:r>
            <a:endParaRPr lang="en-US" dirty="0"/>
          </a:p>
        </p:txBody>
      </p:sp>
    </p:spTree>
    <p:extLst>
      <p:ext uri="{BB962C8B-B14F-4D97-AF65-F5344CB8AC3E}">
        <p14:creationId xmlns:p14="http://schemas.microsoft.com/office/powerpoint/2010/main" val="115595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8000" y="2070100"/>
            <a:ext cx="8128000" cy="4787900"/>
          </a:xfrm>
          <a:prstGeom prst="rect">
            <a:avLst/>
          </a:prstGeom>
        </p:spPr>
      </p:pic>
      <p:sp>
        <p:nvSpPr>
          <p:cNvPr id="3" name="TextBox 2"/>
          <p:cNvSpPr txBox="1"/>
          <p:nvPr/>
        </p:nvSpPr>
        <p:spPr>
          <a:xfrm>
            <a:off x="169332" y="1044601"/>
            <a:ext cx="8763000" cy="369332"/>
          </a:xfrm>
          <a:prstGeom prst="rect">
            <a:avLst/>
          </a:prstGeom>
          <a:noFill/>
        </p:spPr>
        <p:txBody>
          <a:bodyPr wrap="square" rtlCol="0">
            <a:spAutoFit/>
          </a:bodyPr>
          <a:lstStyle/>
          <a:p>
            <a:r>
              <a:rPr lang="en-US" dirty="0" smtClean="0"/>
              <a:t>Harvest year 2014:  look at the reason behind this large variation in pixel level estimates</a:t>
            </a:r>
            <a:endParaRPr lang="en-US" dirty="0"/>
          </a:p>
        </p:txBody>
      </p:sp>
      <p:sp>
        <p:nvSpPr>
          <p:cNvPr id="4" name="Rectangle 3"/>
          <p:cNvSpPr/>
          <p:nvPr/>
        </p:nvSpPr>
        <p:spPr>
          <a:xfrm>
            <a:off x="169332" y="215668"/>
            <a:ext cx="6794501" cy="369332"/>
          </a:xfrm>
          <a:prstGeom prst="rect">
            <a:avLst/>
          </a:prstGeom>
        </p:spPr>
        <p:txBody>
          <a:bodyPr wrap="square">
            <a:spAutoFit/>
          </a:bodyPr>
          <a:lstStyle/>
          <a:p>
            <a:r>
              <a:rPr lang="en-US" dirty="0" smtClean="0"/>
              <a:t>COD_IMOVEL: MT-5107925-4EDACB98CC004C3DA7FC9B929344EF80</a:t>
            </a:r>
            <a:endParaRPr lang="en-US" dirty="0"/>
          </a:p>
        </p:txBody>
      </p:sp>
    </p:spTree>
    <p:extLst>
      <p:ext uri="{BB962C8B-B14F-4D97-AF65-F5344CB8AC3E}">
        <p14:creationId xmlns:p14="http://schemas.microsoft.com/office/powerpoint/2010/main" val="326125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225336"/>
            <a:ext cx="6858000" cy="369332"/>
          </a:xfrm>
          <a:prstGeom prst="rect">
            <a:avLst/>
          </a:prstGeom>
        </p:spPr>
        <p:txBody>
          <a:bodyPr wrap="square">
            <a:spAutoFit/>
          </a:bodyPr>
          <a:lstStyle/>
          <a:p>
            <a:r>
              <a:rPr lang="en-US" dirty="0" smtClean="0"/>
              <a:t>COD_IMOVEL: MT-5104526-33BDD314E97447B3A8F951BE8BD4BE7B</a:t>
            </a:r>
            <a:endParaRPr lang="en-US" dirty="0"/>
          </a:p>
        </p:txBody>
      </p:sp>
      <p:sp>
        <p:nvSpPr>
          <p:cNvPr id="3" name="TextBox 2"/>
          <p:cNvSpPr txBox="1"/>
          <p:nvPr/>
        </p:nvSpPr>
        <p:spPr>
          <a:xfrm>
            <a:off x="169333" y="1016000"/>
            <a:ext cx="8974667" cy="646331"/>
          </a:xfrm>
          <a:prstGeom prst="rect">
            <a:avLst/>
          </a:prstGeom>
          <a:noFill/>
        </p:spPr>
        <p:txBody>
          <a:bodyPr wrap="square" rtlCol="0">
            <a:spAutoFit/>
          </a:bodyPr>
          <a:lstStyle/>
          <a:p>
            <a:r>
              <a:rPr lang="en-US" dirty="0" smtClean="0"/>
              <a:t>Harvest year 2016: harvest happened in distinct chunks – harvest was still going on for first crop when second crop already greened up in other areas. See if this is reflected in estimates.</a:t>
            </a:r>
            <a:endParaRPr lang="en-US" dirty="0"/>
          </a:p>
        </p:txBody>
      </p:sp>
      <p:pic>
        <p:nvPicPr>
          <p:cNvPr id="4" name="Picture 3"/>
          <p:cNvPicPr>
            <a:picLocks noChangeAspect="1"/>
          </p:cNvPicPr>
          <p:nvPr/>
        </p:nvPicPr>
        <p:blipFill>
          <a:blip r:embed="rId2"/>
          <a:stretch>
            <a:fillRect/>
          </a:stretch>
        </p:blipFill>
        <p:spPr>
          <a:xfrm>
            <a:off x="1756832" y="2598021"/>
            <a:ext cx="5583767" cy="3836645"/>
          </a:xfrm>
          <a:prstGeom prst="rect">
            <a:avLst/>
          </a:prstGeom>
        </p:spPr>
      </p:pic>
    </p:spTree>
    <p:extLst>
      <p:ext uri="{BB962C8B-B14F-4D97-AF65-F5344CB8AC3E}">
        <p14:creationId xmlns:p14="http://schemas.microsoft.com/office/powerpoint/2010/main" val="28676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225336"/>
            <a:ext cx="6858000" cy="369332"/>
          </a:xfrm>
          <a:prstGeom prst="rect">
            <a:avLst/>
          </a:prstGeom>
        </p:spPr>
        <p:txBody>
          <a:bodyPr wrap="square">
            <a:spAutoFit/>
          </a:bodyPr>
          <a:lstStyle/>
          <a:p>
            <a:r>
              <a:rPr lang="en-US" dirty="0" smtClean="0"/>
              <a:t>COD_IMOVEL: MT-5104526-33BDD314E97447B3A8F951BE8BD4BE7B</a:t>
            </a:r>
            <a:endParaRPr lang="en-US" dirty="0"/>
          </a:p>
        </p:txBody>
      </p:sp>
      <p:sp>
        <p:nvSpPr>
          <p:cNvPr id="3" name="TextBox 2"/>
          <p:cNvSpPr txBox="1"/>
          <p:nvPr/>
        </p:nvSpPr>
        <p:spPr>
          <a:xfrm>
            <a:off x="169333" y="846666"/>
            <a:ext cx="8974667" cy="923330"/>
          </a:xfrm>
          <a:prstGeom prst="rect">
            <a:avLst/>
          </a:prstGeom>
          <a:noFill/>
        </p:spPr>
        <p:txBody>
          <a:bodyPr wrap="square" rtlCol="0">
            <a:spAutoFit/>
          </a:bodyPr>
          <a:lstStyle/>
          <a:p>
            <a:r>
              <a:rPr lang="en-US" dirty="0" smtClean="0"/>
              <a:t>Harvest year 2015: look at pixel level </a:t>
            </a:r>
            <a:r>
              <a:rPr lang="en-US" dirty="0" err="1" smtClean="0"/>
              <a:t>timeseries</a:t>
            </a:r>
            <a:r>
              <a:rPr lang="en-US" dirty="0" smtClean="0"/>
              <a:t>. Planet images don’t really show time progression. Unlike what Jake’s map shows, all pixels here are double cropped; the east side is just later than the west side.</a:t>
            </a:r>
            <a:endParaRPr lang="en-US" dirty="0"/>
          </a:p>
        </p:txBody>
      </p:sp>
      <p:pic>
        <p:nvPicPr>
          <p:cNvPr id="5" name="Picture 4"/>
          <p:cNvPicPr>
            <a:picLocks noChangeAspect="1"/>
          </p:cNvPicPr>
          <p:nvPr/>
        </p:nvPicPr>
        <p:blipFill>
          <a:blip r:embed="rId2"/>
          <a:stretch>
            <a:fillRect/>
          </a:stretch>
        </p:blipFill>
        <p:spPr>
          <a:xfrm>
            <a:off x="3092164" y="2755900"/>
            <a:ext cx="5340636" cy="4102100"/>
          </a:xfrm>
          <a:prstGeom prst="rect">
            <a:avLst/>
          </a:prstGeom>
        </p:spPr>
      </p:pic>
      <p:pic>
        <p:nvPicPr>
          <p:cNvPr id="6" name="Picture 5"/>
          <p:cNvPicPr>
            <a:picLocks noChangeAspect="1"/>
          </p:cNvPicPr>
          <p:nvPr/>
        </p:nvPicPr>
        <p:blipFill>
          <a:blip r:embed="rId3"/>
          <a:stretch>
            <a:fillRect/>
          </a:stretch>
        </p:blipFill>
        <p:spPr>
          <a:xfrm>
            <a:off x="0" y="2205567"/>
            <a:ext cx="3941233" cy="2679292"/>
          </a:xfrm>
          <a:prstGeom prst="rect">
            <a:avLst/>
          </a:prstGeom>
        </p:spPr>
      </p:pic>
      <p:pic>
        <p:nvPicPr>
          <p:cNvPr id="7" name="Picture 6"/>
          <p:cNvPicPr>
            <a:picLocks noChangeAspect="1"/>
          </p:cNvPicPr>
          <p:nvPr/>
        </p:nvPicPr>
        <p:blipFill>
          <a:blip r:embed="rId4"/>
          <a:stretch>
            <a:fillRect/>
          </a:stretch>
        </p:blipFill>
        <p:spPr>
          <a:xfrm>
            <a:off x="0" y="4884859"/>
            <a:ext cx="3941233" cy="2762605"/>
          </a:xfrm>
          <a:prstGeom prst="rect">
            <a:avLst/>
          </a:prstGeom>
        </p:spPr>
      </p:pic>
    </p:spTree>
    <p:extLst>
      <p:ext uri="{BB962C8B-B14F-4D97-AF65-F5344CB8AC3E}">
        <p14:creationId xmlns:p14="http://schemas.microsoft.com/office/powerpoint/2010/main" val="291351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225336"/>
            <a:ext cx="6858000" cy="369332"/>
          </a:xfrm>
          <a:prstGeom prst="rect">
            <a:avLst/>
          </a:prstGeom>
        </p:spPr>
        <p:txBody>
          <a:bodyPr wrap="square">
            <a:spAutoFit/>
          </a:bodyPr>
          <a:lstStyle/>
          <a:p>
            <a:r>
              <a:rPr lang="en-US" dirty="0" smtClean="0"/>
              <a:t>COD_IMOVEL: MT-5104526-33BDD314E97447B3A8F951BE8BD4BE7B</a:t>
            </a:r>
            <a:endParaRPr lang="en-US" dirty="0"/>
          </a:p>
        </p:txBody>
      </p:sp>
      <p:sp>
        <p:nvSpPr>
          <p:cNvPr id="3" name="TextBox 2"/>
          <p:cNvSpPr txBox="1"/>
          <p:nvPr/>
        </p:nvSpPr>
        <p:spPr>
          <a:xfrm>
            <a:off x="169333" y="846666"/>
            <a:ext cx="8974667" cy="646331"/>
          </a:xfrm>
          <a:prstGeom prst="rect">
            <a:avLst/>
          </a:prstGeom>
          <a:noFill/>
        </p:spPr>
        <p:txBody>
          <a:bodyPr wrap="square" rtlCol="0">
            <a:spAutoFit/>
          </a:bodyPr>
          <a:lstStyle/>
          <a:p>
            <a:r>
              <a:rPr lang="en-US" dirty="0" smtClean="0"/>
              <a:t>Harvest year 2014: Planet images show distinct west/east partition in crop timing. Look at pixel level </a:t>
            </a:r>
            <a:r>
              <a:rPr lang="en-US" dirty="0" err="1" smtClean="0"/>
              <a:t>timeseries</a:t>
            </a:r>
            <a:r>
              <a:rPr lang="en-US" dirty="0" smtClean="0"/>
              <a:t>. </a:t>
            </a:r>
            <a:endParaRPr lang="en-US" dirty="0"/>
          </a:p>
        </p:txBody>
      </p:sp>
      <p:pic>
        <p:nvPicPr>
          <p:cNvPr id="4" name="Picture 3"/>
          <p:cNvPicPr>
            <a:picLocks noChangeAspect="1"/>
          </p:cNvPicPr>
          <p:nvPr/>
        </p:nvPicPr>
        <p:blipFill>
          <a:blip r:embed="rId2"/>
          <a:stretch>
            <a:fillRect/>
          </a:stretch>
        </p:blipFill>
        <p:spPr>
          <a:xfrm>
            <a:off x="2074333" y="2019300"/>
            <a:ext cx="6845300" cy="4838700"/>
          </a:xfrm>
          <a:prstGeom prst="rect">
            <a:avLst/>
          </a:prstGeom>
        </p:spPr>
      </p:pic>
      <p:pic>
        <p:nvPicPr>
          <p:cNvPr id="8" name="Picture 7"/>
          <p:cNvPicPr>
            <a:picLocks noChangeAspect="1"/>
          </p:cNvPicPr>
          <p:nvPr/>
        </p:nvPicPr>
        <p:blipFill>
          <a:blip r:embed="rId3"/>
          <a:stretch>
            <a:fillRect/>
          </a:stretch>
        </p:blipFill>
        <p:spPr>
          <a:xfrm>
            <a:off x="0" y="2019300"/>
            <a:ext cx="5270500" cy="3597325"/>
          </a:xfrm>
          <a:prstGeom prst="rect">
            <a:avLst/>
          </a:prstGeom>
        </p:spPr>
      </p:pic>
    </p:spTree>
    <p:extLst>
      <p:ext uri="{BB962C8B-B14F-4D97-AF65-F5344CB8AC3E}">
        <p14:creationId xmlns:p14="http://schemas.microsoft.com/office/powerpoint/2010/main" val="283499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225336"/>
            <a:ext cx="6858000" cy="369332"/>
          </a:xfrm>
          <a:prstGeom prst="rect">
            <a:avLst/>
          </a:prstGeom>
        </p:spPr>
        <p:txBody>
          <a:bodyPr wrap="square">
            <a:spAutoFit/>
          </a:bodyPr>
          <a:lstStyle/>
          <a:p>
            <a:r>
              <a:rPr lang="en-US" dirty="0" smtClean="0"/>
              <a:t>COD_IMOVEL: MT-5104526-33BDD314E97447B3A8F951BE8BD4BE7B</a:t>
            </a:r>
            <a:endParaRPr lang="en-US" dirty="0"/>
          </a:p>
        </p:txBody>
      </p:sp>
      <p:sp>
        <p:nvSpPr>
          <p:cNvPr id="3" name="TextBox 2"/>
          <p:cNvSpPr txBox="1"/>
          <p:nvPr/>
        </p:nvSpPr>
        <p:spPr>
          <a:xfrm>
            <a:off x="169333" y="846666"/>
            <a:ext cx="8974667" cy="646331"/>
          </a:xfrm>
          <a:prstGeom prst="rect">
            <a:avLst/>
          </a:prstGeom>
          <a:noFill/>
        </p:spPr>
        <p:txBody>
          <a:bodyPr wrap="square" rtlCol="0">
            <a:spAutoFit/>
          </a:bodyPr>
          <a:lstStyle/>
          <a:p>
            <a:r>
              <a:rPr lang="en-US" dirty="0" smtClean="0"/>
              <a:t>Harvest year 2010: Planet images show distinct west/east partition in crop timing. Look at pixel level </a:t>
            </a:r>
            <a:r>
              <a:rPr lang="en-US" dirty="0" err="1" smtClean="0"/>
              <a:t>timeseries</a:t>
            </a:r>
            <a:r>
              <a:rPr lang="en-US" dirty="0" smtClean="0"/>
              <a:t>. </a:t>
            </a:r>
            <a:endParaRPr lang="en-US" dirty="0"/>
          </a:p>
        </p:txBody>
      </p:sp>
      <p:pic>
        <p:nvPicPr>
          <p:cNvPr id="5" name="Picture 4"/>
          <p:cNvPicPr>
            <a:picLocks noChangeAspect="1"/>
          </p:cNvPicPr>
          <p:nvPr/>
        </p:nvPicPr>
        <p:blipFill>
          <a:blip r:embed="rId2"/>
          <a:stretch>
            <a:fillRect/>
          </a:stretch>
        </p:blipFill>
        <p:spPr>
          <a:xfrm>
            <a:off x="3577167" y="2614431"/>
            <a:ext cx="5566833" cy="4243569"/>
          </a:xfrm>
          <a:prstGeom prst="rect">
            <a:avLst/>
          </a:prstGeom>
        </p:spPr>
      </p:pic>
      <p:pic>
        <p:nvPicPr>
          <p:cNvPr id="6" name="Picture 5"/>
          <p:cNvPicPr>
            <a:picLocks noChangeAspect="1"/>
          </p:cNvPicPr>
          <p:nvPr/>
        </p:nvPicPr>
        <p:blipFill>
          <a:blip r:embed="rId3"/>
          <a:stretch>
            <a:fillRect/>
          </a:stretch>
        </p:blipFill>
        <p:spPr>
          <a:xfrm>
            <a:off x="0" y="3492499"/>
            <a:ext cx="5041750" cy="3436097"/>
          </a:xfrm>
          <a:prstGeom prst="rect">
            <a:avLst/>
          </a:prstGeom>
        </p:spPr>
      </p:pic>
    </p:spTree>
    <p:extLst>
      <p:ext uri="{BB962C8B-B14F-4D97-AF65-F5344CB8AC3E}">
        <p14:creationId xmlns:p14="http://schemas.microsoft.com/office/powerpoint/2010/main" val="320629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168"/>
            <a:ext cx="6858000" cy="646331"/>
          </a:xfrm>
          <a:prstGeom prst="rect">
            <a:avLst/>
          </a:prstGeom>
        </p:spPr>
        <p:txBody>
          <a:bodyPr wrap="square">
            <a:spAutoFit/>
          </a:bodyPr>
          <a:lstStyle/>
          <a:p>
            <a:r>
              <a:rPr lang="en-US" dirty="0" smtClean="0"/>
              <a:t>COD_IMOVEL: BA-2928901-87522FFA491C4974A534FF292712263C</a:t>
            </a:r>
          </a:p>
          <a:p>
            <a:r>
              <a:rPr lang="en-US" dirty="0" err="1" smtClean="0"/>
              <a:t>Matopiba</a:t>
            </a:r>
            <a:r>
              <a:rPr lang="en-US" dirty="0" smtClean="0"/>
              <a:t> survey ID: 10</a:t>
            </a:r>
            <a:endParaRPr lang="en-US" dirty="0"/>
          </a:p>
        </p:txBody>
      </p:sp>
      <p:sp>
        <p:nvSpPr>
          <p:cNvPr id="3" name="TextBox 2"/>
          <p:cNvSpPr txBox="1"/>
          <p:nvPr/>
        </p:nvSpPr>
        <p:spPr>
          <a:xfrm>
            <a:off x="359833" y="1073834"/>
            <a:ext cx="8593667" cy="923330"/>
          </a:xfrm>
          <a:prstGeom prst="rect">
            <a:avLst/>
          </a:prstGeom>
          <a:noFill/>
        </p:spPr>
        <p:txBody>
          <a:bodyPr wrap="square" rtlCol="0">
            <a:spAutoFit/>
          </a:bodyPr>
          <a:lstStyle/>
          <a:p>
            <a:r>
              <a:rPr lang="en-US" dirty="0" smtClean="0"/>
              <a:t>Harvest year 2016: my planting date estimates reflect Plant imagery well despite Jake’s classification. Also it’s not fair to say that a single polygon has a single planting date. The whole thing is single cropped – see if </a:t>
            </a:r>
            <a:r>
              <a:rPr lang="en-US" dirty="0" err="1" smtClean="0"/>
              <a:t>timeseries</a:t>
            </a:r>
            <a:r>
              <a:rPr lang="en-US" dirty="0" smtClean="0"/>
              <a:t> reflects this.</a:t>
            </a:r>
            <a:endParaRPr lang="en-US" dirty="0"/>
          </a:p>
        </p:txBody>
      </p:sp>
      <p:pic>
        <p:nvPicPr>
          <p:cNvPr id="4" name="Picture 3"/>
          <p:cNvPicPr>
            <a:picLocks noChangeAspect="1"/>
          </p:cNvPicPr>
          <p:nvPr/>
        </p:nvPicPr>
        <p:blipFill>
          <a:blip r:embed="rId2"/>
          <a:stretch>
            <a:fillRect/>
          </a:stretch>
        </p:blipFill>
        <p:spPr>
          <a:xfrm>
            <a:off x="3429000" y="2146300"/>
            <a:ext cx="5524500" cy="4711700"/>
          </a:xfrm>
          <a:prstGeom prst="rect">
            <a:avLst/>
          </a:prstGeom>
        </p:spPr>
      </p:pic>
    </p:spTree>
    <p:extLst>
      <p:ext uri="{BB962C8B-B14F-4D97-AF65-F5344CB8AC3E}">
        <p14:creationId xmlns:p14="http://schemas.microsoft.com/office/powerpoint/2010/main" val="6977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168"/>
            <a:ext cx="6858000" cy="646331"/>
          </a:xfrm>
          <a:prstGeom prst="rect">
            <a:avLst/>
          </a:prstGeom>
        </p:spPr>
        <p:txBody>
          <a:bodyPr wrap="square">
            <a:spAutoFit/>
          </a:bodyPr>
          <a:lstStyle/>
          <a:p>
            <a:r>
              <a:rPr lang="en-US" dirty="0" smtClean="0"/>
              <a:t>COD_IMOVEL: BA-2928901-87522FFA491C4974A534FF292712263C</a:t>
            </a:r>
          </a:p>
          <a:p>
            <a:r>
              <a:rPr lang="en-US" dirty="0" err="1" smtClean="0"/>
              <a:t>Matopiba</a:t>
            </a:r>
            <a:r>
              <a:rPr lang="en-US" dirty="0" smtClean="0"/>
              <a:t> survey ID: 10</a:t>
            </a:r>
            <a:endParaRPr lang="en-US" dirty="0"/>
          </a:p>
        </p:txBody>
      </p:sp>
      <p:sp>
        <p:nvSpPr>
          <p:cNvPr id="3" name="TextBox 2"/>
          <p:cNvSpPr txBox="1"/>
          <p:nvPr/>
        </p:nvSpPr>
        <p:spPr>
          <a:xfrm>
            <a:off x="211694" y="893627"/>
            <a:ext cx="8702971" cy="1477328"/>
          </a:xfrm>
          <a:prstGeom prst="rect">
            <a:avLst/>
          </a:prstGeom>
          <a:noFill/>
        </p:spPr>
        <p:txBody>
          <a:bodyPr wrap="square" rtlCol="0">
            <a:spAutoFit/>
          </a:bodyPr>
          <a:lstStyle/>
          <a:p>
            <a:r>
              <a:rPr lang="en-US" dirty="0" smtClean="0"/>
              <a:t>Harvest year 2011: most of the polygon is classified as double cropping, and not enough Planet images to confirm. See if </a:t>
            </a:r>
            <a:r>
              <a:rPr lang="en-US" dirty="0" err="1" smtClean="0"/>
              <a:t>timeseries</a:t>
            </a:r>
            <a:r>
              <a:rPr lang="en-US" dirty="0" smtClean="0"/>
              <a:t> can confirm. Maybe failed first crops and and different crop timings across Brazil are causing confusion. Try applying Jake’s MT-trained classifier to </a:t>
            </a:r>
            <a:r>
              <a:rPr lang="en-US" dirty="0" err="1" smtClean="0"/>
              <a:t>Matopiba</a:t>
            </a:r>
            <a:r>
              <a:rPr lang="en-US" dirty="0" smtClean="0"/>
              <a:t> to see if classifier is transferrable across space. Look at where his training points are</a:t>
            </a:r>
            <a:endParaRPr lang="en-US" dirty="0"/>
          </a:p>
        </p:txBody>
      </p:sp>
      <p:pic>
        <p:nvPicPr>
          <p:cNvPr id="4" name="Picture 3"/>
          <p:cNvPicPr>
            <a:picLocks noChangeAspect="1"/>
          </p:cNvPicPr>
          <p:nvPr/>
        </p:nvPicPr>
        <p:blipFill>
          <a:blip r:embed="rId2"/>
          <a:stretch>
            <a:fillRect/>
          </a:stretch>
        </p:blipFill>
        <p:spPr>
          <a:xfrm>
            <a:off x="2046374" y="2305605"/>
            <a:ext cx="5375530" cy="4792762"/>
          </a:xfrm>
          <a:prstGeom prst="rect">
            <a:avLst/>
          </a:prstGeom>
        </p:spPr>
      </p:pic>
    </p:spTree>
    <p:extLst>
      <p:ext uri="{BB962C8B-B14F-4D97-AF65-F5344CB8AC3E}">
        <p14:creationId xmlns:p14="http://schemas.microsoft.com/office/powerpoint/2010/main" val="418050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651" y="74805"/>
            <a:ext cx="6128832" cy="646331"/>
          </a:xfrm>
          <a:prstGeom prst="rect">
            <a:avLst/>
          </a:prstGeom>
        </p:spPr>
        <p:txBody>
          <a:bodyPr wrap="square">
            <a:spAutoFit/>
          </a:bodyPr>
          <a:lstStyle/>
          <a:p>
            <a:r>
              <a:rPr lang="en-US" dirty="0" smtClean="0"/>
              <a:t>COD_IMOVEL:</a:t>
            </a:r>
          </a:p>
          <a:p>
            <a:r>
              <a:rPr lang="en-US" dirty="0" smtClean="0"/>
              <a:t>BA-2919553-629DC7CD62E34C9CA2F9DB8A983A7047</a:t>
            </a:r>
            <a:endParaRPr lang="en-US" dirty="0"/>
          </a:p>
        </p:txBody>
      </p:sp>
      <p:sp>
        <p:nvSpPr>
          <p:cNvPr id="3" name="TextBox 2"/>
          <p:cNvSpPr txBox="1"/>
          <p:nvPr/>
        </p:nvSpPr>
        <p:spPr>
          <a:xfrm>
            <a:off x="188173" y="1293408"/>
            <a:ext cx="8679450" cy="646331"/>
          </a:xfrm>
          <a:prstGeom prst="rect">
            <a:avLst/>
          </a:prstGeom>
          <a:noFill/>
        </p:spPr>
        <p:txBody>
          <a:bodyPr wrap="square" rtlCol="0">
            <a:spAutoFit/>
          </a:bodyPr>
          <a:lstStyle/>
          <a:p>
            <a:r>
              <a:rPr lang="en-US" dirty="0" smtClean="0"/>
              <a:t>Harvest year 2010: example of homogenously timed CAR poly, see if my estimates reflect that</a:t>
            </a:r>
            <a:endParaRPr lang="en-US" dirty="0"/>
          </a:p>
        </p:txBody>
      </p:sp>
      <p:pic>
        <p:nvPicPr>
          <p:cNvPr id="4" name="Picture 3"/>
          <p:cNvPicPr>
            <a:picLocks noChangeAspect="1"/>
          </p:cNvPicPr>
          <p:nvPr/>
        </p:nvPicPr>
        <p:blipFill>
          <a:blip r:embed="rId2"/>
          <a:stretch>
            <a:fillRect/>
          </a:stretch>
        </p:blipFill>
        <p:spPr>
          <a:xfrm>
            <a:off x="1222223" y="2237943"/>
            <a:ext cx="7645400" cy="4203700"/>
          </a:xfrm>
          <a:prstGeom prst="rect">
            <a:avLst/>
          </a:prstGeom>
        </p:spPr>
      </p:pic>
    </p:spTree>
    <p:extLst>
      <p:ext uri="{BB962C8B-B14F-4D97-AF65-F5344CB8AC3E}">
        <p14:creationId xmlns:p14="http://schemas.microsoft.com/office/powerpoint/2010/main" val="319191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651" y="74805"/>
            <a:ext cx="6128832" cy="646331"/>
          </a:xfrm>
          <a:prstGeom prst="rect">
            <a:avLst/>
          </a:prstGeom>
        </p:spPr>
        <p:txBody>
          <a:bodyPr wrap="square">
            <a:spAutoFit/>
          </a:bodyPr>
          <a:lstStyle/>
          <a:p>
            <a:r>
              <a:rPr lang="en-US" dirty="0" smtClean="0"/>
              <a:t>COD_IMOVEL:</a:t>
            </a:r>
          </a:p>
          <a:p>
            <a:r>
              <a:rPr lang="en-US" dirty="0" smtClean="0"/>
              <a:t>BA-2919553-629DC7CD62E34C9CA2F9DB8A983A7047</a:t>
            </a:r>
            <a:endParaRPr lang="en-US" dirty="0"/>
          </a:p>
        </p:txBody>
      </p:sp>
      <p:sp>
        <p:nvSpPr>
          <p:cNvPr id="3" name="TextBox 2"/>
          <p:cNvSpPr txBox="1"/>
          <p:nvPr/>
        </p:nvSpPr>
        <p:spPr>
          <a:xfrm>
            <a:off x="117609" y="1293408"/>
            <a:ext cx="8844100" cy="646331"/>
          </a:xfrm>
          <a:prstGeom prst="rect">
            <a:avLst/>
          </a:prstGeom>
          <a:noFill/>
        </p:spPr>
        <p:txBody>
          <a:bodyPr wrap="square" rtlCol="0">
            <a:spAutoFit/>
          </a:bodyPr>
          <a:lstStyle/>
          <a:p>
            <a:r>
              <a:rPr lang="en-US" dirty="0" smtClean="0"/>
              <a:t>Harvest year 2012: look at pixel level </a:t>
            </a:r>
            <a:r>
              <a:rPr lang="en-US" dirty="0" err="1" smtClean="0"/>
              <a:t>timeseries</a:t>
            </a:r>
            <a:r>
              <a:rPr lang="en-US" dirty="0" smtClean="0"/>
              <a:t>. Planet labs indicates the whole thing is homogenous crop timing, single cropped.</a:t>
            </a:r>
            <a:endParaRPr lang="en-US" dirty="0"/>
          </a:p>
        </p:txBody>
      </p:sp>
      <p:pic>
        <p:nvPicPr>
          <p:cNvPr id="4" name="Picture 3"/>
          <p:cNvPicPr>
            <a:picLocks noChangeAspect="1"/>
          </p:cNvPicPr>
          <p:nvPr/>
        </p:nvPicPr>
        <p:blipFill>
          <a:blip r:embed="rId2"/>
          <a:stretch>
            <a:fillRect/>
          </a:stretch>
        </p:blipFill>
        <p:spPr>
          <a:xfrm>
            <a:off x="431800" y="2208777"/>
            <a:ext cx="8280400" cy="4356100"/>
          </a:xfrm>
          <a:prstGeom prst="rect">
            <a:avLst/>
          </a:prstGeom>
        </p:spPr>
      </p:pic>
    </p:spTree>
    <p:extLst>
      <p:ext uri="{BB962C8B-B14F-4D97-AF65-F5344CB8AC3E}">
        <p14:creationId xmlns:p14="http://schemas.microsoft.com/office/powerpoint/2010/main" val="224256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88" y="233588"/>
            <a:ext cx="8894389" cy="5909311"/>
          </a:xfrm>
          <a:prstGeom prst="rect">
            <a:avLst/>
          </a:prstGeom>
          <a:noFill/>
        </p:spPr>
        <p:txBody>
          <a:bodyPr wrap="square" rtlCol="0">
            <a:spAutoFit/>
          </a:bodyPr>
          <a:lstStyle/>
          <a:p>
            <a:r>
              <a:rPr lang="en-US" b="1" dirty="0" smtClean="0"/>
              <a:t>General observations</a:t>
            </a:r>
          </a:p>
          <a:p>
            <a:endParaRPr lang="en-US" dirty="0"/>
          </a:p>
          <a:p>
            <a:pPr marL="285750" indent="-285750">
              <a:buFontTx/>
              <a:buChar char="-"/>
            </a:pPr>
            <a:r>
              <a:rPr lang="en-US" dirty="0" smtClean="0"/>
              <a:t>Unreasonable estimates are usually due to misclassified land use; if land use is correct, the estimate is usually reasonable</a:t>
            </a:r>
          </a:p>
          <a:p>
            <a:pPr marL="285750" indent="-285750">
              <a:buFontTx/>
              <a:buChar char="-"/>
            </a:pPr>
            <a:r>
              <a:rPr lang="en-US" dirty="0" smtClean="0"/>
              <a:t>CAR polys seem to cut through what looks like a cohesive field – maybe CAR polys aren’t totally correct or mean something different than I’m assuming</a:t>
            </a:r>
          </a:p>
          <a:p>
            <a:pPr marL="285750" indent="-285750">
              <a:buFontTx/>
              <a:buChar char="-"/>
            </a:pPr>
            <a:r>
              <a:rPr lang="en-US" dirty="0" smtClean="0"/>
              <a:t>In </a:t>
            </a:r>
            <a:r>
              <a:rPr lang="en-US" dirty="0" err="1" smtClean="0"/>
              <a:t>Mato</a:t>
            </a:r>
            <a:r>
              <a:rPr lang="en-US" dirty="0" smtClean="0"/>
              <a:t> </a:t>
            </a:r>
            <a:r>
              <a:rPr lang="en-US" dirty="0" err="1" smtClean="0"/>
              <a:t>Grosso</a:t>
            </a:r>
            <a:r>
              <a:rPr lang="en-US" dirty="0" smtClean="0"/>
              <a:t>, much of Jake’s single cropping pixels are actually double cropping</a:t>
            </a:r>
          </a:p>
          <a:p>
            <a:pPr marL="285750" indent="-285750">
              <a:buFontTx/>
              <a:buChar char="-"/>
            </a:pPr>
            <a:r>
              <a:rPr lang="en-US" dirty="0" smtClean="0"/>
              <a:t>The </a:t>
            </a:r>
            <a:r>
              <a:rPr lang="en-US" dirty="0" err="1" smtClean="0"/>
              <a:t>Matopiba</a:t>
            </a:r>
            <a:r>
              <a:rPr lang="en-US" dirty="0" smtClean="0"/>
              <a:t> survey doesn’t reflect the change in planting/harvest dates across the CAR polygon and is too stable over the years to be trustworthy. Survey reports </a:t>
            </a:r>
            <a:r>
              <a:rPr lang="en-US" dirty="0" err="1" smtClean="0"/>
              <a:t>don’tvalidate</a:t>
            </a:r>
            <a:r>
              <a:rPr lang="en-US" dirty="0" smtClean="0"/>
              <a:t> as well as </a:t>
            </a:r>
            <a:r>
              <a:rPr lang="en-US" dirty="0" err="1" smtClean="0"/>
              <a:t>timeseries</a:t>
            </a:r>
            <a:r>
              <a:rPr lang="en-US" dirty="0" smtClean="0"/>
              <a:t> analysis dates, probably because of recall error; tend to report the same dates for all years even though Planet images don’t reflect it. </a:t>
            </a:r>
            <a:r>
              <a:rPr lang="en-US" dirty="0" err="1" smtClean="0"/>
              <a:t>Matopiba</a:t>
            </a:r>
            <a:r>
              <a:rPr lang="en-US" dirty="0" smtClean="0"/>
              <a:t> survey is probably wrong; doesn’t take two months to harvest on a small plot. Also maybe they reported a failed crop as the actual planting date; see an example of an early </a:t>
            </a:r>
            <a:r>
              <a:rPr lang="en-US" dirty="0" err="1" smtClean="0"/>
              <a:t>greenup</a:t>
            </a:r>
            <a:r>
              <a:rPr lang="en-US" dirty="0" smtClean="0"/>
              <a:t> followed soon by brown; this corresponded to the </a:t>
            </a:r>
            <a:r>
              <a:rPr lang="en-US" dirty="0" err="1" smtClean="0"/>
              <a:t>Matopiba</a:t>
            </a:r>
            <a:r>
              <a:rPr lang="en-US" dirty="0" smtClean="0"/>
              <a:t> reported planting date. </a:t>
            </a:r>
            <a:r>
              <a:rPr lang="en-US" dirty="0" smtClean="0"/>
              <a:t>Try to use only recent years to calibrate and validate. Rely on the crop progress reports instead?</a:t>
            </a:r>
          </a:p>
          <a:p>
            <a:pPr marL="285750" indent="-285750">
              <a:buFontTx/>
              <a:buChar char="-"/>
            </a:pPr>
            <a:r>
              <a:rPr lang="en-US" dirty="0" smtClean="0"/>
              <a:t>Failed crops and weeds may impact which peak is detected as the crop peak…</a:t>
            </a:r>
          </a:p>
          <a:p>
            <a:pPr marL="285750" indent="-285750">
              <a:buFontTx/>
              <a:buChar char="-"/>
            </a:pPr>
            <a:r>
              <a:rPr lang="en-US" dirty="0" err="1" smtClean="0"/>
              <a:t>Interfield</a:t>
            </a:r>
            <a:r>
              <a:rPr lang="en-US" dirty="0" smtClean="0"/>
              <a:t> variations happen very ‘fast’ across space, and the variations are very large.</a:t>
            </a:r>
          </a:p>
          <a:p>
            <a:pPr marL="285750" indent="-285750">
              <a:buFontTx/>
              <a:buChar char="-"/>
            </a:pPr>
            <a:r>
              <a:rPr lang="en-US" dirty="0" smtClean="0"/>
              <a:t>500m isn’t enough to resolve natural vegetation</a:t>
            </a:r>
          </a:p>
          <a:p>
            <a:pPr marL="285750" indent="-285750">
              <a:buFontTx/>
              <a:buChar char="-"/>
            </a:pPr>
            <a:r>
              <a:rPr lang="en-US" dirty="0"/>
              <a:t>Planet validation in MT indicate a need to think about whether polygons are appropriate for aggregation, and if so, how to mask out pixels and whether to divide a polygon into separate pieces. </a:t>
            </a:r>
            <a:endParaRPr lang="en-US" dirty="0" smtClean="0"/>
          </a:p>
        </p:txBody>
      </p:sp>
    </p:spTree>
    <p:extLst>
      <p:ext uri="{BB962C8B-B14F-4D97-AF65-F5344CB8AC3E}">
        <p14:creationId xmlns:p14="http://schemas.microsoft.com/office/powerpoint/2010/main" val="276916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6" y="160592"/>
            <a:ext cx="8685979" cy="5355313"/>
          </a:xfrm>
          <a:prstGeom prst="rect">
            <a:avLst/>
          </a:prstGeom>
          <a:noFill/>
        </p:spPr>
        <p:txBody>
          <a:bodyPr wrap="square" rtlCol="0">
            <a:spAutoFit/>
          </a:bodyPr>
          <a:lstStyle/>
          <a:p>
            <a:r>
              <a:rPr lang="en-US" dirty="0" smtClean="0"/>
              <a:t>Issues with aggregation and analysis</a:t>
            </a:r>
          </a:p>
          <a:p>
            <a:endParaRPr lang="en-US" dirty="0"/>
          </a:p>
          <a:p>
            <a:pPr marL="285750" indent="-285750">
              <a:buFontTx/>
              <a:buChar char="-"/>
            </a:pPr>
            <a:r>
              <a:rPr lang="en-US" dirty="0" smtClean="0"/>
              <a:t>Small portions of each property have completely different crop cycles</a:t>
            </a:r>
          </a:p>
          <a:p>
            <a:pPr marL="742950" lvl="1" indent="-285750">
              <a:buFontTx/>
              <a:buChar char="-"/>
            </a:pPr>
            <a:r>
              <a:rPr lang="en-US" dirty="0" smtClean="0"/>
              <a:t>One part of field is bare while the other part are at peak greenness</a:t>
            </a:r>
          </a:p>
          <a:p>
            <a:pPr marL="742950" lvl="1" indent="-285750">
              <a:buFontTx/>
              <a:buChar char="-"/>
            </a:pPr>
            <a:r>
              <a:rPr lang="en-US" dirty="0" smtClean="0"/>
              <a:t>One part is single cropped, but seems to happen during the time of the second crop</a:t>
            </a:r>
          </a:p>
          <a:p>
            <a:pPr marL="285750" indent="-285750">
              <a:buFontTx/>
              <a:buChar char="-"/>
            </a:pPr>
            <a:r>
              <a:rPr lang="en-US" dirty="0" smtClean="0"/>
              <a:t>Planting and harvesting seem to happen in a scattered way – i.e. nonadjacent fields in a CAR poly seem to be planted at the same time. In other words, especially for larger CAR polys, the within poly variation is probably equal to </a:t>
            </a:r>
            <a:r>
              <a:rPr lang="en-US" dirty="0" err="1" smtClean="0"/>
              <a:t>interpoly</a:t>
            </a:r>
            <a:r>
              <a:rPr lang="en-US" dirty="0" smtClean="0"/>
              <a:t> variation</a:t>
            </a:r>
          </a:p>
          <a:p>
            <a:pPr marL="285750" indent="-285750">
              <a:buFontTx/>
              <a:buChar char="-"/>
            </a:pPr>
            <a:r>
              <a:rPr lang="en-US" dirty="0" err="1" smtClean="0"/>
              <a:t>Quantile</a:t>
            </a:r>
            <a:r>
              <a:rPr lang="en-US" dirty="0" smtClean="0"/>
              <a:t> correction with crop progress reports in </a:t>
            </a:r>
            <a:r>
              <a:rPr lang="en-US" dirty="0" err="1" smtClean="0"/>
              <a:t>Mato</a:t>
            </a:r>
            <a:r>
              <a:rPr lang="en-US" dirty="0" smtClean="0"/>
              <a:t> </a:t>
            </a:r>
            <a:r>
              <a:rPr lang="en-US" dirty="0" err="1" smtClean="0"/>
              <a:t>Grosso</a:t>
            </a:r>
            <a:endParaRPr lang="en-US" dirty="0" smtClean="0"/>
          </a:p>
          <a:p>
            <a:pPr marL="285750" indent="-285750">
              <a:buFontTx/>
              <a:buChar char="-"/>
            </a:pPr>
            <a:r>
              <a:rPr lang="en-US" dirty="0" smtClean="0"/>
              <a:t>Use only MODIS pixels that have &gt; 80% area classified as soy, or only report CAR polygons that have &gt; 80% area classified as soy, or have a ‘uniform’ planting date across the polygon (i.e. low </a:t>
            </a:r>
            <a:r>
              <a:rPr lang="en-US" dirty="0" err="1" smtClean="0"/>
              <a:t>stdev</a:t>
            </a:r>
            <a:r>
              <a:rPr lang="en-US" dirty="0" smtClean="0"/>
              <a:t>)</a:t>
            </a:r>
          </a:p>
          <a:p>
            <a:pPr marL="285750" indent="-285750">
              <a:buFontTx/>
              <a:buChar char="-"/>
            </a:pPr>
            <a:r>
              <a:rPr lang="en-US" dirty="0" smtClean="0"/>
              <a:t>Use Planet Labs satellite imagery to validate</a:t>
            </a:r>
          </a:p>
          <a:p>
            <a:pPr marL="285750" indent="-285750">
              <a:buFontTx/>
              <a:buChar char="-"/>
            </a:pPr>
            <a:r>
              <a:rPr lang="en-US" dirty="0" smtClean="0"/>
              <a:t>Need to get rid of center pivot pixels because they have a completely different crop cycle</a:t>
            </a:r>
          </a:p>
          <a:p>
            <a:pPr marL="285750" indent="-285750">
              <a:buFontTx/>
              <a:buChar char="-"/>
            </a:pPr>
            <a:r>
              <a:rPr lang="en-US" dirty="0" err="1"/>
              <a:t>Timeseries</a:t>
            </a:r>
            <a:r>
              <a:rPr lang="en-US" dirty="0"/>
              <a:t> analysis: use Prophet package in R</a:t>
            </a:r>
            <a:r>
              <a:rPr lang="en-US" dirty="0" smtClean="0">
                <a:effectLst/>
              </a:rPr>
              <a:t> </a:t>
            </a:r>
            <a:endParaRPr lang="en-US" dirty="0" smtClean="0"/>
          </a:p>
          <a:p>
            <a:pPr marL="285750" indent="-285750">
              <a:buFontTx/>
              <a:buChar char="-"/>
            </a:pPr>
            <a:endParaRPr lang="en-US" dirty="0" smtClean="0"/>
          </a:p>
          <a:p>
            <a:pPr marL="285750" indent="-285750">
              <a:buFontTx/>
              <a:buChar char="-"/>
            </a:pPr>
            <a:endParaRPr lang="en-US" dirty="0" smtClean="0"/>
          </a:p>
        </p:txBody>
      </p:sp>
      <p:pic>
        <p:nvPicPr>
          <p:cNvPr id="3" name="Picture 2"/>
          <p:cNvPicPr>
            <a:picLocks noChangeAspect="1"/>
          </p:cNvPicPr>
          <p:nvPr/>
        </p:nvPicPr>
        <p:blipFill>
          <a:blip r:embed="rId2"/>
          <a:stretch>
            <a:fillRect/>
          </a:stretch>
        </p:blipFill>
        <p:spPr>
          <a:xfrm>
            <a:off x="558800" y="4988918"/>
            <a:ext cx="8026400" cy="4140200"/>
          </a:xfrm>
          <a:prstGeom prst="rect">
            <a:avLst/>
          </a:prstGeom>
        </p:spPr>
      </p:pic>
    </p:spTree>
    <p:extLst>
      <p:ext uri="{BB962C8B-B14F-4D97-AF65-F5344CB8AC3E}">
        <p14:creationId xmlns:p14="http://schemas.microsoft.com/office/powerpoint/2010/main" val="15958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7" y="218989"/>
            <a:ext cx="9027214" cy="5078314"/>
          </a:xfrm>
          <a:prstGeom prst="rect">
            <a:avLst/>
          </a:prstGeom>
          <a:noFill/>
        </p:spPr>
        <p:txBody>
          <a:bodyPr wrap="square" rtlCol="0">
            <a:spAutoFit/>
          </a:bodyPr>
          <a:lstStyle/>
          <a:p>
            <a:r>
              <a:rPr lang="en-US" dirty="0" smtClean="0"/>
              <a:t>Issues with land cover classification</a:t>
            </a:r>
          </a:p>
          <a:p>
            <a:endParaRPr lang="en-US" dirty="0"/>
          </a:p>
          <a:p>
            <a:pPr marL="285750" indent="-285750">
              <a:buFontTx/>
              <a:buChar char="-"/>
            </a:pPr>
            <a:r>
              <a:rPr lang="en-US" dirty="0" smtClean="0"/>
              <a:t>Center pivot isn’t captured in land use map and it has a completely different crop cycle than the non irrigated areas</a:t>
            </a:r>
          </a:p>
          <a:p>
            <a:pPr marL="285750" indent="-285750">
              <a:buFontTx/>
              <a:buChar char="-"/>
            </a:pPr>
            <a:r>
              <a:rPr lang="en-US" dirty="0" smtClean="0"/>
              <a:t>Due to crop timing issues, and perhaps others, double cropping &lt;-&gt; single cropping is easily messed up</a:t>
            </a:r>
          </a:p>
          <a:p>
            <a:pPr marL="285750" indent="-285750">
              <a:buFontTx/>
              <a:buChar char="-"/>
            </a:pPr>
            <a:r>
              <a:rPr lang="en-US" dirty="0" smtClean="0"/>
              <a:t>Often, natural vegetation is misclassified as soy</a:t>
            </a:r>
          </a:p>
          <a:p>
            <a:pPr marL="285750" indent="-285750">
              <a:buFontTx/>
              <a:buChar char="-"/>
            </a:pPr>
            <a:r>
              <a:rPr lang="en-US" dirty="0" smtClean="0"/>
              <a:t>Does whether a pixel is classified as single or double cropping matter at all for the resulting plant/harvest estimate for the first crop? (Try changing all soy pixels to a single type of soy cropping, compare results by doing pixel level subtraction from single cropped and double cropped pixels)</a:t>
            </a:r>
          </a:p>
          <a:p>
            <a:pPr marL="285750" indent="-285750">
              <a:buFontTx/>
              <a:buChar char="-"/>
            </a:pPr>
            <a:r>
              <a:rPr lang="en-US" dirty="0" smtClean="0"/>
              <a:t>try to ‘classify’ the Planet Labs image by eye and check </a:t>
            </a:r>
            <a:r>
              <a:rPr lang="en-US" dirty="0" err="1" smtClean="0"/>
              <a:t>soymap</a:t>
            </a:r>
            <a:r>
              <a:rPr lang="en-US" dirty="0" smtClean="0"/>
              <a:t> accuracy</a:t>
            </a:r>
          </a:p>
          <a:p>
            <a:pPr marL="285750" indent="-285750">
              <a:buFontTx/>
              <a:buChar char="-"/>
            </a:pPr>
            <a:r>
              <a:rPr lang="en-US" dirty="0" smtClean="0"/>
              <a:t>Need to improve soy classification – use SAR? Need to improve single </a:t>
            </a:r>
            <a:r>
              <a:rPr lang="en-US" dirty="0" err="1" smtClean="0"/>
              <a:t>vs</a:t>
            </a:r>
            <a:r>
              <a:rPr lang="en-US" dirty="0" smtClean="0"/>
              <a:t> double cropped classification especially if want to separately report single </a:t>
            </a:r>
            <a:r>
              <a:rPr lang="en-US" dirty="0" err="1" smtClean="0"/>
              <a:t>vs</a:t>
            </a:r>
            <a:r>
              <a:rPr lang="en-US" dirty="0" smtClean="0"/>
              <a:t> double cropped farms. Double check Jake’s ‘success rate’ for single </a:t>
            </a:r>
            <a:r>
              <a:rPr lang="en-US" dirty="0" err="1" smtClean="0"/>
              <a:t>vs</a:t>
            </a:r>
            <a:r>
              <a:rPr lang="en-US" dirty="0" smtClean="0"/>
              <a:t> double crop classifications.</a:t>
            </a:r>
          </a:p>
          <a:p>
            <a:pPr marL="285750" indent="-285750">
              <a:buFontTx/>
              <a:buChar char="-"/>
            </a:pPr>
            <a:r>
              <a:rPr lang="en-US" dirty="0" smtClean="0"/>
              <a:t>Redo land cover map using Landsat to get 30m? Enhance with Sentinel?</a:t>
            </a:r>
          </a:p>
          <a:p>
            <a:pPr marL="285750" indent="-285750">
              <a:buFontTx/>
              <a:buChar char="-"/>
            </a:pPr>
            <a:r>
              <a:rPr lang="en-US" dirty="0" smtClean="0"/>
              <a:t>Validate land cover with CAR land use data, new </a:t>
            </a:r>
            <a:r>
              <a:rPr lang="en-US" dirty="0" err="1" smtClean="0"/>
              <a:t>mapbiomas</a:t>
            </a:r>
            <a:r>
              <a:rPr lang="en-US" dirty="0" smtClean="0"/>
              <a:t> (version 3</a:t>
            </a:r>
            <a:endParaRPr lang="en-US" dirty="0" smtClean="0"/>
          </a:p>
          <a:p>
            <a:endParaRPr lang="en-US" dirty="0"/>
          </a:p>
        </p:txBody>
      </p:sp>
    </p:spTree>
    <p:extLst>
      <p:ext uri="{BB962C8B-B14F-4D97-AF65-F5344CB8AC3E}">
        <p14:creationId xmlns:p14="http://schemas.microsoft.com/office/powerpoint/2010/main" val="305476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85" y="189790"/>
            <a:ext cx="8700577" cy="2031325"/>
          </a:xfrm>
          <a:prstGeom prst="rect">
            <a:avLst/>
          </a:prstGeom>
          <a:noFill/>
        </p:spPr>
        <p:txBody>
          <a:bodyPr wrap="square" rtlCol="0">
            <a:spAutoFit/>
          </a:bodyPr>
          <a:lstStyle/>
          <a:p>
            <a:r>
              <a:rPr lang="en-US" dirty="0" smtClean="0"/>
              <a:t>Issues with image availability</a:t>
            </a:r>
          </a:p>
          <a:p>
            <a:endParaRPr lang="en-US" dirty="0"/>
          </a:p>
          <a:p>
            <a:pPr marL="285750" indent="-285750">
              <a:buFontTx/>
              <a:buChar char="-"/>
            </a:pPr>
            <a:r>
              <a:rPr lang="en-US" dirty="0" smtClean="0"/>
              <a:t>Earlier years have fewer images but even later years have images too sparse to see planting date</a:t>
            </a:r>
          </a:p>
          <a:p>
            <a:pPr marL="285750" indent="-285750">
              <a:buFontTx/>
              <a:buChar char="-"/>
            </a:pPr>
            <a:r>
              <a:rPr lang="en-US" dirty="0" smtClean="0"/>
              <a:t>Cloud cover hides most images useful for determining planting date</a:t>
            </a:r>
          </a:p>
          <a:p>
            <a:pPr marL="285750" indent="-285750">
              <a:buFontTx/>
              <a:buChar char="-"/>
            </a:pPr>
            <a:r>
              <a:rPr lang="en-US" dirty="0" smtClean="0"/>
              <a:t>Especially in earlier years, the images are so sparse that can’t even tell if it’s first or second crop, or single or double cropped</a:t>
            </a:r>
            <a:endParaRPr lang="en-US" dirty="0"/>
          </a:p>
        </p:txBody>
      </p:sp>
    </p:spTree>
    <p:extLst>
      <p:ext uri="{BB962C8B-B14F-4D97-AF65-F5344CB8AC3E}">
        <p14:creationId xmlns:p14="http://schemas.microsoft.com/office/powerpoint/2010/main" val="28378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083" y="211655"/>
            <a:ext cx="8739532" cy="9787293"/>
          </a:xfrm>
          <a:prstGeom prst="rect">
            <a:avLst/>
          </a:prstGeom>
          <a:noFill/>
        </p:spPr>
        <p:txBody>
          <a:bodyPr wrap="square" rtlCol="0">
            <a:spAutoFit/>
          </a:bodyPr>
          <a:lstStyle/>
          <a:p>
            <a:r>
              <a:rPr lang="en-US" dirty="0" smtClean="0"/>
              <a:t>Questions/things to do</a:t>
            </a:r>
          </a:p>
          <a:p>
            <a:pPr marL="285750" indent="-285750">
              <a:buFontTx/>
              <a:buChar char="-"/>
            </a:pPr>
            <a:r>
              <a:rPr lang="en-US" dirty="0" smtClean="0"/>
              <a:t>For a single field with a consistent crop timing, do my estimates reflect the fact that all pixels in the field were planted at the same time? Can I get an estimate of the ‘unavoidable variation’ in my estimates based on </a:t>
            </a:r>
            <a:r>
              <a:rPr lang="en-US" dirty="0" err="1" smtClean="0"/>
              <a:t>stdev</a:t>
            </a:r>
            <a:r>
              <a:rPr lang="en-US" dirty="0" smtClean="0"/>
              <a:t> of estimates for a homogenously timed field? For a CAR poly with visually different </a:t>
            </a:r>
            <a:r>
              <a:rPr lang="en-US" dirty="0" err="1" smtClean="0"/>
              <a:t>greenups</a:t>
            </a:r>
            <a:r>
              <a:rPr lang="en-US" dirty="0" smtClean="0"/>
              <a:t>, do my estimates reflect the difference?</a:t>
            </a:r>
          </a:p>
          <a:p>
            <a:pPr marL="285750" indent="-285750">
              <a:buFontTx/>
              <a:buChar char="-"/>
            </a:pPr>
            <a:r>
              <a:rPr lang="en-US" dirty="0" smtClean="0"/>
              <a:t>Quantify the </a:t>
            </a:r>
            <a:r>
              <a:rPr lang="en-US" dirty="0" err="1" smtClean="0"/>
              <a:t>stdev</a:t>
            </a:r>
            <a:r>
              <a:rPr lang="en-US" dirty="0" smtClean="0"/>
              <a:t>/variation of pixel level estimates within each CAR poly and compare to variations across CAR polys – does it even make sense to aggregate to CAR polys?</a:t>
            </a:r>
          </a:p>
          <a:p>
            <a:pPr marL="285750" indent="-285750">
              <a:buFontTx/>
              <a:buChar char="-"/>
            </a:pPr>
            <a:r>
              <a:rPr lang="en-US" dirty="0" smtClean="0"/>
              <a:t>Do EVI </a:t>
            </a:r>
            <a:r>
              <a:rPr lang="en-US" dirty="0" err="1" smtClean="0"/>
              <a:t>timeseries</a:t>
            </a:r>
            <a:r>
              <a:rPr lang="en-US" dirty="0" smtClean="0"/>
              <a:t> and pixel level harvest estimates reflect the time it takes to harvest across the area of a CAR poly? </a:t>
            </a:r>
          </a:p>
          <a:p>
            <a:pPr marL="285750" indent="-285750">
              <a:buFontTx/>
              <a:buChar char="-"/>
            </a:pPr>
            <a:r>
              <a:rPr lang="en-US" dirty="0" smtClean="0"/>
              <a:t>What do EVI </a:t>
            </a:r>
            <a:r>
              <a:rPr lang="en-US" dirty="0" err="1" smtClean="0"/>
              <a:t>timeseries</a:t>
            </a:r>
            <a:r>
              <a:rPr lang="en-US" dirty="0" smtClean="0"/>
              <a:t> look like for a pixel with unreasonable estimate? Does the unreasonable estimate stem from land use map or analysis issues or lack of MODIS data?</a:t>
            </a:r>
          </a:p>
          <a:p>
            <a:pPr marL="285750" indent="-285750">
              <a:buFontTx/>
              <a:buChar char="-"/>
            </a:pPr>
            <a:r>
              <a:rPr lang="en-US" dirty="0" smtClean="0"/>
              <a:t>Figure out how I’ll pick where and when to get Planet Labs images if I get the license</a:t>
            </a:r>
          </a:p>
          <a:p>
            <a:pPr marL="285750" indent="-285750">
              <a:buFontTx/>
              <a:buChar char="-"/>
            </a:pPr>
            <a:r>
              <a:rPr lang="en-US" dirty="0" smtClean="0"/>
              <a:t>Do my estimates catch center pivot timing even if the </a:t>
            </a:r>
            <a:r>
              <a:rPr lang="en-US" dirty="0" err="1" smtClean="0"/>
              <a:t>soymap</a:t>
            </a:r>
            <a:r>
              <a:rPr lang="en-US" dirty="0" smtClean="0"/>
              <a:t> doesn’t? What does center pivot look like in </a:t>
            </a:r>
            <a:r>
              <a:rPr lang="en-US" dirty="0" err="1" smtClean="0"/>
              <a:t>timeseries</a:t>
            </a:r>
            <a:r>
              <a:rPr lang="en-US" dirty="0" smtClean="0"/>
              <a:t> from Landsat and MODIS?</a:t>
            </a:r>
          </a:p>
          <a:p>
            <a:pPr marL="285750" indent="-285750">
              <a:buFontTx/>
              <a:buChar char="-"/>
            </a:pPr>
            <a:r>
              <a:rPr lang="en-US" dirty="0" smtClean="0"/>
              <a:t>Does </a:t>
            </a:r>
            <a:r>
              <a:rPr lang="en-US" dirty="0" err="1" smtClean="0"/>
              <a:t>Mapbiomas</a:t>
            </a:r>
            <a:r>
              <a:rPr lang="en-US" dirty="0" smtClean="0"/>
              <a:t> 3 do a better job of mapping </a:t>
            </a:r>
            <a:r>
              <a:rPr lang="en-US" dirty="0" err="1" smtClean="0"/>
              <a:t>agri</a:t>
            </a:r>
            <a:r>
              <a:rPr lang="en-US" dirty="0" smtClean="0"/>
              <a:t> thank Jake’s map does? (i.e. do estimates seem more reasonable? Do the small and irregularly shaped patches of natural veg seen in Planet Labs show up in </a:t>
            </a:r>
            <a:r>
              <a:rPr lang="en-US" dirty="0" err="1" smtClean="0"/>
              <a:t>mapbiomas</a:t>
            </a:r>
            <a:r>
              <a:rPr lang="en-US" dirty="0" smtClean="0"/>
              <a:t>?</a:t>
            </a:r>
          </a:p>
          <a:p>
            <a:pPr marL="285750" indent="-285750">
              <a:buFontTx/>
              <a:buChar char="-"/>
            </a:pPr>
            <a:r>
              <a:rPr lang="en-US" dirty="0" smtClean="0"/>
              <a:t>Train center pivot detection using Landsat</a:t>
            </a:r>
          </a:p>
          <a:p>
            <a:pPr marL="285750" indent="-285750">
              <a:buFontTx/>
              <a:buChar char="-"/>
            </a:pPr>
            <a:r>
              <a:rPr lang="en-US" dirty="0" smtClean="0"/>
              <a:t>Set a ‘</a:t>
            </a:r>
            <a:r>
              <a:rPr lang="en-US" dirty="0" err="1" smtClean="0"/>
              <a:t>stdev</a:t>
            </a:r>
            <a:r>
              <a:rPr lang="en-US" dirty="0" smtClean="0"/>
              <a:t>’ threshold for whether a CAR poly needs to be divided into multiple segments based on Planet images. Maybe also go by histogram and test if it’s bimodal. Look at what is causing the huge spread in estimates.</a:t>
            </a:r>
          </a:p>
          <a:p>
            <a:pPr marL="285750" indent="-285750">
              <a:buFontTx/>
              <a:buChar char="-"/>
            </a:pPr>
            <a:r>
              <a:rPr lang="en-US" dirty="0" smtClean="0"/>
              <a:t>Set up a useful interface to look at pixel level </a:t>
            </a:r>
            <a:r>
              <a:rPr lang="en-US" dirty="0" err="1" smtClean="0"/>
              <a:t>timeseries</a:t>
            </a:r>
            <a:r>
              <a:rPr lang="en-US" dirty="0" smtClean="0"/>
              <a:t>, CAR poly level stats, Planet images, </a:t>
            </a:r>
            <a:r>
              <a:rPr lang="en-US" dirty="0" err="1" smtClean="0"/>
              <a:t>etc</a:t>
            </a:r>
            <a:r>
              <a:rPr lang="en-US" dirty="0" smtClean="0"/>
              <a:t> at the same time</a:t>
            </a:r>
          </a:p>
          <a:p>
            <a:pPr marL="285750" indent="-285750">
              <a:buFontTx/>
              <a:buChar char="-"/>
            </a:pPr>
            <a:r>
              <a:rPr lang="en-US" dirty="0" smtClean="0"/>
              <a:t>Look for ways to ‘group’ pixels together based on crop timing – are there any </a:t>
            </a:r>
            <a:r>
              <a:rPr lang="en-US" dirty="0" err="1" smtClean="0"/>
              <a:t>signif</a:t>
            </a:r>
            <a:r>
              <a:rPr lang="en-US" dirty="0" smtClean="0"/>
              <a:t> shapes that appear?</a:t>
            </a:r>
          </a:p>
          <a:p>
            <a:pPr marL="285750" indent="-285750">
              <a:buFontTx/>
              <a:buChar char="-"/>
            </a:pPr>
            <a:r>
              <a:rPr lang="en-US" dirty="0" smtClean="0"/>
              <a:t>Do single and double cropped soy get planted at different times within the same CAR poly? (i.e. a single CAR poly can have many crop timings but do the differences get described well with the separation between Jake’s single </a:t>
            </a:r>
            <a:r>
              <a:rPr lang="en-US" dirty="0" err="1" smtClean="0"/>
              <a:t>vs</a:t>
            </a:r>
            <a:r>
              <a:rPr lang="en-US" dirty="0" smtClean="0"/>
              <a:t> double cropping pixels? Pick areas where there’s a big difference in estimated plan</a:t>
            </a:r>
          </a:p>
          <a:p>
            <a:pPr marL="285750" indent="-285750">
              <a:buFontTx/>
              <a:buChar char="-"/>
            </a:pPr>
            <a:r>
              <a:rPr lang="en-US" dirty="0" err="1" smtClean="0"/>
              <a:t>Matopiba</a:t>
            </a:r>
            <a:r>
              <a:rPr lang="en-US" dirty="0" smtClean="0"/>
              <a:t> survey as validation: </a:t>
            </a:r>
            <a:r>
              <a:rPr lang="en-US" dirty="0"/>
              <a:t>t</a:t>
            </a:r>
            <a:r>
              <a:rPr lang="en-US" dirty="0" smtClean="0"/>
              <a:t>ry to use only recent years to calibrate and validate to get rid of recall bias</a:t>
            </a:r>
          </a:p>
          <a:p>
            <a:pPr marL="285750" indent="-285750">
              <a:buFontTx/>
              <a:buChar char="-"/>
            </a:pPr>
            <a:r>
              <a:rPr lang="en-US" dirty="0" smtClean="0"/>
              <a:t>Check if </a:t>
            </a:r>
            <a:r>
              <a:rPr lang="en-US" dirty="0" err="1" smtClean="0"/>
              <a:t>Matopiba</a:t>
            </a:r>
            <a:r>
              <a:rPr lang="en-US" dirty="0" smtClean="0"/>
              <a:t> survey reported dates tend to be the same across years for the same polygon; do validation for a polygon that reports different dates for different years</a:t>
            </a:r>
          </a:p>
          <a:p>
            <a:pPr marL="285750" indent="-285750">
              <a:buFontTx/>
              <a:buChar char="-"/>
            </a:pPr>
            <a:endParaRPr lang="en-US" dirty="0" smtClean="0"/>
          </a:p>
        </p:txBody>
      </p:sp>
    </p:spTree>
    <p:extLst>
      <p:ext uri="{BB962C8B-B14F-4D97-AF65-F5344CB8AC3E}">
        <p14:creationId xmlns:p14="http://schemas.microsoft.com/office/powerpoint/2010/main" val="117745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68" y="241891"/>
            <a:ext cx="7032657" cy="369332"/>
          </a:xfrm>
          <a:prstGeom prst="rect">
            <a:avLst/>
          </a:prstGeom>
          <a:noFill/>
        </p:spPr>
        <p:txBody>
          <a:bodyPr wrap="none" rtlCol="0">
            <a:spAutoFit/>
          </a:bodyPr>
          <a:lstStyle/>
          <a:p>
            <a:r>
              <a:rPr lang="fr-FR" dirty="0" smtClean="0"/>
              <a:t>'COD_IMOVEL' = 'MT-5107925-09A842551CD64386B9B05DC7ACE437BC'</a:t>
            </a:r>
            <a:endParaRPr lang="en-US" dirty="0"/>
          </a:p>
        </p:txBody>
      </p:sp>
      <p:sp>
        <p:nvSpPr>
          <p:cNvPr id="3" name="TextBox 2"/>
          <p:cNvSpPr txBox="1"/>
          <p:nvPr/>
        </p:nvSpPr>
        <p:spPr>
          <a:xfrm>
            <a:off x="181444" y="861738"/>
            <a:ext cx="7419143" cy="923330"/>
          </a:xfrm>
          <a:prstGeom prst="rect">
            <a:avLst/>
          </a:prstGeom>
          <a:noFill/>
        </p:spPr>
        <p:txBody>
          <a:bodyPr wrap="none" rtlCol="0">
            <a:spAutoFit/>
          </a:bodyPr>
          <a:lstStyle/>
          <a:p>
            <a:r>
              <a:rPr lang="en-US" dirty="0" smtClean="0"/>
              <a:t>Harvest year 2016</a:t>
            </a:r>
          </a:p>
          <a:p>
            <a:r>
              <a:rPr lang="en-US" dirty="0" smtClean="0"/>
              <a:t>What happened to the estimates here? Look at pixel level EVI across the field.</a:t>
            </a:r>
          </a:p>
          <a:p>
            <a:r>
              <a:rPr lang="en-US" dirty="0" smtClean="0"/>
              <a:t>From Planet images, seem to have double cropped over entire </a:t>
            </a:r>
            <a:endParaRPr lang="en-US" dirty="0"/>
          </a:p>
        </p:txBody>
      </p:sp>
      <p:pic>
        <p:nvPicPr>
          <p:cNvPr id="4" name="Picture 3"/>
          <p:cNvPicPr>
            <a:picLocks noChangeAspect="1"/>
          </p:cNvPicPr>
          <p:nvPr/>
        </p:nvPicPr>
        <p:blipFill>
          <a:blip r:embed="rId2"/>
          <a:stretch>
            <a:fillRect/>
          </a:stretch>
        </p:blipFill>
        <p:spPr>
          <a:xfrm>
            <a:off x="1134021" y="3117832"/>
            <a:ext cx="6747785" cy="3492464"/>
          </a:xfrm>
          <a:prstGeom prst="rect">
            <a:avLst/>
          </a:prstGeom>
        </p:spPr>
      </p:pic>
    </p:spTree>
    <p:extLst>
      <p:ext uri="{BB962C8B-B14F-4D97-AF65-F5344CB8AC3E}">
        <p14:creationId xmlns:p14="http://schemas.microsoft.com/office/powerpoint/2010/main" val="352064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33" y="215668"/>
            <a:ext cx="6286500" cy="646331"/>
          </a:xfrm>
          <a:prstGeom prst="rect">
            <a:avLst/>
          </a:prstGeom>
        </p:spPr>
        <p:txBody>
          <a:bodyPr wrap="square">
            <a:spAutoFit/>
          </a:bodyPr>
          <a:lstStyle/>
          <a:p>
            <a:r>
              <a:rPr lang="en-US" dirty="0" smtClean="0"/>
              <a:t>COD_IMOVEL:</a:t>
            </a:r>
          </a:p>
          <a:p>
            <a:r>
              <a:rPr lang="en-US" dirty="0" smtClean="0"/>
              <a:t>MT-5107925-4EDACB98CC004C3DA7FC9B929344EF80</a:t>
            </a:r>
            <a:endParaRPr lang="en-US" dirty="0"/>
          </a:p>
        </p:txBody>
      </p:sp>
      <p:sp>
        <p:nvSpPr>
          <p:cNvPr id="3" name="TextBox 2"/>
          <p:cNvSpPr txBox="1"/>
          <p:nvPr/>
        </p:nvSpPr>
        <p:spPr>
          <a:xfrm>
            <a:off x="254000" y="861999"/>
            <a:ext cx="8720667" cy="923330"/>
          </a:xfrm>
          <a:prstGeom prst="rect">
            <a:avLst/>
          </a:prstGeom>
          <a:noFill/>
        </p:spPr>
        <p:txBody>
          <a:bodyPr wrap="square" rtlCol="0">
            <a:spAutoFit/>
          </a:bodyPr>
          <a:lstStyle/>
          <a:p>
            <a:pPr marL="285750" indent="-285750">
              <a:buFontTx/>
              <a:buChar char="-"/>
            </a:pPr>
            <a:r>
              <a:rPr lang="en-US" dirty="0" smtClean="0"/>
              <a:t>Harvest year 2010: Look at what EVI </a:t>
            </a:r>
            <a:r>
              <a:rPr lang="en-US" dirty="0" err="1" smtClean="0"/>
              <a:t>timeseries</a:t>
            </a:r>
            <a:r>
              <a:rPr lang="en-US" dirty="0" smtClean="0"/>
              <a:t> looks like for center pivot and for the ‘unreasonable’ planting date estimates. For this year, the southern portion had a completely different crop cycle than the northern section.</a:t>
            </a:r>
          </a:p>
        </p:txBody>
      </p:sp>
      <p:pic>
        <p:nvPicPr>
          <p:cNvPr id="4" name="Picture 3"/>
          <p:cNvPicPr>
            <a:picLocks noChangeAspect="1"/>
          </p:cNvPicPr>
          <p:nvPr/>
        </p:nvPicPr>
        <p:blipFill>
          <a:blip r:embed="rId2"/>
          <a:stretch>
            <a:fillRect/>
          </a:stretch>
        </p:blipFill>
        <p:spPr>
          <a:xfrm>
            <a:off x="169333" y="2066330"/>
            <a:ext cx="6028832" cy="4110567"/>
          </a:xfrm>
          <a:prstGeom prst="rect">
            <a:avLst/>
          </a:prstGeom>
        </p:spPr>
      </p:pic>
      <p:pic>
        <p:nvPicPr>
          <p:cNvPr id="5" name="Picture 4"/>
          <p:cNvPicPr>
            <a:picLocks noChangeAspect="1"/>
          </p:cNvPicPr>
          <p:nvPr/>
        </p:nvPicPr>
        <p:blipFill>
          <a:blip r:embed="rId3"/>
          <a:stretch>
            <a:fillRect/>
          </a:stretch>
        </p:blipFill>
        <p:spPr>
          <a:xfrm>
            <a:off x="1155700" y="2506133"/>
            <a:ext cx="7988300" cy="4203700"/>
          </a:xfrm>
          <a:prstGeom prst="rect">
            <a:avLst/>
          </a:prstGeom>
        </p:spPr>
      </p:pic>
    </p:spTree>
    <p:extLst>
      <p:ext uri="{BB962C8B-B14F-4D97-AF65-F5344CB8AC3E}">
        <p14:creationId xmlns:p14="http://schemas.microsoft.com/office/powerpoint/2010/main" val="14352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18100" y="1831664"/>
            <a:ext cx="4025900" cy="4711700"/>
          </a:xfrm>
          <a:prstGeom prst="rect">
            <a:avLst/>
          </a:prstGeom>
        </p:spPr>
      </p:pic>
      <p:sp>
        <p:nvSpPr>
          <p:cNvPr id="3" name="Rectangle 2"/>
          <p:cNvSpPr/>
          <p:nvPr/>
        </p:nvSpPr>
        <p:spPr>
          <a:xfrm>
            <a:off x="169332" y="215668"/>
            <a:ext cx="6794501" cy="369332"/>
          </a:xfrm>
          <a:prstGeom prst="rect">
            <a:avLst/>
          </a:prstGeom>
        </p:spPr>
        <p:txBody>
          <a:bodyPr wrap="square">
            <a:spAutoFit/>
          </a:bodyPr>
          <a:lstStyle/>
          <a:p>
            <a:r>
              <a:rPr lang="en-US" dirty="0" smtClean="0"/>
              <a:t>COD_IMOVEL: MT-5107925-4EDACB98CC004C3DA7FC9B929344EF80</a:t>
            </a:r>
            <a:endParaRPr lang="en-US" dirty="0"/>
          </a:p>
        </p:txBody>
      </p:sp>
      <p:sp>
        <p:nvSpPr>
          <p:cNvPr id="4" name="TextBox 3"/>
          <p:cNvSpPr txBox="1"/>
          <p:nvPr/>
        </p:nvSpPr>
        <p:spPr>
          <a:xfrm>
            <a:off x="127001" y="1185333"/>
            <a:ext cx="9017000" cy="646331"/>
          </a:xfrm>
          <a:prstGeom prst="rect">
            <a:avLst/>
          </a:prstGeom>
          <a:noFill/>
        </p:spPr>
        <p:txBody>
          <a:bodyPr wrap="square" rtlCol="0">
            <a:spAutoFit/>
          </a:bodyPr>
          <a:lstStyle/>
          <a:p>
            <a:r>
              <a:rPr lang="en-US" dirty="0" smtClean="0"/>
              <a:t>- Harvest year 2011: note that the yellow pixels here seem to correspond with a dirt patch in Planet imagery</a:t>
            </a:r>
            <a:endParaRPr lang="en-US" dirty="0"/>
          </a:p>
        </p:txBody>
      </p:sp>
      <p:pic>
        <p:nvPicPr>
          <p:cNvPr id="5" name="Picture 4"/>
          <p:cNvPicPr>
            <a:picLocks noChangeAspect="1"/>
          </p:cNvPicPr>
          <p:nvPr/>
        </p:nvPicPr>
        <p:blipFill>
          <a:blip r:embed="rId3"/>
          <a:stretch>
            <a:fillRect/>
          </a:stretch>
        </p:blipFill>
        <p:spPr>
          <a:xfrm>
            <a:off x="169333" y="3687234"/>
            <a:ext cx="8077200" cy="4267200"/>
          </a:xfrm>
          <a:prstGeom prst="rect">
            <a:avLst/>
          </a:prstGeom>
        </p:spPr>
      </p:pic>
    </p:spTree>
    <p:extLst>
      <p:ext uri="{BB962C8B-B14F-4D97-AF65-F5344CB8AC3E}">
        <p14:creationId xmlns:p14="http://schemas.microsoft.com/office/powerpoint/2010/main" val="330239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TotalTime>
  <Words>1646</Words>
  <Application>Microsoft Macintosh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Insights from Planet imagery  and crop timing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from Planet imagery</dc:title>
  <dc:creator>Ming Zhang</dc:creator>
  <cp:lastModifiedBy>Ming Zhang</cp:lastModifiedBy>
  <cp:revision>22</cp:revision>
  <dcterms:created xsi:type="dcterms:W3CDTF">2019-01-02T16:59:48Z</dcterms:created>
  <dcterms:modified xsi:type="dcterms:W3CDTF">2019-01-02T20:54:51Z</dcterms:modified>
</cp:coreProperties>
</file>