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69" r:id="rId4"/>
    <p:sldId id="274" r:id="rId5"/>
    <p:sldId id="271" r:id="rId6"/>
    <p:sldId id="268" r:id="rId7"/>
    <p:sldId id="258" r:id="rId8"/>
    <p:sldId id="259" r:id="rId9"/>
    <p:sldId id="257" r:id="rId10"/>
    <p:sldId id="260" r:id="rId11"/>
    <p:sldId id="261" r:id="rId12"/>
    <p:sldId id="264" r:id="rId13"/>
    <p:sldId id="262" r:id="rId14"/>
    <p:sldId id="266" r:id="rId15"/>
    <p:sldId id="267" r:id="rId16"/>
    <p:sldId id="265"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7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D42B7B-5B47-6B4D-9CEC-D1513411F071}"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66346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199218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3888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6179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2B7B-5B47-6B4D-9CEC-D1513411F071}"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40913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42B7B-5B47-6B4D-9CEC-D1513411F071}"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54093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42B7B-5B47-6B4D-9CEC-D1513411F071}" type="datetimeFigureOut">
              <a:rPr lang="en-US" smtClean="0"/>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25863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42B7B-5B47-6B4D-9CEC-D1513411F071}" type="datetimeFigureOut">
              <a:rPr lang="en-US" smtClean="0"/>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86452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42B7B-5B47-6B4D-9CEC-D1513411F071}" type="datetimeFigureOut">
              <a:rPr lang="en-US" smtClean="0"/>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8134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2B7B-5B47-6B4D-9CEC-D1513411F071}"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7706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2B7B-5B47-6B4D-9CEC-D1513411F071}"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796414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42B7B-5B47-6B4D-9CEC-D1513411F071}" type="datetimeFigureOut">
              <a:rPr lang="en-US" smtClean="0"/>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CF953-8EC5-CD4A-9060-724075405C80}" type="slidenum">
              <a:rPr lang="en-US" smtClean="0"/>
              <a:t>‹#›</a:t>
            </a:fld>
            <a:endParaRPr lang="en-US"/>
          </a:p>
        </p:txBody>
      </p:sp>
    </p:spTree>
    <p:extLst>
      <p:ext uri="{BB962C8B-B14F-4D97-AF65-F5344CB8AC3E}">
        <p14:creationId xmlns:p14="http://schemas.microsoft.com/office/powerpoint/2010/main" val="50934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Land use map</a:t>
            </a:r>
          </a:p>
        </p:txBody>
      </p:sp>
      <p:sp>
        <p:nvSpPr>
          <p:cNvPr id="3" name="Subtitle 2"/>
          <p:cNvSpPr>
            <a:spLocks noGrp="1"/>
          </p:cNvSpPr>
          <p:nvPr>
            <p:ph type="subTitle" idx="1"/>
          </p:nvPr>
        </p:nvSpPr>
        <p:spPr/>
        <p:txBody>
          <a:bodyPr/>
          <a:lstStyle/>
          <a:p>
            <a:r>
              <a:rPr lang="en-US" dirty="0"/>
              <a:t>January 18, 2019</a:t>
            </a:r>
          </a:p>
        </p:txBody>
      </p:sp>
    </p:spTree>
    <p:extLst>
      <p:ext uri="{BB962C8B-B14F-4D97-AF65-F5344CB8AC3E}">
        <p14:creationId xmlns:p14="http://schemas.microsoft.com/office/powerpoint/2010/main" val="405062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3" name="TextBox 2"/>
          <p:cNvSpPr txBox="1"/>
          <p:nvPr/>
        </p:nvSpPr>
        <p:spPr>
          <a:xfrm>
            <a:off x="71882" y="956386"/>
            <a:ext cx="9000236" cy="3693319"/>
          </a:xfrm>
          <a:prstGeom prst="rect">
            <a:avLst/>
          </a:prstGeom>
          <a:noFill/>
        </p:spPr>
        <p:txBody>
          <a:bodyPr wrap="square" rtlCol="0">
            <a:spAutoFit/>
          </a:bodyPr>
          <a:lstStyle/>
          <a:p>
            <a:r>
              <a:rPr lang="en-US" dirty="0"/>
              <a:t>Inputs to classifier</a:t>
            </a:r>
          </a:p>
          <a:p>
            <a:endParaRPr lang="en-US" dirty="0"/>
          </a:p>
          <a:p>
            <a:pPr marL="285750" indent="-285750">
              <a:buFontTx/>
              <a:buChar char="-"/>
            </a:pPr>
            <a:r>
              <a:rPr lang="en-US" dirty="0"/>
              <a:t>MODIS aqua 8 day composite, bands 1-5 and 7 between Aug 1 of </a:t>
            </a:r>
            <a:r>
              <a:rPr lang="en-US" dirty="0" err="1"/>
              <a:t>prev</a:t>
            </a:r>
            <a:r>
              <a:rPr lang="en-US" dirty="0"/>
              <a:t> year and Aug 1 of current (classified) year (</a:t>
            </a:r>
            <a:r>
              <a:rPr lang="en-US" dirty="0">
                <a:solidFill>
                  <a:srgbClr val="FF0000"/>
                </a:solidFill>
              </a:rPr>
              <a:t>no extra cloud filtering</a:t>
            </a:r>
            <a:r>
              <a:rPr lang="en-US" dirty="0"/>
              <a:t>) (276 per year)</a:t>
            </a:r>
          </a:p>
          <a:p>
            <a:pPr marL="285750" indent="-285750">
              <a:buFontTx/>
              <a:buChar char="-"/>
            </a:pPr>
            <a:r>
              <a:rPr lang="en-US" dirty="0"/>
              <a:t>Landsat NDVI 32 day composite (only 10 per year) – note that the original Landsat resolution is still kept in the final classifier image</a:t>
            </a:r>
          </a:p>
          <a:p>
            <a:pPr marL="285750" indent="-285750">
              <a:buFontTx/>
              <a:buChar char="-"/>
            </a:pPr>
            <a:r>
              <a:rPr lang="en-US" dirty="0"/>
              <a:t>SRTM (elevation, slope, aspect, </a:t>
            </a:r>
            <a:r>
              <a:rPr lang="en-US" dirty="0" err="1"/>
              <a:t>hillshade</a:t>
            </a:r>
            <a:r>
              <a:rPr lang="en-US" dirty="0"/>
              <a:t>)</a:t>
            </a:r>
          </a:p>
          <a:p>
            <a:pPr marL="285750" indent="-285750">
              <a:buFontTx/>
              <a:buChar char="-"/>
            </a:pPr>
            <a:r>
              <a:rPr lang="en-US" dirty="0"/>
              <a:t>‘infill’ all these bands with focal mean. Afterward, the </a:t>
            </a:r>
            <a:r>
              <a:rPr lang="en-US" dirty="0" err="1"/>
              <a:t>infilled</a:t>
            </a:r>
            <a:r>
              <a:rPr lang="en-US" dirty="0"/>
              <a:t> image has less ‘sharp’ gradients and a lower range of values. </a:t>
            </a:r>
            <a:r>
              <a:rPr lang="en-US" dirty="0">
                <a:solidFill>
                  <a:srgbClr val="FF0000"/>
                </a:solidFill>
              </a:rPr>
              <a:t>(purpose is to fill in missing values or to adjust the actual pixel values? Why do we need this?)</a:t>
            </a:r>
          </a:p>
          <a:p>
            <a:pPr marL="285750" indent="-285750">
              <a:buFontTx/>
              <a:buChar char="-"/>
            </a:pPr>
            <a:r>
              <a:rPr lang="en-US" dirty="0"/>
              <a:t>Reduce over the </a:t>
            </a:r>
            <a:r>
              <a:rPr lang="en-US" dirty="0" err="1"/>
              <a:t>infilled</a:t>
            </a:r>
            <a:r>
              <a:rPr lang="en-US" dirty="0"/>
              <a:t> classifier images at locations of the soy data points, use ‘</a:t>
            </a:r>
            <a:r>
              <a:rPr lang="en-US" dirty="0" err="1"/>
              <a:t>sample_infill</a:t>
            </a:r>
            <a:r>
              <a:rPr lang="en-US" dirty="0"/>
              <a:t>’ to fill in null values in sampled collection with feature means</a:t>
            </a:r>
          </a:p>
          <a:p>
            <a:pPr marL="285750" indent="-285750">
              <a:buFontTx/>
              <a:buChar char="-"/>
            </a:pPr>
            <a:r>
              <a:rPr lang="en-US" dirty="0"/>
              <a:t>Randomly choose 70% to train and 30% to test</a:t>
            </a:r>
          </a:p>
        </p:txBody>
      </p:sp>
      <p:sp>
        <p:nvSpPr>
          <p:cNvPr id="4" name="TextBox 3"/>
          <p:cNvSpPr txBox="1"/>
          <p:nvPr/>
        </p:nvSpPr>
        <p:spPr>
          <a:xfrm>
            <a:off x="1" y="4867394"/>
            <a:ext cx="9000236" cy="1754326"/>
          </a:xfrm>
          <a:prstGeom prst="rect">
            <a:avLst/>
          </a:prstGeom>
          <a:noFill/>
        </p:spPr>
        <p:txBody>
          <a:bodyPr wrap="square" rtlCol="0">
            <a:spAutoFit/>
          </a:bodyPr>
          <a:lstStyle/>
          <a:p>
            <a:r>
              <a:rPr lang="en-US" dirty="0"/>
              <a:t>Training and testing classifier</a:t>
            </a:r>
          </a:p>
          <a:p>
            <a:endParaRPr lang="en-US" dirty="0"/>
          </a:p>
          <a:p>
            <a:pPr marL="285750" indent="-285750">
              <a:buFontTx/>
              <a:buChar char="-"/>
            </a:pPr>
            <a:r>
              <a:rPr lang="en-US" dirty="0"/>
              <a:t>Train the classifier on the infilled image</a:t>
            </a:r>
          </a:p>
          <a:p>
            <a:pPr marL="285750" indent="-285750">
              <a:buFontTx/>
              <a:buChar char="-"/>
            </a:pPr>
            <a:r>
              <a:rPr lang="en-US" dirty="0"/>
              <a:t>Calculate accuracy of the classifier</a:t>
            </a:r>
          </a:p>
          <a:p>
            <a:pPr marL="285750" indent="-285750">
              <a:buFontTx/>
              <a:buChar char="-"/>
            </a:pPr>
            <a:r>
              <a:rPr lang="en-US" dirty="0"/>
              <a:t>Take pre-infilled image, mask with </a:t>
            </a:r>
            <a:r>
              <a:rPr lang="en-US" dirty="0" err="1"/>
              <a:t>mapbiomas</a:t>
            </a:r>
            <a:r>
              <a:rPr lang="en-US" dirty="0"/>
              <a:t> 2.3, and apply classifier to it to get the final classified image</a:t>
            </a:r>
          </a:p>
        </p:txBody>
      </p:sp>
    </p:spTree>
    <p:extLst>
      <p:ext uri="{BB962C8B-B14F-4D97-AF65-F5344CB8AC3E}">
        <p14:creationId xmlns:p14="http://schemas.microsoft.com/office/powerpoint/2010/main" val="385389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073C0E-0B63-4498-88EE-830A1C99F3A8}"/>
              </a:ext>
            </a:extLst>
          </p:cNvPr>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4" name="TextBox 3">
            <a:extLst>
              <a:ext uri="{FF2B5EF4-FFF2-40B4-BE49-F238E27FC236}">
                <a16:creationId xmlns:a16="http://schemas.microsoft.com/office/drawing/2014/main" xmlns="" id="{53BA5805-4815-4DFB-A3B0-9EE75139349D}"/>
              </a:ext>
            </a:extLst>
          </p:cNvPr>
          <p:cNvSpPr txBox="1"/>
          <p:nvPr/>
        </p:nvSpPr>
        <p:spPr>
          <a:xfrm>
            <a:off x="347241" y="892586"/>
            <a:ext cx="1248932" cy="738664"/>
          </a:xfrm>
          <a:prstGeom prst="rect">
            <a:avLst/>
          </a:prstGeom>
          <a:noFill/>
          <a:ln>
            <a:solidFill>
              <a:schemeClr val="tx1"/>
            </a:solidFill>
          </a:ln>
        </p:spPr>
        <p:txBody>
          <a:bodyPr wrap="none" rtlCol="0">
            <a:spAutoFit/>
          </a:bodyPr>
          <a:lstStyle/>
          <a:p>
            <a:r>
              <a:rPr lang="en-US" sz="1400" dirty="0"/>
              <a:t>MODIS aqua </a:t>
            </a:r>
          </a:p>
          <a:p>
            <a:r>
              <a:rPr lang="en-US" sz="1400" dirty="0"/>
              <a:t>8-day, B1-5, 7</a:t>
            </a:r>
          </a:p>
          <a:p>
            <a:r>
              <a:rPr lang="en-US" sz="1400" dirty="0"/>
              <a:t>Aug 1 to Aug 1</a:t>
            </a:r>
          </a:p>
        </p:txBody>
      </p:sp>
      <p:sp>
        <p:nvSpPr>
          <p:cNvPr id="5" name="TextBox 4">
            <a:extLst>
              <a:ext uri="{FF2B5EF4-FFF2-40B4-BE49-F238E27FC236}">
                <a16:creationId xmlns:a16="http://schemas.microsoft.com/office/drawing/2014/main" xmlns="" id="{D13A418A-6A09-4063-ABF2-79DAC7E9BD86}"/>
              </a:ext>
            </a:extLst>
          </p:cNvPr>
          <p:cNvSpPr txBox="1"/>
          <p:nvPr/>
        </p:nvSpPr>
        <p:spPr>
          <a:xfrm>
            <a:off x="2421039" y="892586"/>
            <a:ext cx="1803442" cy="523220"/>
          </a:xfrm>
          <a:prstGeom prst="rect">
            <a:avLst/>
          </a:prstGeom>
          <a:noFill/>
          <a:ln>
            <a:solidFill>
              <a:schemeClr val="tx1"/>
            </a:solidFill>
          </a:ln>
        </p:spPr>
        <p:txBody>
          <a:bodyPr wrap="none" rtlCol="0">
            <a:spAutoFit/>
          </a:bodyPr>
          <a:lstStyle/>
          <a:p>
            <a:r>
              <a:rPr lang="en-US" sz="1400" dirty="0"/>
              <a:t>Landsat NDVI</a:t>
            </a:r>
          </a:p>
          <a:p>
            <a:r>
              <a:rPr lang="en-US" sz="1400" dirty="0"/>
              <a:t>32 day, Aug 1 to Aug 1</a:t>
            </a:r>
          </a:p>
        </p:txBody>
      </p:sp>
      <p:sp>
        <p:nvSpPr>
          <p:cNvPr id="6" name="TextBox 5">
            <a:extLst>
              <a:ext uri="{FF2B5EF4-FFF2-40B4-BE49-F238E27FC236}">
                <a16:creationId xmlns:a16="http://schemas.microsoft.com/office/drawing/2014/main" xmlns="" id="{C7628308-E941-4CEB-8E88-E4C24F850CE4}"/>
              </a:ext>
            </a:extLst>
          </p:cNvPr>
          <p:cNvSpPr txBox="1"/>
          <p:nvPr/>
        </p:nvSpPr>
        <p:spPr>
          <a:xfrm>
            <a:off x="5510960" y="892585"/>
            <a:ext cx="1746367" cy="523220"/>
          </a:xfrm>
          <a:prstGeom prst="rect">
            <a:avLst/>
          </a:prstGeom>
          <a:noFill/>
          <a:ln>
            <a:solidFill>
              <a:schemeClr val="tx1"/>
            </a:solidFill>
          </a:ln>
        </p:spPr>
        <p:txBody>
          <a:bodyPr wrap="square" rtlCol="0">
            <a:spAutoFit/>
          </a:bodyPr>
          <a:lstStyle/>
          <a:p>
            <a:r>
              <a:rPr lang="en-US" sz="1400" dirty="0" err="1"/>
              <a:t>Elev</a:t>
            </a:r>
            <a:r>
              <a:rPr lang="en-US" sz="1400" dirty="0"/>
              <a:t>, slope, aspect, </a:t>
            </a:r>
            <a:r>
              <a:rPr lang="en-US" sz="1400" dirty="0" err="1"/>
              <a:t>hillshade</a:t>
            </a:r>
            <a:endParaRPr lang="en-US" sz="1400" dirty="0"/>
          </a:p>
        </p:txBody>
      </p:sp>
      <p:sp>
        <p:nvSpPr>
          <p:cNvPr id="7" name="TextBox 6">
            <a:extLst>
              <a:ext uri="{FF2B5EF4-FFF2-40B4-BE49-F238E27FC236}">
                <a16:creationId xmlns:a16="http://schemas.microsoft.com/office/drawing/2014/main" xmlns="" id="{E329F720-DE85-457F-BB52-FEE3D2C3E222}"/>
              </a:ext>
            </a:extLst>
          </p:cNvPr>
          <p:cNvSpPr txBox="1"/>
          <p:nvPr/>
        </p:nvSpPr>
        <p:spPr>
          <a:xfrm>
            <a:off x="6176858" y="2021744"/>
            <a:ext cx="763742" cy="307777"/>
          </a:xfrm>
          <a:prstGeom prst="rect">
            <a:avLst/>
          </a:prstGeom>
          <a:noFill/>
          <a:ln>
            <a:solidFill>
              <a:schemeClr val="tx1"/>
            </a:solidFill>
          </a:ln>
        </p:spPr>
        <p:txBody>
          <a:bodyPr wrap="square" rtlCol="0">
            <a:spAutoFit/>
          </a:bodyPr>
          <a:lstStyle/>
          <a:p>
            <a:r>
              <a:rPr lang="en-US" sz="1400" dirty="0" err="1"/>
              <a:t>ft_img</a:t>
            </a:r>
            <a:endParaRPr lang="en-US" sz="1400" dirty="0"/>
          </a:p>
        </p:txBody>
      </p:sp>
      <p:sp>
        <p:nvSpPr>
          <p:cNvPr id="8" name="TextBox 7">
            <a:extLst>
              <a:ext uri="{FF2B5EF4-FFF2-40B4-BE49-F238E27FC236}">
                <a16:creationId xmlns:a16="http://schemas.microsoft.com/office/drawing/2014/main" xmlns="" id="{F82FC533-76D8-4E5C-AD48-3BD1EBBE75EA}"/>
              </a:ext>
            </a:extLst>
          </p:cNvPr>
          <p:cNvSpPr txBox="1"/>
          <p:nvPr/>
        </p:nvSpPr>
        <p:spPr>
          <a:xfrm>
            <a:off x="1830077" y="2029598"/>
            <a:ext cx="1041535" cy="307777"/>
          </a:xfrm>
          <a:prstGeom prst="rect">
            <a:avLst/>
          </a:prstGeom>
          <a:noFill/>
          <a:ln>
            <a:solidFill>
              <a:schemeClr val="tx1"/>
            </a:solidFill>
          </a:ln>
        </p:spPr>
        <p:txBody>
          <a:bodyPr wrap="square" rtlCol="0">
            <a:spAutoFit/>
          </a:bodyPr>
          <a:lstStyle/>
          <a:p>
            <a:r>
              <a:rPr lang="en-US" sz="1400" dirty="0" err="1"/>
              <a:t>class_img</a:t>
            </a:r>
            <a:endParaRPr lang="en-US" sz="1400" dirty="0"/>
          </a:p>
        </p:txBody>
      </p:sp>
      <p:cxnSp>
        <p:nvCxnSpPr>
          <p:cNvPr id="10" name="Straight Arrow Connector 9">
            <a:extLst>
              <a:ext uri="{FF2B5EF4-FFF2-40B4-BE49-F238E27FC236}">
                <a16:creationId xmlns:a16="http://schemas.microsoft.com/office/drawing/2014/main" xmlns="" id="{797C1FAD-F13C-4F29-A2BC-0542E1D5178A}"/>
              </a:ext>
            </a:extLst>
          </p:cNvPr>
          <p:cNvCxnSpPr>
            <a:stCxn id="5" idx="2"/>
            <a:endCxn id="8" idx="0"/>
          </p:cNvCxnSpPr>
          <p:nvPr/>
        </p:nvCxnSpPr>
        <p:spPr>
          <a:xfrm flipH="1">
            <a:off x="2350845" y="1415806"/>
            <a:ext cx="971915" cy="61379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xmlns="" id="{62EE8C58-1D1B-4AE7-BF3D-A0F0D56DB49D}"/>
              </a:ext>
            </a:extLst>
          </p:cNvPr>
          <p:cNvCxnSpPr>
            <a:cxnSpLocks/>
            <a:endCxn id="8" idx="0"/>
          </p:cNvCxnSpPr>
          <p:nvPr/>
        </p:nvCxnSpPr>
        <p:spPr>
          <a:xfrm flipH="1">
            <a:off x="2350845" y="1415805"/>
            <a:ext cx="4223540" cy="6137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13F02CA-CF9E-4907-A047-A1D22957D875}"/>
              </a:ext>
            </a:extLst>
          </p:cNvPr>
          <p:cNvCxnSpPr>
            <a:cxnSpLocks/>
            <a:stCxn id="4" idx="2"/>
            <a:endCxn id="8" idx="0"/>
          </p:cNvCxnSpPr>
          <p:nvPr/>
        </p:nvCxnSpPr>
        <p:spPr>
          <a:xfrm>
            <a:off x="971707" y="1631250"/>
            <a:ext cx="1379138" cy="3983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xmlns="" id="{27C640BE-71FC-4084-9E14-C99A65BE39D2}"/>
              </a:ext>
            </a:extLst>
          </p:cNvPr>
          <p:cNvSpPr txBox="1"/>
          <p:nvPr/>
        </p:nvSpPr>
        <p:spPr>
          <a:xfrm>
            <a:off x="4142364" y="2125875"/>
            <a:ext cx="763742" cy="307777"/>
          </a:xfrm>
          <a:prstGeom prst="rect">
            <a:avLst/>
          </a:prstGeom>
          <a:noFill/>
          <a:ln>
            <a:noFill/>
          </a:ln>
        </p:spPr>
        <p:txBody>
          <a:bodyPr wrap="square" rtlCol="0">
            <a:spAutoFit/>
          </a:bodyPr>
          <a:lstStyle/>
          <a:p>
            <a:r>
              <a:rPr lang="en-US" sz="1400" dirty="0"/>
              <a:t>infill</a:t>
            </a:r>
          </a:p>
        </p:txBody>
      </p:sp>
      <p:cxnSp>
        <p:nvCxnSpPr>
          <p:cNvPr id="18" name="Straight Arrow Connector 17">
            <a:extLst>
              <a:ext uri="{FF2B5EF4-FFF2-40B4-BE49-F238E27FC236}">
                <a16:creationId xmlns:a16="http://schemas.microsoft.com/office/drawing/2014/main" xmlns="" id="{77DDDF35-E698-40DE-B091-C5A1529B82F9}"/>
              </a:ext>
            </a:extLst>
          </p:cNvPr>
          <p:cNvCxnSpPr>
            <a:cxnSpLocks/>
            <a:stCxn id="8" idx="3"/>
            <a:endCxn id="7" idx="1"/>
          </p:cNvCxnSpPr>
          <p:nvPr/>
        </p:nvCxnSpPr>
        <p:spPr>
          <a:xfrm flipV="1">
            <a:off x="2871612" y="2175633"/>
            <a:ext cx="3305246" cy="785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xmlns="" id="{39CC1429-A401-423B-AE2A-92350CD2B04F}"/>
              </a:ext>
            </a:extLst>
          </p:cNvPr>
          <p:cNvSpPr txBox="1"/>
          <p:nvPr/>
        </p:nvSpPr>
        <p:spPr>
          <a:xfrm>
            <a:off x="5594088" y="2972622"/>
            <a:ext cx="873184" cy="523220"/>
          </a:xfrm>
          <a:prstGeom prst="rect">
            <a:avLst/>
          </a:prstGeom>
          <a:noFill/>
          <a:ln>
            <a:solidFill>
              <a:schemeClr val="tx1"/>
            </a:solidFill>
          </a:ln>
        </p:spPr>
        <p:txBody>
          <a:bodyPr wrap="square" rtlCol="0">
            <a:spAutoFit/>
          </a:bodyPr>
          <a:lstStyle/>
          <a:p>
            <a:r>
              <a:rPr lang="en-US" sz="1400" dirty="0"/>
              <a:t>training pts (70%)</a:t>
            </a:r>
          </a:p>
        </p:txBody>
      </p:sp>
      <p:sp>
        <p:nvSpPr>
          <p:cNvPr id="36" name="TextBox 35">
            <a:extLst>
              <a:ext uri="{FF2B5EF4-FFF2-40B4-BE49-F238E27FC236}">
                <a16:creationId xmlns:a16="http://schemas.microsoft.com/office/drawing/2014/main" xmlns="" id="{3063C5A0-5F8D-483C-AD4C-D1058588A89B}"/>
              </a:ext>
            </a:extLst>
          </p:cNvPr>
          <p:cNvSpPr txBox="1"/>
          <p:nvPr/>
        </p:nvSpPr>
        <p:spPr>
          <a:xfrm>
            <a:off x="6829925" y="2961820"/>
            <a:ext cx="1012780" cy="523220"/>
          </a:xfrm>
          <a:prstGeom prst="rect">
            <a:avLst/>
          </a:prstGeom>
          <a:noFill/>
          <a:ln>
            <a:solidFill>
              <a:schemeClr val="tx1"/>
            </a:solidFill>
          </a:ln>
        </p:spPr>
        <p:txBody>
          <a:bodyPr wrap="square" rtlCol="0">
            <a:spAutoFit/>
          </a:bodyPr>
          <a:lstStyle/>
          <a:p>
            <a:r>
              <a:rPr lang="en-US" sz="1400" dirty="0"/>
              <a:t>testing pts (30%)</a:t>
            </a:r>
          </a:p>
        </p:txBody>
      </p:sp>
      <p:cxnSp>
        <p:nvCxnSpPr>
          <p:cNvPr id="37" name="Straight Arrow Connector 36">
            <a:extLst>
              <a:ext uri="{FF2B5EF4-FFF2-40B4-BE49-F238E27FC236}">
                <a16:creationId xmlns:a16="http://schemas.microsoft.com/office/drawing/2014/main" xmlns="" id="{1D6BEA29-7AC0-4C5D-AFA4-1AB93B3A520A}"/>
              </a:ext>
            </a:extLst>
          </p:cNvPr>
          <p:cNvCxnSpPr>
            <a:cxnSpLocks/>
            <a:stCxn id="7" idx="2"/>
            <a:endCxn id="36" idx="0"/>
          </p:cNvCxnSpPr>
          <p:nvPr/>
        </p:nvCxnSpPr>
        <p:spPr>
          <a:xfrm>
            <a:off x="6558729" y="2329521"/>
            <a:ext cx="777586" cy="6322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xmlns="" id="{AF652BA2-B19C-4FCC-AFF1-E72AA0DBA855}"/>
              </a:ext>
            </a:extLst>
          </p:cNvPr>
          <p:cNvSpPr txBox="1"/>
          <p:nvPr/>
        </p:nvSpPr>
        <p:spPr>
          <a:xfrm>
            <a:off x="7133820" y="2243352"/>
            <a:ext cx="1417769" cy="523220"/>
          </a:xfrm>
          <a:prstGeom prst="rect">
            <a:avLst/>
          </a:prstGeom>
          <a:noFill/>
          <a:ln>
            <a:noFill/>
          </a:ln>
        </p:spPr>
        <p:txBody>
          <a:bodyPr wrap="square" rtlCol="0">
            <a:spAutoFit/>
          </a:bodyPr>
          <a:lstStyle/>
          <a:p>
            <a:r>
              <a:rPr lang="en-US" sz="1400" dirty="0"/>
              <a:t>Reduce over data points</a:t>
            </a:r>
          </a:p>
        </p:txBody>
      </p:sp>
      <p:cxnSp>
        <p:nvCxnSpPr>
          <p:cNvPr id="41" name="Straight Arrow Connector 40">
            <a:extLst>
              <a:ext uri="{FF2B5EF4-FFF2-40B4-BE49-F238E27FC236}">
                <a16:creationId xmlns:a16="http://schemas.microsoft.com/office/drawing/2014/main" xmlns="" id="{FFCE516D-9F28-49BD-B799-B2FC9446A864}"/>
              </a:ext>
            </a:extLst>
          </p:cNvPr>
          <p:cNvCxnSpPr>
            <a:cxnSpLocks/>
            <a:stCxn id="7" idx="2"/>
            <a:endCxn id="35" idx="0"/>
          </p:cNvCxnSpPr>
          <p:nvPr/>
        </p:nvCxnSpPr>
        <p:spPr>
          <a:xfrm flipH="1">
            <a:off x="6030680" y="2329521"/>
            <a:ext cx="528049" cy="64310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xmlns="" id="{3286198B-E1A5-41A5-BFB7-4800BC294A32}"/>
              </a:ext>
            </a:extLst>
          </p:cNvPr>
          <p:cNvCxnSpPr>
            <a:cxnSpLocks/>
            <a:stCxn id="35" idx="2"/>
          </p:cNvCxnSpPr>
          <p:nvPr/>
        </p:nvCxnSpPr>
        <p:spPr>
          <a:xfrm>
            <a:off x="6030680" y="3495842"/>
            <a:ext cx="0" cy="67091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xmlns="" id="{A7BEBC0A-22D5-404B-969E-527EC8D40760}"/>
              </a:ext>
            </a:extLst>
          </p:cNvPr>
          <p:cNvSpPr txBox="1"/>
          <p:nvPr/>
        </p:nvSpPr>
        <p:spPr>
          <a:xfrm>
            <a:off x="5510960" y="3615722"/>
            <a:ext cx="685800" cy="307777"/>
          </a:xfrm>
          <a:prstGeom prst="rect">
            <a:avLst/>
          </a:prstGeom>
          <a:noFill/>
          <a:ln>
            <a:noFill/>
          </a:ln>
        </p:spPr>
        <p:txBody>
          <a:bodyPr wrap="square" rtlCol="0">
            <a:spAutoFit/>
          </a:bodyPr>
          <a:lstStyle/>
          <a:p>
            <a:r>
              <a:rPr lang="en-US" sz="1400" dirty="0"/>
              <a:t>train</a:t>
            </a:r>
          </a:p>
        </p:txBody>
      </p:sp>
      <p:sp>
        <p:nvSpPr>
          <p:cNvPr id="53" name="TextBox 52">
            <a:extLst>
              <a:ext uri="{FF2B5EF4-FFF2-40B4-BE49-F238E27FC236}">
                <a16:creationId xmlns:a16="http://schemas.microsoft.com/office/drawing/2014/main" xmlns="" id="{B39C4787-9E31-4723-B7D4-E268E18DDE78}"/>
              </a:ext>
            </a:extLst>
          </p:cNvPr>
          <p:cNvSpPr txBox="1"/>
          <p:nvPr/>
        </p:nvSpPr>
        <p:spPr>
          <a:xfrm>
            <a:off x="5588218" y="4138943"/>
            <a:ext cx="873184" cy="307777"/>
          </a:xfrm>
          <a:prstGeom prst="rect">
            <a:avLst/>
          </a:prstGeom>
          <a:noFill/>
          <a:ln>
            <a:solidFill>
              <a:schemeClr val="tx1"/>
            </a:solidFill>
          </a:ln>
        </p:spPr>
        <p:txBody>
          <a:bodyPr wrap="square" rtlCol="0">
            <a:spAutoFit/>
          </a:bodyPr>
          <a:lstStyle/>
          <a:p>
            <a:r>
              <a:rPr lang="en-US" sz="1400" dirty="0"/>
              <a:t>classifier</a:t>
            </a:r>
          </a:p>
        </p:txBody>
      </p:sp>
      <p:cxnSp>
        <p:nvCxnSpPr>
          <p:cNvPr id="54" name="Straight Arrow Connector 53">
            <a:extLst>
              <a:ext uri="{FF2B5EF4-FFF2-40B4-BE49-F238E27FC236}">
                <a16:creationId xmlns:a16="http://schemas.microsoft.com/office/drawing/2014/main" xmlns="" id="{08B2DD7A-76A6-4A9E-B00F-E1B140242E95}"/>
              </a:ext>
            </a:extLst>
          </p:cNvPr>
          <p:cNvCxnSpPr>
            <a:cxnSpLocks/>
            <a:stCxn id="53" idx="3"/>
            <a:endCxn id="58" idx="1"/>
          </p:cNvCxnSpPr>
          <p:nvPr/>
        </p:nvCxnSpPr>
        <p:spPr>
          <a:xfrm>
            <a:off x="6461402" y="4292832"/>
            <a:ext cx="43882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xmlns="" id="{87C24B39-E694-4E88-BD7B-1B4F400131A6}"/>
              </a:ext>
            </a:extLst>
          </p:cNvPr>
          <p:cNvSpPr txBox="1"/>
          <p:nvPr/>
        </p:nvSpPr>
        <p:spPr>
          <a:xfrm>
            <a:off x="6900229" y="4138943"/>
            <a:ext cx="873184" cy="307777"/>
          </a:xfrm>
          <a:prstGeom prst="rect">
            <a:avLst/>
          </a:prstGeom>
          <a:noFill/>
          <a:ln>
            <a:solidFill>
              <a:schemeClr val="tx1"/>
            </a:solidFill>
          </a:ln>
        </p:spPr>
        <p:txBody>
          <a:bodyPr wrap="square" rtlCol="0">
            <a:spAutoFit/>
          </a:bodyPr>
          <a:lstStyle/>
          <a:p>
            <a:r>
              <a:rPr lang="en-US" sz="1400" dirty="0"/>
              <a:t>accuracy</a:t>
            </a:r>
          </a:p>
        </p:txBody>
      </p:sp>
      <p:cxnSp>
        <p:nvCxnSpPr>
          <p:cNvPr id="60" name="Straight Arrow Connector 59">
            <a:extLst>
              <a:ext uri="{FF2B5EF4-FFF2-40B4-BE49-F238E27FC236}">
                <a16:creationId xmlns:a16="http://schemas.microsoft.com/office/drawing/2014/main" xmlns="" id="{9054BD95-736D-42CA-88D1-F09630D6F7F2}"/>
              </a:ext>
            </a:extLst>
          </p:cNvPr>
          <p:cNvCxnSpPr>
            <a:cxnSpLocks/>
            <a:stCxn id="36" idx="2"/>
            <a:endCxn id="58" idx="0"/>
          </p:cNvCxnSpPr>
          <p:nvPr/>
        </p:nvCxnSpPr>
        <p:spPr>
          <a:xfrm>
            <a:off x="7336315" y="3485040"/>
            <a:ext cx="506" cy="65390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xmlns="" id="{E282940C-3568-483E-98EB-F1E7766C81B9}"/>
              </a:ext>
            </a:extLst>
          </p:cNvPr>
          <p:cNvCxnSpPr>
            <a:cxnSpLocks/>
            <a:stCxn id="8" idx="2"/>
            <a:endCxn id="74" idx="0"/>
          </p:cNvCxnSpPr>
          <p:nvPr/>
        </p:nvCxnSpPr>
        <p:spPr>
          <a:xfrm flipH="1">
            <a:off x="2343910" y="2337375"/>
            <a:ext cx="6935" cy="18011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xmlns="" id="{3CE2D2DC-FD04-4EA2-95B7-CF16F32898F1}"/>
              </a:ext>
            </a:extLst>
          </p:cNvPr>
          <p:cNvSpPr txBox="1"/>
          <p:nvPr/>
        </p:nvSpPr>
        <p:spPr>
          <a:xfrm>
            <a:off x="1690926" y="4138556"/>
            <a:ext cx="1305967" cy="307777"/>
          </a:xfrm>
          <a:prstGeom prst="rect">
            <a:avLst/>
          </a:prstGeom>
          <a:noFill/>
          <a:ln>
            <a:solidFill>
              <a:schemeClr val="tx1"/>
            </a:solidFill>
          </a:ln>
        </p:spPr>
        <p:txBody>
          <a:bodyPr wrap="square" rtlCol="0">
            <a:spAutoFit/>
          </a:bodyPr>
          <a:lstStyle/>
          <a:p>
            <a:r>
              <a:rPr lang="en-US" sz="1400" dirty="0" err="1"/>
              <a:t>Class_img_ag</a:t>
            </a:r>
            <a:endParaRPr lang="en-US" sz="1400" dirty="0"/>
          </a:p>
        </p:txBody>
      </p:sp>
      <p:cxnSp>
        <p:nvCxnSpPr>
          <p:cNvPr id="75" name="Straight Arrow Connector 74">
            <a:extLst>
              <a:ext uri="{FF2B5EF4-FFF2-40B4-BE49-F238E27FC236}">
                <a16:creationId xmlns:a16="http://schemas.microsoft.com/office/drawing/2014/main" xmlns="" id="{2CDD7B62-2C4E-4595-B22A-7BE1E0A7F829}"/>
              </a:ext>
            </a:extLst>
          </p:cNvPr>
          <p:cNvCxnSpPr>
            <a:cxnSpLocks/>
            <a:stCxn id="53" idx="1"/>
            <a:endCxn id="74" idx="3"/>
          </p:cNvCxnSpPr>
          <p:nvPr/>
        </p:nvCxnSpPr>
        <p:spPr>
          <a:xfrm flipH="1" flipV="1">
            <a:off x="2996893" y="4292445"/>
            <a:ext cx="2591325" cy="3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xmlns="" id="{C9847FC3-9665-4B01-AE57-28D1AD72D078}"/>
              </a:ext>
            </a:extLst>
          </p:cNvPr>
          <p:cNvSpPr txBox="1"/>
          <p:nvPr/>
        </p:nvSpPr>
        <p:spPr>
          <a:xfrm>
            <a:off x="1627280" y="5008563"/>
            <a:ext cx="1447129" cy="523220"/>
          </a:xfrm>
          <a:prstGeom prst="rect">
            <a:avLst/>
          </a:prstGeom>
          <a:noFill/>
          <a:ln>
            <a:solidFill>
              <a:schemeClr val="tx1"/>
            </a:solidFill>
          </a:ln>
        </p:spPr>
        <p:txBody>
          <a:bodyPr wrap="square" rtlCol="0">
            <a:spAutoFit/>
          </a:bodyPr>
          <a:lstStyle/>
          <a:p>
            <a:r>
              <a:rPr lang="en-US" sz="1400" dirty="0"/>
              <a:t>Final image: </a:t>
            </a:r>
            <a:r>
              <a:rPr lang="en-US" sz="1400" dirty="0" err="1"/>
              <a:t>classed_img</a:t>
            </a:r>
            <a:endParaRPr lang="en-US" sz="1400" dirty="0"/>
          </a:p>
        </p:txBody>
      </p:sp>
      <p:sp>
        <p:nvSpPr>
          <p:cNvPr id="83" name="TextBox 82">
            <a:extLst>
              <a:ext uri="{FF2B5EF4-FFF2-40B4-BE49-F238E27FC236}">
                <a16:creationId xmlns:a16="http://schemas.microsoft.com/office/drawing/2014/main" xmlns="" id="{9739CB89-4CAD-43F7-BA43-3D3D10DE7652}"/>
              </a:ext>
            </a:extLst>
          </p:cNvPr>
          <p:cNvSpPr txBox="1"/>
          <p:nvPr/>
        </p:nvSpPr>
        <p:spPr>
          <a:xfrm>
            <a:off x="3724055" y="4012866"/>
            <a:ext cx="1211179" cy="307777"/>
          </a:xfrm>
          <a:prstGeom prst="rect">
            <a:avLst/>
          </a:prstGeom>
          <a:noFill/>
          <a:ln>
            <a:noFill/>
          </a:ln>
        </p:spPr>
        <p:txBody>
          <a:bodyPr wrap="square" rtlCol="0">
            <a:spAutoFit/>
          </a:bodyPr>
          <a:lstStyle/>
          <a:p>
            <a:r>
              <a:rPr lang="en-US" sz="1400" dirty="0"/>
              <a:t>Classify image</a:t>
            </a:r>
          </a:p>
        </p:txBody>
      </p:sp>
      <p:cxnSp>
        <p:nvCxnSpPr>
          <p:cNvPr id="100" name="Straight Arrow Connector 99">
            <a:extLst>
              <a:ext uri="{FF2B5EF4-FFF2-40B4-BE49-F238E27FC236}">
                <a16:creationId xmlns:a16="http://schemas.microsoft.com/office/drawing/2014/main" xmlns="" id="{90858639-47D8-448A-AE1C-E1FFB896BA81}"/>
              </a:ext>
            </a:extLst>
          </p:cNvPr>
          <p:cNvCxnSpPr>
            <a:cxnSpLocks/>
            <a:stCxn id="74" idx="2"/>
            <a:endCxn id="82" idx="0"/>
          </p:cNvCxnSpPr>
          <p:nvPr/>
        </p:nvCxnSpPr>
        <p:spPr>
          <a:xfrm>
            <a:off x="2343910" y="4446333"/>
            <a:ext cx="6935" cy="56223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xmlns="" id="{CF68750C-AC06-4BF7-B1A6-72D946341DC3}"/>
              </a:ext>
            </a:extLst>
          </p:cNvPr>
          <p:cNvSpPr/>
          <p:nvPr/>
        </p:nvSpPr>
        <p:spPr>
          <a:xfrm>
            <a:off x="644591" y="3115048"/>
            <a:ext cx="1776448" cy="307777"/>
          </a:xfrm>
          <a:prstGeom prst="rect">
            <a:avLst/>
          </a:prstGeom>
        </p:spPr>
        <p:txBody>
          <a:bodyPr wrap="none">
            <a:spAutoFit/>
          </a:bodyPr>
          <a:lstStyle/>
          <a:p>
            <a:r>
              <a:rPr lang="en-US" sz="1400" dirty="0"/>
              <a:t>Mask with Mapbio2.3</a:t>
            </a:r>
          </a:p>
        </p:txBody>
      </p:sp>
      <p:sp>
        <p:nvSpPr>
          <p:cNvPr id="34" name="TextBox 33">
            <a:extLst>
              <a:ext uri="{FF2B5EF4-FFF2-40B4-BE49-F238E27FC236}">
                <a16:creationId xmlns:a16="http://schemas.microsoft.com/office/drawing/2014/main" xmlns="" id="{83A15EBB-5F6B-4E66-8887-F8404C9AF785}"/>
              </a:ext>
            </a:extLst>
          </p:cNvPr>
          <p:cNvSpPr txBox="1"/>
          <p:nvPr/>
        </p:nvSpPr>
        <p:spPr>
          <a:xfrm>
            <a:off x="3910515" y="5545993"/>
            <a:ext cx="2384189" cy="954107"/>
          </a:xfrm>
          <a:prstGeom prst="rect">
            <a:avLst/>
          </a:prstGeom>
          <a:noFill/>
          <a:ln>
            <a:solidFill>
              <a:schemeClr val="tx1"/>
            </a:solidFill>
          </a:ln>
        </p:spPr>
        <p:txBody>
          <a:bodyPr wrap="square" rtlCol="0">
            <a:spAutoFit/>
          </a:bodyPr>
          <a:lstStyle/>
          <a:p>
            <a:r>
              <a:rPr lang="en-US" sz="1400" b="1" dirty="0"/>
              <a:t>Legend for </a:t>
            </a:r>
            <a:r>
              <a:rPr lang="en-US" sz="1400" b="1" dirty="0" err="1"/>
              <a:t>classed_img</a:t>
            </a:r>
            <a:r>
              <a:rPr lang="en-US" sz="1400" b="1" dirty="0"/>
              <a:t>:</a:t>
            </a:r>
          </a:p>
          <a:p>
            <a:r>
              <a:rPr lang="en-US" sz="1400" dirty="0"/>
              <a:t>Single soy = 0</a:t>
            </a:r>
          </a:p>
          <a:p>
            <a:r>
              <a:rPr lang="en-US" sz="1400" dirty="0"/>
              <a:t>Double soy = 1</a:t>
            </a:r>
          </a:p>
          <a:p>
            <a:r>
              <a:rPr lang="en-US" sz="1400" dirty="0"/>
              <a:t>Other </a:t>
            </a:r>
            <a:r>
              <a:rPr lang="en-US" sz="1400" dirty="0" err="1"/>
              <a:t>agri</a:t>
            </a:r>
            <a:r>
              <a:rPr lang="en-US" sz="1400" dirty="0"/>
              <a:t> = 2</a:t>
            </a:r>
          </a:p>
        </p:txBody>
      </p:sp>
      <p:sp>
        <p:nvSpPr>
          <p:cNvPr id="38" name="TextBox 37">
            <a:extLst>
              <a:ext uri="{FF2B5EF4-FFF2-40B4-BE49-F238E27FC236}">
                <a16:creationId xmlns:a16="http://schemas.microsoft.com/office/drawing/2014/main" xmlns="" id="{7C059894-168B-4E4E-A661-8A29896F2A2D}"/>
              </a:ext>
            </a:extLst>
          </p:cNvPr>
          <p:cNvSpPr txBox="1"/>
          <p:nvPr/>
        </p:nvSpPr>
        <p:spPr>
          <a:xfrm>
            <a:off x="6581318" y="5747226"/>
            <a:ext cx="2384189" cy="738664"/>
          </a:xfrm>
          <a:prstGeom prst="rect">
            <a:avLst/>
          </a:prstGeom>
          <a:noFill/>
          <a:ln>
            <a:solidFill>
              <a:schemeClr val="tx1"/>
            </a:solidFill>
          </a:ln>
        </p:spPr>
        <p:txBody>
          <a:bodyPr wrap="square" rtlCol="0">
            <a:spAutoFit/>
          </a:bodyPr>
          <a:lstStyle/>
          <a:p>
            <a:r>
              <a:rPr lang="en-US" sz="1400" b="1" dirty="0"/>
              <a:t>Legend for </a:t>
            </a:r>
            <a:r>
              <a:rPr lang="en-US" sz="1400" b="1" dirty="0" err="1"/>
              <a:t>mapbiomas</a:t>
            </a:r>
            <a:r>
              <a:rPr lang="en-US" sz="1400" b="1" dirty="0"/>
              <a:t>:</a:t>
            </a:r>
          </a:p>
          <a:p>
            <a:r>
              <a:rPr lang="en-US" sz="1400" dirty="0"/>
              <a:t>Map2.3: </a:t>
            </a:r>
            <a:r>
              <a:rPr lang="en-US" sz="1400" dirty="0" err="1"/>
              <a:t>agri</a:t>
            </a:r>
            <a:r>
              <a:rPr lang="en-US" sz="1400" dirty="0"/>
              <a:t> = 18</a:t>
            </a:r>
          </a:p>
          <a:p>
            <a:r>
              <a:rPr lang="en-US" sz="1400" dirty="0"/>
              <a:t>Map3: </a:t>
            </a:r>
            <a:r>
              <a:rPr lang="en-US" sz="1400" dirty="0" err="1"/>
              <a:t>agri</a:t>
            </a:r>
            <a:r>
              <a:rPr lang="en-US" sz="1400" dirty="0"/>
              <a:t> = 19</a:t>
            </a:r>
          </a:p>
        </p:txBody>
      </p:sp>
    </p:spTree>
    <p:extLst>
      <p:ext uri="{BB962C8B-B14F-4D97-AF65-F5344CB8AC3E}">
        <p14:creationId xmlns:p14="http://schemas.microsoft.com/office/powerpoint/2010/main" val="279872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62451"/>
            <a:ext cx="2915882" cy="369332"/>
          </a:xfrm>
          <a:prstGeom prst="rect">
            <a:avLst/>
          </a:prstGeom>
          <a:noFill/>
        </p:spPr>
        <p:txBody>
          <a:bodyPr wrap="none" rtlCol="0">
            <a:spAutoFit/>
          </a:bodyPr>
          <a:lstStyle/>
          <a:p>
            <a:r>
              <a:rPr lang="en-US" dirty="0"/>
              <a:t>Land cover classification flow</a:t>
            </a:r>
          </a:p>
        </p:txBody>
      </p:sp>
      <p:sp>
        <p:nvSpPr>
          <p:cNvPr id="3" name="TextBox 2"/>
          <p:cNvSpPr txBox="1"/>
          <p:nvPr/>
        </p:nvSpPr>
        <p:spPr>
          <a:xfrm>
            <a:off x="1295240" y="622748"/>
            <a:ext cx="2315570" cy="1169551"/>
          </a:xfrm>
          <a:prstGeom prst="rect">
            <a:avLst/>
          </a:prstGeom>
          <a:noFill/>
          <a:ln>
            <a:solidFill>
              <a:schemeClr val="tx1"/>
            </a:solidFill>
          </a:ln>
        </p:spPr>
        <p:txBody>
          <a:bodyPr wrap="none" rtlCol="0">
            <a:spAutoFit/>
          </a:bodyPr>
          <a:lstStyle/>
          <a:p>
            <a:r>
              <a:rPr lang="en-US" sz="1400" dirty="0">
                <a:solidFill>
                  <a:srgbClr val="FF0000"/>
                </a:solidFill>
              </a:rPr>
              <a:t>Training data</a:t>
            </a:r>
          </a:p>
          <a:p>
            <a:pPr marL="285750" indent="-285750">
              <a:buFontTx/>
              <a:buChar char="-"/>
            </a:pPr>
            <a:r>
              <a:rPr lang="en-US" sz="1400" dirty="0">
                <a:solidFill>
                  <a:srgbClr val="FF0000"/>
                </a:solidFill>
              </a:rPr>
              <a:t>MODIS EVI, cloud filtered</a:t>
            </a:r>
          </a:p>
          <a:p>
            <a:pPr marL="285750" indent="-285750">
              <a:buFontTx/>
              <a:buChar char="-"/>
            </a:pPr>
            <a:r>
              <a:rPr lang="en-US" sz="1400" dirty="0">
                <a:solidFill>
                  <a:srgbClr val="FF0000"/>
                </a:solidFill>
              </a:rPr>
              <a:t>Landsat EVI</a:t>
            </a:r>
          </a:p>
          <a:p>
            <a:pPr marL="285750" indent="-285750">
              <a:buFontTx/>
              <a:buChar char="-"/>
            </a:pPr>
            <a:r>
              <a:rPr lang="en-US" sz="1400" dirty="0">
                <a:solidFill>
                  <a:srgbClr val="FF0000"/>
                </a:solidFill>
              </a:rPr>
              <a:t>SAR</a:t>
            </a:r>
          </a:p>
          <a:p>
            <a:pPr marL="285750" indent="-285750">
              <a:buFontTx/>
              <a:buChar char="-"/>
            </a:pPr>
            <a:r>
              <a:rPr lang="en-US" sz="1400" dirty="0">
                <a:solidFill>
                  <a:srgbClr val="FF0000"/>
                </a:solidFill>
              </a:rPr>
              <a:t>Date of peak EVI</a:t>
            </a:r>
          </a:p>
        </p:txBody>
      </p:sp>
      <p:sp>
        <p:nvSpPr>
          <p:cNvPr id="4" name="TextBox 3"/>
          <p:cNvSpPr txBox="1"/>
          <p:nvPr/>
        </p:nvSpPr>
        <p:spPr>
          <a:xfrm>
            <a:off x="3666271" y="644466"/>
            <a:ext cx="1685077" cy="738664"/>
          </a:xfrm>
          <a:prstGeom prst="rect">
            <a:avLst/>
          </a:prstGeom>
          <a:noFill/>
          <a:ln>
            <a:solidFill>
              <a:schemeClr val="tx1"/>
            </a:solidFill>
          </a:ln>
        </p:spPr>
        <p:txBody>
          <a:bodyPr wrap="none" rtlCol="0">
            <a:spAutoFit/>
          </a:bodyPr>
          <a:lstStyle/>
          <a:p>
            <a:r>
              <a:rPr lang="en-US" sz="1400" dirty="0"/>
              <a:t>Sample soy points</a:t>
            </a:r>
          </a:p>
          <a:p>
            <a:pPr marL="285750" indent="-285750">
              <a:buFontTx/>
              <a:buChar char="-"/>
            </a:pPr>
            <a:r>
              <a:rPr lang="en-US" sz="1400" dirty="0"/>
              <a:t>soy_pts_1</a:t>
            </a:r>
          </a:p>
          <a:p>
            <a:pPr marL="285750" indent="-285750">
              <a:buFontTx/>
              <a:buChar char="-"/>
            </a:pPr>
            <a:r>
              <a:rPr lang="en-US" sz="1400" dirty="0"/>
              <a:t>Soy_pts_agsat_1</a:t>
            </a:r>
          </a:p>
        </p:txBody>
      </p:sp>
      <p:sp>
        <p:nvSpPr>
          <p:cNvPr id="5" name="TextBox 4"/>
          <p:cNvSpPr txBox="1"/>
          <p:nvPr/>
        </p:nvSpPr>
        <p:spPr>
          <a:xfrm>
            <a:off x="5449429" y="634782"/>
            <a:ext cx="1712653" cy="954107"/>
          </a:xfrm>
          <a:prstGeom prst="rect">
            <a:avLst/>
          </a:prstGeom>
          <a:noFill/>
          <a:ln>
            <a:solidFill>
              <a:schemeClr val="tx1"/>
            </a:solidFill>
          </a:ln>
        </p:spPr>
        <p:txBody>
          <a:bodyPr wrap="none" rtlCol="0">
            <a:spAutoFit/>
          </a:bodyPr>
          <a:lstStyle/>
          <a:p>
            <a:r>
              <a:rPr lang="en-US" sz="1400" dirty="0"/>
              <a:t>Classification regions</a:t>
            </a:r>
          </a:p>
          <a:p>
            <a:pPr marL="285750" indent="-285750">
              <a:buFontTx/>
              <a:buChar char="-"/>
            </a:pPr>
            <a:r>
              <a:rPr lang="en-US" sz="1400" b="1" dirty="0"/>
              <a:t>All</a:t>
            </a:r>
          </a:p>
          <a:p>
            <a:pPr marL="285750" indent="-285750">
              <a:buFontTx/>
              <a:buChar char="-"/>
            </a:pPr>
            <a:r>
              <a:rPr lang="en-US" sz="1400" dirty="0"/>
              <a:t>MT</a:t>
            </a:r>
          </a:p>
          <a:p>
            <a:pPr marL="285750" indent="-285750">
              <a:buFontTx/>
              <a:buChar char="-"/>
            </a:pPr>
            <a:r>
              <a:rPr lang="en-US" sz="1400" dirty="0" err="1"/>
              <a:t>Matopiba</a:t>
            </a:r>
            <a:endParaRPr lang="en-US" sz="1400" dirty="0"/>
          </a:p>
        </p:txBody>
      </p:sp>
      <p:sp>
        <p:nvSpPr>
          <p:cNvPr id="6" name="TextBox 5"/>
          <p:cNvSpPr txBox="1"/>
          <p:nvPr/>
        </p:nvSpPr>
        <p:spPr>
          <a:xfrm>
            <a:off x="7383632" y="622748"/>
            <a:ext cx="1753492" cy="1169551"/>
          </a:xfrm>
          <a:prstGeom prst="rect">
            <a:avLst/>
          </a:prstGeom>
          <a:noFill/>
          <a:ln>
            <a:solidFill>
              <a:schemeClr val="tx1"/>
            </a:solidFill>
          </a:ln>
        </p:spPr>
        <p:txBody>
          <a:bodyPr wrap="square" rtlCol="0">
            <a:spAutoFit/>
          </a:bodyPr>
          <a:lstStyle/>
          <a:p>
            <a:r>
              <a:rPr lang="en-US" sz="1400" dirty="0"/>
              <a:t>Pre classification soy point filtering</a:t>
            </a:r>
          </a:p>
          <a:p>
            <a:pPr marL="285750" indent="-285750">
              <a:buFontTx/>
              <a:buChar char="-"/>
            </a:pPr>
            <a:r>
              <a:rPr lang="en-US" sz="1400" dirty="0"/>
              <a:t>None</a:t>
            </a:r>
          </a:p>
          <a:p>
            <a:pPr marL="285750" indent="-285750">
              <a:buFontTx/>
              <a:buChar char="-"/>
            </a:pPr>
            <a:r>
              <a:rPr lang="en-US" sz="1400" dirty="0" err="1"/>
              <a:t>Mapbiomas</a:t>
            </a:r>
            <a:r>
              <a:rPr lang="en-US" sz="1400" dirty="0"/>
              <a:t> 2.3</a:t>
            </a:r>
          </a:p>
          <a:p>
            <a:pPr marL="285750" indent="-285750">
              <a:buFontTx/>
              <a:buChar char="-"/>
            </a:pPr>
            <a:r>
              <a:rPr lang="en-US" sz="1400" b="1" dirty="0" err="1"/>
              <a:t>Mapbiomas</a:t>
            </a:r>
            <a:r>
              <a:rPr lang="en-US" sz="1400" b="1" dirty="0"/>
              <a:t> 3</a:t>
            </a:r>
          </a:p>
        </p:txBody>
      </p:sp>
      <p:sp>
        <p:nvSpPr>
          <p:cNvPr id="7" name="TextBox 6"/>
          <p:cNvSpPr txBox="1"/>
          <p:nvPr/>
        </p:nvSpPr>
        <p:spPr>
          <a:xfrm>
            <a:off x="6876" y="685673"/>
            <a:ext cx="1288364" cy="954107"/>
          </a:xfrm>
          <a:prstGeom prst="rect">
            <a:avLst/>
          </a:prstGeom>
          <a:noFill/>
        </p:spPr>
        <p:txBody>
          <a:bodyPr wrap="square" rtlCol="0">
            <a:spAutoFit/>
          </a:bodyPr>
          <a:lstStyle/>
          <a:p>
            <a:r>
              <a:rPr lang="en-US" sz="1400" dirty="0"/>
              <a:t>GEE file: </a:t>
            </a:r>
            <a:r>
              <a:rPr lang="en-US" sz="1400" dirty="0" err="1"/>
              <a:t>LandCover</a:t>
            </a:r>
            <a:r>
              <a:rPr lang="en-US" sz="1400" dirty="0"/>
              <a:t>/Soy Classification Variations</a:t>
            </a:r>
          </a:p>
        </p:txBody>
      </p:sp>
      <p:cxnSp>
        <p:nvCxnSpPr>
          <p:cNvPr id="8" name="Straight Arrow Connector 7">
            <a:extLst>
              <a:ext uri="{FF2B5EF4-FFF2-40B4-BE49-F238E27FC236}">
                <a16:creationId xmlns:a16="http://schemas.microsoft.com/office/drawing/2014/main" xmlns="" id="{813F02CA-CF9E-4907-A047-A1D22957D875}"/>
              </a:ext>
            </a:extLst>
          </p:cNvPr>
          <p:cNvCxnSpPr>
            <a:cxnSpLocks/>
            <a:stCxn id="3" idx="2"/>
            <a:endCxn id="11" idx="0"/>
          </p:cNvCxnSpPr>
          <p:nvPr/>
        </p:nvCxnSpPr>
        <p:spPr>
          <a:xfrm>
            <a:off x="2453025" y="1792299"/>
            <a:ext cx="2885481"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11364" y="2274182"/>
            <a:ext cx="854283" cy="369332"/>
          </a:xfrm>
          <a:prstGeom prst="rect">
            <a:avLst/>
          </a:prstGeom>
          <a:noFill/>
        </p:spPr>
        <p:txBody>
          <a:bodyPr wrap="none" rtlCol="0">
            <a:spAutoFit/>
          </a:bodyPr>
          <a:lstStyle/>
          <a:p>
            <a:r>
              <a:rPr lang="en-US" dirty="0"/>
              <a:t>classify</a:t>
            </a:r>
          </a:p>
        </p:txBody>
      </p:sp>
      <p:sp>
        <p:nvSpPr>
          <p:cNvPr id="12" name="TextBox 11"/>
          <p:cNvSpPr txBox="1"/>
          <p:nvPr/>
        </p:nvSpPr>
        <p:spPr>
          <a:xfrm>
            <a:off x="3001969" y="2916169"/>
            <a:ext cx="4656211" cy="830997"/>
          </a:xfrm>
          <a:prstGeom prst="rect">
            <a:avLst/>
          </a:prstGeom>
          <a:noFill/>
        </p:spPr>
        <p:txBody>
          <a:bodyPr wrap="none" rtlCol="0">
            <a:spAutoFit/>
          </a:bodyPr>
          <a:lstStyle/>
          <a:p>
            <a:r>
              <a:rPr lang="en-US" sz="1600" dirty="0"/>
              <a:t>Accuracy metrics for choosing among options above:</a:t>
            </a:r>
          </a:p>
          <a:p>
            <a:pPr marL="285750" indent="-285750">
              <a:buFontTx/>
              <a:buChar char="-"/>
            </a:pPr>
            <a:r>
              <a:rPr lang="en-US" sz="1600" dirty="0"/>
              <a:t>Confusion matrix -&gt; </a:t>
            </a:r>
            <a:r>
              <a:rPr lang="en-US" sz="1600" dirty="0" err="1"/>
              <a:t>acc</a:t>
            </a:r>
            <a:r>
              <a:rPr lang="en-US" sz="1600" dirty="0"/>
              <a:t>, consumers/producers </a:t>
            </a:r>
            <a:r>
              <a:rPr lang="en-US" sz="1600" dirty="0" err="1"/>
              <a:t>acc</a:t>
            </a:r>
            <a:endParaRPr lang="en-US" sz="1600" dirty="0"/>
          </a:p>
          <a:p>
            <a:pPr marL="285750" indent="-285750">
              <a:buFontTx/>
              <a:buChar char="-"/>
            </a:pPr>
            <a:r>
              <a:rPr lang="en-US" sz="1600" dirty="0">
                <a:solidFill>
                  <a:srgbClr val="FF0000"/>
                </a:solidFill>
              </a:rPr>
              <a:t>Planet labs imagery</a:t>
            </a:r>
          </a:p>
        </p:txBody>
      </p:sp>
      <p:sp>
        <p:nvSpPr>
          <p:cNvPr id="13" name="TextBox 12"/>
          <p:cNvSpPr txBox="1"/>
          <p:nvPr/>
        </p:nvSpPr>
        <p:spPr>
          <a:xfrm>
            <a:off x="3243092" y="4208831"/>
            <a:ext cx="4190827" cy="369332"/>
          </a:xfrm>
          <a:prstGeom prst="rect">
            <a:avLst/>
          </a:prstGeom>
          <a:noFill/>
        </p:spPr>
        <p:txBody>
          <a:bodyPr wrap="none" rtlCol="0">
            <a:spAutoFit/>
          </a:bodyPr>
          <a:lstStyle/>
          <a:p>
            <a:r>
              <a:rPr lang="en-US" dirty="0"/>
              <a:t>Base classified image (masked with Map 3)</a:t>
            </a:r>
          </a:p>
        </p:txBody>
      </p:sp>
      <p:sp>
        <p:nvSpPr>
          <p:cNvPr id="14" name="TextBox 13"/>
          <p:cNvSpPr txBox="1"/>
          <p:nvPr/>
        </p:nvSpPr>
        <p:spPr>
          <a:xfrm>
            <a:off x="2651584" y="4931157"/>
            <a:ext cx="5373843" cy="830997"/>
          </a:xfrm>
          <a:prstGeom prst="rect">
            <a:avLst/>
          </a:prstGeom>
          <a:noFill/>
        </p:spPr>
        <p:txBody>
          <a:bodyPr wrap="none" rtlCol="0">
            <a:spAutoFit/>
          </a:bodyPr>
          <a:lstStyle/>
          <a:p>
            <a:r>
              <a:rPr lang="en-US" sz="1600" dirty="0">
                <a:solidFill>
                  <a:srgbClr val="FF0000"/>
                </a:solidFill>
              </a:rPr>
              <a:t>Additional masking (connected pixels will produce a new asset)</a:t>
            </a:r>
          </a:p>
          <a:p>
            <a:pPr marL="285750" indent="-285750">
              <a:buFontTx/>
              <a:buChar char="-"/>
            </a:pPr>
            <a:r>
              <a:rPr lang="en-US" sz="1600" dirty="0">
                <a:solidFill>
                  <a:srgbClr val="FF0000"/>
                </a:solidFill>
              </a:rPr>
              <a:t>Connected pixels</a:t>
            </a:r>
          </a:p>
          <a:p>
            <a:pPr marL="285750" indent="-285750">
              <a:buFontTx/>
              <a:buChar char="-"/>
            </a:pPr>
            <a:r>
              <a:rPr lang="en-US" sz="1600" dirty="0">
                <a:solidFill>
                  <a:srgbClr val="FF0000"/>
                </a:solidFill>
              </a:rPr>
              <a:t>Reasonableness of timing estimates</a:t>
            </a:r>
          </a:p>
        </p:txBody>
      </p:sp>
      <p:sp>
        <p:nvSpPr>
          <p:cNvPr id="15" name="TextBox 14"/>
          <p:cNvSpPr txBox="1"/>
          <p:nvPr/>
        </p:nvSpPr>
        <p:spPr>
          <a:xfrm>
            <a:off x="4213839" y="6318644"/>
            <a:ext cx="2249334" cy="369332"/>
          </a:xfrm>
          <a:prstGeom prst="rect">
            <a:avLst/>
          </a:prstGeom>
          <a:noFill/>
        </p:spPr>
        <p:txBody>
          <a:bodyPr wrap="none" rtlCol="0">
            <a:spAutoFit/>
          </a:bodyPr>
          <a:lstStyle/>
          <a:p>
            <a:r>
              <a:rPr lang="en-US" dirty="0"/>
              <a:t>Final classified images</a:t>
            </a:r>
          </a:p>
        </p:txBody>
      </p:sp>
      <p:cxnSp>
        <p:nvCxnSpPr>
          <p:cNvPr id="17" name="Straight Arrow Connector 16">
            <a:extLst>
              <a:ext uri="{FF2B5EF4-FFF2-40B4-BE49-F238E27FC236}">
                <a16:creationId xmlns:a16="http://schemas.microsoft.com/office/drawing/2014/main" xmlns="" id="{813F02CA-CF9E-4907-A047-A1D22957D875}"/>
              </a:ext>
            </a:extLst>
          </p:cNvPr>
          <p:cNvCxnSpPr>
            <a:cxnSpLocks/>
            <a:stCxn id="4" idx="2"/>
            <a:endCxn id="11" idx="0"/>
          </p:cNvCxnSpPr>
          <p:nvPr/>
        </p:nvCxnSpPr>
        <p:spPr>
          <a:xfrm>
            <a:off x="4508810" y="1383130"/>
            <a:ext cx="829696" cy="89105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13F02CA-CF9E-4907-A047-A1D22957D875}"/>
              </a:ext>
            </a:extLst>
          </p:cNvPr>
          <p:cNvCxnSpPr>
            <a:cxnSpLocks/>
            <a:stCxn id="5" idx="2"/>
            <a:endCxn id="11" idx="0"/>
          </p:cNvCxnSpPr>
          <p:nvPr/>
        </p:nvCxnSpPr>
        <p:spPr>
          <a:xfrm flipH="1">
            <a:off x="5338506" y="1588889"/>
            <a:ext cx="967250" cy="6852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813F02CA-CF9E-4907-A047-A1D22957D875}"/>
              </a:ext>
            </a:extLst>
          </p:cNvPr>
          <p:cNvCxnSpPr>
            <a:cxnSpLocks/>
            <a:stCxn id="6" idx="2"/>
            <a:endCxn id="11" idx="0"/>
          </p:cNvCxnSpPr>
          <p:nvPr/>
        </p:nvCxnSpPr>
        <p:spPr>
          <a:xfrm flipH="1">
            <a:off x="5338506" y="1792299"/>
            <a:ext cx="2921872"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13F02CA-CF9E-4907-A047-A1D22957D875}"/>
              </a:ext>
            </a:extLst>
          </p:cNvPr>
          <p:cNvCxnSpPr>
            <a:cxnSpLocks/>
            <a:stCxn id="12" idx="2"/>
            <a:endCxn id="13" idx="0"/>
          </p:cNvCxnSpPr>
          <p:nvPr/>
        </p:nvCxnSpPr>
        <p:spPr>
          <a:xfrm>
            <a:off x="5330075" y="3747166"/>
            <a:ext cx="8431" cy="46166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xmlns="" id="{813F02CA-CF9E-4907-A047-A1D22957D875}"/>
              </a:ext>
            </a:extLst>
          </p:cNvPr>
          <p:cNvCxnSpPr>
            <a:cxnSpLocks/>
            <a:stCxn id="11" idx="2"/>
            <a:endCxn id="12" idx="0"/>
          </p:cNvCxnSpPr>
          <p:nvPr/>
        </p:nvCxnSpPr>
        <p:spPr>
          <a:xfrm flipH="1">
            <a:off x="5330075" y="2643514"/>
            <a:ext cx="8431" cy="2726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4768" y="3555047"/>
            <a:ext cx="2001701" cy="523220"/>
          </a:xfrm>
          <a:prstGeom prst="rect">
            <a:avLst/>
          </a:prstGeom>
          <a:noFill/>
        </p:spPr>
        <p:txBody>
          <a:bodyPr wrap="square" rtlCol="0">
            <a:spAutoFit/>
          </a:bodyPr>
          <a:lstStyle/>
          <a:p>
            <a:r>
              <a:rPr lang="en-US" sz="1400" dirty="0"/>
              <a:t>GEE file: </a:t>
            </a:r>
            <a:r>
              <a:rPr lang="en-US" sz="1400" dirty="0" err="1"/>
              <a:t>LandCover</a:t>
            </a:r>
            <a:r>
              <a:rPr lang="en-US" sz="1400" dirty="0"/>
              <a:t>/Soy Classification Masking</a:t>
            </a:r>
          </a:p>
        </p:txBody>
      </p:sp>
      <p:cxnSp>
        <p:nvCxnSpPr>
          <p:cNvPr id="49" name="Straight Arrow Connector 48">
            <a:extLst>
              <a:ext uri="{FF2B5EF4-FFF2-40B4-BE49-F238E27FC236}">
                <a16:creationId xmlns:a16="http://schemas.microsoft.com/office/drawing/2014/main" xmlns="" id="{813F02CA-CF9E-4907-A047-A1D22957D875}"/>
              </a:ext>
            </a:extLst>
          </p:cNvPr>
          <p:cNvCxnSpPr>
            <a:cxnSpLocks/>
            <a:stCxn id="13" idx="2"/>
            <a:endCxn id="14" idx="0"/>
          </p:cNvCxnSpPr>
          <p:nvPr/>
        </p:nvCxnSpPr>
        <p:spPr>
          <a:xfrm>
            <a:off x="5338506" y="4578163"/>
            <a:ext cx="0" cy="35299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xmlns="" id="{813F02CA-CF9E-4907-A047-A1D22957D875}"/>
              </a:ext>
            </a:extLst>
          </p:cNvPr>
          <p:cNvCxnSpPr>
            <a:cxnSpLocks/>
            <a:stCxn id="14" idx="2"/>
            <a:endCxn id="15" idx="0"/>
          </p:cNvCxnSpPr>
          <p:nvPr/>
        </p:nvCxnSpPr>
        <p:spPr>
          <a:xfrm>
            <a:off x="5338506" y="5762154"/>
            <a:ext cx="0" cy="55649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FFFB0CA4-21E5-491E-A4E6-DBA8DD7BC0B3}"/>
              </a:ext>
            </a:extLst>
          </p:cNvPr>
          <p:cNvCxnSpPr/>
          <p:nvPr/>
        </p:nvCxnSpPr>
        <p:spPr>
          <a:xfrm>
            <a:off x="0" y="3439391"/>
            <a:ext cx="9144000" cy="2181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264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A188924-A74D-4A7B-8046-F8AA7DFCC31E}"/>
              </a:ext>
            </a:extLst>
          </p:cNvPr>
          <p:cNvSpPr/>
          <p:nvPr/>
        </p:nvSpPr>
        <p:spPr>
          <a:xfrm>
            <a:off x="0" y="92366"/>
            <a:ext cx="5510960" cy="646331"/>
          </a:xfrm>
          <a:prstGeom prst="rect">
            <a:avLst/>
          </a:prstGeom>
        </p:spPr>
        <p:txBody>
          <a:bodyPr wrap="square">
            <a:spAutoFit/>
          </a:bodyPr>
          <a:lstStyle/>
          <a:p>
            <a:r>
              <a:rPr lang="en-US" b="1" dirty="0"/>
              <a:t>Soy Classification modifications</a:t>
            </a:r>
          </a:p>
          <a:p>
            <a:r>
              <a:rPr lang="en-US" dirty="0"/>
              <a:t>GEE file: </a:t>
            </a:r>
            <a:r>
              <a:rPr lang="en-US" dirty="0" err="1"/>
              <a:t>LandCover</a:t>
            </a:r>
            <a:r>
              <a:rPr lang="en-US" dirty="0"/>
              <a:t>/Soy Classification Variations</a:t>
            </a:r>
          </a:p>
        </p:txBody>
      </p:sp>
      <p:sp>
        <p:nvSpPr>
          <p:cNvPr id="3" name="Rectangle 2">
            <a:extLst>
              <a:ext uri="{FF2B5EF4-FFF2-40B4-BE49-F238E27FC236}">
                <a16:creationId xmlns:a16="http://schemas.microsoft.com/office/drawing/2014/main" xmlns="" id="{D595514F-8764-4E47-A5E0-CA4455FCE160}"/>
              </a:ext>
            </a:extLst>
          </p:cNvPr>
          <p:cNvSpPr/>
          <p:nvPr/>
        </p:nvSpPr>
        <p:spPr>
          <a:xfrm>
            <a:off x="0" y="1037834"/>
            <a:ext cx="4572000" cy="3046988"/>
          </a:xfrm>
          <a:prstGeom prst="rect">
            <a:avLst/>
          </a:prstGeom>
        </p:spPr>
        <p:txBody>
          <a:bodyPr wrap="square">
            <a:spAutoFit/>
          </a:bodyPr>
          <a:lstStyle/>
          <a:p>
            <a:r>
              <a:rPr lang="en-US" sz="1600" b="1" dirty="0"/>
              <a:t>Variations on classification</a:t>
            </a:r>
          </a:p>
          <a:p>
            <a:pPr marL="285750" indent="-285750">
              <a:buFontTx/>
              <a:buChar char="-"/>
            </a:pPr>
            <a:r>
              <a:rPr lang="en-US" sz="1600" dirty="0">
                <a:solidFill>
                  <a:srgbClr val="FF0000"/>
                </a:solidFill>
              </a:rPr>
              <a:t>New training data:</a:t>
            </a:r>
          </a:p>
          <a:p>
            <a:pPr marL="742950" lvl="1" indent="-285750">
              <a:buFontTx/>
              <a:buChar char="-"/>
            </a:pPr>
            <a:r>
              <a:rPr lang="en-US" sz="1600" dirty="0">
                <a:solidFill>
                  <a:srgbClr val="FF0000"/>
                </a:solidFill>
              </a:rPr>
              <a:t>MODIS EVI</a:t>
            </a:r>
          </a:p>
          <a:p>
            <a:pPr marL="742950" lvl="1" indent="-285750">
              <a:buFontTx/>
              <a:buChar char="-"/>
            </a:pPr>
            <a:r>
              <a:rPr lang="en-US" sz="1600" dirty="0">
                <a:solidFill>
                  <a:srgbClr val="FF0000"/>
                </a:solidFill>
              </a:rPr>
              <a:t>Cloud filtered MODIS</a:t>
            </a:r>
          </a:p>
          <a:p>
            <a:pPr marL="285750" indent="-285750">
              <a:buFontTx/>
              <a:buChar char="-"/>
            </a:pPr>
            <a:r>
              <a:rPr lang="en-US" sz="1600" dirty="0"/>
              <a:t>Pre classification masking of soy points:</a:t>
            </a:r>
          </a:p>
          <a:p>
            <a:pPr marL="742950" lvl="1" indent="-285750">
              <a:buFontTx/>
              <a:buChar char="-"/>
            </a:pPr>
            <a:r>
              <a:rPr lang="en-US" sz="1600" dirty="0"/>
              <a:t>None (original Jake)</a:t>
            </a:r>
          </a:p>
          <a:p>
            <a:pPr marL="742950" lvl="1" indent="-285750">
              <a:buFontTx/>
              <a:buChar char="-"/>
            </a:pPr>
            <a:r>
              <a:rPr lang="en-US" sz="1600" dirty="0" err="1"/>
              <a:t>Mapbiomas</a:t>
            </a:r>
            <a:r>
              <a:rPr lang="en-US" sz="1600" dirty="0"/>
              <a:t> 3</a:t>
            </a:r>
          </a:p>
          <a:p>
            <a:pPr marL="742950" lvl="1" indent="-285750">
              <a:buFontTx/>
              <a:buChar char="-"/>
            </a:pPr>
            <a:r>
              <a:rPr lang="en-US" sz="1600" dirty="0" err="1"/>
              <a:t>Mapbiomas</a:t>
            </a:r>
            <a:r>
              <a:rPr lang="en-US" sz="1600" dirty="0"/>
              <a:t> 23</a:t>
            </a:r>
          </a:p>
          <a:p>
            <a:pPr marL="285750" indent="-285750">
              <a:buFontTx/>
              <a:buChar char="-"/>
            </a:pPr>
            <a:r>
              <a:rPr lang="en-US" sz="1600" dirty="0">
                <a:solidFill>
                  <a:srgbClr val="FF0000"/>
                </a:solidFill>
              </a:rPr>
              <a:t>Post classification masking of classified image:</a:t>
            </a:r>
          </a:p>
          <a:p>
            <a:pPr marL="742950" lvl="1" indent="-285750">
              <a:buFontTx/>
              <a:buChar char="-"/>
            </a:pPr>
            <a:r>
              <a:rPr lang="en-US" sz="1600" dirty="0" err="1"/>
              <a:t>Mapbiomas</a:t>
            </a:r>
            <a:r>
              <a:rPr lang="en-US" sz="1600" dirty="0"/>
              <a:t> 3</a:t>
            </a:r>
          </a:p>
          <a:p>
            <a:pPr marL="742950" lvl="1" indent="-285750">
              <a:buFontTx/>
              <a:buChar char="-"/>
            </a:pPr>
            <a:r>
              <a:rPr lang="en-US" sz="1600" dirty="0">
                <a:solidFill>
                  <a:srgbClr val="FF0000"/>
                </a:solidFill>
              </a:rPr>
              <a:t>Neighbors (i.e. pixel classified without any similar neighboring pixels will be taken out)</a:t>
            </a:r>
          </a:p>
        </p:txBody>
      </p:sp>
      <p:sp>
        <p:nvSpPr>
          <p:cNvPr id="4" name="Rectangle 3">
            <a:extLst>
              <a:ext uri="{FF2B5EF4-FFF2-40B4-BE49-F238E27FC236}">
                <a16:creationId xmlns:a16="http://schemas.microsoft.com/office/drawing/2014/main" xmlns="" id="{9E53A49F-6AF9-4B61-BFB8-8839544AC0B1}"/>
              </a:ext>
            </a:extLst>
          </p:cNvPr>
          <p:cNvSpPr/>
          <p:nvPr/>
        </p:nvSpPr>
        <p:spPr>
          <a:xfrm>
            <a:off x="4734791" y="1033218"/>
            <a:ext cx="4211782" cy="1077218"/>
          </a:xfrm>
          <a:prstGeom prst="rect">
            <a:avLst/>
          </a:prstGeom>
        </p:spPr>
        <p:txBody>
          <a:bodyPr wrap="square">
            <a:spAutoFit/>
          </a:bodyPr>
          <a:lstStyle/>
          <a:p>
            <a:r>
              <a:rPr lang="en-US" sz="1600" b="1" dirty="0"/>
              <a:t>Variations on evaluation</a:t>
            </a:r>
          </a:p>
          <a:p>
            <a:pPr marL="285750" indent="-285750">
              <a:buFontTx/>
              <a:buChar char="-"/>
            </a:pPr>
            <a:r>
              <a:rPr lang="en-US" sz="1600" dirty="0"/>
              <a:t>Overall accuracy from confusion matrix</a:t>
            </a:r>
          </a:p>
          <a:p>
            <a:pPr marL="285750" indent="-285750">
              <a:buFontTx/>
              <a:buChar char="-"/>
            </a:pPr>
            <a:r>
              <a:rPr lang="en-US" sz="1600" dirty="0"/>
              <a:t>Accuracy by region (MT and </a:t>
            </a:r>
            <a:r>
              <a:rPr lang="en-US" sz="1600" dirty="0" err="1"/>
              <a:t>Matopiba</a:t>
            </a:r>
            <a:r>
              <a:rPr lang="en-US" sz="1600" dirty="0"/>
              <a:t>)</a:t>
            </a:r>
          </a:p>
          <a:p>
            <a:pPr marL="285750" indent="-285750">
              <a:buFontTx/>
              <a:buChar char="-"/>
            </a:pPr>
            <a:r>
              <a:rPr lang="en-US" sz="1600" dirty="0">
                <a:solidFill>
                  <a:srgbClr val="FF0000"/>
                </a:solidFill>
              </a:rPr>
              <a:t>‘reasonableness’ of timing images</a:t>
            </a:r>
          </a:p>
        </p:txBody>
      </p:sp>
      <p:sp>
        <p:nvSpPr>
          <p:cNvPr id="5" name="TextBox 4">
            <a:extLst>
              <a:ext uri="{FF2B5EF4-FFF2-40B4-BE49-F238E27FC236}">
                <a16:creationId xmlns:a16="http://schemas.microsoft.com/office/drawing/2014/main" xmlns="" id="{0320CA0B-00EF-4108-AD6B-47642FC7DA37}"/>
              </a:ext>
            </a:extLst>
          </p:cNvPr>
          <p:cNvSpPr txBox="1"/>
          <p:nvPr/>
        </p:nvSpPr>
        <p:spPr>
          <a:xfrm>
            <a:off x="509154" y="4310063"/>
            <a:ext cx="8125691" cy="2246769"/>
          </a:xfrm>
          <a:prstGeom prst="rect">
            <a:avLst/>
          </a:prstGeom>
          <a:noFill/>
        </p:spPr>
        <p:txBody>
          <a:bodyPr wrap="square" rtlCol="0">
            <a:spAutoFit/>
          </a:bodyPr>
          <a:lstStyle/>
          <a:p>
            <a:r>
              <a:rPr lang="en-US" sz="1400" dirty="0"/>
              <a:t>Observations based on accuracies exported from Soy Classification Variations:</a:t>
            </a:r>
          </a:p>
          <a:p>
            <a:pPr marL="285750" indent="-285750">
              <a:buFont typeface="Arial" panose="020B0604020202020204" pitchFamily="34" charset="0"/>
              <a:buChar char="•"/>
            </a:pPr>
            <a:r>
              <a:rPr lang="en-US" sz="1400" dirty="0"/>
              <a:t>Pre-classification masking of soy_pts_agsat_1 improved overall accuracy for both MT and ‘total’ (which is basically just MT for soy_pts_agsat_1). The improvement isn’t as clear for soy_pts_1. MT did worse under map3 </a:t>
            </a:r>
            <a:r>
              <a:rPr lang="en-US" sz="1400" dirty="0" err="1"/>
              <a:t>preclassification</a:t>
            </a:r>
            <a:r>
              <a:rPr lang="en-US" sz="1400" dirty="0"/>
              <a:t> masking; </a:t>
            </a:r>
            <a:r>
              <a:rPr lang="en-US" sz="1400" dirty="0" err="1"/>
              <a:t>Matopiba</a:t>
            </a:r>
            <a:r>
              <a:rPr lang="en-US" sz="1400" dirty="0"/>
              <a:t> wasn’t sensitive to </a:t>
            </a:r>
            <a:r>
              <a:rPr lang="en-US" sz="1400" dirty="0" err="1"/>
              <a:t>preclassification</a:t>
            </a:r>
            <a:r>
              <a:rPr lang="en-US" sz="1400" dirty="0"/>
              <a:t> masking; and the total accuracy was better with map3 </a:t>
            </a:r>
            <a:r>
              <a:rPr lang="en-US" sz="1400" dirty="0" err="1"/>
              <a:t>preclassification</a:t>
            </a:r>
            <a:r>
              <a:rPr lang="en-US" sz="1400" dirty="0"/>
              <a:t> masking.</a:t>
            </a:r>
          </a:p>
          <a:p>
            <a:pPr marL="285750" indent="-285750">
              <a:buFont typeface="Arial" panose="020B0604020202020204" pitchFamily="34" charset="0"/>
              <a:buChar char="•"/>
            </a:pPr>
            <a:r>
              <a:rPr lang="en-US" sz="1400" dirty="0"/>
              <a:t>Accuracy didn’t improve a lot in most cases… maybe from mid/low 70s to mid/high 70s</a:t>
            </a:r>
          </a:p>
          <a:p>
            <a:pPr marL="285750" indent="-285750">
              <a:buFont typeface="Arial" panose="020B0604020202020204" pitchFamily="34" charset="0"/>
              <a:buChar char="•"/>
            </a:pPr>
            <a:r>
              <a:rPr lang="en-US" sz="1400" dirty="0"/>
              <a:t>Training points create very different accuracies. Using soy_pts_agsat_1 gives accuracies in mid/high 70s, using soy_pts_1 gives accuracies in mid 60s. Need to use map3 as evaluation.</a:t>
            </a:r>
          </a:p>
          <a:p>
            <a:pPr marL="285750" indent="-285750">
              <a:buFont typeface="Arial" panose="020B0604020202020204" pitchFamily="34" charset="0"/>
              <a:buChar char="•"/>
            </a:pPr>
            <a:r>
              <a:rPr lang="en-US" sz="1400" dirty="0"/>
              <a:t>Applying the same classifier across Brazil gives similar accuracies as applying separate classifiers trained for MT-only or </a:t>
            </a:r>
            <a:r>
              <a:rPr lang="en-US" sz="1400" dirty="0" err="1"/>
              <a:t>Matopiba</a:t>
            </a:r>
            <a:r>
              <a:rPr lang="en-US" sz="1400" dirty="0"/>
              <a:t>-only points.</a:t>
            </a:r>
          </a:p>
        </p:txBody>
      </p:sp>
    </p:spTree>
    <p:extLst>
      <p:ext uri="{BB962C8B-B14F-4D97-AF65-F5344CB8AC3E}">
        <p14:creationId xmlns:p14="http://schemas.microsoft.com/office/powerpoint/2010/main" val="23242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B44CEC-5E7C-4A34-94CB-88AEAE584A50}"/>
              </a:ext>
            </a:extLst>
          </p:cNvPr>
          <p:cNvSpPr txBox="1"/>
          <p:nvPr/>
        </p:nvSpPr>
        <p:spPr>
          <a:xfrm>
            <a:off x="103364" y="1030"/>
            <a:ext cx="5497336" cy="523220"/>
          </a:xfrm>
          <a:prstGeom prst="rect">
            <a:avLst/>
          </a:prstGeom>
          <a:noFill/>
        </p:spPr>
        <p:txBody>
          <a:bodyPr wrap="square" rtlCol="0">
            <a:spAutoFit/>
          </a:bodyPr>
          <a:lstStyle/>
          <a:p>
            <a:r>
              <a:rPr lang="en-US" sz="1400" b="1" dirty="0"/>
              <a:t>‘Secondary masking’ of raw MODIS-derived soy maps</a:t>
            </a:r>
          </a:p>
          <a:p>
            <a:r>
              <a:rPr lang="en-US" sz="1400" dirty="0"/>
              <a:t>GEE file: </a:t>
            </a:r>
            <a:r>
              <a:rPr lang="en-US" sz="1400" dirty="0" err="1"/>
              <a:t>LandCover</a:t>
            </a:r>
            <a:r>
              <a:rPr lang="en-US" sz="1400" dirty="0"/>
              <a:t>/Soy Classification Masking</a:t>
            </a:r>
          </a:p>
        </p:txBody>
      </p:sp>
      <p:sp>
        <p:nvSpPr>
          <p:cNvPr id="3" name="TextBox 2">
            <a:extLst>
              <a:ext uri="{FF2B5EF4-FFF2-40B4-BE49-F238E27FC236}">
                <a16:creationId xmlns:a16="http://schemas.microsoft.com/office/drawing/2014/main" xmlns="" id="{C3E76D3B-DF5C-4541-A8C1-7F7E801D6150}"/>
              </a:ext>
            </a:extLst>
          </p:cNvPr>
          <p:cNvSpPr txBox="1"/>
          <p:nvPr/>
        </p:nvSpPr>
        <p:spPr>
          <a:xfrm>
            <a:off x="22970" y="539528"/>
            <a:ext cx="8780864" cy="2031325"/>
          </a:xfrm>
          <a:prstGeom prst="rect">
            <a:avLst/>
          </a:prstGeom>
          <a:noFill/>
        </p:spPr>
        <p:txBody>
          <a:bodyPr wrap="square" rtlCol="0">
            <a:spAutoFit/>
          </a:bodyPr>
          <a:lstStyle/>
          <a:p>
            <a:r>
              <a:rPr lang="en-US" sz="1400" dirty="0"/>
              <a:t>Need to create separate </a:t>
            </a:r>
            <a:r>
              <a:rPr lang="en-US" sz="1400" dirty="0" err="1"/>
              <a:t>soymap</a:t>
            </a:r>
            <a:r>
              <a:rPr lang="en-US" sz="1400" dirty="0"/>
              <a:t> GEE assets with different mask levels because:</a:t>
            </a:r>
          </a:p>
          <a:p>
            <a:pPr marL="285750" indent="-285750">
              <a:buFont typeface="Arial" panose="020B0604020202020204" pitchFamily="34" charset="0"/>
              <a:buChar char="•"/>
            </a:pPr>
            <a:r>
              <a:rPr lang="en-US" sz="1400" dirty="0"/>
              <a:t>Masking </a:t>
            </a:r>
            <a:r>
              <a:rPr lang="en-US" sz="1400" dirty="0" err="1"/>
              <a:t>soymap</a:t>
            </a:r>
            <a:r>
              <a:rPr lang="en-US" sz="1400" dirty="0"/>
              <a:t> at 500m with map3 and displaying directly in the GEE Map area will create ‘partial pixels’. Need to export it  as GEE asset, then it will display only full pixels.</a:t>
            </a:r>
          </a:p>
          <a:p>
            <a:pPr marL="285750" indent="-285750">
              <a:buFont typeface="Arial" panose="020B0604020202020204" pitchFamily="34" charset="0"/>
              <a:buChar char="•"/>
            </a:pPr>
            <a:r>
              <a:rPr lang="en-US" sz="1400" dirty="0"/>
              <a:t>Similarly, using </a:t>
            </a:r>
            <a:r>
              <a:rPr lang="en-US" sz="1400" dirty="0" err="1"/>
              <a:t>connectedPixelCount</a:t>
            </a:r>
            <a:r>
              <a:rPr lang="en-US" sz="1400" dirty="0"/>
              <a:t> will return all connected pixels at very zoomed in Map levels. Need to export to asset at a given scale in order to retain the correct </a:t>
            </a:r>
            <a:r>
              <a:rPr lang="en-US" sz="1400" dirty="0" err="1"/>
              <a:t>connectedPixelCount</a:t>
            </a:r>
            <a:r>
              <a:rPr lang="en-US" sz="1400" dirty="0"/>
              <a:t> at all zoom levels at the map.</a:t>
            </a:r>
          </a:p>
          <a:p>
            <a:pPr marL="285750" indent="-285750">
              <a:buFont typeface="Arial" panose="020B0604020202020204" pitchFamily="34" charset="0"/>
              <a:buChar char="•"/>
            </a:pPr>
            <a:r>
              <a:rPr lang="en-US" sz="1400" dirty="0"/>
              <a:t>It will be easier to compare e.g. the accuracy of unmasked </a:t>
            </a:r>
            <a:r>
              <a:rPr lang="en-US" sz="1400" dirty="0" err="1"/>
              <a:t>soymap</a:t>
            </a:r>
            <a:r>
              <a:rPr lang="en-US" sz="1400" dirty="0"/>
              <a:t> using map3 if there are separate unmasked and map3-masked </a:t>
            </a:r>
            <a:r>
              <a:rPr lang="en-US" sz="1400" dirty="0" err="1"/>
              <a:t>soymap</a:t>
            </a:r>
            <a:r>
              <a:rPr lang="en-US" sz="1400" dirty="0"/>
              <a:t> assets.</a:t>
            </a:r>
          </a:p>
          <a:p>
            <a:pPr marL="285750" indent="-285750">
              <a:buFont typeface="Arial" panose="020B0604020202020204" pitchFamily="34" charset="0"/>
              <a:buChar char="•"/>
            </a:pPr>
            <a:r>
              <a:rPr lang="en-US" sz="1400" dirty="0"/>
              <a:t>CANNOT use mapbiomas3 as an accuracy metric because need to mask by an agriculture dataset – otherwise, the ‘raw’ version will cover all area (i.e. all of the input MODIS and Landsat image </a:t>
            </a:r>
            <a:r>
              <a:rPr lang="en-US" sz="1400" dirty="0" err="1"/>
              <a:t>coverag</a:t>
            </a:r>
            <a:r>
              <a:rPr lang="en-US" sz="1400" dirty="0"/>
              <a:t>)</a:t>
            </a:r>
          </a:p>
        </p:txBody>
      </p:sp>
      <p:grpSp>
        <p:nvGrpSpPr>
          <p:cNvPr id="6" name="Group 5">
            <a:extLst>
              <a:ext uri="{FF2B5EF4-FFF2-40B4-BE49-F238E27FC236}">
                <a16:creationId xmlns:a16="http://schemas.microsoft.com/office/drawing/2014/main" xmlns="" id="{3E9712B4-484F-47AC-9F83-7AF027175965}"/>
              </a:ext>
            </a:extLst>
          </p:cNvPr>
          <p:cNvGrpSpPr/>
          <p:nvPr/>
        </p:nvGrpSpPr>
        <p:grpSpPr>
          <a:xfrm>
            <a:off x="31173" y="2552483"/>
            <a:ext cx="7044649" cy="2179188"/>
            <a:chOff x="238990" y="3273136"/>
            <a:chExt cx="7308664" cy="2179188"/>
          </a:xfrm>
        </p:grpSpPr>
        <p:pic>
          <p:nvPicPr>
            <p:cNvPr id="4" name="Picture 3">
              <a:extLst>
                <a:ext uri="{FF2B5EF4-FFF2-40B4-BE49-F238E27FC236}">
                  <a16:creationId xmlns:a16="http://schemas.microsoft.com/office/drawing/2014/main" xmlns="" id="{E0172D45-DB5E-4418-B85B-3CD93C7814E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38990" y="3273136"/>
              <a:ext cx="4662093" cy="2179188"/>
            </a:xfrm>
            <a:prstGeom prst="rect">
              <a:avLst/>
            </a:prstGeom>
          </p:spPr>
        </p:pic>
        <p:sp>
          <p:nvSpPr>
            <p:cNvPr id="5" name="TextBox 4">
              <a:extLst>
                <a:ext uri="{FF2B5EF4-FFF2-40B4-BE49-F238E27FC236}">
                  <a16:creationId xmlns:a16="http://schemas.microsoft.com/office/drawing/2014/main" xmlns="" id="{A1D98923-4460-400D-B535-FE1F57EDE605}"/>
                </a:ext>
              </a:extLst>
            </p:cNvPr>
            <p:cNvSpPr txBox="1"/>
            <p:nvPr/>
          </p:nvSpPr>
          <p:spPr>
            <a:xfrm>
              <a:off x="4949594" y="3670846"/>
              <a:ext cx="2598060" cy="738664"/>
            </a:xfrm>
            <a:prstGeom prst="rect">
              <a:avLst/>
            </a:prstGeom>
            <a:noFill/>
          </p:spPr>
          <p:txBody>
            <a:bodyPr wrap="square" rtlCol="0">
              <a:spAutoFit/>
            </a:bodyPr>
            <a:lstStyle/>
            <a:p>
              <a:r>
                <a:rPr lang="en-US" sz="1400" dirty="0"/>
                <a:t>Masked 500m </a:t>
              </a:r>
              <a:r>
                <a:rPr lang="en-US" sz="1400" dirty="0" err="1"/>
                <a:t>soymap</a:t>
              </a:r>
              <a:r>
                <a:rPr lang="en-US" sz="1400" dirty="0"/>
                <a:t> with map3, shows partial pixels in GEE Map area.</a:t>
              </a:r>
            </a:p>
          </p:txBody>
        </p:sp>
      </p:grpSp>
      <p:grpSp>
        <p:nvGrpSpPr>
          <p:cNvPr id="9" name="Group 8">
            <a:extLst>
              <a:ext uri="{FF2B5EF4-FFF2-40B4-BE49-F238E27FC236}">
                <a16:creationId xmlns:a16="http://schemas.microsoft.com/office/drawing/2014/main" xmlns="" id="{4C144C57-9F9F-442E-BB57-DB6854B810EE}"/>
              </a:ext>
            </a:extLst>
          </p:cNvPr>
          <p:cNvGrpSpPr/>
          <p:nvPr/>
        </p:nvGrpSpPr>
        <p:grpSpPr>
          <a:xfrm>
            <a:off x="-550718" y="3480129"/>
            <a:ext cx="8842663" cy="3397828"/>
            <a:chOff x="-467591" y="3376014"/>
            <a:chExt cx="8842663" cy="3397828"/>
          </a:xfrm>
        </p:grpSpPr>
        <p:pic>
          <p:nvPicPr>
            <p:cNvPr id="7" name="Picture 6">
              <a:extLst>
                <a:ext uri="{FF2B5EF4-FFF2-40B4-BE49-F238E27FC236}">
                  <a16:creationId xmlns:a16="http://schemas.microsoft.com/office/drawing/2014/main" xmlns="" id="{18AE4BCC-D159-48F2-A0B1-7F1E6BC8BE8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9180" t="-34469" r="9180" b="34469"/>
            <a:stretch/>
          </p:blipFill>
          <p:spPr>
            <a:xfrm>
              <a:off x="-467591" y="3376014"/>
              <a:ext cx="6338454" cy="3397828"/>
            </a:xfrm>
            <a:prstGeom prst="rect">
              <a:avLst/>
            </a:prstGeom>
          </p:spPr>
        </p:pic>
        <p:sp>
          <p:nvSpPr>
            <p:cNvPr id="8" name="TextBox 7">
              <a:extLst>
                <a:ext uri="{FF2B5EF4-FFF2-40B4-BE49-F238E27FC236}">
                  <a16:creationId xmlns:a16="http://schemas.microsoft.com/office/drawing/2014/main" xmlns="" id="{EA248ECF-746D-4B20-A1F5-24C35DC9A18D}"/>
                </a:ext>
              </a:extLst>
            </p:cNvPr>
            <p:cNvSpPr txBox="1"/>
            <p:nvPr/>
          </p:nvSpPr>
          <p:spPr>
            <a:xfrm>
              <a:off x="5870863" y="4806104"/>
              <a:ext cx="2504209" cy="1600438"/>
            </a:xfrm>
            <a:prstGeom prst="rect">
              <a:avLst/>
            </a:prstGeom>
            <a:noFill/>
          </p:spPr>
          <p:txBody>
            <a:bodyPr wrap="square" rtlCol="0">
              <a:spAutoFit/>
            </a:bodyPr>
            <a:lstStyle/>
            <a:p>
              <a:r>
                <a:rPr lang="en-US" sz="1400" dirty="0"/>
                <a:t>Final masked image, masked by map3 and by connected pixels. Note there are still ‘floating’ DC pixels; this is because there wasn’t an asset export between masking by map3 and masking by connected pixels.</a:t>
              </a:r>
            </a:p>
          </p:txBody>
        </p:sp>
      </p:grpSp>
    </p:spTree>
    <p:extLst>
      <p:ext uri="{BB962C8B-B14F-4D97-AF65-F5344CB8AC3E}">
        <p14:creationId xmlns:p14="http://schemas.microsoft.com/office/powerpoint/2010/main" val="377477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BA7425-3C38-4FE7-8C91-334A986526B8}"/>
              </a:ext>
            </a:extLst>
          </p:cNvPr>
          <p:cNvSpPr/>
          <p:nvPr/>
        </p:nvSpPr>
        <p:spPr>
          <a:xfrm>
            <a:off x="0" y="6407668"/>
            <a:ext cx="8894618" cy="369332"/>
          </a:xfrm>
          <a:prstGeom prst="rect">
            <a:avLst/>
          </a:prstGeom>
        </p:spPr>
        <p:txBody>
          <a:bodyPr wrap="square">
            <a:spAutoFit/>
          </a:bodyPr>
          <a:lstStyle/>
          <a:p>
            <a:r>
              <a:rPr lang="en-US" dirty="0"/>
              <a:t>GEE file: </a:t>
            </a:r>
            <a:r>
              <a:rPr lang="en-US" dirty="0" err="1"/>
              <a:t>LandCover</a:t>
            </a:r>
            <a:r>
              <a:rPr lang="en-US" dirty="0"/>
              <a:t>/Soy Classification Variations and </a:t>
            </a:r>
            <a:r>
              <a:rPr lang="en-US" dirty="0" err="1"/>
              <a:t>LandCover</a:t>
            </a:r>
            <a:r>
              <a:rPr lang="en-US" dirty="0"/>
              <a:t>/Soy Classification Masking</a:t>
            </a:r>
          </a:p>
        </p:txBody>
      </p:sp>
      <p:sp>
        <p:nvSpPr>
          <p:cNvPr id="3" name="Rectangle 2">
            <a:extLst>
              <a:ext uri="{FF2B5EF4-FFF2-40B4-BE49-F238E27FC236}">
                <a16:creationId xmlns:a16="http://schemas.microsoft.com/office/drawing/2014/main" xmlns="" id="{0338E86D-4014-49AF-880B-10F4032588B5}"/>
              </a:ext>
            </a:extLst>
          </p:cNvPr>
          <p:cNvSpPr/>
          <p:nvPr/>
        </p:nvSpPr>
        <p:spPr>
          <a:xfrm>
            <a:off x="0" y="315132"/>
            <a:ext cx="8894618" cy="4524315"/>
          </a:xfrm>
          <a:prstGeom prst="rect">
            <a:avLst/>
          </a:prstGeom>
        </p:spPr>
        <p:txBody>
          <a:bodyPr wrap="square">
            <a:spAutoFit/>
          </a:bodyPr>
          <a:lstStyle/>
          <a:p>
            <a:r>
              <a:rPr lang="en-US" b="1" dirty="0"/>
              <a:t>Soy maps produced as GEE Assets. Called base_(</a:t>
            </a:r>
            <a:r>
              <a:rPr lang="en-US" b="1" dirty="0" err="1"/>
              <a:t>extraMasks</a:t>
            </a:r>
            <a:r>
              <a:rPr lang="en-US" b="1" dirty="0"/>
              <a:t>)_</a:t>
            </a:r>
            <a:r>
              <a:rPr lang="en-US" b="1" dirty="0" err="1"/>
              <a:t>soymap_agsat_year</a:t>
            </a:r>
            <a:r>
              <a:rPr lang="en-US" b="1" dirty="0"/>
              <a:t> or base_(</a:t>
            </a:r>
            <a:r>
              <a:rPr lang="en-US" b="1" dirty="0" err="1"/>
              <a:t>extraMasks</a:t>
            </a:r>
            <a:r>
              <a:rPr lang="en-US" b="1" dirty="0"/>
              <a:t>)_</a:t>
            </a:r>
            <a:r>
              <a:rPr lang="en-US" b="1" dirty="0" err="1"/>
              <a:t>soymap_year</a:t>
            </a:r>
            <a:endParaRPr lang="en-US" b="1" dirty="0"/>
          </a:p>
          <a:p>
            <a:endParaRPr lang="en-US" dirty="0"/>
          </a:p>
          <a:p>
            <a:pPr marL="342900" indent="-342900">
              <a:buAutoNum type="arabicPeriod"/>
            </a:pPr>
            <a:r>
              <a:rPr lang="en-US" dirty="0"/>
              <a:t>Map 1 (base): Raw MODIS-derived soy map (export as asset in ‘Soy Classification Variations’)</a:t>
            </a:r>
          </a:p>
          <a:p>
            <a:pPr marL="742950" lvl="1" indent="-285750">
              <a:buFontTx/>
              <a:buChar char="-"/>
            </a:pPr>
            <a:r>
              <a:rPr lang="en-US" dirty="0"/>
              <a:t>Jake’s original training images (MODIS 8 day, Landsat EVI 32 day, elevation)</a:t>
            </a:r>
          </a:p>
          <a:p>
            <a:pPr marL="742950" lvl="1" indent="-285750">
              <a:buFontTx/>
              <a:buChar char="-"/>
            </a:pPr>
            <a:r>
              <a:rPr lang="en-US" dirty="0"/>
              <a:t>Training dataset is </a:t>
            </a:r>
            <a:r>
              <a:rPr lang="en-US" dirty="0">
                <a:solidFill>
                  <a:srgbClr val="FF0000"/>
                </a:solidFill>
              </a:rPr>
              <a:t>soy_pts_1 or soy_pts_agsat_1 </a:t>
            </a:r>
            <a:r>
              <a:rPr lang="en-US" dirty="0"/>
              <a:t>(points are </a:t>
            </a:r>
            <a:r>
              <a:rPr lang="en-US" dirty="0" err="1"/>
              <a:t>preclassification</a:t>
            </a:r>
            <a:r>
              <a:rPr lang="en-US" dirty="0"/>
              <a:t> masked with mapbiomas3)</a:t>
            </a:r>
          </a:p>
          <a:p>
            <a:pPr marL="742950" lvl="1" indent="-285750">
              <a:buFontTx/>
              <a:buChar char="-"/>
            </a:pPr>
            <a:r>
              <a:rPr lang="en-US" dirty="0"/>
              <a:t>Trained and used the same classifier for entire Brazil, didn’t separate by MT vs </a:t>
            </a:r>
            <a:r>
              <a:rPr lang="en-US" dirty="0" err="1"/>
              <a:t>Matopiba</a:t>
            </a:r>
            <a:endParaRPr lang="en-US" dirty="0"/>
          </a:p>
          <a:p>
            <a:pPr marL="742950" lvl="1" indent="-285750">
              <a:buFontTx/>
              <a:buChar char="-"/>
            </a:pPr>
            <a:r>
              <a:rPr lang="en-US" dirty="0"/>
              <a:t>Post classification mask to mapbiomas3</a:t>
            </a:r>
          </a:p>
          <a:p>
            <a:pPr marL="742950" lvl="1" indent="-285750">
              <a:buFontTx/>
              <a:buChar char="-"/>
            </a:pPr>
            <a:r>
              <a:rPr lang="en-US" dirty="0"/>
              <a:t>‘base’ refers to the bullet points above</a:t>
            </a:r>
          </a:p>
          <a:p>
            <a:pPr marL="342900" indent="-342900">
              <a:buAutoNum type="arabicPeriod"/>
            </a:pPr>
            <a:r>
              <a:rPr lang="en-US" dirty="0"/>
              <a:t>Map 2 (</a:t>
            </a:r>
            <a:r>
              <a:rPr lang="en-US" dirty="0" err="1"/>
              <a:t>base_connectionMask</a:t>
            </a:r>
            <a:r>
              <a:rPr lang="en-US" dirty="0"/>
              <a:t>): Map 1 masked by </a:t>
            </a:r>
            <a:r>
              <a:rPr lang="en-US" dirty="0" err="1"/>
              <a:t>connectedPixelCount</a:t>
            </a:r>
            <a:r>
              <a:rPr lang="en-US" dirty="0"/>
              <a:t> (export as asset in ‘Soy Classification Masking’)</a:t>
            </a:r>
          </a:p>
          <a:p>
            <a:pPr marL="342900" indent="-342900">
              <a:buAutoNum type="arabicPeriod"/>
            </a:pPr>
            <a:r>
              <a:rPr lang="en-US" dirty="0"/>
              <a:t>Map 3 (</a:t>
            </a:r>
            <a:r>
              <a:rPr lang="en-US" dirty="0" err="1"/>
              <a:t>base_connectionMask_timingMask</a:t>
            </a:r>
            <a:r>
              <a:rPr lang="en-US" dirty="0"/>
              <a:t>): Map 2 masked by ‘reasonableness’ of crop timing estimates (export as asset in ‘Soy Classification Timing’)</a:t>
            </a:r>
          </a:p>
        </p:txBody>
      </p:sp>
    </p:spTree>
    <p:extLst>
      <p:ext uri="{BB962C8B-B14F-4D97-AF65-F5344CB8AC3E}">
        <p14:creationId xmlns:p14="http://schemas.microsoft.com/office/powerpoint/2010/main" val="395435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2700" y="1034624"/>
            <a:ext cx="6755793" cy="2479376"/>
          </a:xfrm>
          <a:prstGeom prst="rect">
            <a:avLst/>
          </a:prstGeom>
        </p:spPr>
      </p:pic>
      <p:sp>
        <p:nvSpPr>
          <p:cNvPr id="3" name="TextBox 2"/>
          <p:cNvSpPr txBox="1"/>
          <p:nvPr/>
        </p:nvSpPr>
        <p:spPr>
          <a:xfrm>
            <a:off x="201824" y="-43815"/>
            <a:ext cx="4540388" cy="369332"/>
          </a:xfrm>
          <a:prstGeom prst="rect">
            <a:avLst/>
          </a:prstGeom>
          <a:noFill/>
        </p:spPr>
        <p:txBody>
          <a:bodyPr wrap="none" rtlCol="0">
            <a:spAutoFit/>
          </a:bodyPr>
          <a:lstStyle/>
          <a:p>
            <a:r>
              <a:rPr lang="en-US" dirty="0"/>
              <a:t>GEE file: </a:t>
            </a:r>
            <a:r>
              <a:rPr lang="en-US" dirty="0" err="1"/>
              <a:t>LandCover</a:t>
            </a:r>
            <a:r>
              <a:rPr lang="en-US" dirty="0"/>
              <a:t>/Soy Classification Masking</a:t>
            </a:r>
          </a:p>
        </p:txBody>
      </p:sp>
      <p:sp>
        <p:nvSpPr>
          <p:cNvPr id="4" name="TextBox 3"/>
          <p:cNvSpPr txBox="1"/>
          <p:nvPr/>
        </p:nvSpPr>
        <p:spPr>
          <a:xfrm>
            <a:off x="201824" y="356173"/>
            <a:ext cx="2456021" cy="646331"/>
          </a:xfrm>
          <a:prstGeom prst="rect">
            <a:avLst/>
          </a:prstGeom>
          <a:noFill/>
        </p:spPr>
        <p:txBody>
          <a:bodyPr wrap="none" rtlCol="0">
            <a:spAutoFit/>
          </a:bodyPr>
          <a:lstStyle/>
          <a:p>
            <a:r>
              <a:rPr lang="en-US" dirty="0"/>
              <a:t>Green = </a:t>
            </a:r>
            <a:r>
              <a:rPr lang="en-US" dirty="0" err="1"/>
              <a:t>mapbiomas</a:t>
            </a:r>
            <a:r>
              <a:rPr lang="en-US" dirty="0"/>
              <a:t> 3</a:t>
            </a:r>
          </a:p>
          <a:p>
            <a:r>
              <a:rPr lang="en-US" dirty="0"/>
              <a:t>Purple = </a:t>
            </a:r>
            <a:r>
              <a:rPr lang="en-US" dirty="0" err="1"/>
              <a:t>mapbiomas</a:t>
            </a:r>
            <a:r>
              <a:rPr lang="en-US" dirty="0"/>
              <a:t> 2.3</a:t>
            </a:r>
          </a:p>
        </p:txBody>
      </p:sp>
      <p:sp>
        <p:nvSpPr>
          <p:cNvPr id="5" name="TextBox 4"/>
          <p:cNvSpPr txBox="1"/>
          <p:nvPr/>
        </p:nvSpPr>
        <p:spPr>
          <a:xfrm>
            <a:off x="3868758" y="356173"/>
            <a:ext cx="5070468" cy="369332"/>
          </a:xfrm>
          <a:prstGeom prst="rect">
            <a:avLst/>
          </a:prstGeom>
          <a:noFill/>
        </p:spPr>
        <p:txBody>
          <a:bodyPr wrap="none" rtlCol="0">
            <a:spAutoFit/>
          </a:bodyPr>
          <a:lstStyle/>
          <a:p>
            <a:r>
              <a:rPr lang="en-US" dirty="0"/>
              <a:t>Map3 seems to be able to catch center pivot better!</a:t>
            </a:r>
          </a:p>
        </p:txBody>
      </p:sp>
      <p:pic>
        <p:nvPicPr>
          <p:cNvPr id="6" name="Picture 5"/>
          <p:cNvPicPr>
            <a:picLocks noChangeAspect="1"/>
          </p:cNvPicPr>
          <p:nvPr/>
        </p:nvPicPr>
        <p:blipFill>
          <a:blip r:embed="rId3"/>
          <a:stretch>
            <a:fillRect/>
          </a:stretch>
        </p:blipFill>
        <p:spPr>
          <a:xfrm>
            <a:off x="1225597" y="3429000"/>
            <a:ext cx="6869997" cy="2918099"/>
          </a:xfrm>
          <a:prstGeom prst="rect">
            <a:avLst/>
          </a:prstGeom>
        </p:spPr>
      </p:pic>
    </p:spTree>
    <p:extLst>
      <p:ext uri="{BB962C8B-B14F-4D97-AF65-F5344CB8AC3E}">
        <p14:creationId xmlns:p14="http://schemas.microsoft.com/office/powerpoint/2010/main" val="47243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11F27A-90CB-405C-BA25-9A7ED85C5224}"/>
              </a:ext>
            </a:extLst>
          </p:cNvPr>
          <p:cNvSpPr txBox="1"/>
          <p:nvPr/>
        </p:nvSpPr>
        <p:spPr>
          <a:xfrm>
            <a:off x="0" y="17697"/>
            <a:ext cx="8942176" cy="5355313"/>
          </a:xfrm>
          <a:prstGeom prst="rect">
            <a:avLst/>
          </a:prstGeom>
          <a:noFill/>
        </p:spPr>
        <p:txBody>
          <a:bodyPr wrap="square" rtlCol="0">
            <a:spAutoFit/>
          </a:bodyPr>
          <a:lstStyle/>
          <a:p>
            <a:r>
              <a:rPr lang="en-US" b="1" dirty="0"/>
              <a:t>Observations: visual comparison of my base maps and Jake’s original soy maps</a:t>
            </a:r>
          </a:p>
          <a:p>
            <a:pPr marL="285750" indent="-285750">
              <a:buFont typeface="Arial" panose="020B0604020202020204" pitchFamily="34" charset="0"/>
              <a:buChar char="•"/>
            </a:pPr>
            <a:r>
              <a:rPr lang="en-US" dirty="0"/>
              <a:t>There’s only about a 10% difference in extent of soy area between </a:t>
            </a:r>
            <a:r>
              <a:rPr lang="en-US" dirty="0" err="1"/>
              <a:t>jake’s</a:t>
            </a:r>
            <a:r>
              <a:rPr lang="en-US" dirty="0"/>
              <a:t> original </a:t>
            </a:r>
            <a:r>
              <a:rPr lang="en-US" dirty="0" err="1"/>
              <a:t>soymap</a:t>
            </a:r>
            <a:r>
              <a:rPr lang="en-US" dirty="0"/>
              <a:t> (GEE asset users/</a:t>
            </a:r>
            <a:r>
              <a:rPr lang="en-US" dirty="0" err="1"/>
              <a:t>cloudymccloudface</a:t>
            </a:r>
            <a:r>
              <a:rPr lang="en-US" dirty="0"/>
              <a:t>/</a:t>
            </a:r>
            <a:r>
              <a:rPr lang="en-US" dirty="0" err="1"/>
              <a:t>cohnlab</a:t>
            </a:r>
            <a:r>
              <a:rPr lang="en-US" dirty="0"/>
              <a:t>/</a:t>
            </a:r>
            <a:r>
              <a:rPr lang="en-US" dirty="0" err="1"/>
              <a:t>agroserv</a:t>
            </a:r>
            <a:r>
              <a:rPr lang="en-US" dirty="0"/>
              <a:t>/</a:t>
            </a:r>
            <a:r>
              <a:rPr lang="en-US" dirty="0" err="1"/>
              <a:t>soy_sc_dc_agsat_mod_ls</a:t>
            </a:r>
            <a:r>
              <a:rPr lang="en-US" dirty="0"/>
              <a:t>) and the base maps that I produce. Makes sense because Jake’s was masked with map2.3 and mine was masked with map3. </a:t>
            </a:r>
          </a:p>
          <a:p>
            <a:pPr marL="285750" indent="-285750">
              <a:buFont typeface="Arial" panose="020B0604020202020204" pitchFamily="34" charset="0"/>
              <a:buChar char="•"/>
            </a:pPr>
            <a:r>
              <a:rPr lang="en-US" dirty="0"/>
              <a:t>However, there’s a huge difference in the pixel-level split of SC vs DC among my two base maps and Jake’s map. This makes sense because timing is completely different, so there’s no single way to divide e.g. the 8 day MODIS composites or 32 day Landsat composites in a way that suits all crop timings</a:t>
            </a:r>
          </a:p>
          <a:p>
            <a:pPr marL="285750" indent="-285750">
              <a:buFont typeface="Arial" panose="020B0604020202020204" pitchFamily="34" charset="0"/>
              <a:buChar char="•"/>
            </a:pPr>
            <a:r>
              <a:rPr lang="en-US" dirty="0"/>
              <a:t>From output of Soy Classification Variation, SC has only about 40% consumer’s accuracy and DC has about 70-85%. Probably because there’s a lot more DC in the dataset to begin with</a:t>
            </a:r>
            <a:r>
              <a:rPr lang="en-US" dirty="0" smtClean="0"/>
              <a:t>?</a:t>
            </a:r>
          </a:p>
          <a:p>
            <a:pPr marL="285750" indent="-285750">
              <a:buFont typeface="Arial" panose="020B0604020202020204" pitchFamily="34" charset="0"/>
              <a:buChar char="•"/>
            </a:pPr>
            <a:r>
              <a:rPr lang="en-US" dirty="0" smtClean="0"/>
              <a:t>In 2014, after masking out </a:t>
            </a:r>
            <a:r>
              <a:rPr lang="en-US" dirty="0" err="1" smtClean="0"/>
              <a:t>Matopiba</a:t>
            </a:r>
            <a:r>
              <a:rPr lang="en-US" dirty="0" smtClean="0"/>
              <a:t> points by mapbiomas3, there are only 9 points left… not enough to see if </a:t>
            </a:r>
            <a:r>
              <a:rPr lang="en-US" dirty="0" err="1" smtClean="0"/>
              <a:t>Matopiba</a:t>
            </a:r>
            <a:r>
              <a:rPr lang="en-US" dirty="0" smtClean="0"/>
              <a:t> needs to be </a:t>
            </a:r>
            <a:r>
              <a:rPr lang="en-US" smtClean="0"/>
              <a:t>treated separately.</a:t>
            </a:r>
            <a:endParaRPr lang="en-US" dirty="0"/>
          </a:p>
          <a:p>
            <a:pPr marL="285750" indent="-285750">
              <a:buFont typeface="Arial" panose="020B0604020202020204" pitchFamily="34" charset="0"/>
              <a:buChar char="•"/>
            </a:pPr>
            <a:r>
              <a:rPr lang="en-US" dirty="0"/>
              <a:t>To address this issue:</a:t>
            </a:r>
          </a:p>
          <a:p>
            <a:pPr marL="742950" lvl="1" indent="-285750">
              <a:buFont typeface="Arial" panose="020B0604020202020204" pitchFamily="34" charset="0"/>
              <a:buChar char="•"/>
            </a:pPr>
            <a:r>
              <a:rPr lang="en-US" dirty="0"/>
              <a:t>There needs to be an additional mask based on ‘reasonableness’ of estimated crop timing</a:t>
            </a:r>
          </a:p>
          <a:p>
            <a:pPr marL="742950" lvl="1" indent="-285750">
              <a:buFont typeface="Arial" panose="020B0604020202020204" pitchFamily="34" charset="0"/>
              <a:buChar char="•"/>
            </a:pPr>
            <a:r>
              <a:rPr lang="en-US" dirty="0"/>
              <a:t>Incorporate ‘date of peak EVI’ as training information</a:t>
            </a:r>
          </a:p>
          <a:p>
            <a:pPr marL="742950" lvl="1" indent="-285750">
              <a:buFont typeface="Arial" panose="020B0604020202020204" pitchFamily="34" charset="0"/>
              <a:buChar char="•"/>
            </a:pPr>
            <a:r>
              <a:rPr lang="en-US" dirty="0"/>
              <a:t>Mask by consistency in DC vs SC across soy maps</a:t>
            </a:r>
          </a:p>
        </p:txBody>
      </p:sp>
    </p:spTree>
    <p:extLst>
      <p:ext uri="{BB962C8B-B14F-4D97-AF65-F5344CB8AC3E}">
        <p14:creationId xmlns:p14="http://schemas.microsoft.com/office/powerpoint/2010/main" val="133150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D0029E-0B4F-4C9F-A713-61762D844483}"/>
              </a:ext>
            </a:extLst>
          </p:cNvPr>
          <p:cNvSpPr txBox="1"/>
          <p:nvPr/>
        </p:nvSpPr>
        <p:spPr>
          <a:xfrm>
            <a:off x="2026784" y="-13159"/>
            <a:ext cx="5090432" cy="369332"/>
          </a:xfrm>
          <a:prstGeom prst="rect">
            <a:avLst/>
          </a:prstGeom>
          <a:noFill/>
        </p:spPr>
        <p:txBody>
          <a:bodyPr wrap="none" rtlCol="0">
            <a:spAutoFit/>
          </a:bodyPr>
          <a:lstStyle/>
          <a:p>
            <a:r>
              <a:rPr lang="en-US" dirty="0" err="1"/>
              <a:t>Matopiba</a:t>
            </a:r>
            <a:r>
              <a:rPr lang="en-US" dirty="0"/>
              <a:t>: example of DC vs SC classification in 2017</a:t>
            </a:r>
          </a:p>
        </p:txBody>
      </p:sp>
      <p:grpSp>
        <p:nvGrpSpPr>
          <p:cNvPr id="5" name="Group 4">
            <a:extLst>
              <a:ext uri="{FF2B5EF4-FFF2-40B4-BE49-F238E27FC236}">
                <a16:creationId xmlns:a16="http://schemas.microsoft.com/office/drawing/2014/main" xmlns="" id="{F0C2B8E0-C915-4CC3-88AF-DDB1DBFD4059}"/>
              </a:ext>
            </a:extLst>
          </p:cNvPr>
          <p:cNvGrpSpPr/>
          <p:nvPr/>
        </p:nvGrpSpPr>
        <p:grpSpPr>
          <a:xfrm>
            <a:off x="187035" y="368136"/>
            <a:ext cx="5226630" cy="2143052"/>
            <a:chOff x="862445" y="2327564"/>
            <a:chExt cx="5226630" cy="2143052"/>
          </a:xfrm>
        </p:grpSpPr>
        <p:pic>
          <p:nvPicPr>
            <p:cNvPr id="2" name="Picture 1">
              <a:extLst>
                <a:ext uri="{FF2B5EF4-FFF2-40B4-BE49-F238E27FC236}">
                  <a16:creationId xmlns:a16="http://schemas.microsoft.com/office/drawing/2014/main" xmlns="" id="{DB5E012C-44E3-4682-A660-44B7C66BAD5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2445" y="2327564"/>
              <a:ext cx="5226630" cy="2143052"/>
            </a:xfrm>
            <a:prstGeom prst="rect">
              <a:avLst/>
            </a:prstGeom>
          </p:spPr>
        </p:pic>
        <p:sp>
          <p:nvSpPr>
            <p:cNvPr id="4" name="TextBox 3">
              <a:extLst>
                <a:ext uri="{FF2B5EF4-FFF2-40B4-BE49-F238E27FC236}">
                  <a16:creationId xmlns:a16="http://schemas.microsoft.com/office/drawing/2014/main" xmlns="" id="{74CA63B8-77B2-4532-93F6-DAC8FDA691AB}"/>
                </a:ext>
              </a:extLst>
            </p:cNvPr>
            <p:cNvSpPr txBox="1"/>
            <p:nvPr/>
          </p:nvSpPr>
          <p:spPr>
            <a:xfrm>
              <a:off x="958066" y="2482187"/>
              <a:ext cx="2253822" cy="369332"/>
            </a:xfrm>
            <a:prstGeom prst="rect">
              <a:avLst/>
            </a:prstGeom>
            <a:noFill/>
          </p:spPr>
          <p:txBody>
            <a:bodyPr wrap="none" rtlCol="0">
              <a:spAutoFit/>
            </a:bodyPr>
            <a:lstStyle/>
            <a:p>
              <a:r>
                <a:rPr lang="en-US" dirty="0"/>
                <a:t>Jake’s original </a:t>
              </a:r>
              <a:r>
                <a:rPr lang="en-US" dirty="0" err="1"/>
                <a:t>soymap</a:t>
              </a:r>
              <a:endParaRPr lang="en-US" dirty="0"/>
            </a:p>
          </p:txBody>
        </p:sp>
      </p:grpSp>
      <p:grpSp>
        <p:nvGrpSpPr>
          <p:cNvPr id="8" name="Group 7">
            <a:extLst>
              <a:ext uri="{FF2B5EF4-FFF2-40B4-BE49-F238E27FC236}">
                <a16:creationId xmlns:a16="http://schemas.microsoft.com/office/drawing/2014/main" xmlns="" id="{E19FB884-A82F-4D98-A77C-70F09C2F67D1}"/>
              </a:ext>
            </a:extLst>
          </p:cNvPr>
          <p:cNvGrpSpPr/>
          <p:nvPr/>
        </p:nvGrpSpPr>
        <p:grpSpPr>
          <a:xfrm>
            <a:off x="150668" y="2523151"/>
            <a:ext cx="5262998" cy="2109243"/>
            <a:chOff x="841665" y="2369127"/>
            <a:chExt cx="5262998" cy="2109243"/>
          </a:xfrm>
        </p:grpSpPr>
        <p:pic>
          <p:nvPicPr>
            <p:cNvPr id="6" name="Picture 5">
              <a:extLst>
                <a:ext uri="{FF2B5EF4-FFF2-40B4-BE49-F238E27FC236}">
                  <a16:creationId xmlns:a16="http://schemas.microsoft.com/office/drawing/2014/main" xmlns="" id="{FA3272AE-2030-45ED-9ACF-C5BCD4DF5A53}"/>
                </a:ext>
              </a:extLst>
            </p:cNvPr>
            <p:cNvPicPr>
              <a:picLocks noChangeAspect="1"/>
            </p:cNvPicPr>
            <p:nvPr/>
          </p:nvPicPr>
          <p:blipFill rotWithShape="1">
            <a:blip r:embed="rId3"/>
            <a:srcRect l="9204" t="29395" r="2046" b="7373"/>
            <a:stretch/>
          </p:blipFill>
          <p:spPr>
            <a:xfrm>
              <a:off x="841665" y="2369127"/>
              <a:ext cx="5262998" cy="2109243"/>
            </a:xfrm>
            <a:prstGeom prst="rect">
              <a:avLst/>
            </a:prstGeom>
          </p:spPr>
        </p:pic>
        <p:sp>
          <p:nvSpPr>
            <p:cNvPr id="7" name="TextBox 6">
              <a:extLst>
                <a:ext uri="{FF2B5EF4-FFF2-40B4-BE49-F238E27FC236}">
                  <a16:creationId xmlns:a16="http://schemas.microsoft.com/office/drawing/2014/main" xmlns="" id="{B864A49F-1F0D-4902-A75B-847D8DE8FE72}"/>
                </a:ext>
              </a:extLst>
            </p:cNvPr>
            <p:cNvSpPr txBox="1"/>
            <p:nvPr/>
          </p:nvSpPr>
          <p:spPr>
            <a:xfrm>
              <a:off x="1067671" y="2637192"/>
              <a:ext cx="1472263" cy="369332"/>
            </a:xfrm>
            <a:prstGeom prst="rect">
              <a:avLst/>
            </a:prstGeom>
            <a:noFill/>
          </p:spPr>
          <p:txBody>
            <a:bodyPr wrap="none" rtlCol="0">
              <a:spAutoFit/>
            </a:bodyPr>
            <a:lstStyle/>
            <a:p>
              <a:r>
                <a:rPr lang="en-US" dirty="0" err="1"/>
                <a:t>Base_soymap</a:t>
              </a:r>
              <a:endParaRPr lang="en-US" dirty="0"/>
            </a:p>
          </p:txBody>
        </p:sp>
      </p:grpSp>
      <p:grpSp>
        <p:nvGrpSpPr>
          <p:cNvPr id="11" name="Group 10">
            <a:extLst>
              <a:ext uri="{FF2B5EF4-FFF2-40B4-BE49-F238E27FC236}">
                <a16:creationId xmlns:a16="http://schemas.microsoft.com/office/drawing/2014/main" xmlns="" id="{D6F9E42B-BC53-46A0-9E33-71733948BFE9}"/>
              </a:ext>
            </a:extLst>
          </p:cNvPr>
          <p:cNvGrpSpPr/>
          <p:nvPr/>
        </p:nvGrpSpPr>
        <p:grpSpPr>
          <a:xfrm>
            <a:off x="137166" y="4632394"/>
            <a:ext cx="5276499" cy="2109243"/>
            <a:chOff x="859334" y="4252204"/>
            <a:chExt cx="5276499" cy="2109243"/>
          </a:xfrm>
        </p:grpSpPr>
        <p:pic>
          <p:nvPicPr>
            <p:cNvPr id="9" name="Picture 8">
              <a:extLst>
                <a:ext uri="{FF2B5EF4-FFF2-40B4-BE49-F238E27FC236}">
                  <a16:creationId xmlns:a16="http://schemas.microsoft.com/office/drawing/2014/main" xmlns="" id="{E9E214BE-0E78-4E60-9E7C-DCE76F1D8C70}"/>
                </a:ext>
              </a:extLst>
            </p:cNvPr>
            <p:cNvPicPr>
              <a:picLocks noChangeAspect="1"/>
            </p:cNvPicPr>
            <p:nvPr/>
          </p:nvPicPr>
          <p:blipFill rotWithShape="1">
            <a:blip r:embed="rId4"/>
            <a:srcRect l="9545" t="28787" r="2046" b="8384"/>
            <a:stretch/>
          </p:blipFill>
          <p:spPr>
            <a:xfrm>
              <a:off x="859334" y="4252204"/>
              <a:ext cx="5276499" cy="2109243"/>
            </a:xfrm>
            <a:prstGeom prst="rect">
              <a:avLst/>
            </a:prstGeom>
          </p:spPr>
        </p:pic>
        <p:sp>
          <p:nvSpPr>
            <p:cNvPr id="10" name="TextBox 9">
              <a:extLst>
                <a:ext uri="{FF2B5EF4-FFF2-40B4-BE49-F238E27FC236}">
                  <a16:creationId xmlns:a16="http://schemas.microsoft.com/office/drawing/2014/main" xmlns="" id="{FBAB92E4-496D-4F39-BB9E-0A4652261E83}"/>
                </a:ext>
              </a:extLst>
            </p:cNvPr>
            <p:cNvSpPr txBox="1"/>
            <p:nvPr/>
          </p:nvSpPr>
          <p:spPr>
            <a:xfrm>
              <a:off x="1004824" y="4375801"/>
              <a:ext cx="2082493" cy="369332"/>
            </a:xfrm>
            <a:prstGeom prst="rect">
              <a:avLst/>
            </a:prstGeom>
            <a:noFill/>
          </p:spPr>
          <p:txBody>
            <a:bodyPr wrap="none" rtlCol="0">
              <a:spAutoFit/>
            </a:bodyPr>
            <a:lstStyle/>
            <a:p>
              <a:r>
                <a:rPr lang="en-US" dirty="0" err="1"/>
                <a:t>Base_soymap_agsat</a:t>
              </a:r>
              <a:endParaRPr lang="en-US" dirty="0"/>
            </a:p>
          </p:txBody>
        </p:sp>
      </p:grpSp>
      <p:sp>
        <p:nvSpPr>
          <p:cNvPr id="12" name="TextBox 11">
            <a:extLst>
              <a:ext uri="{FF2B5EF4-FFF2-40B4-BE49-F238E27FC236}">
                <a16:creationId xmlns:a16="http://schemas.microsoft.com/office/drawing/2014/main" xmlns="" id="{EC110DB2-E024-4FB8-982A-D07EA99246E1}"/>
              </a:ext>
            </a:extLst>
          </p:cNvPr>
          <p:cNvSpPr txBox="1"/>
          <p:nvPr/>
        </p:nvSpPr>
        <p:spPr>
          <a:xfrm>
            <a:off x="5519200" y="2690336"/>
            <a:ext cx="3353661" cy="1877437"/>
          </a:xfrm>
          <a:prstGeom prst="rect">
            <a:avLst/>
          </a:prstGeom>
          <a:noFill/>
        </p:spPr>
        <p:txBody>
          <a:bodyPr wrap="square" rtlCol="0">
            <a:spAutoFit/>
          </a:bodyPr>
          <a:lstStyle/>
          <a:p>
            <a:r>
              <a:rPr lang="en-US" sz="1600" dirty="0"/>
              <a:t>Differences from Jake’s map:</a:t>
            </a:r>
          </a:p>
          <a:p>
            <a:pPr marL="285750" indent="-285750">
              <a:buFontTx/>
              <a:buChar char="-"/>
            </a:pPr>
            <a:r>
              <a:rPr lang="en-US" sz="1600" dirty="0"/>
              <a:t>Training points are soy_pts_1 instead of soy_pts_agsat_1</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3" name="TextBox 12">
            <a:extLst>
              <a:ext uri="{FF2B5EF4-FFF2-40B4-BE49-F238E27FC236}">
                <a16:creationId xmlns:a16="http://schemas.microsoft.com/office/drawing/2014/main" xmlns="" id="{6E9A5C2D-40B8-41D4-B6F3-16C6386F1BCA}"/>
              </a:ext>
            </a:extLst>
          </p:cNvPr>
          <p:cNvSpPr txBox="1"/>
          <p:nvPr/>
        </p:nvSpPr>
        <p:spPr>
          <a:xfrm>
            <a:off x="5519200" y="4671442"/>
            <a:ext cx="3353661" cy="1323439"/>
          </a:xfrm>
          <a:prstGeom prst="rect">
            <a:avLst/>
          </a:prstGeom>
          <a:noFill/>
        </p:spPr>
        <p:txBody>
          <a:bodyPr wrap="square" rtlCol="0">
            <a:spAutoFit/>
          </a:bodyPr>
          <a:lstStyle/>
          <a:p>
            <a:r>
              <a:rPr lang="en-US" sz="1600" dirty="0"/>
              <a:t>Differences:</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4" name="TextBox 13">
            <a:extLst>
              <a:ext uri="{FF2B5EF4-FFF2-40B4-BE49-F238E27FC236}">
                <a16:creationId xmlns:a16="http://schemas.microsoft.com/office/drawing/2014/main" xmlns="" id="{8C101849-3295-4893-A7DD-9B79F0BEDA17}"/>
              </a:ext>
            </a:extLst>
          </p:cNvPr>
          <p:cNvSpPr txBox="1"/>
          <p:nvPr/>
        </p:nvSpPr>
        <p:spPr>
          <a:xfrm>
            <a:off x="5519200" y="524564"/>
            <a:ext cx="3353661" cy="1815882"/>
          </a:xfrm>
          <a:prstGeom prst="rect">
            <a:avLst/>
          </a:prstGeom>
          <a:noFill/>
        </p:spPr>
        <p:txBody>
          <a:bodyPr wrap="square" rtlCol="0">
            <a:spAutoFit/>
          </a:bodyPr>
          <a:lstStyle/>
          <a:p>
            <a:r>
              <a:rPr lang="en-US" sz="1600" dirty="0"/>
              <a:t>Jake’s original classification:</a:t>
            </a:r>
          </a:p>
          <a:p>
            <a:pPr marL="285750" indent="-285750">
              <a:buFontTx/>
              <a:buChar char="-"/>
            </a:pPr>
            <a:r>
              <a:rPr lang="en-US" sz="1600" dirty="0"/>
              <a:t>Training points are of soy_pts_agsat_1</a:t>
            </a:r>
          </a:p>
          <a:p>
            <a:pPr marL="285750" indent="-285750">
              <a:buFontTx/>
              <a:buChar char="-"/>
            </a:pPr>
            <a:r>
              <a:rPr lang="en-US" sz="1600" dirty="0"/>
              <a:t>Training points were not masked prior to classification</a:t>
            </a:r>
          </a:p>
          <a:p>
            <a:pPr marL="285750" indent="-285750">
              <a:buFontTx/>
              <a:buChar char="-"/>
            </a:pPr>
            <a:r>
              <a:rPr lang="en-US" sz="1600" dirty="0"/>
              <a:t>Classified image was masked with Map2.3</a:t>
            </a:r>
          </a:p>
        </p:txBody>
      </p:sp>
    </p:spTree>
    <p:extLst>
      <p:ext uri="{BB962C8B-B14F-4D97-AF65-F5344CB8AC3E}">
        <p14:creationId xmlns:p14="http://schemas.microsoft.com/office/powerpoint/2010/main" val="311998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073C0E-0B63-4498-88EE-830A1C99F3A8}"/>
              </a:ext>
            </a:extLst>
          </p:cNvPr>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4" name="TextBox 3">
            <a:extLst>
              <a:ext uri="{FF2B5EF4-FFF2-40B4-BE49-F238E27FC236}">
                <a16:creationId xmlns:a16="http://schemas.microsoft.com/office/drawing/2014/main" xmlns="" id="{53BA5805-4815-4DFB-A3B0-9EE75139349D}"/>
              </a:ext>
            </a:extLst>
          </p:cNvPr>
          <p:cNvSpPr txBox="1"/>
          <p:nvPr/>
        </p:nvSpPr>
        <p:spPr>
          <a:xfrm>
            <a:off x="347241" y="892586"/>
            <a:ext cx="1248932" cy="738664"/>
          </a:xfrm>
          <a:prstGeom prst="rect">
            <a:avLst/>
          </a:prstGeom>
          <a:noFill/>
          <a:ln>
            <a:solidFill>
              <a:schemeClr val="tx1"/>
            </a:solidFill>
          </a:ln>
        </p:spPr>
        <p:txBody>
          <a:bodyPr wrap="none" rtlCol="0">
            <a:spAutoFit/>
          </a:bodyPr>
          <a:lstStyle/>
          <a:p>
            <a:r>
              <a:rPr lang="en-US" sz="1400" dirty="0"/>
              <a:t>MODIS aqua </a:t>
            </a:r>
          </a:p>
          <a:p>
            <a:r>
              <a:rPr lang="en-US" sz="1400" dirty="0"/>
              <a:t>8-day, B1-5, 7</a:t>
            </a:r>
          </a:p>
          <a:p>
            <a:r>
              <a:rPr lang="en-US" sz="1400" dirty="0"/>
              <a:t>Aug 1 to Aug 1</a:t>
            </a:r>
          </a:p>
        </p:txBody>
      </p:sp>
      <p:sp>
        <p:nvSpPr>
          <p:cNvPr id="5" name="TextBox 4">
            <a:extLst>
              <a:ext uri="{FF2B5EF4-FFF2-40B4-BE49-F238E27FC236}">
                <a16:creationId xmlns:a16="http://schemas.microsoft.com/office/drawing/2014/main" xmlns="" id="{D13A418A-6A09-4063-ABF2-79DAC7E9BD86}"/>
              </a:ext>
            </a:extLst>
          </p:cNvPr>
          <p:cNvSpPr txBox="1"/>
          <p:nvPr/>
        </p:nvSpPr>
        <p:spPr>
          <a:xfrm>
            <a:off x="2421039" y="892586"/>
            <a:ext cx="1803442" cy="523220"/>
          </a:xfrm>
          <a:prstGeom prst="rect">
            <a:avLst/>
          </a:prstGeom>
          <a:noFill/>
          <a:ln>
            <a:solidFill>
              <a:schemeClr val="tx1"/>
            </a:solidFill>
          </a:ln>
        </p:spPr>
        <p:txBody>
          <a:bodyPr wrap="none" rtlCol="0">
            <a:spAutoFit/>
          </a:bodyPr>
          <a:lstStyle/>
          <a:p>
            <a:r>
              <a:rPr lang="en-US" sz="1400" dirty="0"/>
              <a:t>Landsat NDVI</a:t>
            </a:r>
          </a:p>
          <a:p>
            <a:r>
              <a:rPr lang="en-US" sz="1400" dirty="0"/>
              <a:t>32 day, Aug 1 to Aug 1</a:t>
            </a:r>
          </a:p>
        </p:txBody>
      </p:sp>
      <p:sp>
        <p:nvSpPr>
          <p:cNvPr id="6" name="TextBox 5">
            <a:extLst>
              <a:ext uri="{FF2B5EF4-FFF2-40B4-BE49-F238E27FC236}">
                <a16:creationId xmlns:a16="http://schemas.microsoft.com/office/drawing/2014/main" xmlns="" id="{C7628308-E941-4CEB-8E88-E4C24F850CE4}"/>
              </a:ext>
            </a:extLst>
          </p:cNvPr>
          <p:cNvSpPr txBox="1"/>
          <p:nvPr/>
        </p:nvSpPr>
        <p:spPr>
          <a:xfrm>
            <a:off x="5510960" y="892585"/>
            <a:ext cx="1746367" cy="523220"/>
          </a:xfrm>
          <a:prstGeom prst="rect">
            <a:avLst/>
          </a:prstGeom>
          <a:noFill/>
          <a:ln>
            <a:solidFill>
              <a:schemeClr val="tx1"/>
            </a:solidFill>
          </a:ln>
        </p:spPr>
        <p:txBody>
          <a:bodyPr wrap="square" rtlCol="0">
            <a:spAutoFit/>
          </a:bodyPr>
          <a:lstStyle/>
          <a:p>
            <a:r>
              <a:rPr lang="en-US" sz="1400" dirty="0" err="1"/>
              <a:t>Elev</a:t>
            </a:r>
            <a:r>
              <a:rPr lang="en-US" sz="1400" dirty="0"/>
              <a:t>, slope, aspect, </a:t>
            </a:r>
            <a:r>
              <a:rPr lang="en-US" sz="1400" dirty="0" err="1"/>
              <a:t>hillshade</a:t>
            </a:r>
            <a:endParaRPr lang="en-US" sz="1400" dirty="0"/>
          </a:p>
        </p:txBody>
      </p:sp>
      <p:sp>
        <p:nvSpPr>
          <p:cNvPr id="8" name="TextBox 7">
            <a:extLst>
              <a:ext uri="{FF2B5EF4-FFF2-40B4-BE49-F238E27FC236}">
                <a16:creationId xmlns:a16="http://schemas.microsoft.com/office/drawing/2014/main" xmlns="" id="{F82FC533-76D8-4E5C-AD48-3BD1EBBE75EA}"/>
              </a:ext>
            </a:extLst>
          </p:cNvPr>
          <p:cNvSpPr txBox="1"/>
          <p:nvPr/>
        </p:nvSpPr>
        <p:spPr>
          <a:xfrm>
            <a:off x="2801992" y="2080589"/>
            <a:ext cx="1041535" cy="307777"/>
          </a:xfrm>
          <a:prstGeom prst="rect">
            <a:avLst/>
          </a:prstGeom>
          <a:noFill/>
          <a:ln>
            <a:solidFill>
              <a:schemeClr val="tx1"/>
            </a:solidFill>
          </a:ln>
        </p:spPr>
        <p:txBody>
          <a:bodyPr wrap="square" rtlCol="0">
            <a:spAutoFit/>
          </a:bodyPr>
          <a:lstStyle/>
          <a:p>
            <a:r>
              <a:rPr lang="en-US" sz="1400" dirty="0" err="1"/>
              <a:t>class_img</a:t>
            </a:r>
            <a:endParaRPr lang="en-US" sz="1400" dirty="0"/>
          </a:p>
        </p:txBody>
      </p:sp>
      <p:cxnSp>
        <p:nvCxnSpPr>
          <p:cNvPr id="10" name="Straight Arrow Connector 9">
            <a:extLst>
              <a:ext uri="{FF2B5EF4-FFF2-40B4-BE49-F238E27FC236}">
                <a16:creationId xmlns:a16="http://schemas.microsoft.com/office/drawing/2014/main" xmlns="" id="{797C1FAD-F13C-4F29-A2BC-0542E1D5178A}"/>
              </a:ext>
            </a:extLst>
          </p:cNvPr>
          <p:cNvCxnSpPr>
            <a:stCxn id="5" idx="2"/>
            <a:endCxn id="8" idx="0"/>
          </p:cNvCxnSpPr>
          <p:nvPr/>
        </p:nvCxnSpPr>
        <p:spPr>
          <a:xfrm>
            <a:off x="3322760" y="1415806"/>
            <a:ext cx="0" cy="6647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xmlns="" id="{62EE8C58-1D1B-4AE7-BF3D-A0F0D56DB49D}"/>
              </a:ext>
            </a:extLst>
          </p:cNvPr>
          <p:cNvCxnSpPr>
            <a:cxnSpLocks/>
            <a:stCxn id="6" idx="2"/>
            <a:endCxn id="8" idx="0"/>
          </p:cNvCxnSpPr>
          <p:nvPr/>
        </p:nvCxnSpPr>
        <p:spPr>
          <a:xfrm flipH="1">
            <a:off x="3322760" y="1415805"/>
            <a:ext cx="3061384" cy="66478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13F02CA-CF9E-4907-A047-A1D22957D875}"/>
              </a:ext>
            </a:extLst>
          </p:cNvPr>
          <p:cNvCxnSpPr>
            <a:cxnSpLocks/>
            <a:stCxn id="4" idx="2"/>
            <a:endCxn id="8" idx="0"/>
          </p:cNvCxnSpPr>
          <p:nvPr/>
        </p:nvCxnSpPr>
        <p:spPr>
          <a:xfrm>
            <a:off x="971707" y="1631250"/>
            <a:ext cx="2351053" cy="44933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xmlns="" id="{E282940C-3568-483E-98EB-F1E7766C81B9}"/>
              </a:ext>
            </a:extLst>
          </p:cNvPr>
          <p:cNvCxnSpPr>
            <a:cxnSpLocks/>
            <a:stCxn id="8" idx="2"/>
            <a:endCxn id="82" idx="0"/>
          </p:cNvCxnSpPr>
          <p:nvPr/>
        </p:nvCxnSpPr>
        <p:spPr>
          <a:xfrm flipH="1">
            <a:off x="3322759" y="2388366"/>
            <a:ext cx="1" cy="63824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xmlns="" id="{C9847FC3-9665-4B01-AE57-28D1AD72D078}"/>
              </a:ext>
            </a:extLst>
          </p:cNvPr>
          <p:cNvSpPr txBox="1"/>
          <p:nvPr/>
        </p:nvSpPr>
        <p:spPr>
          <a:xfrm>
            <a:off x="2599194" y="3026612"/>
            <a:ext cx="1447129" cy="523220"/>
          </a:xfrm>
          <a:prstGeom prst="rect">
            <a:avLst/>
          </a:prstGeom>
          <a:noFill/>
          <a:ln>
            <a:solidFill>
              <a:schemeClr val="tx1"/>
            </a:solidFill>
          </a:ln>
        </p:spPr>
        <p:txBody>
          <a:bodyPr wrap="square" rtlCol="0">
            <a:spAutoFit/>
          </a:bodyPr>
          <a:lstStyle/>
          <a:p>
            <a:r>
              <a:rPr lang="en-US" sz="1400" dirty="0"/>
              <a:t>Final image: </a:t>
            </a:r>
            <a:r>
              <a:rPr lang="en-US" sz="1400" dirty="0" err="1"/>
              <a:t>classed_img</a:t>
            </a:r>
            <a:endParaRPr lang="en-US" sz="1400" dirty="0"/>
          </a:p>
        </p:txBody>
      </p:sp>
      <p:sp>
        <p:nvSpPr>
          <p:cNvPr id="3" name="Rectangle 2">
            <a:extLst>
              <a:ext uri="{FF2B5EF4-FFF2-40B4-BE49-F238E27FC236}">
                <a16:creationId xmlns:a16="http://schemas.microsoft.com/office/drawing/2014/main" xmlns="" id="{CF68750C-AC06-4BF7-B1A6-72D946341DC3}"/>
              </a:ext>
            </a:extLst>
          </p:cNvPr>
          <p:cNvSpPr/>
          <p:nvPr/>
        </p:nvSpPr>
        <p:spPr>
          <a:xfrm>
            <a:off x="1557947" y="2595976"/>
            <a:ext cx="1776448" cy="307777"/>
          </a:xfrm>
          <a:prstGeom prst="rect">
            <a:avLst/>
          </a:prstGeom>
        </p:spPr>
        <p:txBody>
          <a:bodyPr wrap="none">
            <a:spAutoFit/>
          </a:bodyPr>
          <a:lstStyle/>
          <a:p>
            <a:r>
              <a:rPr lang="en-US" sz="1400" dirty="0"/>
              <a:t>Mask with Mapbio2.3</a:t>
            </a:r>
          </a:p>
        </p:txBody>
      </p:sp>
      <p:pic>
        <p:nvPicPr>
          <p:cNvPr id="43" name="Picture 42">
            <a:extLst>
              <a:ext uri="{FF2B5EF4-FFF2-40B4-BE49-F238E27FC236}">
                <a16:creationId xmlns:a16="http://schemas.microsoft.com/office/drawing/2014/main" xmlns="" id="{41E413FD-4D18-4272-8E72-9CBEE94979FF}"/>
              </a:ext>
            </a:extLst>
          </p:cNvPr>
          <p:cNvPicPr>
            <a:picLocks noChangeAspect="1"/>
          </p:cNvPicPr>
          <p:nvPr/>
        </p:nvPicPr>
        <p:blipFill>
          <a:blip r:embed="rId2"/>
          <a:stretch>
            <a:fillRect/>
          </a:stretch>
        </p:blipFill>
        <p:spPr>
          <a:xfrm>
            <a:off x="4900650" y="4213518"/>
            <a:ext cx="3917166" cy="2521283"/>
          </a:xfrm>
          <a:prstGeom prst="rect">
            <a:avLst/>
          </a:prstGeom>
        </p:spPr>
      </p:pic>
      <p:sp>
        <p:nvSpPr>
          <p:cNvPr id="44" name="TextBox 43">
            <a:extLst>
              <a:ext uri="{FF2B5EF4-FFF2-40B4-BE49-F238E27FC236}">
                <a16:creationId xmlns:a16="http://schemas.microsoft.com/office/drawing/2014/main" xmlns="" id="{0BC0C722-AE68-4615-9FC5-E4B77D5ADD42}"/>
              </a:ext>
            </a:extLst>
          </p:cNvPr>
          <p:cNvSpPr txBox="1"/>
          <p:nvPr/>
        </p:nvSpPr>
        <p:spPr>
          <a:xfrm>
            <a:off x="4900650" y="3639646"/>
            <a:ext cx="3995514" cy="584775"/>
          </a:xfrm>
          <a:prstGeom prst="rect">
            <a:avLst/>
          </a:prstGeom>
          <a:noFill/>
        </p:spPr>
        <p:txBody>
          <a:bodyPr wrap="square" rtlCol="0">
            <a:spAutoFit/>
          </a:bodyPr>
          <a:lstStyle/>
          <a:p>
            <a:r>
              <a:rPr lang="en-US" sz="1600" dirty="0"/>
              <a:t>Jake’s training points are only in Mato Grosso, but should be ‘accurately geolocated’</a:t>
            </a:r>
          </a:p>
        </p:txBody>
      </p:sp>
      <p:sp>
        <p:nvSpPr>
          <p:cNvPr id="48" name="TextBox 47">
            <a:extLst>
              <a:ext uri="{FF2B5EF4-FFF2-40B4-BE49-F238E27FC236}">
                <a16:creationId xmlns:a16="http://schemas.microsoft.com/office/drawing/2014/main" xmlns="" id="{CEF5776B-4F63-45F3-BD21-B382B688227A}"/>
              </a:ext>
            </a:extLst>
          </p:cNvPr>
          <p:cNvSpPr txBox="1"/>
          <p:nvPr/>
        </p:nvSpPr>
        <p:spPr>
          <a:xfrm>
            <a:off x="75882" y="4184411"/>
            <a:ext cx="4496118" cy="2308324"/>
          </a:xfrm>
          <a:prstGeom prst="rect">
            <a:avLst/>
          </a:prstGeom>
          <a:noFill/>
        </p:spPr>
        <p:txBody>
          <a:bodyPr wrap="square" rtlCol="0">
            <a:spAutoFit/>
          </a:bodyPr>
          <a:lstStyle/>
          <a:p>
            <a:r>
              <a:rPr lang="en-US" sz="1600" b="1" dirty="0"/>
              <a:t>Variations on Jake’s classification:</a:t>
            </a:r>
          </a:p>
          <a:p>
            <a:pPr marL="285750" indent="-285750">
              <a:buFontTx/>
              <a:buChar char="-"/>
            </a:pPr>
            <a:r>
              <a:rPr lang="en-US" sz="1600" dirty="0"/>
              <a:t>Different set of training points (including </a:t>
            </a:r>
            <a:r>
              <a:rPr lang="en-US" sz="1600" dirty="0" err="1"/>
              <a:t>Matopiba</a:t>
            </a:r>
            <a:r>
              <a:rPr lang="en-US" sz="1600" dirty="0"/>
              <a:t>)</a:t>
            </a:r>
          </a:p>
          <a:p>
            <a:pPr marL="285750" indent="-285750">
              <a:buFontTx/>
              <a:buChar char="-"/>
            </a:pPr>
            <a:r>
              <a:rPr lang="en-US" sz="1600" dirty="0"/>
              <a:t>Masking training points with </a:t>
            </a:r>
            <a:r>
              <a:rPr lang="en-US" sz="1600" dirty="0" err="1"/>
              <a:t>mapbiomas</a:t>
            </a:r>
            <a:r>
              <a:rPr lang="en-US" sz="1600" dirty="0"/>
              <a:t> prior to training the classifier</a:t>
            </a:r>
          </a:p>
          <a:p>
            <a:pPr marL="285750" indent="-285750">
              <a:buFontTx/>
              <a:buChar char="-"/>
            </a:pPr>
            <a:r>
              <a:rPr lang="en-US" sz="1600" dirty="0"/>
              <a:t>Post-classification masking with mapbiomas3 (not 2.3)</a:t>
            </a:r>
          </a:p>
          <a:p>
            <a:pPr marL="285750" indent="-285750">
              <a:buFontTx/>
              <a:buChar char="-"/>
            </a:pPr>
            <a:r>
              <a:rPr lang="en-US" sz="1600" dirty="0"/>
              <a:t>Look at accuracy of classifiers in Mato Grosso vs </a:t>
            </a:r>
            <a:r>
              <a:rPr lang="en-US" sz="1600" dirty="0" err="1"/>
              <a:t>Matopiba</a:t>
            </a:r>
            <a:endParaRPr lang="en-US" sz="1600" dirty="0"/>
          </a:p>
        </p:txBody>
      </p:sp>
    </p:spTree>
    <p:extLst>
      <p:ext uri="{BB962C8B-B14F-4D97-AF65-F5344CB8AC3E}">
        <p14:creationId xmlns:p14="http://schemas.microsoft.com/office/powerpoint/2010/main" val="279876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62451"/>
            <a:ext cx="3420808" cy="369332"/>
          </a:xfrm>
          <a:prstGeom prst="rect">
            <a:avLst/>
          </a:prstGeom>
          <a:noFill/>
        </p:spPr>
        <p:txBody>
          <a:bodyPr wrap="none" rtlCol="0">
            <a:spAutoFit/>
          </a:bodyPr>
          <a:lstStyle/>
          <a:p>
            <a:r>
              <a:rPr lang="en-US" dirty="0"/>
              <a:t>Land cover classification variations</a:t>
            </a:r>
          </a:p>
        </p:txBody>
      </p:sp>
      <p:sp>
        <p:nvSpPr>
          <p:cNvPr id="4" name="TextBox 3"/>
          <p:cNvSpPr txBox="1"/>
          <p:nvPr/>
        </p:nvSpPr>
        <p:spPr>
          <a:xfrm>
            <a:off x="3514930" y="634782"/>
            <a:ext cx="1704121" cy="738664"/>
          </a:xfrm>
          <a:prstGeom prst="rect">
            <a:avLst/>
          </a:prstGeom>
          <a:noFill/>
          <a:ln>
            <a:solidFill>
              <a:schemeClr val="tx1"/>
            </a:solidFill>
          </a:ln>
        </p:spPr>
        <p:txBody>
          <a:bodyPr wrap="none" rtlCol="0">
            <a:spAutoFit/>
          </a:bodyPr>
          <a:lstStyle/>
          <a:p>
            <a:r>
              <a:rPr lang="en-US" sz="1400" dirty="0"/>
              <a:t>Sample soy points</a:t>
            </a:r>
          </a:p>
          <a:p>
            <a:pPr marL="285750" indent="-285750">
              <a:buFontTx/>
              <a:buChar char="-"/>
            </a:pPr>
            <a:r>
              <a:rPr lang="en-US" sz="1400" dirty="0">
                <a:solidFill>
                  <a:srgbClr val="FF0000"/>
                </a:solidFill>
              </a:rPr>
              <a:t>soy_pts_1</a:t>
            </a:r>
          </a:p>
          <a:p>
            <a:pPr marL="285750" indent="-285750">
              <a:buFontTx/>
              <a:buChar char="-"/>
            </a:pPr>
            <a:r>
              <a:rPr lang="en-US" sz="1400" dirty="0">
                <a:solidFill>
                  <a:srgbClr val="FF0000"/>
                </a:solidFill>
              </a:rPr>
              <a:t>Soy_pts_agsat_1</a:t>
            </a:r>
          </a:p>
        </p:txBody>
      </p:sp>
      <p:sp>
        <p:nvSpPr>
          <p:cNvPr id="5" name="TextBox 4"/>
          <p:cNvSpPr txBox="1"/>
          <p:nvPr/>
        </p:nvSpPr>
        <p:spPr>
          <a:xfrm>
            <a:off x="5449429" y="634782"/>
            <a:ext cx="1712653" cy="954107"/>
          </a:xfrm>
          <a:prstGeom prst="rect">
            <a:avLst/>
          </a:prstGeom>
          <a:noFill/>
          <a:ln>
            <a:solidFill>
              <a:schemeClr val="tx1"/>
            </a:solidFill>
          </a:ln>
        </p:spPr>
        <p:txBody>
          <a:bodyPr wrap="none" rtlCol="0">
            <a:spAutoFit/>
          </a:bodyPr>
          <a:lstStyle/>
          <a:p>
            <a:r>
              <a:rPr lang="en-US" sz="1400" dirty="0"/>
              <a:t>Classification regions</a:t>
            </a:r>
          </a:p>
          <a:p>
            <a:pPr marL="285750" indent="-285750">
              <a:buFontTx/>
              <a:buChar char="-"/>
            </a:pPr>
            <a:r>
              <a:rPr lang="en-US" sz="1400" b="1" dirty="0"/>
              <a:t>All</a:t>
            </a:r>
          </a:p>
          <a:p>
            <a:pPr marL="285750" indent="-285750">
              <a:buFontTx/>
              <a:buChar char="-"/>
            </a:pPr>
            <a:r>
              <a:rPr lang="en-US" sz="1400" dirty="0"/>
              <a:t>MT</a:t>
            </a:r>
          </a:p>
          <a:p>
            <a:pPr marL="285750" indent="-285750">
              <a:buFontTx/>
              <a:buChar char="-"/>
            </a:pPr>
            <a:r>
              <a:rPr lang="en-US" sz="1400" dirty="0" err="1"/>
              <a:t>Matopiba</a:t>
            </a:r>
            <a:endParaRPr lang="en-US" sz="1400" dirty="0"/>
          </a:p>
        </p:txBody>
      </p:sp>
      <p:sp>
        <p:nvSpPr>
          <p:cNvPr id="6" name="TextBox 5"/>
          <p:cNvSpPr txBox="1"/>
          <p:nvPr/>
        </p:nvSpPr>
        <p:spPr>
          <a:xfrm>
            <a:off x="7383632" y="622748"/>
            <a:ext cx="1753492" cy="1169551"/>
          </a:xfrm>
          <a:prstGeom prst="rect">
            <a:avLst/>
          </a:prstGeom>
          <a:noFill/>
          <a:ln>
            <a:solidFill>
              <a:schemeClr val="tx1"/>
            </a:solidFill>
          </a:ln>
        </p:spPr>
        <p:txBody>
          <a:bodyPr wrap="square" rtlCol="0">
            <a:spAutoFit/>
          </a:bodyPr>
          <a:lstStyle/>
          <a:p>
            <a:r>
              <a:rPr lang="en-US" sz="1400" dirty="0"/>
              <a:t>Pre classification soy point filtering</a:t>
            </a:r>
          </a:p>
          <a:p>
            <a:pPr marL="285750" indent="-285750">
              <a:buFontTx/>
              <a:buChar char="-"/>
            </a:pPr>
            <a:r>
              <a:rPr lang="en-US" sz="1400" dirty="0"/>
              <a:t>None</a:t>
            </a:r>
          </a:p>
          <a:p>
            <a:pPr marL="285750" indent="-285750">
              <a:buFontTx/>
              <a:buChar char="-"/>
            </a:pPr>
            <a:r>
              <a:rPr lang="en-US" sz="1400" dirty="0" err="1"/>
              <a:t>Mapbiomas</a:t>
            </a:r>
            <a:r>
              <a:rPr lang="en-US" sz="1400" dirty="0"/>
              <a:t> 2.3</a:t>
            </a:r>
          </a:p>
          <a:p>
            <a:pPr marL="285750" indent="-285750">
              <a:buFontTx/>
              <a:buChar char="-"/>
            </a:pPr>
            <a:r>
              <a:rPr lang="en-US" sz="1400" b="1" dirty="0" err="1"/>
              <a:t>Mapbiomas</a:t>
            </a:r>
            <a:r>
              <a:rPr lang="en-US" sz="1400" b="1" dirty="0"/>
              <a:t> 3</a:t>
            </a:r>
          </a:p>
        </p:txBody>
      </p:sp>
      <p:cxnSp>
        <p:nvCxnSpPr>
          <p:cNvPr id="8" name="Straight Arrow Connector 7">
            <a:extLst>
              <a:ext uri="{FF2B5EF4-FFF2-40B4-BE49-F238E27FC236}">
                <a16:creationId xmlns:a16="http://schemas.microsoft.com/office/drawing/2014/main" xmlns="" id="{813F02CA-CF9E-4907-A047-A1D22957D875}"/>
              </a:ext>
            </a:extLst>
          </p:cNvPr>
          <p:cNvCxnSpPr>
            <a:cxnSpLocks/>
            <a:stCxn id="32" idx="2"/>
            <a:endCxn id="11" idx="0"/>
          </p:cNvCxnSpPr>
          <p:nvPr/>
        </p:nvCxnSpPr>
        <p:spPr>
          <a:xfrm>
            <a:off x="2173937" y="1792872"/>
            <a:ext cx="3164569" cy="48131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11364" y="2274182"/>
            <a:ext cx="854283" cy="369332"/>
          </a:xfrm>
          <a:prstGeom prst="rect">
            <a:avLst/>
          </a:prstGeom>
          <a:noFill/>
        </p:spPr>
        <p:txBody>
          <a:bodyPr wrap="none" rtlCol="0">
            <a:spAutoFit/>
          </a:bodyPr>
          <a:lstStyle/>
          <a:p>
            <a:r>
              <a:rPr lang="en-US" dirty="0"/>
              <a:t>classify</a:t>
            </a:r>
          </a:p>
        </p:txBody>
      </p:sp>
      <p:sp>
        <p:nvSpPr>
          <p:cNvPr id="12" name="TextBox 11"/>
          <p:cNvSpPr txBox="1"/>
          <p:nvPr/>
        </p:nvSpPr>
        <p:spPr>
          <a:xfrm>
            <a:off x="3001969" y="2916169"/>
            <a:ext cx="4656211" cy="830997"/>
          </a:xfrm>
          <a:prstGeom prst="rect">
            <a:avLst/>
          </a:prstGeom>
          <a:noFill/>
        </p:spPr>
        <p:txBody>
          <a:bodyPr wrap="none" rtlCol="0">
            <a:spAutoFit/>
          </a:bodyPr>
          <a:lstStyle/>
          <a:p>
            <a:r>
              <a:rPr lang="en-US" sz="1600" dirty="0"/>
              <a:t>Accuracy metrics for choosing among options above:</a:t>
            </a:r>
          </a:p>
          <a:p>
            <a:pPr marL="285750" indent="-285750">
              <a:buFontTx/>
              <a:buChar char="-"/>
            </a:pPr>
            <a:r>
              <a:rPr lang="en-US" sz="1600" dirty="0"/>
              <a:t>Confusion matrix -&gt; acc, consumers/producers acc</a:t>
            </a:r>
            <a:endParaRPr lang="en-US" sz="1600" dirty="0">
              <a:solidFill>
                <a:srgbClr val="FF0000"/>
              </a:solidFill>
            </a:endParaRPr>
          </a:p>
          <a:p>
            <a:pPr marL="285750" indent="-285750">
              <a:buFontTx/>
              <a:buChar char="-"/>
            </a:pPr>
            <a:r>
              <a:rPr lang="en-US" sz="1600" dirty="0">
                <a:solidFill>
                  <a:srgbClr val="FF0000"/>
                </a:solidFill>
              </a:rPr>
              <a:t>Planet labs imagery</a:t>
            </a:r>
          </a:p>
        </p:txBody>
      </p:sp>
      <p:sp>
        <p:nvSpPr>
          <p:cNvPr id="13" name="TextBox 12"/>
          <p:cNvSpPr txBox="1"/>
          <p:nvPr/>
        </p:nvSpPr>
        <p:spPr>
          <a:xfrm>
            <a:off x="3246066" y="4111915"/>
            <a:ext cx="4190827" cy="369332"/>
          </a:xfrm>
          <a:prstGeom prst="rect">
            <a:avLst/>
          </a:prstGeom>
          <a:noFill/>
        </p:spPr>
        <p:txBody>
          <a:bodyPr wrap="none" rtlCol="0">
            <a:spAutoFit/>
          </a:bodyPr>
          <a:lstStyle/>
          <a:p>
            <a:r>
              <a:rPr lang="en-US" dirty="0"/>
              <a:t>Base classified image (masked with Map 3)</a:t>
            </a:r>
          </a:p>
        </p:txBody>
      </p:sp>
      <p:sp>
        <p:nvSpPr>
          <p:cNvPr id="14" name="TextBox 13"/>
          <p:cNvSpPr txBox="1"/>
          <p:nvPr/>
        </p:nvSpPr>
        <p:spPr>
          <a:xfrm>
            <a:off x="2630802" y="4923291"/>
            <a:ext cx="5421356" cy="1077218"/>
          </a:xfrm>
          <a:prstGeom prst="rect">
            <a:avLst/>
          </a:prstGeom>
          <a:noFill/>
        </p:spPr>
        <p:txBody>
          <a:bodyPr wrap="none" rtlCol="0">
            <a:spAutoFit/>
          </a:bodyPr>
          <a:lstStyle/>
          <a:p>
            <a:r>
              <a:rPr lang="en-US" sz="1600" dirty="0"/>
              <a:t>Additional masking (connected pixels will produce a new asset)</a:t>
            </a:r>
          </a:p>
          <a:p>
            <a:pPr marL="285750" indent="-285750">
              <a:buFontTx/>
              <a:buChar char="-"/>
            </a:pPr>
            <a:r>
              <a:rPr lang="en-US" sz="1600" dirty="0"/>
              <a:t>Connected pixels</a:t>
            </a:r>
          </a:p>
          <a:p>
            <a:pPr marL="285750" indent="-285750">
              <a:buFontTx/>
              <a:buChar char="-"/>
            </a:pPr>
            <a:r>
              <a:rPr lang="en-US" sz="1600" dirty="0">
                <a:solidFill>
                  <a:srgbClr val="FF0000"/>
                </a:solidFill>
              </a:rPr>
              <a:t>Reasonableness of timing estimates</a:t>
            </a:r>
          </a:p>
          <a:p>
            <a:pPr marL="285750" indent="-285750">
              <a:buFontTx/>
              <a:buChar char="-"/>
            </a:pPr>
            <a:r>
              <a:rPr lang="en-US" sz="1600" dirty="0">
                <a:solidFill>
                  <a:srgbClr val="FF0000"/>
                </a:solidFill>
              </a:rPr>
              <a:t>Consistency across </a:t>
            </a:r>
            <a:r>
              <a:rPr lang="en-US" sz="1600" dirty="0" err="1">
                <a:solidFill>
                  <a:srgbClr val="FF0000"/>
                </a:solidFill>
              </a:rPr>
              <a:t>soymaps</a:t>
            </a:r>
            <a:endParaRPr lang="en-US" sz="1600" dirty="0">
              <a:solidFill>
                <a:srgbClr val="FF0000"/>
              </a:solidFill>
            </a:endParaRPr>
          </a:p>
        </p:txBody>
      </p:sp>
      <p:sp>
        <p:nvSpPr>
          <p:cNvPr id="15" name="TextBox 14"/>
          <p:cNvSpPr txBox="1"/>
          <p:nvPr/>
        </p:nvSpPr>
        <p:spPr>
          <a:xfrm>
            <a:off x="4216813" y="6279738"/>
            <a:ext cx="2249334" cy="369332"/>
          </a:xfrm>
          <a:prstGeom prst="rect">
            <a:avLst/>
          </a:prstGeom>
          <a:noFill/>
        </p:spPr>
        <p:txBody>
          <a:bodyPr wrap="none" rtlCol="0">
            <a:spAutoFit/>
          </a:bodyPr>
          <a:lstStyle/>
          <a:p>
            <a:r>
              <a:rPr lang="en-US" dirty="0"/>
              <a:t>Final classified images</a:t>
            </a:r>
          </a:p>
        </p:txBody>
      </p:sp>
      <p:cxnSp>
        <p:nvCxnSpPr>
          <p:cNvPr id="17" name="Straight Arrow Connector 16">
            <a:extLst>
              <a:ext uri="{FF2B5EF4-FFF2-40B4-BE49-F238E27FC236}">
                <a16:creationId xmlns:a16="http://schemas.microsoft.com/office/drawing/2014/main" xmlns="" id="{813F02CA-CF9E-4907-A047-A1D22957D875}"/>
              </a:ext>
            </a:extLst>
          </p:cNvPr>
          <p:cNvCxnSpPr>
            <a:cxnSpLocks/>
            <a:stCxn id="4" idx="2"/>
            <a:endCxn id="11" idx="0"/>
          </p:cNvCxnSpPr>
          <p:nvPr/>
        </p:nvCxnSpPr>
        <p:spPr>
          <a:xfrm>
            <a:off x="4366991" y="1373446"/>
            <a:ext cx="971515" cy="90073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13F02CA-CF9E-4907-A047-A1D22957D875}"/>
              </a:ext>
            </a:extLst>
          </p:cNvPr>
          <p:cNvCxnSpPr>
            <a:cxnSpLocks/>
            <a:stCxn id="5" idx="2"/>
            <a:endCxn id="11" idx="0"/>
          </p:cNvCxnSpPr>
          <p:nvPr/>
        </p:nvCxnSpPr>
        <p:spPr>
          <a:xfrm flipH="1">
            <a:off x="5338506" y="1588889"/>
            <a:ext cx="967250" cy="6852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813F02CA-CF9E-4907-A047-A1D22957D875}"/>
              </a:ext>
            </a:extLst>
          </p:cNvPr>
          <p:cNvCxnSpPr>
            <a:cxnSpLocks/>
            <a:stCxn id="6" idx="2"/>
            <a:endCxn id="11" idx="0"/>
          </p:cNvCxnSpPr>
          <p:nvPr/>
        </p:nvCxnSpPr>
        <p:spPr>
          <a:xfrm flipH="1">
            <a:off x="5338506" y="1792299"/>
            <a:ext cx="2921872"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13F02CA-CF9E-4907-A047-A1D22957D875}"/>
              </a:ext>
            </a:extLst>
          </p:cNvPr>
          <p:cNvCxnSpPr>
            <a:cxnSpLocks/>
            <a:stCxn id="12" idx="2"/>
            <a:endCxn id="13" idx="0"/>
          </p:cNvCxnSpPr>
          <p:nvPr/>
        </p:nvCxnSpPr>
        <p:spPr>
          <a:xfrm>
            <a:off x="5330075" y="3747166"/>
            <a:ext cx="11405" cy="36474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xmlns="" id="{813F02CA-CF9E-4907-A047-A1D22957D875}"/>
              </a:ext>
            </a:extLst>
          </p:cNvPr>
          <p:cNvCxnSpPr>
            <a:cxnSpLocks/>
            <a:stCxn id="11" idx="2"/>
            <a:endCxn id="12" idx="0"/>
          </p:cNvCxnSpPr>
          <p:nvPr/>
        </p:nvCxnSpPr>
        <p:spPr>
          <a:xfrm flipH="1">
            <a:off x="5330075" y="2643514"/>
            <a:ext cx="8431" cy="2726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xmlns="" id="{813F02CA-CF9E-4907-A047-A1D22957D875}"/>
              </a:ext>
            </a:extLst>
          </p:cNvPr>
          <p:cNvCxnSpPr>
            <a:cxnSpLocks/>
            <a:stCxn id="13" idx="2"/>
            <a:endCxn id="14" idx="0"/>
          </p:cNvCxnSpPr>
          <p:nvPr/>
        </p:nvCxnSpPr>
        <p:spPr>
          <a:xfrm>
            <a:off x="5341480" y="4481247"/>
            <a:ext cx="0" cy="44204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xmlns="" id="{813F02CA-CF9E-4907-A047-A1D22957D875}"/>
              </a:ext>
            </a:extLst>
          </p:cNvPr>
          <p:cNvCxnSpPr>
            <a:cxnSpLocks/>
            <a:stCxn id="14" idx="2"/>
            <a:endCxn id="15" idx="0"/>
          </p:cNvCxnSpPr>
          <p:nvPr/>
        </p:nvCxnSpPr>
        <p:spPr>
          <a:xfrm>
            <a:off x="5341480" y="6000509"/>
            <a:ext cx="0" cy="2792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xmlns="" id="{E2EA0342-0338-4581-B88A-DF9BE8CA9093}"/>
              </a:ext>
            </a:extLst>
          </p:cNvPr>
          <p:cNvSpPr txBox="1"/>
          <p:nvPr/>
        </p:nvSpPr>
        <p:spPr>
          <a:xfrm>
            <a:off x="1016152" y="623321"/>
            <a:ext cx="2315570" cy="1169551"/>
          </a:xfrm>
          <a:prstGeom prst="rect">
            <a:avLst/>
          </a:prstGeom>
          <a:noFill/>
          <a:ln>
            <a:solidFill>
              <a:schemeClr val="tx1"/>
            </a:solidFill>
          </a:ln>
        </p:spPr>
        <p:txBody>
          <a:bodyPr wrap="none" rtlCol="0">
            <a:spAutoFit/>
          </a:bodyPr>
          <a:lstStyle/>
          <a:p>
            <a:r>
              <a:rPr lang="en-US" sz="1400" dirty="0">
                <a:solidFill>
                  <a:srgbClr val="FF0000"/>
                </a:solidFill>
              </a:rPr>
              <a:t>Training data</a:t>
            </a:r>
          </a:p>
          <a:p>
            <a:pPr marL="285750" indent="-285750">
              <a:buFontTx/>
              <a:buChar char="-"/>
            </a:pPr>
            <a:r>
              <a:rPr lang="en-US" sz="1400" dirty="0">
                <a:solidFill>
                  <a:srgbClr val="FF0000"/>
                </a:solidFill>
              </a:rPr>
              <a:t>MODIS EVI, cloud filtered</a:t>
            </a:r>
          </a:p>
          <a:p>
            <a:pPr marL="285750" indent="-285750">
              <a:buFontTx/>
              <a:buChar char="-"/>
            </a:pPr>
            <a:r>
              <a:rPr lang="en-US" sz="1400" dirty="0">
                <a:solidFill>
                  <a:srgbClr val="FF0000"/>
                </a:solidFill>
              </a:rPr>
              <a:t>Landsat EVI</a:t>
            </a:r>
          </a:p>
          <a:p>
            <a:pPr marL="285750" indent="-285750">
              <a:buFontTx/>
              <a:buChar char="-"/>
            </a:pPr>
            <a:r>
              <a:rPr lang="en-US" sz="1400" dirty="0">
                <a:solidFill>
                  <a:srgbClr val="FF0000"/>
                </a:solidFill>
              </a:rPr>
              <a:t>SAR</a:t>
            </a:r>
          </a:p>
          <a:p>
            <a:pPr marL="285750" indent="-285750">
              <a:buFontTx/>
              <a:buChar char="-"/>
            </a:pPr>
            <a:r>
              <a:rPr lang="en-US" sz="1400" dirty="0">
                <a:solidFill>
                  <a:srgbClr val="FF0000"/>
                </a:solidFill>
              </a:rPr>
              <a:t>Date of peak EVI</a:t>
            </a:r>
          </a:p>
        </p:txBody>
      </p:sp>
      <p:sp>
        <p:nvSpPr>
          <p:cNvPr id="33" name="TextBox 32">
            <a:extLst>
              <a:ext uri="{FF2B5EF4-FFF2-40B4-BE49-F238E27FC236}">
                <a16:creationId xmlns:a16="http://schemas.microsoft.com/office/drawing/2014/main" xmlns="" id="{8E6B4A04-1572-43F7-9434-0C7574F489DD}"/>
              </a:ext>
            </a:extLst>
          </p:cNvPr>
          <p:cNvSpPr txBox="1"/>
          <p:nvPr/>
        </p:nvSpPr>
        <p:spPr>
          <a:xfrm>
            <a:off x="45754" y="2778414"/>
            <a:ext cx="2128183" cy="160043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Main issues: </a:t>
            </a:r>
          </a:p>
          <a:p>
            <a:pPr marL="285750" indent="-285750">
              <a:buFont typeface="Arial" panose="020B0604020202020204" pitchFamily="34" charset="0"/>
              <a:buChar char="•"/>
            </a:pPr>
            <a:r>
              <a:rPr lang="en-US" sz="1400" dirty="0"/>
              <a:t>DC vs SC is hard to distinguish</a:t>
            </a:r>
          </a:p>
          <a:p>
            <a:pPr marL="285750" indent="-285750">
              <a:buFont typeface="Arial" panose="020B0604020202020204" pitchFamily="34" charset="0"/>
              <a:buChar char="•"/>
            </a:pPr>
            <a:r>
              <a:rPr lang="en-US" sz="1400" dirty="0"/>
              <a:t>Soy points may not be correctly geolocated and sparse outside of Mato Grosso</a:t>
            </a:r>
          </a:p>
        </p:txBody>
      </p:sp>
    </p:spTree>
    <p:extLst>
      <p:ext uri="{BB962C8B-B14F-4D97-AF65-F5344CB8AC3E}">
        <p14:creationId xmlns:p14="http://schemas.microsoft.com/office/powerpoint/2010/main" val="365984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D0029E-0B4F-4C9F-A713-61762D844483}"/>
              </a:ext>
            </a:extLst>
          </p:cNvPr>
          <p:cNvSpPr txBox="1"/>
          <p:nvPr/>
        </p:nvSpPr>
        <p:spPr>
          <a:xfrm>
            <a:off x="2026784" y="-13159"/>
            <a:ext cx="5090432" cy="369332"/>
          </a:xfrm>
          <a:prstGeom prst="rect">
            <a:avLst/>
          </a:prstGeom>
          <a:noFill/>
        </p:spPr>
        <p:txBody>
          <a:bodyPr wrap="none" rtlCol="0">
            <a:spAutoFit/>
          </a:bodyPr>
          <a:lstStyle/>
          <a:p>
            <a:r>
              <a:rPr lang="en-US" dirty="0" err="1"/>
              <a:t>Matopiba</a:t>
            </a:r>
            <a:r>
              <a:rPr lang="en-US" dirty="0"/>
              <a:t>: example of DC vs SC classification in 2017</a:t>
            </a:r>
          </a:p>
        </p:txBody>
      </p:sp>
      <p:grpSp>
        <p:nvGrpSpPr>
          <p:cNvPr id="5" name="Group 4">
            <a:extLst>
              <a:ext uri="{FF2B5EF4-FFF2-40B4-BE49-F238E27FC236}">
                <a16:creationId xmlns:a16="http://schemas.microsoft.com/office/drawing/2014/main" xmlns="" id="{F0C2B8E0-C915-4CC3-88AF-DDB1DBFD4059}"/>
              </a:ext>
            </a:extLst>
          </p:cNvPr>
          <p:cNvGrpSpPr/>
          <p:nvPr/>
        </p:nvGrpSpPr>
        <p:grpSpPr>
          <a:xfrm>
            <a:off x="187035" y="368136"/>
            <a:ext cx="5226630" cy="2143052"/>
            <a:chOff x="862445" y="2327564"/>
            <a:chExt cx="5226630" cy="2143052"/>
          </a:xfrm>
        </p:grpSpPr>
        <p:pic>
          <p:nvPicPr>
            <p:cNvPr id="2" name="Picture 1">
              <a:extLst>
                <a:ext uri="{FF2B5EF4-FFF2-40B4-BE49-F238E27FC236}">
                  <a16:creationId xmlns:a16="http://schemas.microsoft.com/office/drawing/2014/main" xmlns="" id="{DB5E012C-44E3-4682-A660-44B7C66BAD5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2445" y="2327564"/>
              <a:ext cx="5226630" cy="2143052"/>
            </a:xfrm>
            <a:prstGeom prst="rect">
              <a:avLst/>
            </a:prstGeom>
          </p:spPr>
        </p:pic>
        <p:sp>
          <p:nvSpPr>
            <p:cNvPr id="4" name="TextBox 3">
              <a:extLst>
                <a:ext uri="{FF2B5EF4-FFF2-40B4-BE49-F238E27FC236}">
                  <a16:creationId xmlns:a16="http://schemas.microsoft.com/office/drawing/2014/main" xmlns="" id="{74CA63B8-77B2-4532-93F6-DAC8FDA691AB}"/>
                </a:ext>
              </a:extLst>
            </p:cNvPr>
            <p:cNvSpPr txBox="1"/>
            <p:nvPr/>
          </p:nvSpPr>
          <p:spPr>
            <a:xfrm>
              <a:off x="958066" y="2482187"/>
              <a:ext cx="2253822" cy="369332"/>
            </a:xfrm>
            <a:prstGeom prst="rect">
              <a:avLst/>
            </a:prstGeom>
            <a:noFill/>
          </p:spPr>
          <p:txBody>
            <a:bodyPr wrap="none" rtlCol="0">
              <a:spAutoFit/>
            </a:bodyPr>
            <a:lstStyle/>
            <a:p>
              <a:r>
                <a:rPr lang="en-US" dirty="0"/>
                <a:t>Jake’s original </a:t>
              </a:r>
              <a:r>
                <a:rPr lang="en-US" dirty="0" err="1"/>
                <a:t>soymap</a:t>
              </a:r>
              <a:endParaRPr lang="en-US" dirty="0"/>
            </a:p>
          </p:txBody>
        </p:sp>
      </p:grpSp>
      <p:grpSp>
        <p:nvGrpSpPr>
          <p:cNvPr id="8" name="Group 7">
            <a:extLst>
              <a:ext uri="{FF2B5EF4-FFF2-40B4-BE49-F238E27FC236}">
                <a16:creationId xmlns:a16="http://schemas.microsoft.com/office/drawing/2014/main" xmlns="" id="{E19FB884-A82F-4D98-A77C-70F09C2F67D1}"/>
              </a:ext>
            </a:extLst>
          </p:cNvPr>
          <p:cNvGrpSpPr/>
          <p:nvPr/>
        </p:nvGrpSpPr>
        <p:grpSpPr>
          <a:xfrm>
            <a:off x="150668" y="2523151"/>
            <a:ext cx="5262998" cy="2109243"/>
            <a:chOff x="841665" y="2369127"/>
            <a:chExt cx="5262998" cy="2109243"/>
          </a:xfrm>
        </p:grpSpPr>
        <p:pic>
          <p:nvPicPr>
            <p:cNvPr id="6" name="Picture 5">
              <a:extLst>
                <a:ext uri="{FF2B5EF4-FFF2-40B4-BE49-F238E27FC236}">
                  <a16:creationId xmlns:a16="http://schemas.microsoft.com/office/drawing/2014/main" xmlns="" id="{FA3272AE-2030-45ED-9ACF-C5BCD4DF5A53}"/>
                </a:ext>
              </a:extLst>
            </p:cNvPr>
            <p:cNvPicPr>
              <a:picLocks noChangeAspect="1"/>
            </p:cNvPicPr>
            <p:nvPr/>
          </p:nvPicPr>
          <p:blipFill rotWithShape="1">
            <a:blip r:embed="rId3"/>
            <a:srcRect l="9204" t="29395" r="2046" b="7373"/>
            <a:stretch/>
          </p:blipFill>
          <p:spPr>
            <a:xfrm>
              <a:off x="841665" y="2369127"/>
              <a:ext cx="5262998" cy="2109243"/>
            </a:xfrm>
            <a:prstGeom prst="rect">
              <a:avLst/>
            </a:prstGeom>
          </p:spPr>
        </p:pic>
        <p:sp>
          <p:nvSpPr>
            <p:cNvPr id="7" name="TextBox 6">
              <a:extLst>
                <a:ext uri="{FF2B5EF4-FFF2-40B4-BE49-F238E27FC236}">
                  <a16:creationId xmlns:a16="http://schemas.microsoft.com/office/drawing/2014/main" xmlns="" id="{B864A49F-1F0D-4902-A75B-847D8DE8FE72}"/>
                </a:ext>
              </a:extLst>
            </p:cNvPr>
            <p:cNvSpPr txBox="1"/>
            <p:nvPr/>
          </p:nvSpPr>
          <p:spPr>
            <a:xfrm>
              <a:off x="1067671" y="2637192"/>
              <a:ext cx="1472263" cy="369332"/>
            </a:xfrm>
            <a:prstGeom prst="rect">
              <a:avLst/>
            </a:prstGeom>
            <a:noFill/>
          </p:spPr>
          <p:txBody>
            <a:bodyPr wrap="none" rtlCol="0">
              <a:spAutoFit/>
            </a:bodyPr>
            <a:lstStyle/>
            <a:p>
              <a:r>
                <a:rPr lang="en-US" dirty="0" err="1"/>
                <a:t>Base_soymap</a:t>
              </a:r>
              <a:endParaRPr lang="en-US" dirty="0"/>
            </a:p>
          </p:txBody>
        </p:sp>
      </p:grpSp>
      <p:grpSp>
        <p:nvGrpSpPr>
          <p:cNvPr id="11" name="Group 10">
            <a:extLst>
              <a:ext uri="{FF2B5EF4-FFF2-40B4-BE49-F238E27FC236}">
                <a16:creationId xmlns:a16="http://schemas.microsoft.com/office/drawing/2014/main" xmlns="" id="{D6F9E42B-BC53-46A0-9E33-71733948BFE9}"/>
              </a:ext>
            </a:extLst>
          </p:cNvPr>
          <p:cNvGrpSpPr/>
          <p:nvPr/>
        </p:nvGrpSpPr>
        <p:grpSpPr>
          <a:xfrm>
            <a:off x="137166" y="4632394"/>
            <a:ext cx="5276499" cy="2109243"/>
            <a:chOff x="859334" y="4252204"/>
            <a:chExt cx="5276499" cy="2109243"/>
          </a:xfrm>
        </p:grpSpPr>
        <p:pic>
          <p:nvPicPr>
            <p:cNvPr id="9" name="Picture 8">
              <a:extLst>
                <a:ext uri="{FF2B5EF4-FFF2-40B4-BE49-F238E27FC236}">
                  <a16:creationId xmlns:a16="http://schemas.microsoft.com/office/drawing/2014/main" xmlns="" id="{E9E214BE-0E78-4E60-9E7C-DCE76F1D8C70}"/>
                </a:ext>
              </a:extLst>
            </p:cNvPr>
            <p:cNvPicPr>
              <a:picLocks noChangeAspect="1"/>
            </p:cNvPicPr>
            <p:nvPr/>
          </p:nvPicPr>
          <p:blipFill rotWithShape="1">
            <a:blip r:embed="rId4"/>
            <a:srcRect l="9545" t="28787" r="2046" b="8384"/>
            <a:stretch/>
          </p:blipFill>
          <p:spPr>
            <a:xfrm>
              <a:off x="859334" y="4252204"/>
              <a:ext cx="5276499" cy="2109243"/>
            </a:xfrm>
            <a:prstGeom prst="rect">
              <a:avLst/>
            </a:prstGeom>
          </p:spPr>
        </p:pic>
        <p:sp>
          <p:nvSpPr>
            <p:cNvPr id="10" name="TextBox 9">
              <a:extLst>
                <a:ext uri="{FF2B5EF4-FFF2-40B4-BE49-F238E27FC236}">
                  <a16:creationId xmlns:a16="http://schemas.microsoft.com/office/drawing/2014/main" xmlns="" id="{FBAB92E4-496D-4F39-BB9E-0A4652261E83}"/>
                </a:ext>
              </a:extLst>
            </p:cNvPr>
            <p:cNvSpPr txBox="1"/>
            <p:nvPr/>
          </p:nvSpPr>
          <p:spPr>
            <a:xfrm>
              <a:off x="1004824" y="4375801"/>
              <a:ext cx="2082493" cy="369332"/>
            </a:xfrm>
            <a:prstGeom prst="rect">
              <a:avLst/>
            </a:prstGeom>
            <a:noFill/>
          </p:spPr>
          <p:txBody>
            <a:bodyPr wrap="none" rtlCol="0">
              <a:spAutoFit/>
            </a:bodyPr>
            <a:lstStyle/>
            <a:p>
              <a:r>
                <a:rPr lang="en-US" dirty="0" err="1"/>
                <a:t>Base_soymap_agsat</a:t>
              </a:r>
              <a:endParaRPr lang="en-US" dirty="0"/>
            </a:p>
          </p:txBody>
        </p:sp>
      </p:grpSp>
      <p:sp>
        <p:nvSpPr>
          <p:cNvPr id="12" name="TextBox 11">
            <a:extLst>
              <a:ext uri="{FF2B5EF4-FFF2-40B4-BE49-F238E27FC236}">
                <a16:creationId xmlns:a16="http://schemas.microsoft.com/office/drawing/2014/main" xmlns="" id="{EC110DB2-E024-4FB8-982A-D07EA99246E1}"/>
              </a:ext>
            </a:extLst>
          </p:cNvPr>
          <p:cNvSpPr txBox="1"/>
          <p:nvPr/>
        </p:nvSpPr>
        <p:spPr>
          <a:xfrm>
            <a:off x="5519200" y="2690336"/>
            <a:ext cx="3353661" cy="1877437"/>
          </a:xfrm>
          <a:prstGeom prst="rect">
            <a:avLst/>
          </a:prstGeom>
          <a:noFill/>
        </p:spPr>
        <p:txBody>
          <a:bodyPr wrap="square" rtlCol="0">
            <a:spAutoFit/>
          </a:bodyPr>
          <a:lstStyle/>
          <a:p>
            <a:r>
              <a:rPr lang="en-US" sz="1600" dirty="0"/>
              <a:t>Differences from Jake’s map:</a:t>
            </a:r>
          </a:p>
          <a:p>
            <a:pPr marL="285750" indent="-285750">
              <a:buFontTx/>
              <a:buChar char="-"/>
            </a:pPr>
            <a:r>
              <a:rPr lang="en-US" sz="1600" dirty="0"/>
              <a:t>Training points are soy_pts_1 instead of soy_pts_agsat_1</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3" name="TextBox 12">
            <a:extLst>
              <a:ext uri="{FF2B5EF4-FFF2-40B4-BE49-F238E27FC236}">
                <a16:creationId xmlns:a16="http://schemas.microsoft.com/office/drawing/2014/main" xmlns="" id="{6E9A5C2D-40B8-41D4-B6F3-16C6386F1BCA}"/>
              </a:ext>
            </a:extLst>
          </p:cNvPr>
          <p:cNvSpPr txBox="1"/>
          <p:nvPr/>
        </p:nvSpPr>
        <p:spPr>
          <a:xfrm>
            <a:off x="5519200" y="4671442"/>
            <a:ext cx="3353661" cy="1323439"/>
          </a:xfrm>
          <a:prstGeom prst="rect">
            <a:avLst/>
          </a:prstGeom>
          <a:noFill/>
        </p:spPr>
        <p:txBody>
          <a:bodyPr wrap="square" rtlCol="0">
            <a:spAutoFit/>
          </a:bodyPr>
          <a:lstStyle/>
          <a:p>
            <a:r>
              <a:rPr lang="en-US" sz="1600" dirty="0"/>
              <a:t>Differences:</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4" name="TextBox 13">
            <a:extLst>
              <a:ext uri="{FF2B5EF4-FFF2-40B4-BE49-F238E27FC236}">
                <a16:creationId xmlns:a16="http://schemas.microsoft.com/office/drawing/2014/main" xmlns="" id="{8C101849-3295-4893-A7DD-9B79F0BEDA17}"/>
              </a:ext>
            </a:extLst>
          </p:cNvPr>
          <p:cNvSpPr txBox="1"/>
          <p:nvPr/>
        </p:nvSpPr>
        <p:spPr>
          <a:xfrm>
            <a:off x="5519200" y="524564"/>
            <a:ext cx="3353661" cy="1815882"/>
          </a:xfrm>
          <a:prstGeom prst="rect">
            <a:avLst/>
          </a:prstGeom>
          <a:noFill/>
        </p:spPr>
        <p:txBody>
          <a:bodyPr wrap="square" rtlCol="0">
            <a:spAutoFit/>
          </a:bodyPr>
          <a:lstStyle/>
          <a:p>
            <a:r>
              <a:rPr lang="en-US" sz="1600" dirty="0"/>
              <a:t>Jake’s original classification:</a:t>
            </a:r>
          </a:p>
          <a:p>
            <a:pPr marL="285750" indent="-285750">
              <a:buFontTx/>
              <a:buChar char="-"/>
            </a:pPr>
            <a:r>
              <a:rPr lang="en-US" sz="1600" dirty="0"/>
              <a:t>Training points are of soy_pts_agsat_1</a:t>
            </a:r>
          </a:p>
          <a:p>
            <a:pPr marL="285750" indent="-285750">
              <a:buFontTx/>
              <a:buChar char="-"/>
            </a:pPr>
            <a:r>
              <a:rPr lang="en-US" sz="1600" dirty="0"/>
              <a:t>Training points were not masked prior to classification</a:t>
            </a:r>
          </a:p>
          <a:p>
            <a:pPr marL="285750" indent="-285750">
              <a:buFontTx/>
              <a:buChar char="-"/>
            </a:pPr>
            <a:r>
              <a:rPr lang="en-US" sz="1600" dirty="0"/>
              <a:t>Classified image was masked with Map2.3</a:t>
            </a:r>
          </a:p>
        </p:txBody>
      </p:sp>
    </p:spTree>
    <p:extLst>
      <p:ext uri="{BB962C8B-B14F-4D97-AF65-F5344CB8AC3E}">
        <p14:creationId xmlns:p14="http://schemas.microsoft.com/office/powerpoint/2010/main" val="273165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3D15DD0-84C4-4FA6-98D8-994E4DC6EC9B}"/>
              </a:ext>
            </a:extLst>
          </p:cNvPr>
          <p:cNvSpPr txBox="1"/>
          <p:nvPr/>
        </p:nvSpPr>
        <p:spPr>
          <a:xfrm>
            <a:off x="1797627" y="1319569"/>
            <a:ext cx="5444837" cy="2031325"/>
          </a:xfrm>
          <a:prstGeom prst="rect">
            <a:avLst/>
          </a:prstGeom>
          <a:noFill/>
        </p:spPr>
        <p:txBody>
          <a:bodyPr wrap="square" rtlCol="0">
            <a:spAutoFit/>
          </a:bodyPr>
          <a:lstStyle/>
          <a:p>
            <a:r>
              <a:rPr lang="en-US" dirty="0"/>
              <a:t>Next: </a:t>
            </a:r>
          </a:p>
          <a:p>
            <a:pPr marL="285750" indent="-285750">
              <a:buFont typeface="Arial" panose="020B0604020202020204" pitchFamily="34" charset="0"/>
              <a:buChar char="•"/>
            </a:pPr>
            <a:r>
              <a:rPr lang="en-US" dirty="0"/>
              <a:t>Add new training data</a:t>
            </a:r>
          </a:p>
          <a:p>
            <a:pPr marL="285750" indent="-285750">
              <a:buFont typeface="Arial" panose="020B0604020202020204" pitchFamily="34" charset="0"/>
              <a:buChar char="•"/>
            </a:pPr>
            <a:r>
              <a:rPr lang="en-US" dirty="0"/>
              <a:t>Finish ‘quality masking’ of </a:t>
            </a:r>
            <a:r>
              <a:rPr lang="en-US" dirty="0" err="1" smtClean="0"/>
              <a:t>soymaps</a:t>
            </a:r>
            <a:r>
              <a:rPr lang="en-US" dirty="0" smtClean="0"/>
              <a:t>, including ‘consistency mask’</a:t>
            </a:r>
            <a:endParaRPr lang="en-US" dirty="0"/>
          </a:p>
          <a:p>
            <a:pPr marL="285750" indent="-285750">
              <a:buFont typeface="Arial" panose="020B0604020202020204" pitchFamily="34" charset="0"/>
              <a:buChar char="•"/>
            </a:pPr>
            <a:r>
              <a:rPr lang="en-US" dirty="0"/>
              <a:t>Center pivot classification</a:t>
            </a:r>
          </a:p>
          <a:p>
            <a:pPr marL="285750" indent="-285750">
              <a:buFont typeface="Arial" panose="020B0604020202020204" pitchFamily="34" charset="0"/>
              <a:buChar char="•"/>
            </a:pPr>
            <a:r>
              <a:rPr lang="en-US" dirty="0"/>
              <a:t>Get Planet imagery for DC vs SC training data</a:t>
            </a:r>
          </a:p>
          <a:p>
            <a:pPr marL="285750" indent="-285750">
              <a:buFont typeface="Arial" panose="020B0604020202020204" pitchFamily="34" charset="0"/>
              <a:buChar char="•"/>
            </a:pPr>
            <a:r>
              <a:rPr lang="en-US" dirty="0"/>
              <a:t>Separate or lump DC/SC in timing images?</a:t>
            </a:r>
          </a:p>
        </p:txBody>
      </p:sp>
    </p:spTree>
    <p:extLst>
      <p:ext uri="{BB962C8B-B14F-4D97-AF65-F5344CB8AC3E}">
        <p14:creationId xmlns:p14="http://schemas.microsoft.com/office/powerpoint/2010/main" val="24125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24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031051" cy="369332"/>
          </a:xfrm>
          <a:prstGeom prst="rect">
            <a:avLst/>
          </a:prstGeom>
          <a:noFill/>
        </p:spPr>
        <p:txBody>
          <a:bodyPr wrap="none" rtlCol="0">
            <a:spAutoFit/>
          </a:bodyPr>
          <a:lstStyle/>
          <a:p>
            <a:r>
              <a:rPr lang="en-US" b="1" dirty="0"/>
              <a:t>Land use</a:t>
            </a:r>
          </a:p>
        </p:txBody>
      </p:sp>
      <p:sp>
        <p:nvSpPr>
          <p:cNvPr id="3" name="TextBox 2"/>
          <p:cNvSpPr txBox="1"/>
          <p:nvPr/>
        </p:nvSpPr>
        <p:spPr>
          <a:xfrm>
            <a:off x="52372" y="2038832"/>
            <a:ext cx="829612" cy="307777"/>
          </a:xfrm>
          <a:prstGeom prst="rect">
            <a:avLst/>
          </a:prstGeom>
          <a:noFill/>
          <a:ln>
            <a:solidFill>
              <a:schemeClr val="tx1"/>
            </a:solidFill>
          </a:ln>
        </p:spPr>
        <p:txBody>
          <a:bodyPr wrap="none" rtlCol="0">
            <a:spAutoFit/>
          </a:bodyPr>
          <a:lstStyle/>
          <a:p>
            <a:r>
              <a:rPr lang="en-US" sz="1400" dirty="0">
                <a:solidFill>
                  <a:srgbClr val="0000FF"/>
                </a:solidFill>
              </a:rPr>
              <a:t>mapbio3</a:t>
            </a:r>
          </a:p>
        </p:txBody>
      </p:sp>
      <p:sp>
        <p:nvSpPr>
          <p:cNvPr id="4" name="TextBox 3"/>
          <p:cNvSpPr txBox="1"/>
          <p:nvPr/>
        </p:nvSpPr>
        <p:spPr>
          <a:xfrm>
            <a:off x="1193800" y="2041345"/>
            <a:ext cx="468523" cy="307777"/>
          </a:xfrm>
          <a:prstGeom prst="rect">
            <a:avLst/>
          </a:prstGeom>
          <a:noFill/>
          <a:ln>
            <a:solidFill>
              <a:schemeClr val="bg1">
                <a:lumMod val="50000"/>
              </a:schemeClr>
            </a:solidFill>
          </a:ln>
        </p:spPr>
        <p:txBody>
          <a:bodyPr wrap="none" rtlCol="0">
            <a:spAutoFit/>
          </a:bodyPr>
          <a:lstStyle/>
          <a:p>
            <a:r>
              <a:rPr lang="en-US" sz="1400" dirty="0">
                <a:solidFill>
                  <a:schemeClr val="bg1">
                    <a:lumMod val="50000"/>
                  </a:schemeClr>
                </a:solidFill>
              </a:rPr>
              <a:t>SAR</a:t>
            </a:r>
          </a:p>
        </p:txBody>
      </p:sp>
      <p:sp>
        <p:nvSpPr>
          <p:cNvPr id="5" name="TextBox 4"/>
          <p:cNvSpPr txBox="1"/>
          <p:nvPr/>
        </p:nvSpPr>
        <p:spPr>
          <a:xfrm>
            <a:off x="2248319" y="2034242"/>
            <a:ext cx="751152" cy="307777"/>
          </a:xfrm>
          <a:prstGeom prst="rect">
            <a:avLst/>
          </a:prstGeom>
          <a:noFill/>
          <a:ln>
            <a:solidFill>
              <a:schemeClr val="tx1"/>
            </a:solidFill>
          </a:ln>
        </p:spPr>
        <p:txBody>
          <a:bodyPr wrap="none" rtlCol="0">
            <a:spAutoFit/>
          </a:bodyPr>
          <a:lstStyle/>
          <a:p>
            <a:r>
              <a:rPr lang="en-US" sz="1400" dirty="0">
                <a:solidFill>
                  <a:srgbClr val="0000FF"/>
                </a:solidFill>
              </a:rPr>
              <a:t>Landsat</a:t>
            </a:r>
          </a:p>
        </p:txBody>
      </p:sp>
      <p:sp>
        <p:nvSpPr>
          <p:cNvPr id="6" name="TextBox 5"/>
          <p:cNvSpPr txBox="1"/>
          <p:nvPr/>
        </p:nvSpPr>
        <p:spPr>
          <a:xfrm>
            <a:off x="3619607" y="2016175"/>
            <a:ext cx="695222" cy="307777"/>
          </a:xfrm>
          <a:prstGeom prst="rect">
            <a:avLst/>
          </a:prstGeom>
          <a:noFill/>
          <a:ln>
            <a:solidFill>
              <a:schemeClr val="tx1"/>
            </a:solidFill>
          </a:ln>
        </p:spPr>
        <p:txBody>
          <a:bodyPr wrap="none" rtlCol="0">
            <a:spAutoFit/>
          </a:bodyPr>
          <a:lstStyle/>
          <a:p>
            <a:r>
              <a:rPr lang="en-US" sz="1400" dirty="0">
                <a:solidFill>
                  <a:srgbClr val="0000FF"/>
                </a:solidFill>
              </a:rPr>
              <a:t>MODIS</a:t>
            </a:r>
          </a:p>
        </p:txBody>
      </p:sp>
      <p:sp>
        <p:nvSpPr>
          <p:cNvPr id="7" name="TextBox 6"/>
          <p:cNvSpPr txBox="1"/>
          <p:nvPr/>
        </p:nvSpPr>
        <p:spPr>
          <a:xfrm>
            <a:off x="3036137" y="2662923"/>
            <a:ext cx="3377848" cy="523220"/>
          </a:xfrm>
          <a:prstGeom prst="rect">
            <a:avLst/>
          </a:prstGeom>
          <a:noFill/>
          <a:ln>
            <a:solidFill>
              <a:schemeClr val="tx1"/>
            </a:solidFill>
          </a:ln>
        </p:spPr>
        <p:txBody>
          <a:bodyPr wrap="none" rtlCol="0">
            <a:spAutoFit/>
          </a:bodyPr>
          <a:lstStyle/>
          <a:p>
            <a:r>
              <a:rPr lang="en-US" sz="1400" dirty="0">
                <a:solidFill>
                  <a:srgbClr val="0000FF"/>
                </a:solidFill>
              </a:rPr>
              <a:t>Classification</a:t>
            </a:r>
          </a:p>
          <a:p>
            <a:pPr marL="285750" indent="-285750">
              <a:buFontTx/>
              <a:buChar char="-"/>
            </a:pPr>
            <a:r>
              <a:rPr lang="en-US" sz="1400" dirty="0">
                <a:solidFill>
                  <a:srgbClr val="0000FF"/>
                </a:solidFill>
              </a:rPr>
              <a:t>Soy </a:t>
            </a:r>
            <a:r>
              <a:rPr lang="en-US" sz="1400" dirty="0" err="1">
                <a:solidFill>
                  <a:srgbClr val="0000FF"/>
                </a:solidFill>
              </a:rPr>
              <a:t>vs</a:t>
            </a:r>
            <a:r>
              <a:rPr lang="en-US" sz="1400" dirty="0">
                <a:solidFill>
                  <a:srgbClr val="0000FF"/>
                </a:solidFill>
              </a:rPr>
              <a:t> not soy, </a:t>
            </a:r>
            <a:r>
              <a:rPr lang="en-US" sz="1400" dirty="0" err="1">
                <a:solidFill>
                  <a:srgbClr val="0000FF"/>
                </a:solidFill>
              </a:rPr>
              <a:t>irrig</a:t>
            </a:r>
            <a:r>
              <a:rPr lang="en-US" sz="1400" dirty="0">
                <a:solidFill>
                  <a:srgbClr val="0000FF"/>
                </a:solidFill>
              </a:rPr>
              <a:t> </a:t>
            </a:r>
            <a:r>
              <a:rPr lang="en-US" sz="1400" dirty="0" err="1">
                <a:solidFill>
                  <a:srgbClr val="0000FF"/>
                </a:solidFill>
              </a:rPr>
              <a:t>vs</a:t>
            </a:r>
            <a:r>
              <a:rPr lang="en-US" sz="1400" dirty="0">
                <a:solidFill>
                  <a:srgbClr val="0000FF"/>
                </a:solidFill>
              </a:rPr>
              <a:t> </a:t>
            </a:r>
            <a:r>
              <a:rPr lang="en-US" sz="1400" dirty="0" err="1">
                <a:solidFill>
                  <a:srgbClr val="0000FF"/>
                </a:solidFill>
              </a:rPr>
              <a:t>nonirrig</a:t>
            </a:r>
            <a:r>
              <a:rPr lang="en-US" sz="1400" dirty="0">
                <a:solidFill>
                  <a:srgbClr val="0000FF"/>
                </a:solidFill>
              </a:rPr>
              <a:t>, SC </a:t>
            </a:r>
            <a:r>
              <a:rPr lang="en-US" sz="1400" dirty="0" err="1">
                <a:solidFill>
                  <a:srgbClr val="0000FF"/>
                </a:solidFill>
              </a:rPr>
              <a:t>vs</a:t>
            </a:r>
            <a:r>
              <a:rPr lang="en-US" sz="1400" dirty="0">
                <a:solidFill>
                  <a:srgbClr val="0000FF"/>
                </a:solidFill>
              </a:rPr>
              <a:t> DC</a:t>
            </a:r>
          </a:p>
        </p:txBody>
      </p:sp>
      <p:sp>
        <p:nvSpPr>
          <p:cNvPr id="8" name="TextBox 7"/>
          <p:cNvSpPr txBox="1"/>
          <p:nvPr/>
        </p:nvSpPr>
        <p:spPr>
          <a:xfrm>
            <a:off x="1839300" y="3421120"/>
            <a:ext cx="5771521" cy="2031325"/>
          </a:xfrm>
          <a:prstGeom prst="rect">
            <a:avLst/>
          </a:prstGeom>
          <a:noFill/>
          <a:ln>
            <a:solidFill>
              <a:schemeClr val="tx1"/>
            </a:solidFill>
          </a:ln>
        </p:spPr>
        <p:txBody>
          <a:bodyPr wrap="square" rtlCol="0">
            <a:spAutoFit/>
          </a:bodyPr>
          <a:lstStyle/>
          <a:p>
            <a:r>
              <a:rPr lang="en-US" sz="1400" dirty="0"/>
              <a:t>Validation</a:t>
            </a:r>
          </a:p>
          <a:p>
            <a:pPr marL="285750" indent="-285750">
              <a:buFontTx/>
              <a:buChar char="-"/>
            </a:pPr>
            <a:r>
              <a:rPr lang="en-US" sz="1400" dirty="0">
                <a:solidFill>
                  <a:srgbClr val="0000FF"/>
                </a:solidFill>
              </a:rPr>
              <a:t>Validation points: Jake’s training points (SC </a:t>
            </a:r>
            <a:r>
              <a:rPr lang="en-US" sz="1400" dirty="0" err="1">
                <a:solidFill>
                  <a:srgbClr val="0000FF"/>
                </a:solidFill>
              </a:rPr>
              <a:t>vs</a:t>
            </a:r>
            <a:r>
              <a:rPr lang="en-US" sz="1400" dirty="0">
                <a:solidFill>
                  <a:srgbClr val="0000FF"/>
                </a:solidFill>
              </a:rPr>
              <a:t> DC), mapbiomas3</a:t>
            </a:r>
            <a:r>
              <a:rPr lang="en-US" sz="1400" dirty="0"/>
              <a:t>, </a:t>
            </a:r>
            <a:r>
              <a:rPr lang="en-US" sz="1400" dirty="0">
                <a:solidFill>
                  <a:srgbClr val="0000FF"/>
                </a:solidFill>
              </a:rPr>
              <a:t>2014 center pivot, CAR </a:t>
            </a:r>
            <a:r>
              <a:rPr lang="en-US" sz="1400" dirty="0" err="1">
                <a:solidFill>
                  <a:srgbClr val="0000FF"/>
                </a:solidFill>
              </a:rPr>
              <a:t>imovel</a:t>
            </a:r>
            <a:r>
              <a:rPr lang="en-US" sz="1400" dirty="0">
                <a:solidFill>
                  <a:srgbClr val="0000FF"/>
                </a:solidFill>
              </a:rPr>
              <a:t> in </a:t>
            </a:r>
            <a:r>
              <a:rPr lang="en-US" sz="1400" dirty="0" err="1">
                <a:solidFill>
                  <a:srgbClr val="0000FF"/>
                </a:solidFill>
              </a:rPr>
              <a:t>Matopiba</a:t>
            </a:r>
            <a:r>
              <a:rPr lang="en-US" sz="1400" dirty="0">
                <a:solidFill>
                  <a:srgbClr val="0000FF"/>
                </a:solidFill>
              </a:rPr>
              <a:t> and maybe MT</a:t>
            </a:r>
            <a:r>
              <a:rPr lang="en-US" sz="1400" dirty="0"/>
              <a:t>, Planet visual inspection (especially for places outside of MT)</a:t>
            </a:r>
          </a:p>
          <a:p>
            <a:pPr marL="285750" indent="-285750">
              <a:buFontTx/>
              <a:buChar char="-"/>
            </a:pPr>
            <a:r>
              <a:rPr lang="en-US" sz="1400" dirty="0">
                <a:solidFill>
                  <a:srgbClr val="0000FF"/>
                </a:solidFill>
              </a:rPr>
              <a:t>Does it make sense to separately map SC and DC? </a:t>
            </a:r>
          </a:p>
          <a:p>
            <a:pPr marL="285750" indent="-285750">
              <a:buFontTx/>
              <a:buChar char="-"/>
            </a:pPr>
            <a:r>
              <a:rPr lang="en-US" sz="1400" dirty="0"/>
              <a:t>Need SAR? Different classifiers per region?</a:t>
            </a:r>
          </a:p>
          <a:p>
            <a:pPr marL="285750" indent="-285750">
              <a:buFontTx/>
              <a:buChar char="-"/>
            </a:pPr>
            <a:r>
              <a:rPr lang="en-US" sz="1400" dirty="0">
                <a:solidFill>
                  <a:srgbClr val="0000FF"/>
                </a:solidFill>
              </a:rPr>
              <a:t>Compare to Jake’s old land use map</a:t>
            </a:r>
          </a:p>
          <a:p>
            <a:pPr marL="285750" indent="-285750">
              <a:buFontTx/>
              <a:buChar char="-"/>
            </a:pPr>
            <a:r>
              <a:rPr lang="en-US" sz="1400" dirty="0">
                <a:solidFill>
                  <a:srgbClr val="0000FF"/>
                </a:solidFill>
              </a:rPr>
              <a:t>Validation for failed first crops and differently timed crop cycles across the country</a:t>
            </a:r>
          </a:p>
        </p:txBody>
      </p:sp>
      <p:sp>
        <p:nvSpPr>
          <p:cNvPr id="13" name="TextBox 12"/>
          <p:cNvSpPr txBox="1"/>
          <p:nvPr/>
        </p:nvSpPr>
        <p:spPr>
          <a:xfrm>
            <a:off x="5147208" y="1818798"/>
            <a:ext cx="1332408" cy="523220"/>
          </a:xfrm>
          <a:prstGeom prst="rect">
            <a:avLst/>
          </a:prstGeom>
          <a:noFill/>
          <a:ln>
            <a:solidFill>
              <a:schemeClr val="tx1"/>
            </a:solidFill>
          </a:ln>
        </p:spPr>
        <p:txBody>
          <a:bodyPr wrap="square" rtlCol="0">
            <a:spAutoFit/>
          </a:bodyPr>
          <a:lstStyle/>
          <a:p>
            <a:pPr algn="ctr"/>
            <a:r>
              <a:rPr lang="en-US" sz="1400" dirty="0">
                <a:solidFill>
                  <a:srgbClr val="0000FF"/>
                </a:solidFill>
              </a:rPr>
              <a:t>Center pivot training</a:t>
            </a:r>
          </a:p>
        </p:txBody>
      </p:sp>
      <p:sp>
        <p:nvSpPr>
          <p:cNvPr id="14" name="TextBox 13"/>
          <p:cNvSpPr txBox="1"/>
          <p:nvPr/>
        </p:nvSpPr>
        <p:spPr>
          <a:xfrm>
            <a:off x="6658746" y="1800732"/>
            <a:ext cx="2262184" cy="523220"/>
          </a:xfrm>
          <a:prstGeom prst="rect">
            <a:avLst/>
          </a:prstGeom>
          <a:noFill/>
          <a:ln>
            <a:solidFill>
              <a:schemeClr val="tx1"/>
            </a:solidFill>
          </a:ln>
        </p:spPr>
        <p:txBody>
          <a:bodyPr wrap="square" rtlCol="0">
            <a:spAutoFit/>
          </a:bodyPr>
          <a:lstStyle/>
          <a:p>
            <a:pPr algn="ctr"/>
            <a:r>
              <a:rPr lang="en-US" sz="1400" dirty="0"/>
              <a:t>New training points from Planet Labs imagery</a:t>
            </a:r>
          </a:p>
        </p:txBody>
      </p:sp>
      <p:sp>
        <p:nvSpPr>
          <p:cNvPr id="15" name="TextBox 14"/>
          <p:cNvSpPr txBox="1"/>
          <p:nvPr/>
        </p:nvSpPr>
        <p:spPr>
          <a:xfrm>
            <a:off x="785373" y="1478326"/>
            <a:ext cx="1285378" cy="307777"/>
          </a:xfrm>
          <a:prstGeom prst="rect">
            <a:avLst/>
          </a:prstGeom>
          <a:noFill/>
          <a:ln>
            <a:solidFill>
              <a:schemeClr val="bg1">
                <a:lumMod val="50000"/>
              </a:schemeClr>
            </a:solidFill>
          </a:ln>
        </p:spPr>
        <p:txBody>
          <a:bodyPr wrap="none" rtlCol="0">
            <a:spAutoFit/>
          </a:bodyPr>
          <a:lstStyle/>
          <a:p>
            <a:r>
              <a:rPr lang="en-US" sz="1400" dirty="0">
                <a:solidFill>
                  <a:schemeClr val="bg1">
                    <a:lumMod val="50000"/>
                  </a:schemeClr>
                </a:solidFill>
              </a:rPr>
              <a:t>SAR calibration</a:t>
            </a:r>
          </a:p>
        </p:txBody>
      </p:sp>
      <p:sp>
        <p:nvSpPr>
          <p:cNvPr id="16" name="TextBox 15"/>
          <p:cNvSpPr txBox="1"/>
          <p:nvPr/>
        </p:nvSpPr>
        <p:spPr>
          <a:xfrm>
            <a:off x="6561295" y="793470"/>
            <a:ext cx="2457086" cy="738664"/>
          </a:xfrm>
          <a:prstGeom prst="rect">
            <a:avLst/>
          </a:prstGeom>
          <a:noFill/>
          <a:ln>
            <a:solidFill>
              <a:schemeClr val="tx1"/>
            </a:solidFill>
          </a:ln>
        </p:spPr>
        <p:txBody>
          <a:bodyPr wrap="square" rtlCol="0">
            <a:spAutoFit/>
          </a:bodyPr>
          <a:lstStyle/>
          <a:p>
            <a:pPr algn="ctr"/>
            <a:r>
              <a:rPr lang="en-US" sz="1400" dirty="0"/>
              <a:t>Determine Planet imagery locations for land use training and validation, classify by eye</a:t>
            </a:r>
          </a:p>
        </p:txBody>
      </p:sp>
      <p:cxnSp>
        <p:nvCxnSpPr>
          <p:cNvPr id="18" name="Straight Arrow Connector 17"/>
          <p:cNvCxnSpPr>
            <a:endCxn id="4" idx="0"/>
          </p:cNvCxnSpPr>
          <p:nvPr/>
        </p:nvCxnSpPr>
        <p:spPr>
          <a:xfrm>
            <a:off x="1428062" y="1773009"/>
            <a:ext cx="0" cy="268336"/>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2"/>
            <a:endCxn id="7" idx="0"/>
          </p:cNvCxnSpPr>
          <p:nvPr/>
        </p:nvCxnSpPr>
        <p:spPr>
          <a:xfrm>
            <a:off x="467178" y="2346609"/>
            <a:ext cx="4257883" cy="31631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7" idx="0"/>
          </p:cNvCxnSpPr>
          <p:nvPr/>
        </p:nvCxnSpPr>
        <p:spPr>
          <a:xfrm>
            <a:off x="1428062" y="2349122"/>
            <a:ext cx="3296999" cy="313801"/>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7" idx="0"/>
          </p:cNvCxnSpPr>
          <p:nvPr/>
        </p:nvCxnSpPr>
        <p:spPr>
          <a:xfrm>
            <a:off x="2623895" y="2342019"/>
            <a:ext cx="2101166" cy="32090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7" idx="0"/>
          </p:cNvCxnSpPr>
          <p:nvPr/>
        </p:nvCxnSpPr>
        <p:spPr>
          <a:xfrm>
            <a:off x="3967218" y="2323952"/>
            <a:ext cx="757843" cy="33897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3" idx="2"/>
            <a:endCxn id="7" idx="0"/>
          </p:cNvCxnSpPr>
          <p:nvPr/>
        </p:nvCxnSpPr>
        <p:spPr>
          <a:xfrm flipH="1">
            <a:off x="4725061" y="2342018"/>
            <a:ext cx="1088351" cy="32090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2"/>
            <a:endCxn id="7" idx="0"/>
          </p:cNvCxnSpPr>
          <p:nvPr/>
        </p:nvCxnSpPr>
        <p:spPr>
          <a:xfrm flipH="1">
            <a:off x="4725061" y="2323952"/>
            <a:ext cx="3064777" cy="33897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6" idx="2"/>
            <a:endCxn id="14" idx="0"/>
          </p:cNvCxnSpPr>
          <p:nvPr/>
        </p:nvCxnSpPr>
        <p:spPr>
          <a:xfrm>
            <a:off x="7789838" y="1532134"/>
            <a:ext cx="0" cy="26859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7" idx="2"/>
            <a:endCxn id="8" idx="0"/>
          </p:cNvCxnSpPr>
          <p:nvPr/>
        </p:nvCxnSpPr>
        <p:spPr>
          <a:xfrm>
            <a:off x="4725061" y="3186143"/>
            <a:ext cx="0" cy="2349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02042" y="665770"/>
            <a:ext cx="2252039" cy="523220"/>
          </a:xfrm>
          <a:prstGeom prst="rect">
            <a:avLst/>
          </a:prstGeom>
          <a:noFill/>
          <a:ln>
            <a:solidFill>
              <a:schemeClr val="bg1">
                <a:lumMod val="50000"/>
              </a:schemeClr>
            </a:solidFill>
          </a:ln>
        </p:spPr>
        <p:txBody>
          <a:bodyPr wrap="square" rtlCol="0">
            <a:spAutoFit/>
          </a:bodyPr>
          <a:lstStyle/>
          <a:p>
            <a:pPr algn="ctr"/>
            <a:r>
              <a:rPr lang="en-US" sz="1400" dirty="0">
                <a:solidFill>
                  <a:schemeClr val="bg1">
                    <a:lumMod val="50000"/>
                  </a:schemeClr>
                </a:solidFill>
              </a:rPr>
              <a:t>Read up on SAR and contact person for SAR cleaning</a:t>
            </a:r>
          </a:p>
        </p:txBody>
      </p:sp>
      <p:cxnSp>
        <p:nvCxnSpPr>
          <p:cNvPr id="71" name="Straight Arrow Connector 70"/>
          <p:cNvCxnSpPr>
            <a:stCxn id="70" idx="2"/>
            <a:endCxn id="15" idx="0"/>
          </p:cNvCxnSpPr>
          <p:nvPr/>
        </p:nvCxnSpPr>
        <p:spPr>
          <a:xfrm>
            <a:off x="1428062" y="1188990"/>
            <a:ext cx="0" cy="289336"/>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623895" y="30508"/>
            <a:ext cx="4198723" cy="523220"/>
          </a:xfrm>
          <a:prstGeom prst="rect">
            <a:avLst/>
          </a:prstGeom>
          <a:noFill/>
          <a:ln>
            <a:solidFill>
              <a:schemeClr val="tx1"/>
            </a:solidFill>
          </a:ln>
        </p:spPr>
        <p:txBody>
          <a:bodyPr wrap="none" rtlCol="0">
            <a:spAutoFit/>
          </a:bodyPr>
          <a:lstStyle/>
          <a:p>
            <a:r>
              <a:rPr lang="en-US" sz="1400" dirty="0">
                <a:solidFill>
                  <a:srgbClr val="0000FF"/>
                </a:solidFill>
              </a:rPr>
              <a:t>Define current land use map’s accuracy</a:t>
            </a:r>
          </a:p>
          <a:p>
            <a:r>
              <a:rPr lang="en-US" sz="1400" dirty="0">
                <a:solidFill>
                  <a:srgbClr val="0000FF"/>
                </a:solidFill>
              </a:rPr>
              <a:t>- List areas for improvement (by region? by SC </a:t>
            </a:r>
            <a:r>
              <a:rPr lang="en-US" sz="1400" dirty="0" err="1">
                <a:solidFill>
                  <a:srgbClr val="0000FF"/>
                </a:solidFill>
              </a:rPr>
              <a:t>vs</a:t>
            </a:r>
            <a:r>
              <a:rPr lang="en-US" sz="1400" dirty="0">
                <a:solidFill>
                  <a:srgbClr val="0000FF"/>
                </a:solidFill>
              </a:rPr>
              <a:t> DC?)</a:t>
            </a:r>
          </a:p>
        </p:txBody>
      </p:sp>
      <p:cxnSp>
        <p:nvCxnSpPr>
          <p:cNvPr id="82" name="Straight Arrow Connector 81"/>
          <p:cNvCxnSpPr>
            <a:stCxn id="81" idx="2"/>
            <a:endCxn id="7" idx="0"/>
          </p:cNvCxnSpPr>
          <p:nvPr/>
        </p:nvCxnSpPr>
        <p:spPr>
          <a:xfrm>
            <a:off x="4723257" y="553728"/>
            <a:ext cx="1804" cy="21091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457282" y="6550223"/>
            <a:ext cx="2535557" cy="307777"/>
          </a:xfrm>
          <a:prstGeom prst="rect">
            <a:avLst/>
          </a:prstGeom>
          <a:noFill/>
          <a:ln>
            <a:solidFill>
              <a:schemeClr val="tx1"/>
            </a:solidFill>
          </a:ln>
        </p:spPr>
        <p:txBody>
          <a:bodyPr wrap="none" rtlCol="0">
            <a:spAutoFit/>
          </a:bodyPr>
          <a:lstStyle/>
          <a:p>
            <a:r>
              <a:rPr lang="en-US" sz="1400" dirty="0">
                <a:solidFill>
                  <a:srgbClr val="0000FF"/>
                </a:solidFill>
              </a:rPr>
              <a:t>Final </a:t>
            </a:r>
            <a:r>
              <a:rPr lang="en-US" sz="1400" dirty="0" err="1">
                <a:solidFill>
                  <a:srgbClr val="0000FF"/>
                </a:solidFill>
              </a:rPr>
              <a:t>soymaps</a:t>
            </a:r>
            <a:r>
              <a:rPr lang="en-US" sz="1400" dirty="0">
                <a:solidFill>
                  <a:srgbClr val="0000FF"/>
                </a:solidFill>
              </a:rPr>
              <a:t> at 30m and 500m</a:t>
            </a:r>
          </a:p>
        </p:txBody>
      </p:sp>
      <p:sp>
        <p:nvSpPr>
          <p:cNvPr id="108" name="TextBox 107"/>
          <p:cNvSpPr txBox="1"/>
          <p:nvPr/>
        </p:nvSpPr>
        <p:spPr>
          <a:xfrm>
            <a:off x="695202" y="5619603"/>
            <a:ext cx="8059718" cy="738664"/>
          </a:xfrm>
          <a:prstGeom prst="rect">
            <a:avLst/>
          </a:prstGeom>
          <a:noFill/>
          <a:ln>
            <a:solidFill>
              <a:schemeClr val="tx1"/>
            </a:solidFill>
          </a:ln>
        </p:spPr>
        <p:txBody>
          <a:bodyPr wrap="none" rtlCol="0">
            <a:spAutoFit/>
          </a:bodyPr>
          <a:lstStyle/>
          <a:p>
            <a:r>
              <a:rPr lang="en-US" sz="1400" dirty="0">
                <a:solidFill>
                  <a:srgbClr val="0000FF"/>
                </a:solidFill>
              </a:rPr>
              <a:t>Extra masking</a:t>
            </a:r>
          </a:p>
          <a:p>
            <a:r>
              <a:rPr lang="en-US" sz="1400" dirty="0">
                <a:solidFill>
                  <a:srgbClr val="0000FF"/>
                </a:solidFill>
              </a:rPr>
              <a:t>- Mask MODIS pixels with &gt;80% area classified as soy (by Landsat or mapbiomas3)</a:t>
            </a:r>
          </a:p>
          <a:p>
            <a:r>
              <a:rPr lang="en-US" sz="1400" dirty="0">
                <a:solidFill>
                  <a:srgbClr val="0000FF"/>
                </a:solidFill>
              </a:rPr>
              <a:t>- Highlight pixels with the same soy classification over large areas, pick the ones at the center of homo areas</a:t>
            </a:r>
          </a:p>
        </p:txBody>
      </p:sp>
      <p:cxnSp>
        <p:nvCxnSpPr>
          <p:cNvPr id="118" name="Straight Arrow Connector 117"/>
          <p:cNvCxnSpPr>
            <a:stCxn id="8" idx="2"/>
            <a:endCxn id="108" idx="0"/>
          </p:cNvCxnSpPr>
          <p:nvPr/>
        </p:nvCxnSpPr>
        <p:spPr>
          <a:xfrm>
            <a:off x="4725061" y="5452445"/>
            <a:ext cx="0" cy="1671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08" idx="2"/>
            <a:endCxn id="107" idx="0"/>
          </p:cNvCxnSpPr>
          <p:nvPr/>
        </p:nvCxnSpPr>
        <p:spPr>
          <a:xfrm>
            <a:off x="4725061" y="6358267"/>
            <a:ext cx="0" cy="19195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18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26" y="104752"/>
            <a:ext cx="8759385" cy="2554545"/>
          </a:xfrm>
          <a:prstGeom prst="rect">
            <a:avLst/>
          </a:prstGeom>
          <a:noFill/>
        </p:spPr>
        <p:txBody>
          <a:bodyPr wrap="square" rtlCol="0">
            <a:spAutoFit/>
          </a:bodyPr>
          <a:lstStyle/>
          <a:p>
            <a:r>
              <a:rPr lang="en-US" sz="1600" b="1" dirty="0"/>
              <a:t>Land use exploration tasks</a:t>
            </a:r>
          </a:p>
          <a:p>
            <a:endParaRPr lang="en-US" sz="1600" dirty="0"/>
          </a:p>
          <a:p>
            <a:pPr marL="285750" indent="-285750">
              <a:buFontTx/>
              <a:buChar char="-"/>
            </a:pPr>
            <a:r>
              <a:rPr lang="en-US" sz="1600" dirty="0"/>
              <a:t>For Planet Lab imagery: figure out how to look at cloud cover stats and temporal resolution during planting time before choosing specific images to download. Look for enough temporal resolution to tell SC </a:t>
            </a:r>
            <a:r>
              <a:rPr lang="en-US" sz="1600" dirty="0" err="1"/>
              <a:t>vs</a:t>
            </a:r>
            <a:r>
              <a:rPr lang="en-US" sz="1600" dirty="0"/>
              <a:t> DC, first crop or second crop. Figure out sampling technique to choose which images to download.</a:t>
            </a:r>
          </a:p>
          <a:p>
            <a:pPr marL="285750" indent="-285750">
              <a:buFontTx/>
              <a:buChar char="-"/>
            </a:pPr>
            <a:r>
              <a:rPr lang="en-US" sz="1600" dirty="0">
                <a:solidFill>
                  <a:srgbClr val="0000FF"/>
                </a:solidFill>
              </a:rPr>
              <a:t>For Planet Lab imagery: lit review on how people calibrate images</a:t>
            </a:r>
          </a:p>
          <a:p>
            <a:pPr marL="285750" indent="-285750">
              <a:buFontTx/>
              <a:buChar char="-"/>
            </a:pPr>
            <a:r>
              <a:rPr lang="en-US" sz="1600" dirty="0"/>
              <a:t>Does </a:t>
            </a:r>
            <a:r>
              <a:rPr lang="en-US" sz="1600" dirty="0" err="1"/>
              <a:t>Mapbiomas</a:t>
            </a:r>
            <a:r>
              <a:rPr lang="en-US" sz="1600" dirty="0"/>
              <a:t> 3 do a better job of mapping </a:t>
            </a:r>
            <a:r>
              <a:rPr lang="en-US" sz="1600" dirty="0" err="1"/>
              <a:t>agri</a:t>
            </a:r>
            <a:r>
              <a:rPr lang="en-US" sz="1600" dirty="0"/>
              <a:t> than Jake’s map does? (i.e. do estimates seem more reasonable? Do the small and irregularly shaped patches of natural veg seen in Planet Labs show up in </a:t>
            </a:r>
            <a:r>
              <a:rPr lang="en-US" sz="1600" dirty="0" err="1"/>
              <a:t>mapbiomas</a:t>
            </a:r>
            <a:r>
              <a:rPr lang="en-US" sz="1600" dirty="0"/>
              <a:t>? Is it reasonable to enhance the land use map with timing estimates?)</a:t>
            </a:r>
          </a:p>
        </p:txBody>
      </p:sp>
    </p:spTree>
    <p:extLst>
      <p:ext uri="{BB962C8B-B14F-4D97-AF65-F5344CB8AC3E}">
        <p14:creationId xmlns:p14="http://schemas.microsoft.com/office/powerpoint/2010/main" val="302418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82" y="191346"/>
            <a:ext cx="8132483" cy="2308324"/>
          </a:xfrm>
          <a:prstGeom prst="rect">
            <a:avLst/>
          </a:prstGeom>
          <a:noFill/>
        </p:spPr>
        <p:txBody>
          <a:bodyPr wrap="none" rtlCol="0">
            <a:spAutoFit/>
          </a:bodyPr>
          <a:lstStyle/>
          <a:p>
            <a:r>
              <a:rPr lang="en-US" b="1" dirty="0"/>
              <a:t>Jake’s original Soy Classification</a:t>
            </a:r>
          </a:p>
          <a:p>
            <a:r>
              <a:rPr lang="en-US" dirty="0"/>
              <a:t>GEE file: </a:t>
            </a:r>
            <a:r>
              <a:rPr lang="en-US" dirty="0" err="1"/>
              <a:t>LandCover</a:t>
            </a:r>
            <a:r>
              <a:rPr lang="en-US" dirty="0"/>
              <a:t>/Soy Classification Jake mb2_3</a:t>
            </a:r>
          </a:p>
          <a:p>
            <a:endParaRPr lang="en-US" dirty="0"/>
          </a:p>
          <a:p>
            <a:pPr marL="285750" indent="-285750">
              <a:buFontTx/>
              <a:buChar char="-"/>
            </a:pPr>
            <a:r>
              <a:rPr lang="en-US" dirty="0"/>
              <a:t>Sets of training points:</a:t>
            </a:r>
          </a:p>
          <a:p>
            <a:pPr marL="742950" lvl="1" indent="-285750">
              <a:buFontTx/>
              <a:buChar char="-"/>
            </a:pPr>
            <a:r>
              <a:rPr lang="en-US" dirty="0" err="1"/>
              <a:t>Kastens</a:t>
            </a:r>
            <a:r>
              <a:rPr lang="en-US" dirty="0"/>
              <a:t> training points(</a:t>
            </a:r>
            <a:r>
              <a:rPr lang="en-US" dirty="0" err="1"/>
              <a:t>kpts</a:t>
            </a:r>
            <a:r>
              <a:rPr lang="en-US" dirty="0"/>
              <a:t>) are near roads and only in MT, total 3185 points</a:t>
            </a:r>
          </a:p>
          <a:p>
            <a:pPr marL="742950" lvl="1" indent="-285750">
              <a:buFontTx/>
              <a:buChar char="-"/>
            </a:pPr>
            <a:r>
              <a:rPr lang="en-US" dirty="0"/>
              <a:t>‘soy_pts_agsat_1’ are also only in MT, total 21383</a:t>
            </a:r>
          </a:p>
          <a:p>
            <a:pPr marL="742950" lvl="1" indent="-285750">
              <a:buFontTx/>
              <a:buChar char="-"/>
            </a:pPr>
            <a:r>
              <a:rPr lang="en-US" dirty="0"/>
              <a:t>‘soy_pts_1’ have some in </a:t>
            </a:r>
            <a:r>
              <a:rPr lang="en-US" dirty="0" err="1"/>
              <a:t>Matopiba</a:t>
            </a:r>
            <a:r>
              <a:rPr lang="en-US" dirty="0"/>
              <a:t> and majority in MT, total 32520</a:t>
            </a:r>
          </a:p>
          <a:p>
            <a:pPr marL="285750" indent="-285750">
              <a:buFontTx/>
              <a:buChar char="-"/>
            </a:pPr>
            <a:r>
              <a:rPr lang="en-US" dirty="0"/>
              <a:t>Need more training points across Brazil </a:t>
            </a:r>
          </a:p>
        </p:txBody>
      </p:sp>
      <p:grpSp>
        <p:nvGrpSpPr>
          <p:cNvPr id="5" name="Group 4"/>
          <p:cNvGrpSpPr/>
          <p:nvPr/>
        </p:nvGrpSpPr>
        <p:grpSpPr>
          <a:xfrm>
            <a:off x="5226834" y="4096830"/>
            <a:ext cx="3917166" cy="2538679"/>
            <a:chOff x="5226834" y="4096830"/>
            <a:chExt cx="3917166" cy="2538679"/>
          </a:xfrm>
        </p:grpSpPr>
        <p:pic>
          <p:nvPicPr>
            <p:cNvPr id="3" name="Picture 2"/>
            <p:cNvPicPr>
              <a:picLocks noChangeAspect="1"/>
            </p:cNvPicPr>
            <p:nvPr/>
          </p:nvPicPr>
          <p:blipFill>
            <a:blip r:embed="rId2"/>
            <a:stretch>
              <a:fillRect/>
            </a:stretch>
          </p:blipFill>
          <p:spPr>
            <a:xfrm>
              <a:off x="5226834" y="4096830"/>
              <a:ext cx="3917166" cy="2521283"/>
            </a:xfrm>
            <a:prstGeom prst="rect">
              <a:avLst/>
            </a:prstGeom>
          </p:spPr>
        </p:pic>
        <p:sp>
          <p:nvSpPr>
            <p:cNvPr id="4" name="TextBox 3"/>
            <p:cNvSpPr txBox="1"/>
            <p:nvPr/>
          </p:nvSpPr>
          <p:spPr>
            <a:xfrm>
              <a:off x="7112675" y="6266177"/>
              <a:ext cx="2031325" cy="369332"/>
            </a:xfrm>
            <a:prstGeom prst="rect">
              <a:avLst/>
            </a:prstGeom>
            <a:noFill/>
          </p:spPr>
          <p:txBody>
            <a:bodyPr wrap="none" rtlCol="0">
              <a:spAutoFit/>
            </a:bodyPr>
            <a:lstStyle/>
            <a:p>
              <a:r>
                <a:rPr lang="en-US" dirty="0" err="1"/>
                <a:t>Kastens</a:t>
              </a:r>
              <a:r>
                <a:rPr lang="en-US" dirty="0"/>
                <a:t> training </a:t>
              </a:r>
              <a:r>
                <a:rPr lang="en-US" dirty="0" err="1"/>
                <a:t>pts</a:t>
              </a:r>
              <a:endParaRPr lang="en-US" dirty="0"/>
            </a:p>
          </p:txBody>
        </p:sp>
      </p:grpSp>
      <p:grpSp>
        <p:nvGrpSpPr>
          <p:cNvPr id="8" name="Group 7"/>
          <p:cNvGrpSpPr/>
          <p:nvPr/>
        </p:nvGrpSpPr>
        <p:grpSpPr>
          <a:xfrm>
            <a:off x="174132" y="3737460"/>
            <a:ext cx="4738272" cy="2880654"/>
            <a:chOff x="-1320634" y="3737460"/>
            <a:chExt cx="4738272" cy="2880654"/>
          </a:xfrm>
        </p:grpSpPr>
        <p:pic>
          <p:nvPicPr>
            <p:cNvPr id="6" name="Picture 5"/>
            <p:cNvPicPr>
              <a:picLocks noChangeAspect="1"/>
            </p:cNvPicPr>
            <p:nvPr/>
          </p:nvPicPr>
          <p:blipFill>
            <a:blip r:embed="rId3"/>
            <a:stretch>
              <a:fillRect/>
            </a:stretch>
          </p:blipFill>
          <p:spPr>
            <a:xfrm>
              <a:off x="-1320634" y="3737460"/>
              <a:ext cx="4738272" cy="2880654"/>
            </a:xfrm>
            <a:prstGeom prst="rect">
              <a:avLst/>
            </a:prstGeom>
          </p:spPr>
        </p:pic>
        <p:sp>
          <p:nvSpPr>
            <p:cNvPr id="7" name="TextBox 6"/>
            <p:cNvSpPr txBox="1"/>
            <p:nvPr/>
          </p:nvSpPr>
          <p:spPr>
            <a:xfrm>
              <a:off x="-1233484" y="6081511"/>
              <a:ext cx="1152742" cy="369332"/>
            </a:xfrm>
            <a:prstGeom prst="rect">
              <a:avLst/>
            </a:prstGeom>
            <a:noFill/>
          </p:spPr>
          <p:txBody>
            <a:bodyPr wrap="none" rtlCol="0">
              <a:spAutoFit/>
            </a:bodyPr>
            <a:lstStyle/>
            <a:p>
              <a:r>
                <a:rPr lang="en-US" dirty="0"/>
                <a:t>Soy_pts_1</a:t>
              </a:r>
            </a:p>
          </p:txBody>
        </p:sp>
      </p:grpSp>
    </p:spTree>
    <p:extLst>
      <p:ext uri="{BB962C8B-B14F-4D97-AF65-F5344CB8AC3E}">
        <p14:creationId xmlns:p14="http://schemas.microsoft.com/office/powerpoint/2010/main" val="25235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2030</TotalTime>
  <Words>2173</Words>
  <Application>Microsoft Macintosh PowerPoint</Application>
  <PresentationFormat>On-screen Show (4:3)</PresentationFormat>
  <Paragraphs>250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Land use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use map</dc:title>
  <dc:creator>Ming Zhang</dc:creator>
  <cp:lastModifiedBy>Ming Zhang</cp:lastModifiedBy>
  <cp:revision>62</cp:revision>
  <dcterms:created xsi:type="dcterms:W3CDTF">2019-01-04T17:00:48Z</dcterms:created>
  <dcterms:modified xsi:type="dcterms:W3CDTF">2019-01-18T00:50:16Z</dcterms:modified>
</cp:coreProperties>
</file>