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6" r:id="rId3"/>
    <p:sldId id="283" r:id="rId4"/>
    <p:sldId id="277" r:id="rId5"/>
    <p:sldId id="281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72" r:id="rId14"/>
    <p:sldId id="273" r:id="rId15"/>
    <p:sldId id="274" r:id="rId16"/>
    <p:sldId id="275" r:id="rId17"/>
    <p:sldId id="278" r:id="rId18"/>
    <p:sldId id="279" r:id="rId19"/>
    <p:sldId id="280" r:id="rId20"/>
    <p:sldId id="28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76" autoAdjust="0"/>
    <p:restoredTop sz="97288" autoAdjust="0"/>
  </p:normalViewPr>
  <p:slideViewPr>
    <p:cSldViewPr snapToGrid="0" snapToObjects="1">
      <p:cViewPr varScale="1">
        <p:scale>
          <a:sx n="96" d="100"/>
          <a:sy n="96" d="100"/>
        </p:scale>
        <p:origin x="-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0EA-193A-0D4D-9AB7-E9818D77B05C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0A6B-7B7F-E940-9119-1AA42342A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0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0EA-193A-0D4D-9AB7-E9818D77B05C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0A6B-7B7F-E940-9119-1AA42342A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31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0EA-193A-0D4D-9AB7-E9818D77B05C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0A6B-7B7F-E940-9119-1AA42342A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24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0EA-193A-0D4D-9AB7-E9818D77B05C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0A6B-7B7F-E940-9119-1AA42342A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1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0EA-193A-0D4D-9AB7-E9818D77B05C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0A6B-7B7F-E940-9119-1AA42342A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2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0EA-193A-0D4D-9AB7-E9818D77B05C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0A6B-7B7F-E940-9119-1AA42342A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7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0EA-193A-0D4D-9AB7-E9818D77B05C}" type="datetimeFigureOut">
              <a:rPr lang="en-US" smtClean="0"/>
              <a:t>1/30/19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0A6B-7B7F-E940-9119-1AA42342A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33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0EA-193A-0D4D-9AB7-E9818D77B05C}" type="datetimeFigureOut">
              <a:rPr lang="en-US" smtClean="0"/>
              <a:t>1/30/19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0A6B-7B7F-E940-9119-1AA42342A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45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0EA-193A-0D4D-9AB7-E9818D77B05C}" type="datetimeFigureOut">
              <a:rPr lang="en-US" smtClean="0"/>
              <a:t>1/30/19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0A6B-7B7F-E940-9119-1AA42342A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1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0EA-193A-0D4D-9AB7-E9818D77B05C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0A6B-7B7F-E940-9119-1AA42342A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0EA-193A-0D4D-9AB7-E9818D77B05C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0A6B-7B7F-E940-9119-1AA42342A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750EA-193A-0D4D-9AB7-E9818D77B05C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00A6B-7B7F-E940-9119-1AA42342A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Insights from Planet imagery 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c</a:t>
            </a:r>
            <a:r>
              <a:rPr lang="en-US" dirty="0" smtClean="0"/>
              <a:t>rop </a:t>
            </a:r>
            <a:r>
              <a:rPr lang="en-US" dirty="0"/>
              <a:t>t</a:t>
            </a:r>
            <a:r>
              <a:rPr lang="en-US" dirty="0" smtClean="0"/>
              <a:t>iming plan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Jan 4,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951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" y="225336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COD_IMOVEL: MT-5104526-33BDD314E97447B3A8F951BE8BD4BE7B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9333" y="819589"/>
            <a:ext cx="8974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Harvest year 2016: harvest happened in distinct chunks – harvest was still going on for first crop when second crop already greened up in other areas. See if this is reflected in estimates.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832" y="1629063"/>
            <a:ext cx="4462463" cy="306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69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" y="225336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COD_IMOVEL: MT-5104526-33BDD314E97447B3A8F951BE8BD4BE7B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9333" y="603316"/>
            <a:ext cx="89746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Harvest year 2015: look at pixel level </a:t>
            </a:r>
            <a:r>
              <a:rPr lang="en-US" sz="1600" dirty="0" err="1" smtClean="0"/>
              <a:t>timeseries</a:t>
            </a:r>
            <a:r>
              <a:rPr lang="en-US" sz="1600" dirty="0" smtClean="0"/>
              <a:t>. Planet images don’t really show time progression. Unlike what Jake’s map shows, all pixels here are double cropped; the east side is just later than the west side.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274" y="1188092"/>
            <a:ext cx="4050725" cy="31113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33" y="1323282"/>
            <a:ext cx="3941233" cy="276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17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" y="225336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COD_IMOVEL: MT-5104526-33BDD314E97447B3A8F951BE8BD4BE7B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9333" y="616410"/>
            <a:ext cx="89746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Harvest year 2014: Planet images show distinct west/east partition in crop timing. Look at pixel level </a:t>
            </a:r>
            <a:r>
              <a:rPr lang="en-US" sz="1600" dirty="0" err="1" smtClean="0"/>
              <a:t>timeseries</a:t>
            </a:r>
            <a:r>
              <a:rPr lang="en-US" sz="1600" dirty="0" smtClean="0"/>
              <a:t>. 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757" y="997965"/>
            <a:ext cx="4247124" cy="30021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1187"/>
            <a:ext cx="3430432" cy="23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996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5168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COD_IMOVEL: BA-2928901-87522FFA491C4974A534FF292712263C</a:t>
            </a:r>
          </a:p>
          <a:p>
            <a:r>
              <a:rPr lang="en-US" dirty="0" err="1" smtClean="0"/>
              <a:t>Matopiba</a:t>
            </a:r>
            <a:r>
              <a:rPr lang="en-US" dirty="0" smtClean="0"/>
              <a:t> survey ID: 10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4747" y="671499"/>
            <a:ext cx="8848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Harvest year 2016: my planting date estimates reflect Planet imagery well despite Jake’s classification. Also it’s not fair to say that a single polygon has a single planting date. The whole thing is single cropped – see if </a:t>
            </a:r>
            <a:r>
              <a:rPr lang="en-US" sz="1600" dirty="0" err="1" smtClean="0"/>
              <a:t>timeseries</a:t>
            </a:r>
            <a:r>
              <a:rPr lang="en-US" sz="1600" dirty="0" smtClean="0"/>
              <a:t> reflects this.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404" y="1502496"/>
            <a:ext cx="3746103" cy="319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0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5168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COD_IMOVEL: BA-2928901-87522FFA491C4974A534FF292712263C</a:t>
            </a:r>
          </a:p>
          <a:p>
            <a:r>
              <a:rPr lang="en-US" dirty="0" err="1" smtClean="0"/>
              <a:t>Matopiba</a:t>
            </a:r>
            <a:r>
              <a:rPr lang="en-US" dirty="0" smtClean="0"/>
              <a:t> survey ID: 10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1694" y="671499"/>
            <a:ext cx="8702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Harvest year 2011: most of the polygon is classified as double cropping, and not enough Planet images to confirm. See if </a:t>
            </a:r>
            <a:r>
              <a:rPr lang="en-US" sz="1600" dirty="0" err="1" smtClean="0"/>
              <a:t>timeseries</a:t>
            </a:r>
            <a:r>
              <a:rPr lang="en-US" sz="1600" dirty="0" smtClean="0"/>
              <a:t> can confirm. Maybe failed first crops and and different crop timings across Brazil are causing confusion. 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324" y="1410367"/>
            <a:ext cx="3584999" cy="319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500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651" y="74805"/>
            <a:ext cx="612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COD_IMOVEL:</a:t>
            </a:r>
          </a:p>
          <a:p>
            <a:r>
              <a:rPr lang="en-US" dirty="0" smtClean="0"/>
              <a:t>BA-2919553-629DC7CD62E34C9CA2F9DB8A983A7047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8173" y="970242"/>
            <a:ext cx="867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Harvest year 2010: example of homogenously timed CAR poly, see if my estimates reflect that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901" y="1308796"/>
            <a:ext cx="5769574" cy="317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11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651" y="74805"/>
            <a:ext cx="612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COD_IMOVEL:</a:t>
            </a:r>
          </a:p>
          <a:p>
            <a:r>
              <a:rPr lang="en-US" dirty="0" smtClean="0"/>
              <a:t>BA-2919553-629DC7CD62E34C9CA2F9DB8A983A7047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4651" y="835117"/>
            <a:ext cx="8844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Harvest year 2012: look at pixel level </a:t>
            </a:r>
            <a:r>
              <a:rPr lang="en-US" sz="1600" dirty="0" err="1" smtClean="0"/>
              <a:t>timeseries</a:t>
            </a:r>
            <a:r>
              <a:rPr lang="en-US" sz="1600" dirty="0" smtClean="0"/>
              <a:t>. Planet labs indicates the whole thing is homogenous crop timing, single cropped.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048" y="1527888"/>
            <a:ext cx="6677836" cy="351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562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5262" y="2828311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Planet Labs initial observations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621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188" y="233588"/>
            <a:ext cx="8894389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General observations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Unreasonable estimates are usually due to misclassified land use; if land use is correct, the estimate is usually reasonable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CAR polys seem to cut through what looks like a cohesive field – maybe CAR polys aren’t totally correct or mean something different than I’m assuming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 </a:t>
            </a:r>
            <a:r>
              <a:rPr lang="en-US" dirty="0" err="1" smtClean="0"/>
              <a:t>Mato</a:t>
            </a:r>
            <a:r>
              <a:rPr lang="en-US" dirty="0" smtClean="0"/>
              <a:t> </a:t>
            </a:r>
            <a:r>
              <a:rPr lang="en-US" dirty="0" err="1" smtClean="0"/>
              <a:t>Grosso</a:t>
            </a:r>
            <a:r>
              <a:rPr lang="en-US" dirty="0" smtClean="0"/>
              <a:t>, much of Jake’s single cropping pixels are actually double cropping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The </a:t>
            </a:r>
            <a:r>
              <a:rPr lang="en-US" dirty="0" err="1" smtClean="0"/>
              <a:t>Matopiba</a:t>
            </a:r>
            <a:r>
              <a:rPr lang="en-US" dirty="0" smtClean="0"/>
              <a:t> survey doesn’t reflect the change in planting/harvest dates across the CAR polygon and is too stable over the years to be trustworthy. Survey reports </a:t>
            </a:r>
            <a:r>
              <a:rPr lang="en-US" dirty="0" err="1" smtClean="0"/>
              <a:t>don’tvalidate</a:t>
            </a:r>
            <a:r>
              <a:rPr lang="en-US" dirty="0" smtClean="0"/>
              <a:t> as well as </a:t>
            </a:r>
            <a:r>
              <a:rPr lang="en-US" dirty="0" err="1" smtClean="0"/>
              <a:t>timeseries</a:t>
            </a:r>
            <a:r>
              <a:rPr lang="en-US" dirty="0" smtClean="0"/>
              <a:t> analysis dates, probably because of recall error; tend to report the same dates for all years even though Planet images don’t reflect it. </a:t>
            </a:r>
            <a:r>
              <a:rPr lang="en-US" dirty="0" err="1" smtClean="0"/>
              <a:t>Matopiba</a:t>
            </a:r>
            <a:r>
              <a:rPr lang="en-US" dirty="0" smtClean="0"/>
              <a:t> survey is probably wrong; doesn’t take two months to harvest on a small plot. Also maybe they reported a failed crop as the actual planting date; see an example of an early </a:t>
            </a:r>
            <a:r>
              <a:rPr lang="en-US" dirty="0" err="1" smtClean="0"/>
              <a:t>greenup</a:t>
            </a:r>
            <a:r>
              <a:rPr lang="en-US" dirty="0" smtClean="0"/>
              <a:t> followed soon by brown; this corresponded to the </a:t>
            </a:r>
            <a:r>
              <a:rPr lang="en-US" dirty="0" err="1" smtClean="0"/>
              <a:t>Matopiba</a:t>
            </a:r>
            <a:r>
              <a:rPr lang="en-US" dirty="0" smtClean="0"/>
              <a:t> reported planting date. Try to use only recent years to calibrate and validate. Rely on the crop progress reports instead?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Failed crops and weeds may impact which peak is detected as the crop peak…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Interfield</a:t>
            </a:r>
            <a:r>
              <a:rPr lang="en-US" dirty="0" smtClean="0"/>
              <a:t> variations happen very ‘fast’ across space, and the variations are very large.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500m isn’t enough to resolve natural vegetation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Planet validation in MT indicate a need to think about whether polygons are appropriate for aggregation, and if so, how to mask out pixels and whether to divide a polygon into separate pieces.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64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786" y="160592"/>
            <a:ext cx="86859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Issues with aggregation and analysis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Small portions of each property have completely different crop cycles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/>
              <a:t>One part of field is bare while the other part are at peak greenness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/>
              <a:t>One part is single cropped, but seems to happen during the time of the second crop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Planting and harvesting seem to happen in a scattered way – i.e. nonadjacent fields in a CAR poly seem to be planted at the same time. In other words, especially for larger CAR polys, the within poly variation is probably equal to </a:t>
            </a:r>
            <a:r>
              <a:rPr lang="en-US" sz="1600" dirty="0" err="1" smtClean="0"/>
              <a:t>interpoly</a:t>
            </a:r>
            <a:r>
              <a:rPr lang="en-US" sz="1600" dirty="0" smtClean="0"/>
              <a:t> variation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Use only MODIS pixels that have &gt; 80% area classified as soy, or only report CAR polygons that have &gt; 80% area classified as soy, or have a ‘uniform’ planting date across the polygon (i.e. low </a:t>
            </a:r>
            <a:r>
              <a:rPr lang="en-US" sz="1600" dirty="0" err="1" smtClean="0"/>
              <a:t>stdev</a:t>
            </a:r>
            <a:r>
              <a:rPr lang="en-US" sz="16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Use Planet Labs satellite imagery to validate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Center pivot pixels can have a completely different crop cycle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35" y="3181942"/>
            <a:ext cx="80264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9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Land use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2372" y="2038832"/>
            <a:ext cx="82961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mapbio3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3800" y="2041345"/>
            <a:ext cx="468523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SAR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48319" y="2034242"/>
            <a:ext cx="75115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Landsat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10009" y="2046954"/>
            <a:ext cx="69522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MODIS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36137" y="2662923"/>
            <a:ext cx="337784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Classification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0000FF"/>
                </a:solidFill>
              </a:rPr>
              <a:t>Soy </a:t>
            </a:r>
            <a:r>
              <a:rPr lang="en-US" sz="1400" dirty="0" err="1" smtClean="0">
                <a:solidFill>
                  <a:srgbClr val="0000FF"/>
                </a:solidFill>
              </a:rPr>
              <a:t>vs</a:t>
            </a:r>
            <a:r>
              <a:rPr lang="en-US" sz="1400" dirty="0" smtClean="0">
                <a:solidFill>
                  <a:srgbClr val="0000FF"/>
                </a:solidFill>
              </a:rPr>
              <a:t> not soy, </a:t>
            </a:r>
            <a:r>
              <a:rPr lang="en-US" sz="1400" dirty="0" err="1" smtClean="0">
                <a:solidFill>
                  <a:srgbClr val="0000FF"/>
                </a:solidFill>
              </a:rPr>
              <a:t>irrig</a:t>
            </a:r>
            <a:r>
              <a:rPr lang="en-US" sz="1400" dirty="0" smtClean="0">
                <a:solidFill>
                  <a:srgbClr val="0000FF"/>
                </a:solidFill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</a:rPr>
              <a:t>vs</a:t>
            </a:r>
            <a:r>
              <a:rPr lang="en-US" sz="1400" dirty="0" smtClean="0">
                <a:solidFill>
                  <a:srgbClr val="0000FF"/>
                </a:solidFill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</a:rPr>
              <a:t>nonirrig</a:t>
            </a:r>
            <a:r>
              <a:rPr lang="en-US" sz="1400" dirty="0" smtClean="0">
                <a:solidFill>
                  <a:srgbClr val="0000FF"/>
                </a:solidFill>
              </a:rPr>
              <a:t>, SC </a:t>
            </a:r>
            <a:r>
              <a:rPr lang="en-US" sz="1400" dirty="0" err="1" smtClean="0">
                <a:solidFill>
                  <a:srgbClr val="0000FF"/>
                </a:solidFill>
              </a:rPr>
              <a:t>vs</a:t>
            </a:r>
            <a:r>
              <a:rPr lang="en-US" sz="1400" dirty="0" smtClean="0">
                <a:solidFill>
                  <a:srgbClr val="0000FF"/>
                </a:solidFill>
              </a:rPr>
              <a:t> DC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39300" y="3421120"/>
            <a:ext cx="577152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Validation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0000FF"/>
                </a:solidFill>
              </a:rPr>
              <a:t>Validation points: Jake’s training points (SC </a:t>
            </a:r>
            <a:r>
              <a:rPr lang="en-US" sz="1400" dirty="0" err="1" smtClean="0">
                <a:solidFill>
                  <a:srgbClr val="0000FF"/>
                </a:solidFill>
              </a:rPr>
              <a:t>vs</a:t>
            </a:r>
            <a:r>
              <a:rPr lang="en-US" sz="1400" dirty="0" smtClean="0">
                <a:solidFill>
                  <a:srgbClr val="0000FF"/>
                </a:solidFill>
              </a:rPr>
              <a:t> DC), mapbiomas3</a:t>
            </a:r>
            <a:r>
              <a:rPr lang="en-US" sz="1400" dirty="0" smtClean="0"/>
              <a:t>, </a:t>
            </a:r>
            <a:r>
              <a:rPr lang="en-US" sz="1400" dirty="0" smtClean="0">
                <a:solidFill>
                  <a:srgbClr val="0000FF"/>
                </a:solidFill>
              </a:rPr>
              <a:t>2014 center pivot, CAR </a:t>
            </a:r>
            <a:r>
              <a:rPr lang="en-US" sz="1400" dirty="0" err="1" smtClean="0">
                <a:solidFill>
                  <a:srgbClr val="0000FF"/>
                </a:solidFill>
              </a:rPr>
              <a:t>imovel</a:t>
            </a:r>
            <a:r>
              <a:rPr lang="en-US" sz="1400" dirty="0" smtClean="0">
                <a:solidFill>
                  <a:srgbClr val="0000FF"/>
                </a:solidFill>
              </a:rPr>
              <a:t> in </a:t>
            </a:r>
            <a:r>
              <a:rPr lang="en-US" sz="1400" dirty="0" err="1" smtClean="0">
                <a:solidFill>
                  <a:srgbClr val="0000FF"/>
                </a:solidFill>
              </a:rPr>
              <a:t>Matopiba</a:t>
            </a:r>
            <a:r>
              <a:rPr lang="en-US" sz="1400" dirty="0" smtClean="0">
                <a:solidFill>
                  <a:srgbClr val="0000FF"/>
                </a:solidFill>
              </a:rPr>
              <a:t> and maybe MT</a:t>
            </a:r>
            <a:r>
              <a:rPr lang="en-US" sz="1400" dirty="0" smtClean="0"/>
              <a:t>, Planet visual inspection (especially for places outside of MT)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0000FF"/>
                </a:solidFill>
              </a:rPr>
              <a:t>Does it make sense to separately map SC and DC? 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Need SAR? Different classifiers per region?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0000FF"/>
                </a:solidFill>
              </a:rPr>
              <a:t>Compare to Jake’s old land use map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0000FF"/>
                </a:solidFill>
              </a:rPr>
              <a:t>Validation for failed first crops and differently timed crop cycles across the country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47208" y="1818798"/>
            <a:ext cx="133240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00FF"/>
                </a:solidFill>
              </a:rPr>
              <a:t>Center pivot training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8746" y="1800732"/>
            <a:ext cx="2262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New training points from Planet Labs imagery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785373" y="1478326"/>
            <a:ext cx="1285378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SAR calibration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61295" y="793470"/>
            <a:ext cx="245708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Determine Planet imagery locations for land use training and validation, classify by eye</a:t>
            </a:r>
            <a:endParaRPr lang="en-US" sz="1400" dirty="0"/>
          </a:p>
        </p:txBody>
      </p:sp>
      <p:cxnSp>
        <p:nvCxnSpPr>
          <p:cNvPr id="18" name="Straight Arrow Connector 17"/>
          <p:cNvCxnSpPr>
            <a:endCxn id="4" idx="0"/>
          </p:cNvCxnSpPr>
          <p:nvPr/>
        </p:nvCxnSpPr>
        <p:spPr>
          <a:xfrm>
            <a:off x="1428062" y="1773009"/>
            <a:ext cx="0" cy="2683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2"/>
            <a:endCxn id="7" idx="0"/>
          </p:cNvCxnSpPr>
          <p:nvPr/>
        </p:nvCxnSpPr>
        <p:spPr>
          <a:xfrm>
            <a:off x="467178" y="2346609"/>
            <a:ext cx="4257883" cy="3163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2"/>
            <a:endCxn id="7" idx="0"/>
          </p:cNvCxnSpPr>
          <p:nvPr/>
        </p:nvCxnSpPr>
        <p:spPr>
          <a:xfrm>
            <a:off x="1428062" y="2349122"/>
            <a:ext cx="3296999" cy="31380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  <a:endCxn id="7" idx="0"/>
          </p:cNvCxnSpPr>
          <p:nvPr/>
        </p:nvCxnSpPr>
        <p:spPr>
          <a:xfrm>
            <a:off x="2623895" y="2342019"/>
            <a:ext cx="2101166" cy="3209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2"/>
            <a:endCxn id="7" idx="0"/>
          </p:cNvCxnSpPr>
          <p:nvPr/>
        </p:nvCxnSpPr>
        <p:spPr>
          <a:xfrm>
            <a:off x="3957620" y="2354731"/>
            <a:ext cx="767441" cy="3081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  <a:endCxn id="7" idx="0"/>
          </p:cNvCxnSpPr>
          <p:nvPr/>
        </p:nvCxnSpPr>
        <p:spPr>
          <a:xfrm flipH="1">
            <a:off x="4725061" y="2342018"/>
            <a:ext cx="1088351" cy="320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4" idx="2"/>
            <a:endCxn id="7" idx="0"/>
          </p:cNvCxnSpPr>
          <p:nvPr/>
        </p:nvCxnSpPr>
        <p:spPr>
          <a:xfrm flipH="1">
            <a:off x="4725061" y="2323952"/>
            <a:ext cx="3064777" cy="3389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6" idx="2"/>
            <a:endCxn id="14" idx="0"/>
          </p:cNvCxnSpPr>
          <p:nvPr/>
        </p:nvCxnSpPr>
        <p:spPr>
          <a:xfrm>
            <a:off x="7789838" y="1532134"/>
            <a:ext cx="0" cy="2685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7" idx="2"/>
            <a:endCxn id="8" idx="0"/>
          </p:cNvCxnSpPr>
          <p:nvPr/>
        </p:nvCxnSpPr>
        <p:spPr>
          <a:xfrm>
            <a:off x="4725061" y="3186143"/>
            <a:ext cx="0" cy="2349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02042" y="665770"/>
            <a:ext cx="2252039" cy="5232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Read up on SAR and contact person for SAR cleaning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1" name="Straight Arrow Connector 70"/>
          <p:cNvCxnSpPr>
            <a:stCxn id="70" idx="2"/>
            <a:endCxn id="15" idx="0"/>
          </p:cNvCxnSpPr>
          <p:nvPr/>
        </p:nvCxnSpPr>
        <p:spPr>
          <a:xfrm>
            <a:off x="1428062" y="1188990"/>
            <a:ext cx="0" cy="2893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623895" y="30508"/>
            <a:ext cx="419872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Define current land use map’s accuracy</a:t>
            </a:r>
          </a:p>
          <a:p>
            <a:r>
              <a:rPr lang="en-US" sz="1400" dirty="0" smtClean="0">
                <a:solidFill>
                  <a:srgbClr val="0000FF"/>
                </a:solidFill>
              </a:rPr>
              <a:t>- List areas for improvement (by region? by SC </a:t>
            </a:r>
            <a:r>
              <a:rPr lang="en-US" sz="1400" dirty="0" err="1" smtClean="0">
                <a:solidFill>
                  <a:srgbClr val="0000FF"/>
                </a:solidFill>
              </a:rPr>
              <a:t>vs</a:t>
            </a:r>
            <a:r>
              <a:rPr lang="en-US" sz="1400" dirty="0" smtClean="0">
                <a:solidFill>
                  <a:srgbClr val="0000FF"/>
                </a:solidFill>
              </a:rPr>
              <a:t> DC?)</a:t>
            </a:r>
            <a:endParaRPr lang="en-US" sz="1400" dirty="0">
              <a:solidFill>
                <a:srgbClr val="0000FF"/>
              </a:solidFill>
            </a:endParaRPr>
          </a:p>
        </p:txBody>
      </p:sp>
      <p:cxnSp>
        <p:nvCxnSpPr>
          <p:cNvPr id="82" name="Straight Arrow Connector 81"/>
          <p:cNvCxnSpPr>
            <a:stCxn id="81" idx="2"/>
            <a:endCxn id="7" idx="0"/>
          </p:cNvCxnSpPr>
          <p:nvPr/>
        </p:nvCxnSpPr>
        <p:spPr>
          <a:xfrm>
            <a:off x="4723257" y="553728"/>
            <a:ext cx="1804" cy="21091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457282" y="6550223"/>
            <a:ext cx="253555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Final </a:t>
            </a:r>
            <a:r>
              <a:rPr lang="en-US" sz="1400" dirty="0" err="1" smtClean="0">
                <a:solidFill>
                  <a:srgbClr val="0000FF"/>
                </a:solidFill>
              </a:rPr>
              <a:t>soymaps</a:t>
            </a:r>
            <a:r>
              <a:rPr lang="en-US" sz="1400" dirty="0" smtClean="0">
                <a:solidFill>
                  <a:srgbClr val="0000FF"/>
                </a:solidFill>
              </a:rPr>
              <a:t> at 30m and 500m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95202" y="5619603"/>
            <a:ext cx="805971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Extra masking</a:t>
            </a:r>
          </a:p>
          <a:p>
            <a:r>
              <a:rPr lang="en-US" sz="1400" dirty="0" smtClean="0">
                <a:solidFill>
                  <a:srgbClr val="0000FF"/>
                </a:solidFill>
              </a:rPr>
              <a:t>- Mask MODIS pixels with &gt;80% area classified as soy (by Landsat or mapbiomas3)</a:t>
            </a:r>
          </a:p>
          <a:p>
            <a:r>
              <a:rPr lang="en-US" sz="1400" dirty="0" smtClean="0">
                <a:solidFill>
                  <a:srgbClr val="0000FF"/>
                </a:solidFill>
              </a:rPr>
              <a:t>- Highlight pixels with the same soy classification over large areas, pick the ones at the center of homo areas</a:t>
            </a:r>
          </a:p>
        </p:txBody>
      </p:sp>
      <p:cxnSp>
        <p:nvCxnSpPr>
          <p:cNvPr id="118" name="Straight Arrow Connector 117"/>
          <p:cNvCxnSpPr>
            <a:stCxn id="8" idx="2"/>
            <a:endCxn id="108" idx="0"/>
          </p:cNvCxnSpPr>
          <p:nvPr/>
        </p:nvCxnSpPr>
        <p:spPr>
          <a:xfrm>
            <a:off x="4725061" y="5452445"/>
            <a:ext cx="0" cy="1671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08" idx="2"/>
            <a:endCxn id="107" idx="0"/>
          </p:cNvCxnSpPr>
          <p:nvPr/>
        </p:nvCxnSpPr>
        <p:spPr>
          <a:xfrm>
            <a:off x="4725061" y="6358267"/>
            <a:ext cx="0" cy="1919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874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787" y="218989"/>
            <a:ext cx="90272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Issues with land cover classification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Center pivot isn’t captured in land use map and it has a completely different crop cycle than the non irrigated areas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Due to crop timing issues, and perhaps others, double cropping &lt;-&gt; single cropping is easily messed up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Often, natural vegetation is misclassified as soy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6787" y="2625281"/>
            <a:ext cx="87005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Issues with image availability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Earlier years have fewer images but even later years have images too sparse to see planting date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Cloud cover hides most images useful for determining planting date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Especially in earlier years, the images are so sparse that can’t even tell if it’s first or second crop, or single or double cropped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78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026" y="104752"/>
            <a:ext cx="87593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Land use exploration tasks</a:t>
            </a:r>
          </a:p>
          <a:p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For Planet Lab imagery: figure out how to look at cloud cover stats and temporal resolution during planting time before choosing specific images to download. Look for enough temporal resolution to tell SC </a:t>
            </a:r>
            <a:r>
              <a:rPr lang="en-US" sz="1600" dirty="0" err="1" smtClean="0"/>
              <a:t>vs</a:t>
            </a:r>
            <a:r>
              <a:rPr lang="en-US" sz="1600" dirty="0" smtClean="0"/>
              <a:t> DC, first crop or second crop. Figure out sampling technique to choose which images to download.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rgbClr val="0000FF"/>
                </a:solidFill>
              </a:rPr>
              <a:t>For Planet Lab imagery: lit review on how people calibrate images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Does </a:t>
            </a:r>
            <a:r>
              <a:rPr lang="en-US" sz="1600" dirty="0" err="1" smtClean="0"/>
              <a:t>Mapbiomas</a:t>
            </a:r>
            <a:r>
              <a:rPr lang="en-US" sz="1600" dirty="0" smtClean="0"/>
              <a:t> 3 do a better job of mapping </a:t>
            </a:r>
            <a:r>
              <a:rPr lang="en-US" sz="1600" dirty="0" err="1" smtClean="0"/>
              <a:t>agri</a:t>
            </a:r>
            <a:r>
              <a:rPr lang="en-US" sz="1600" dirty="0" smtClean="0"/>
              <a:t> thank Jake’s map does? (i.e. do estimates seem more reasonable? Do the small and irregularly shaped patches of natural veg seen in Planet Labs show up in </a:t>
            </a:r>
            <a:r>
              <a:rPr lang="en-US" sz="1600" dirty="0" err="1" smtClean="0"/>
              <a:t>mapbiomas</a:t>
            </a:r>
            <a:r>
              <a:rPr lang="en-US" sz="1600" dirty="0" smtClean="0"/>
              <a:t>? Is it reasonable to enhance the land use map with timing estimates?)</a:t>
            </a:r>
          </a:p>
        </p:txBody>
      </p:sp>
    </p:spTree>
    <p:extLst>
      <p:ext uri="{BB962C8B-B14F-4D97-AF65-F5344CB8AC3E}">
        <p14:creationId xmlns:p14="http://schemas.microsoft.com/office/powerpoint/2010/main" val="3344207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653" y="130940"/>
            <a:ext cx="1311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Timing map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76805" y="2833972"/>
            <a:ext cx="1917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Timing map (pixel level)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92849" y="3696153"/>
            <a:ext cx="371127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Validation (pixel level)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0000FF"/>
                </a:solidFill>
              </a:rPr>
              <a:t>Different areas need different peak -&gt; plant?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0000FF"/>
                </a:solidFill>
              </a:rPr>
              <a:t>Based on insights, re-adjust pixel map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00880" y="5672416"/>
            <a:ext cx="106902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Aggregation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21207" y="6497847"/>
            <a:ext cx="18283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Timing map (</a:t>
            </a:r>
            <a:r>
              <a:rPr lang="en-US" sz="1400" dirty="0" err="1" smtClean="0"/>
              <a:t>agg</a:t>
            </a:r>
            <a:r>
              <a:rPr lang="en-US" sz="1400" dirty="0" smtClean="0"/>
              <a:t> level)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295820" y="1259845"/>
            <a:ext cx="3505330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Adjust and mask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0000FF"/>
                </a:solidFill>
              </a:rPr>
              <a:t>Center pivot, ‘good’ soy pixels from land use map 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0000FF"/>
                </a:solidFill>
              </a:rPr>
              <a:t>Unreasonable pixels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0000FF"/>
                </a:solidFill>
              </a:rPr>
              <a:t>Crop progress reports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56950" y="130940"/>
            <a:ext cx="238307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00FF"/>
                </a:solidFill>
              </a:rPr>
              <a:t>Timeseries</a:t>
            </a:r>
            <a:r>
              <a:rPr lang="en-US" sz="1400" dirty="0" smtClean="0">
                <a:solidFill>
                  <a:srgbClr val="0000FF"/>
                </a:solidFill>
              </a:rPr>
              <a:t> analysis</a:t>
            </a:r>
          </a:p>
          <a:p>
            <a:r>
              <a:rPr lang="en-US" sz="1400" dirty="0" smtClean="0">
                <a:solidFill>
                  <a:srgbClr val="0000FF"/>
                </a:solidFill>
              </a:rPr>
              <a:t>- Try R (prophet package) to see if improving TS helps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03598" y="60880"/>
            <a:ext cx="69522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MODIS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03598" y="418334"/>
            <a:ext cx="75115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Landsat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92931" y="778478"/>
            <a:ext cx="468523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</a:rPr>
              <a:t>SAR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94592" y="778478"/>
            <a:ext cx="1285378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</a:rPr>
              <a:t>SAR calibration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56" y="4208159"/>
            <a:ext cx="35119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Map/</a:t>
            </a:r>
            <a:r>
              <a:rPr lang="en-US" sz="1400" dirty="0" err="1" smtClean="0">
                <a:solidFill>
                  <a:srgbClr val="0000FF"/>
                </a:solidFill>
              </a:rPr>
              <a:t>vis</a:t>
            </a:r>
            <a:r>
              <a:rPr lang="en-US" sz="1400" dirty="0" smtClean="0">
                <a:solidFill>
                  <a:srgbClr val="0000FF"/>
                </a:solidFill>
              </a:rPr>
              <a:t> of where bad estimates are for sense of how to fix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16369" y="2824109"/>
            <a:ext cx="177445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Planet Labs validation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653" y="2608666"/>
            <a:ext cx="2147293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Choose Planet imagery areas for training and validation, estimate by eye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1653" y="3574942"/>
            <a:ext cx="35220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Crop progress reports (on diff years/regions than adjustment step?)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653" y="4810642"/>
            <a:ext cx="574796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Lucida Grande"/>
              <a:buChar char="-"/>
            </a:pPr>
            <a:r>
              <a:rPr lang="en-US" sz="1400" dirty="0" smtClean="0">
                <a:solidFill>
                  <a:srgbClr val="0000FF"/>
                </a:solidFill>
              </a:rPr>
              <a:t>Map/</a:t>
            </a:r>
            <a:r>
              <a:rPr lang="en-US" sz="1400" dirty="0" err="1" smtClean="0">
                <a:solidFill>
                  <a:srgbClr val="0000FF"/>
                </a:solidFill>
              </a:rPr>
              <a:t>vis</a:t>
            </a:r>
            <a:r>
              <a:rPr lang="en-US" sz="1400" dirty="0" smtClean="0">
                <a:solidFill>
                  <a:srgbClr val="0000FF"/>
                </a:solidFill>
              </a:rPr>
              <a:t> of within </a:t>
            </a:r>
            <a:r>
              <a:rPr lang="en-US" sz="1400" dirty="0" err="1" smtClean="0">
                <a:solidFill>
                  <a:srgbClr val="0000FF"/>
                </a:solidFill>
              </a:rPr>
              <a:t>vs</a:t>
            </a:r>
            <a:r>
              <a:rPr lang="en-US" sz="1400" dirty="0" smtClean="0">
                <a:solidFill>
                  <a:srgbClr val="0000FF"/>
                </a:solidFill>
              </a:rPr>
              <a:t> between CAR poly variation</a:t>
            </a:r>
          </a:p>
          <a:p>
            <a:pPr marL="285750" indent="-285750">
              <a:buFont typeface="Lucida Grande"/>
              <a:buChar char="-"/>
            </a:pPr>
            <a:r>
              <a:rPr lang="en-US" sz="1400" dirty="0" smtClean="0">
                <a:solidFill>
                  <a:srgbClr val="0000FF"/>
                </a:solidFill>
              </a:rPr>
              <a:t>Set </a:t>
            </a:r>
            <a:r>
              <a:rPr lang="en-US" sz="1400" dirty="0" err="1" smtClean="0">
                <a:solidFill>
                  <a:srgbClr val="0000FF"/>
                </a:solidFill>
              </a:rPr>
              <a:t>stdev</a:t>
            </a:r>
            <a:r>
              <a:rPr lang="en-US" sz="1400" dirty="0" smtClean="0">
                <a:solidFill>
                  <a:srgbClr val="0000FF"/>
                </a:solidFill>
              </a:rPr>
              <a:t> threshold, look at histogram shape to decide if want to filter or divide aggregated estimates; look at spatial patterns in timing</a:t>
            </a:r>
          </a:p>
          <a:p>
            <a:pPr marL="285750" indent="-285750">
              <a:buFont typeface="Lucida Grande"/>
              <a:buChar char="-"/>
            </a:pPr>
            <a:r>
              <a:rPr lang="en-US" sz="1400" dirty="0" smtClean="0"/>
              <a:t>Quantify </a:t>
            </a:r>
            <a:r>
              <a:rPr lang="en-US" sz="1400" dirty="0" err="1" smtClean="0"/>
              <a:t>interfield</a:t>
            </a:r>
            <a:r>
              <a:rPr lang="en-US" sz="1400" dirty="0" smtClean="0"/>
              <a:t> variation in timing with Planet</a:t>
            </a:r>
          </a:p>
          <a:p>
            <a:pPr marL="285750" indent="-285750">
              <a:buFont typeface="Lucida Grande"/>
              <a:buChar char="-"/>
            </a:pPr>
            <a:r>
              <a:rPr lang="en-US" sz="1400" dirty="0" smtClean="0">
                <a:solidFill>
                  <a:srgbClr val="0000FF"/>
                </a:solidFill>
              </a:rPr>
              <a:t>Try 5km cells and dividing CAR polys; </a:t>
            </a:r>
            <a:r>
              <a:rPr lang="en-US" sz="1400" dirty="0">
                <a:solidFill>
                  <a:srgbClr val="0000FF"/>
                </a:solidFill>
              </a:rPr>
              <a:t>l</a:t>
            </a:r>
            <a:r>
              <a:rPr lang="en-US" sz="1400" dirty="0" smtClean="0">
                <a:solidFill>
                  <a:srgbClr val="0000FF"/>
                </a:solidFill>
              </a:rPr>
              <a:t>ook for ways to ‘group’ pixels together based on crop timing – are there any </a:t>
            </a:r>
            <a:r>
              <a:rPr lang="en-US" sz="1400" dirty="0" err="1" smtClean="0">
                <a:solidFill>
                  <a:srgbClr val="0000FF"/>
                </a:solidFill>
              </a:rPr>
              <a:t>signif</a:t>
            </a:r>
            <a:r>
              <a:rPr lang="en-US" sz="1400" dirty="0" smtClean="0">
                <a:solidFill>
                  <a:srgbClr val="0000FF"/>
                </a:solidFill>
              </a:rPr>
              <a:t> shapes that appear?</a:t>
            </a:r>
          </a:p>
          <a:p>
            <a:pPr marL="285750" indent="-285750">
              <a:buFont typeface="Lucida Grande"/>
              <a:buChar char="-"/>
            </a:pPr>
            <a:r>
              <a:rPr lang="en-US" sz="1400" dirty="0" smtClean="0"/>
              <a:t>Figure out what CAR polys actually mean (boundary accuracy?)</a:t>
            </a:r>
          </a:p>
          <a:p>
            <a:pPr marL="285750" indent="-285750">
              <a:buFont typeface="Lucida Grande"/>
              <a:buChar char="-"/>
            </a:pPr>
            <a:r>
              <a:rPr lang="en-US" sz="1400" dirty="0" smtClean="0"/>
              <a:t>Read about </a:t>
            </a:r>
            <a:r>
              <a:rPr lang="en-US" sz="1400" dirty="0" err="1" smtClean="0"/>
              <a:t>agri</a:t>
            </a:r>
            <a:r>
              <a:rPr lang="en-US" sz="1400" dirty="0" smtClean="0"/>
              <a:t> land use practices</a:t>
            </a:r>
          </a:p>
          <a:p>
            <a:pPr marL="285750" indent="-285750">
              <a:buFont typeface="Lucida Grande"/>
              <a:buChar char="-"/>
            </a:pPr>
            <a:r>
              <a:rPr lang="en-US" sz="1400" dirty="0" smtClean="0"/>
              <a:t>Filter aggregated units by homogeneity of estimates, of soy cover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04749" y="1259845"/>
            <a:ext cx="4530265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00FF"/>
                </a:solidFill>
              </a:rPr>
              <a:t>Matopiba</a:t>
            </a:r>
            <a:r>
              <a:rPr lang="en-US" sz="1400" dirty="0" smtClean="0">
                <a:solidFill>
                  <a:srgbClr val="0000FF"/>
                </a:solidFill>
              </a:rPr>
              <a:t>: 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0000FF"/>
                </a:solidFill>
              </a:rPr>
              <a:t>redo peak -&gt; plant equation to only recent years/farms with varying reported plant/harvest dates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0000FF"/>
                </a:solidFill>
              </a:rPr>
              <a:t>‘validate’ </a:t>
            </a:r>
            <a:r>
              <a:rPr lang="en-US" sz="1400" dirty="0" err="1" smtClean="0">
                <a:solidFill>
                  <a:srgbClr val="0000FF"/>
                </a:solidFill>
              </a:rPr>
              <a:t>Matopiba</a:t>
            </a:r>
            <a:r>
              <a:rPr lang="en-US" sz="1400" dirty="0" smtClean="0">
                <a:solidFill>
                  <a:srgbClr val="0000FF"/>
                </a:solidFill>
              </a:rPr>
              <a:t> survey with Planet images to choose fields that match reported dates</a:t>
            </a:r>
            <a:endParaRPr lang="en-US" sz="1400" dirty="0">
              <a:solidFill>
                <a:srgbClr val="0000FF"/>
              </a:solidFill>
            </a:endParaRPr>
          </a:p>
        </p:txBody>
      </p:sp>
      <p:cxnSp>
        <p:nvCxnSpPr>
          <p:cNvPr id="20" name="Straight Arrow Connector 19"/>
          <p:cNvCxnSpPr>
            <a:stCxn id="13" idx="3"/>
            <a:endCxn id="11" idx="1"/>
          </p:cNvCxnSpPr>
          <p:nvPr/>
        </p:nvCxnSpPr>
        <p:spPr>
          <a:xfrm>
            <a:off x="2879970" y="932367"/>
            <a:ext cx="91296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8" idx="1"/>
          </p:cNvCxnSpPr>
          <p:nvPr/>
        </p:nvCxnSpPr>
        <p:spPr>
          <a:xfrm>
            <a:off x="4298820" y="214769"/>
            <a:ext cx="1558130" cy="2855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3"/>
            <a:endCxn id="8" idx="1"/>
          </p:cNvCxnSpPr>
          <p:nvPr/>
        </p:nvCxnSpPr>
        <p:spPr>
          <a:xfrm flipV="1">
            <a:off x="4354750" y="500272"/>
            <a:ext cx="1502200" cy="719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3"/>
            <a:endCxn id="8" idx="1"/>
          </p:cNvCxnSpPr>
          <p:nvPr/>
        </p:nvCxnSpPr>
        <p:spPr>
          <a:xfrm flipV="1">
            <a:off x="4261454" y="500272"/>
            <a:ext cx="1595496" cy="43209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2"/>
            <a:endCxn id="7" idx="0"/>
          </p:cNvCxnSpPr>
          <p:nvPr/>
        </p:nvCxnSpPr>
        <p:spPr>
          <a:xfrm>
            <a:off x="7048485" y="869604"/>
            <a:ext cx="0" cy="3902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9" idx="3"/>
            <a:endCxn id="7" idx="1"/>
          </p:cNvCxnSpPr>
          <p:nvPr/>
        </p:nvCxnSpPr>
        <p:spPr>
          <a:xfrm>
            <a:off x="4635014" y="1844621"/>
            <a:ext cx="66080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2"/>
            <a:endCxn id="3" idx="0"/>
          </p:cNvCxnSpPr>
          <p:nvPr/>
        </p:nvCxnSpPr>
        <p:spPr>
          <a:xfrm flipH="1">
            <a:off x="7035392" y="2429396"/>
            <a:ext cx="13093" cy="4045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" idx="2"/>
            <a:endCxn id="4" idx="0"/>
          </p:cNvCxnSpPr>
          <p:nvPr/>
        </p:nvCxnSpPr>
        <p:spPr>
          <a:xfrm>
            <a:off x="7035392" y="3141749"/>
            <a:ext cx="13093" cy="5544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6" idx="3"/>
            <a:endCxn id="15" idx="1"/>
          </p:cNvCxnSpPr>
          <p:nvPr/>
        </p:nvCxnSpPr>
        <p:spPr>
          <a:xfrm>
            <a:off x="2238946" y="2977998"/>
            <a:ext cx="47742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4" idx="1"/>
          </p:cNvCxnSpPr>
          <p:nvPr/>
        </p:nvCxnSpPr>
        <p:spPr>
          <a:xfrm>
            <a:off x="4490826" y="2977998"/>
            <a:ext cx="702023" cy="10874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7" idx="3"/>
            <a:endCxn id="4" idx="1"/>
          </p:cNvCxnSpPr>
          <p:nvPr/>
        </p:nvCxnSpPr>
        <p:spPr>
          <a:xfrm>
            <a:off x="3613738" y="3836552"/>
            <a:ext cx="1579111" cy="2289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4" idx="3"/>
            <a:endCxn id="4" idx="1"/>
          </p:cNvCxnSpPr>
          <p:nvPr/>
        </p:nvCxnSpPr>
        <p:spPr>
          <a:xfrm flipV="1">
            <a:off x="3603601" y="4065485"/>
            <a:ext cx="1589248" cy="4042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" idx="2"/>
            <a:endCxn id="5" idx="0"/>
          </p:cNvCxnSpPr>
          <p:nvPr/>
        </p:nvCxnSpPr>
        <p:spPr>
          <a:xfrm flipH="1">
            <a:off x="7035392" y="4434817"/>
            <a:ext cx="13093" cy="12375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" idx="2"/>
            <a:endCxn id="6" idx="0"/>
          </p:cNvCxnSpPr>
          <p:nvPr/>
        </p:nvCxnSpPr>
        <p:spPr>
          <a:xfrm>
            <a:off x="7035392" y="5980193"/>
            <a:ext cx="0" cy="5176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8" idx="3"/>
            <a:endCxn id="5" idx="1"/>
          </p:cNvCxnSpPr>
          <p:nvPr/>
        </p:nvCxnSpPr>
        <p:spPr>
          <a:xfrm>
            <a:off x="5839621" y="5826305"/>
            <a:ext cx="66125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061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652" y="645644"/>
            <a:ext cx="8837945" cy="6986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smtClean="0"/>
              <a:t>Does whether a pixel is classified as single or double cropping matter at all for the resulting plant/harvest estimate for the first crop? (Try changing all soy pixels to a single type of soy cropping, compare results by doing pixel level subtraction from single cropped and double cropped pixels)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For a single field with a consistent crop timing, do my estimates reflect the fact that all pixels in the field were planted at the same time? Can I get an estimate of the ‘unavoidable variation’ in my estimates based on </a:t>
            </a:r>
            <a:r>
              <a:rPr lang="en-US" sz="1600" dirty="0" err="1" smtClean="0"/>
              <a:t>stdev</a:t>
            </a:r>
            <a:r>
              <a:rPr lang="en-US" sz="1600" dirty="0" smtClean="0"/>
              <a:t> of estimates for a homogenously timed field? For a CAR poly with visually different </a:t>
            </a:r>
            <a:r>
              <a:rPr lang="en-US" sz="1600" dirty="0" err="1" smtClean="0"/>
              <a:t>greenups</a:t>
            </a:r>
            <a:r>
              <a:rPr lang="en-US" sz="1600" dirty="0" smtClean="0"/>
              <a:t>, do my estimates reflect the difference?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Do EVI </a:t>
            </a:r>
            <a:r>
              <a:rPr lang="en-US" sz="1600" dirty="0" err="1" smtClean="0"/>
              <a:t>timeseries</a:t>
            </a:r>
            <a:r>
              <a:rPr lang="en-US" sz="1600" dirty="0" smtClean="0"/>
              <a:t> and pixel level harvest estimates reflect the time it takes to harvest across the area of a CAR poly? 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What do EVI </a:t>
            </a:r>
            <a:r>
              <a:rPr lang="en-US" sz="1600" dirty="0" err="1" smtClean="0"/>
              <a:t>timeseries</a:t>
            </a:r>
            <a:r>
              <a:rPr lang="en-US" sz="1600" dirty="0" smtClean="0"/>
              <a:t> look like for a pixel with unreasonable estimate? Does the unreasonable estimate stem from land use map or analysis issues or lack of MODIS data?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Do my estimates catch center pivot timing even if the </a:t>
            </a:r>
            <a:r>
              <a:rPr lang="en-US" sz="1600" dirty="0" err="1" smtClean="0"/>
              <a:t>soymap</a:t>
            </a:r>
            <a:r>
              <a:rPr lang="en-US" sz="1600" dirty="0" smtClean="0"/>
              <a:t> doesn’t? What does center pivot look like in </a:t>
            </a:r>
            <a:r>
              <a:rPr lang="en-US" sz="1600" dirty="0" err="1" smtClean="0"/>
              <a:t>timeseries</a:t>
            </a:r>
            <a:r>
              <a:rPr lang="en-US" sz="1600" dirty="0" smtClean="0"/>
              <a:t> from Landsat and MODIS?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Set up a useful interface to look at pixel level </a:t>
            </a:r>
            <a:r>
              <a:rPr lang="en-US" sz="1600" dirty="0" err="1" smtClean="0"/>
              <a:t>timeseries</a:t>
            </a:r>
            <a:r>
              <a:rPr lang="en-US" sz="1600" dirty="0" smtClean="0"/>
              <a:t>, CAR poly level stats, Planet images, </a:t>
            </a:r>
            <a:r>
              <a:rPr lang="en-US" sz="1600" dirty="0" err="1" smtClean="0"/>
              <a:t>etc</a:t>
            </a:r>
            <a:r>
              <a:rPr lang="en-US" sz="1600" dirty="0" smtClean="0"/>
              <a:t> at the same time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Do single and double cropped soy get planted at different times within the same CAR poly? (i.e. a single CAR poly can have many crop timings but do the differences get described well with the separation between Jake’s single </a:t>
            </a:r>
            <a:r>
              <a:rPr lang="en-US" sz="1600" dirty="0" err="1" smtClean="0"/>
              <a:t>vs</a:t>
            </a:r>
            <a:r>
              <a:rPr lang="en-US" sz="1600" dirty="0" smtClean="0"/>
              <a:t> double cropping pixels? Pick areas where there’s a big difference in estimated plan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Fill in the CAR poly-level questions on the following slides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Summarize Planet validation for what I have so far. </a:t>
            </a:r>
            <a:r>
              <a:rPr lang="en-US" sz="1600" dirty="0" err="1" smtClean="0"/>
              <a:t>Matopiba</a:t>
            </a:r>
            <a:r>
              <a:rPr lang="en-US" sz="1600" dirty="0" smtClean="0"/>
              <a:t>, my estimates, Planet visually estimated planting/harvest</a:t>
            </a:r>
          </a:p>
          <a:p>
            <a:pPr marL="285750" indent="-285750">
              <a:buFontTx/>
              <a:buChar char="-"/>
            </a:pPr>
            <a:endParaRPr lang="en-US" sz="1600" dirty="0" smtClean="0"/>
          </a:p>
          <a:p>
            <a:pPr marL="285750" indent="-285750">
              <a:buFontTx/>
              <a:buChar char="-"/>
            </a:pPr>
            <a:endParaRPr lang="en-US" sz="1600" dirty="0" smtClean="0"/>
          </a:p>
          <a:p>
            <a:pPr marL="285750" indent="-285750">
              <a:buFontTx/>
              <a:buChar char="-"/>
            </a:pPr>
            <a:endParaRPr lang="en-US" sz="1600" dirty="0" smtClean="0"/>
          </a:p>
          <a:p>
            <a:pPr marL="285750" indent="-285750">
              <a:buFontTx/>
              <a:buChar char="-"/>
            </a:pPr>
            <a:endParaRPr lang="en-US" sz="1600" dirty="0" smtClean="0"/>
          </a:p>
          <a:p>
            <a:pPr marL="285750" indent="-285750">
              <a:buFontTx/>
              <a:buChar char="-"/>
            </a:pPr>
            <a:endParaRPr lang="en-US" sz="1600" dirty="0" smtClean="0"/>
          </a:p>
          <a:p>
            <a:pPr marL="285750" indent="-285750">
              <a:buFontTx/>
              <a:buChar char="-"/>
            </a:pPr>
            <a:endParaRPr lang="en-US" sz="16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1653" y="65470"/>
            <a:ext cx="3010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Timing map exploration tasks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5811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68" y="241891"/>
            <a:ext cx="703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'COD_IMOVEL' = 'MT-5107925-09A842551CD64386B9B05DC7ACE437BC'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9358" y="661131"/>
            <a:ext cx="828333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Harvest year 2016: What happened to the estimates here? Look at pixel level EVI across the field.</a:t>
            </a:r>
          </a:p>
          <a:p>
            <a:r>
              <a:rPr lang="en-US" sz="1600" dirty="0" smtClean="0"/>
              <a:t>From Planet images, seem to have double cropped over entire area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192" y="1245907"/>
            <a:ext cx="5242393" cy="271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646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9333" y="215668"/>
            <a:ext cx="6286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COD_IMOVEL:</a:t>
            </a:r>
          </a:p>
          <a:p>
            <a:r>
              <a:rPr lang="en-US" dirty="0" smtClean="0"/>
              <a:t>MT-5107925-4EDACB98CC004C3DA7FC9B929344EF80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4000" y="861999"/>
            <a:ext cx="872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Harvest year 2010: Look at what EVI </a:t>
            </a:r>
            <a:r>
              <a:rPr lang="en-US" dirty="0" err="1" smtClean="0"/>
              <a:t>timeseries</a:t>
            </a:r>
            <a:r>
              <a:rPr lang="en-US" dirty="0" smtClean="0"/>
              <a:t> looks like for center pivot and for the ‘unreasonable’ planting date estimates. For this year, the southern portion had a completely different crop cycle than the northern section.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7677"/>
            <a:ext cx="3840216" cy="26183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216" y="1919135"/>
            <a:ext cx="5086864" cy="267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5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942" y="825672"/>
            <a:ext cx="2361695" cy="276400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9332" y="215668"/>
            <a:ext cx="67945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COD_IMOVEL: MT-5107925-4EDACB98CC004C3DA7FC9B929344EF80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31152"/>
            <a:ext cx="901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Harvest year 2011: note that the yellow pixels here seem to correspond with a dirt patch in Planet imagery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9706"/>
            <a:ext cx="4189841" cy="221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99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08" y="1041679"/>
            <a:ext cx="5069725" cy="29863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332" y="672347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Harvest year 2014:  look at the reason behind this large variation in pixel level estimates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9332" y="215668"/>
            <a:ext cx="67945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COD_IMOVEL: MT-5107925-4EDACB98CC004C3DA7FC9B929344EF80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57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3018</TotalTime>
  <Words>1889</Words>
  <Application>Microsoft Macintosh PowerPoint</Application>
  <PresentationFormat>On-screen Show (4:3)</PresentationFormat>
  <Paragraphs>134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Insights from Planet imagery  and crop timing 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 from Planet imagery</dc:title>
  <dc:creator>Ming Zhang</dc:creator>
  <cp:lastModifiedBy>Ming Zhang</cp:lastModifiedBy>
  <cp:revision>42</cp:revision>
  <dcterms:created xsi:type="dcterms:W3CDTF">2019-01-02T16:59:48Z</dcterms:created>
  <dcterms:modified xsi:type="dcterms:W3CDTF">2019-01-30T22:19:46Z</dcterms:modified>
</cp:coreProperties>
</file>